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76" r:id="rId7"/>
    <p:sldId id="266" r:id="rId8"/>
    <p:sldId id="267" r:id="rId9"/>
    <p:sldId id="277" r:id="rId10"/>
    <p:sldId id="278" r:id="rId11"/>
    <p:sldId id="279" r:id="rId12"/>
    <p:sldId id="280"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E58-1D25-0200-6854-C3B99EAA3277}"/>
              </a:ext>
            </a:extLst>
          </p:cNvPr>
          <p:cNvSpPr>
            <a:spLocks noGrp="1"/>
          </p:cNvSpPr>
          <p:nvPr>
            <p:ph type="ctrTitle"/>
          </p:nvPr>
        </p:nvSpPr>
        <p:spPr>
          <a:xfrm>
            <a:off x="1250803" y="-477078"/>
            <a:ext cx="8715034" cy="1884293"/>
          </a:xfrm>
        </p:spPr>
        <p:txBody>
          <a:bodyPr/>
          <a:lstStyle/>
          <a:p>
            <a:pPr algn="ctr"/>
            <a:r>
              <a:rPr lang="en-US" sz="3600" dirty="0">
                <a:solidFill>
                  <a:schemeClr val="tx1"/>
                </a:solidFill>
                <a:latin typeface="Aptos Display" panose="020B0004020202020204" pitchFamily="34" charset="0"/>
              </a:rPr>
              <a:t>Chronic Kidney Disease (CKD) Detection       </a:t>
            </a:r>
          </a:p>
        </p:txBody>
      </p:sp>
      <p:sp>
        <p:nvSpPr>
          <p:cNvPr id="3" name="Subtitle 2">
            <a:extLst>
              <a:ext uri="{FF2B5EF4-FFF2-40B4-BE49-F238E27FC236}">
                <a16:creationId xmlns:a16="http://schemas.microsoft.com/office/drawing/2014/main" id="{F3C160AD-2D3B-C8DF-6222-1B9787A8C4E3}"/>
              </a:ext>
            </a:extLst>
          </p:cNvPr>
          <p:cNvSpPr>
            <a:spLocks noGrp="1"/>
          </p:cNvSpPr>
          <p:nvPr>
            <p:ph type="subTitle" idx="1"/>
          </p:nvPr>
        </p:nvSpPr>
        <p:spPr>
          <a:xfrm>
            <a:off x="1724851" y="4472608"/>
            <a:ext cx="7766936" cy="2862470"/>
          </a:xfrm>
        </p:spPr>
        <p:txBody>
          <a:bodyPr>
            <a:normAutofit/>
          </a:bodyPr>
          <a:lstStyle/>
          <a:p>
            <a:pPr algn="ctr"/>
            <a:r>
              <a:rPr lang="en-US" b="1" dirty="0">
                <a:solidFill>
                  <a:schemeClr val="tx1"/>
                </a:solidFill>
                <a:latin typeface="Bahnschrift SemiBold" panose="020B0502040204020203" pitchFamily="34" charset="0"/>
              </a:rPr>
              <a:t>Presented by:</a:t>
            </a:r>
          </a:p>
          <a:p>
            <a:pPr algn="ctr"/>
            <a:r>
              <a:rPr lang="en-US" dirty="0">
                <a:solidFill>
                  <a:schemeClr val="tx1"/>
                </a:solidFill>
                <a:latin typeface="Bahnschrift SemiBold" panose="020B0502040204020203" pitchFamily="34" charset="0"/>
              </a:rPr>
              <a:t>Md. Ashab Mohiuddin - 190104128</a:t>
            </a:r>
          </a:p>
          <a:p>
            <a:pPr algn="ctr"/>
            <a:r>
              <a:rPr lang="en-US" dirty="0">
                <a:solidFill>
                  <a:schemeClr val="tx1"/>
                </a:solidFill>
                <a:latin typeface="Bahnschrift SemiBold" panose="020B0502040204020203" pitchFamily="34" charset="0"/>
              </a:rPr>
              <a:t>Md. Younus Hossain Ahsan - 190104131</a:t>
            </a:r>
          </a:p>
          <a:p>
            <a:pPr algn="ctr"/>
            <a:r>
              <a:rPr lang="en-US" dirty="0">
                <a:solidFill>
                  <a:schemeClr val="tx1"/>
                </a:solidFill>
                <a:latin typeface="Bahnschrift SemiBold" panose="020B0502040204020203" pitchFamily="34" charset="0"/>
              </a:rPr>
              <a:t>Md. Abid Rahman - 190104141</a:t>
            </a:r>
          </a:p>
          <a:p>
            <a:pPr algn="ctr"/>
            <a:r>
              <a:rPr lang="en-US" dirty="0">
                <a:solidFill>
                  <a:schemeClr val="tx1"/>
                </a:solidFill>
                <a:latin typeface="Bahnschrift SemiBold" panose="020B0502040204020203" pitchFamily="34" charset="0"/>
              </a:rPr>
              <a:t>Fahim Ahmed - 190104149</a:t>
            </a:r>
          </a:p>
        </p:txBody>
      </p:sp>
      <p:pic>
        <p:nvPicPr>
          <p:cNvPr id="5" name="Picture 4">
            <a:extLst>
              <a:ext uri="{FF2B5EF4-FFF2-40B4-BE49-F238E27FC236}">
                <a16:creationId xmlns:a16="http://schemas.microsoft.com/office/drawing/2014/main" id="{9F7661B5-015D-41E5-4539-823533B8782E}"/>
              </a:ext>
            </a:extLst>
          </p:cNvPr>
          <p:cNvPicPr>
            <a:picLocks noChangeAspect="1"/>
          </p:cNvPicPr>
          <p:nvPr/>
        </p:nvPicPr>
        <p:blipFill>
          <a:blip r:embed="rId2"/>
          <a:stretch>
            <a:fillRect/>
          </a:stretch>
        </p:blipFill>
        <p:spPr>
          <a:xfrm>
            <a:off x="3140392" y="1569659"/>
            <a:ext cx="4935855" cy="2740505"/>
          </a:xfrm>
          <a:prstGeom prst="rect">
            <a:avLst/>
          </a:prstGeom>
        </p:spPr>
      </p:pic>
    </p:spTree>
    <p:extLst>
      <p:ext uri="{BB962C8B-B14F-4D97-AF65-F5344CB8AC3E}">
        <p14:creationId xmlns:p14="http://schemas.microsoft.com/office/powerpoint/2010/main" val="156074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2C4F-A58F-F655-2077-39275F97A4AD}"/>
              </a:ext>
            </a:extLst>
          </p:cNvPr>
          <p:cNvSpPr>
            <a:spLocks noGrp="1"/>
          </p:cNvSpPr>
          <p:nvPr>
            <p:ph idx="1"/>
          </p:nvPr>
        </p:nvSpPr>
        <p:spPr>
          <a:xfrm>
            <a:off x="796236" y="1392583"/>
            <a:ext cx="8596668" cy="4623379"/>
          </a:xfrm>
        </p:spPr>
        <p:txBody>
          <a:bodyPr/>
          <a:lstStyle/>
          <a:p>
            <a:pPr marL="0" indent="0">
              <a:buNone/>
            </a:pPr>
            <a:r>
              <a:rPr lang="en-US" sz="2200" dirty="0">
                <a:solidFill>
                  <a:schemeClr val="tx1"/>
                </a:solidFill>
              </a:rPr>
              <a:t>Classification Report For </a:t>
            </a:r>
            <a:r>
              <a:rPr lang="en-US" sz="2400" dirty="0">
                <a:solidFill>
                  <a:schemeClr val="tx1"/>
                </a:solidFill>
              </a:rPr>
              <a:t>Support Vector Machine</a:t>
            </a:r>
            <a:r>
              <a:rPr lang="en-US" sz="2200" dirty="0">
                <a:solidFill>
                  <a:schemeClr val="tx1"/>
                </a:solidFill>
              </a:rPr>
              <a:t>:</a:t>
            </a:r>
            <a:endParaRPr lang="en-US" u="sng" dirty="0"/>
          </a:p>
          <a:p>
            <a:pPr marL="0" indent="0">
              <a:buNone/>
            </a:pPr>
            <a:r>
              <a:rPr lang="en-US" u="sng" dirty="0"/>
              <a:t>       </a:t>
            </a:r>
          </a:p>
          <a:p>
            <a:pPr marL="0" indent="0">
              <a:buNone/>
            </a:pPr>
            <a:r>
              <a:rPr lang="en-US" u="sng" dirty="0"/>
              <a:t>                </a:t>
            </a:r>
          </a:p>
        </p:txBody>
      </p:sp>
      <p:graphicFrame>
        <p:nvGraphicFramePr>
          <p:cNvPr id="5" name="Table 5">
            <a:extLst>
              <a:ext uri="{FF2B5EF4-FFF2-40B4-BE49-F238E27FC236}">
                <a16:creationId xmlns:a16="http://schemas.microsoft.com/office/drawing/2014/main" id="{6ED18364-55C1-4663-CF79-10F10AA1145B}"/>
              </a:ext>
            </a:extLst>
          </p:cNvPr>
          <p:cNvGraphicFramePr>
            <a:graphicFrameLocks noGrp="1"/>
          </p:cNvGraphicFramePr>
          <p:nvPr/>
        </p:nvGraphicFramePr>
        <p:xfrm>
          <a:off x="1146002" y="2433983"/>
          <a:ext cx="8128000" cy="158533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9074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97297">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0.81</a:t>
                      </a:r>
                      <a:endParaRPr lang="en-US" dirty="0"/>
                    </a:p>
                  </a:txBody>
                  <a:tcPr/>
                </a:tc>
                <a:extLst>
                  <a:ext uri="{0D108BD9-81ED-4DB2-BD59-A6C34878D82A}">
                    <a16:rowId xmlns:a16="http://schemas.microsoft.com/office/drawing/2014/main" val="2802428370"/>
                  </a:ext>
                </a:extLst>
              </a:tr>
              <a:tr h="497297">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0.95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0.02</a:t>
                      </a:r>
                      <a:endParaRPr lang="en-US" dirty="0"/>
                    </a:p>
                  </a:txBody>
                  <a:tcPr/>
                </a:tc>
                <a:extLst>
                  <a:ext uri="{0D108BD9-81ED-4DB2-BD59-A6C34878D82A}">
                    <a16:rowId xmlns:a16="http://schemas.microsoft.com/office/drawing/2014/main" val="3191642655"/>
                  </a:ext>
                </a:extLst>
              </a:tr>
            </a:tbl>
          </a:graphicData>
        </a:graphic>
      </p:graphicFrame>
      <p:sp>
        <p:nvSpPr>
          <p:cNvPr id="4" name="Title 1">
            <a:extLst>
              <a:ext uri="{FF2B5EF4-FFF2-40B4-BE49-F238E27FC236}">
                <a16:creationId xmlns:a16="http://schemas.microsoft.com/office/drawing/2014/main" id="{B51AC9B6-960B-E6CD-8552-CD5E573514E4}"/>
              </a:ext>
            </a:extLst>
          </p:cNvPr>
          <p:cNvSpPr txBox="1">
            <a:spLocks/>
          </p:cNvSpPr>
          <p:nvPr/>
        </p:nvSpPr>
        <p:spPr>
          <a:xfrm>
            <a:off x="796236" y="472613"/>
            <a:ext cx="10951264" cy="1016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Result																				[4]</a:t>
            </a:r>
          </a:p>
        </p:txBody>
      </p:sp>
      <p:graphicFrame>
        <p:nvGraphicFramePr>
          <p:cNvPr id="2" name="Table 5">
            <a:extLst>
              <a:ext uri="{FF2B5EF4-FFF2-40B4-BE49-F238E27FC236}">
                <a16:creationId xmlns:a16="http://schemas.microsoft.com/office/drawing/2014/main" id="{B4DB5301-96D5-C723-2D74-D2C693D89A04}"/>
              </a:ext>
            </a:extLst>
          </p:cNvPr>
          <p:cNvGraphicFramePr>
            <a:graphicFrameLocks noGrp="1"/>
          </p:cNvGraphicFramePr>
          <p:nvPr/>
        </p:nvGraphicFramePr>
        <p:xfrm>
          <a:off x="1146002" y="2433983"/>
          <a:ext cx="8128000" cy="1686211"/>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88617">
                <a:tc>
                  <a:txBody>
                    <a:bodyPr/>
                    <a:lstStyle/>
                    <a:p>
                      <a:pPr algn="ctr"/>
                      <a:endParaRPr lang="en-US" dirty="0"/>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61923">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a:t>
                      </a:r>
                      <a:endParaRPr lang="en-US" dirty="0"/>
                    </a:p>
                  </a:txBody>
                  <a:tcPr/>
                </a:tc>
                <a:extLst>
                  <a:ext uri="{0D108BD9-81ED-4DB2-BD59-A6C34878D82A}">
                    <a16:rowId xmlns:a16="http://schemas.microsoft.com/office/drawing/2014/main" val="2802428370"/>
                  </a:ext>
                </a:extLst>
              </a:tr>
              <a:tr h="635671">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0.48</a:t>
                      </a:r>
                      <a:endParaRPr lang="en-US" dirty="0"/>
                    </a:p>
                  </a:txBody>
                  <a:tcPr/>
                </a:tc>
                <a:extLst>
                  <a:ext uri="{0D108BD9-81ED-4DB2-BD59-A6C34878D82A}">
                    <a16:rowId xmlns:a16="http://schemas.microsoft.com/office/drawing/2014/main" val="3191642655"/>
                  </a:ext>
                </a:extLst>
              </a:tr>
            </a:tbl>
          </a:graphicData>
        </a:graphic>
      </p:graphicFrame>
      <p:graphicFrame>
        <p:nvGraphicFramePr>
          <p:cNvPr id="6" name="Table 5">
            <a:extLst>
              <a:ext uri="{FF2B5EF4-FFF2-40B4-BE49-F238E27FC236}">
                <a16:creationId xmlns:a16="http://schemas.microsoft.com/office/drawing/2014/main" id="{354CA262-FB60-E3FB-CCBD-A2EAB8C1F2BB}"/>
              </a:ext>
            </a:extLst>
          </p:cNvPr>
          <p:cNvGraphicFramePr>
            <a:graphicFrameLocks noGrp="1"/>
          </p:cNvGraphicFramePr>
          <p:nvPr>
            <p:extLst>
              <p:ext uri="{D42A27DB-BD31-4B8C-83A1-F6EECF244321}">
                <p14:modId xmlns:p14="http://schemas.microsoft.com/office/powerpoint/2010/main" val="268226812"/>
              </p:ext>
            </p:extLst>
          </p:nvPr>
        </p:nvGraphicFramePr>
        <p:xfrm>
          <a:off x="1146002" y="2454240"/>
          <a:ext cx="8128000" cy="167792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5772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44350">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0.91</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0.72</a:t>
                      </a:r>
                      <a:endParaRPr lang="en-US" dirty="0"/>
                    </a:p>
                  </a:txBody>
                  <a:tcPr/>
                </a:tc>
                <a:extLst>
                  <a:ext uri="{0D108BD9-81ED-4DB2-BD59-A6C34878D82A}">
                    <a16:rowId xmlns:a16="http://schemas.microsoft.com/office/drawing/2014/main" val="2802428370"/>
                  </a:ext>
                </a:extLst>
              </a:tr>
              <a:tr h="675854">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0.29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extLst>
                  <a:ext uri="{0D108BD9-81ED-4DB2-BD59-A6C34878D82A}">
                    <a16:rowId xmlns:a16="http://schemas.microsoft.com/office/drawing/2014/main" val="3191642655"/>
                  </a:ext>
                </a:extLst>
              </a:tr>
            </a:tbl>
          </a:graphicData>
        </a:graphic>
      </p:graphicFrame>
    </p:spTree>
    <p:extLst>
      <p:ext uri="{BB962C8B-B14F-4D97-AF65-F5344CB8AC3E}">
        <p14:creationId xmlns:p14="http://schemas.microsoft.com/office/powerpoint/2010/main" val="232382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2C4F-A58F-F655-2077-39275F97A4AD}"/>
              </a:ext>
            </a:extLst>
          </p:cNvPr>
          <p:cNvSpPr>
            <a:spLocks noGrp="1"/>
          </p:cNvSpPr>
          <p:nvPr>
            <p:ph idx="1"/>
          </p:nvPr>
        </p:nvSpPr>
        <p:spPr>
          <a:xfrm>
            <a:off x="796236" y="1392583"/>
            <a:ext cx="8596668" cy="4623379"/>
          </a:xfrm>
        </p:spPr>
        <p:txBody>
          <a:bodyPr/>
          <a:lstStyle/>
          <a:p>
            <a:pPr marL="0" indent="0">
              <a:buNone/>
            </a:pPr>
            <a:r>
              <a:rPr lang="en-US" sz="2200" dirty="0">
                <a:solidFill>
                  <a:schemeClr val="tx1"/>
                </a:solidFill>
              </a:rPr>
              <a:t>Classification Report For </a:t>
            </a:r>
            <a:r>
              <a:rPr lang="en-US" sz="2400" dirty="0">
                <a:solidFill>
                  <a:schemeClr val="tx1"/>
                </a:solidFill>
              </a:rPr>
              <a:t>Decision Tree</a:t>
            </a:r>
            <a:r>
              <a:rPr lang="en-US" sz="2200" dirty="0">
                <a:solidFill>
                  <a:schemeClr val="tx1"/>
                </a:solidFill>
              </a:rPr>
              <a:t>:</a:t>
            </a:r>
            <a:endParaRPr lang="en-US" u="sng" dirty="0"/>
          </a:p>
          <a:p>
            <a:pPr marL="0" indent="0">
              <a:buNone/>
            </a:pPr>
            <a:r>
              <a:rPr lang="en-US" u="sng" dirty="0"/>
              <a:t>       </a:t>
            </a:r>
          </a:p>
          <a:p>
            <a:pPr marL="0" indent="0">
              <a:buNone/>
            </a:pPr>
            <a:r>
              <a:rPr lang="en-US" u="sng" dirty="0"/>
              <a:t>                </a:t>
            </a:r>
          </a:p>
        </p:txBody>
      </p:sp>
      <p:graphicFrame>
        <p:nvGraphicFramePr>
          <p:cNvPr id="5" name="Table 5">
            <a:extLst>
              <a:ext uri="{FF2B5EF4-FFF2-40B4-BE49-F238E27FC236}">
                <a16:creationId xmlns:a16="http://schemas.microsoft.com/office/drawing/2014/main" id="{6ED18364-55C1-4663-CF79-10F10AA1145B}"/>
              </a:ext>
            </a:extLst>
          </p:cNvPr>
          <p:cNvGraphicFramePr>
            <a:graphicFrameLocks noGrp="1"/>
          </p:cNvGraphicFramePr>
          <p:nvPr/>
        </p:nvGraphicFramePr>
        <p:xfrm>
          <a:off x="1146002" y="2433983"/>
          <a:ext cx="8128000" cy="158533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9074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97297">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0.81</a:t>
                      </a:r>
                      <a:endParaRPr lang="en-US" dirty="0"/>
                    </a:p>
                  </a:txBody>
                  <a:tcPr/>
                </a:tc>
                <a:extLst>
                  <a:ext uri="{0D108BD9-81ED-4DB2-BD59-A6C34878D82A}">
                    <a16:rowId xmlns:a16="http://schemas.microsoft.com/office/drawing/2014/main" val="2802428370"/>
                  </a:ext>
                </a:extLst>
              </a:tr>
              <a:tr h="497297">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0.95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0.02</a:t>
                      </a:r>
                      <a:endParaRPr lang="en-US" dirty="0"/>
                    </a:p>
                  </a:txBody>
                  <a:tcPr/>
                </a:tc>
                <a:extLst>
                  <a:ext uri="{0D108BD9-81ED-4DB2-BD59-A6C34878D82A}">
                    <a16:rowId xmlns:a16="http://schemas.microsoft.com/office/drawing/2014/main" val="3191642655"/>
                  </a:ext>
                </a:extLst>
              </a:tr>
            </a:tbl>
          </a:graphicData>
        </a:graphic>
      </p:graphicFrame>
      <p:sp>
        <p:nvSpPr>
          <p:cNvPr id="4" name="Title 1">
            <a:extLst>
              <a:ext uri="{FF2B5EF4-FFF2-40B4-BE49-F238E27FC236}">
                <a16:creationId xmlns:a16="http://schemas.microsoft.com/office/drawing/2014/main" id="{B51AC9B6-960B-E6CD-8552-CD5E573514E4}"/>
              </a:ext>
            </a:extLst>
          </p:cNvPr>
          <p:cNvSpPr txBox="1">
            <a:spLocks/>
          </p:cNvSpPr>
          <p:nvPr/>
        </p:nvSpPr>
        <p:spPr>
          <a:xfrm>
            <a:off x="796236" y="472613"/>
            <a:ext cx="10951264" cy="1016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Result																				[5]</a:t>
            </a:r>
          </a:p>
        </p:txBody>
      </p:sp>
      <p:graphicFrame>
        <p:nvGraphicFramePr>
          <p:cNvPr id="2" name="Table 5">
            <a:extLst>
              <a:ext uri="{FF2B5EF4-FFF2-40B4-BE49-F238E27FC236}">
                <a16:creationId xmlns:a16="http://schemas.microsoft.com/office/drawing/2014/main" id="{B4DB5301-96D5-C723-2D74-D2C693D89A04}"/>
              </a:ext>
            </a:extLst>
          </p:cNvPr>
          <p:cNvGraphicFramePr>
            <a:graphicFrameLocks noGrp="1"/>
          </p:cNvGraphicFramePr>
          <p:nvPr/>
        </p:nvGraphicFramePr>
        <p:xfrm>
          <a:off x="1146002" y="2433983"/>
          <a:ext cx="8128000" cy="1686211"/>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88617">
                <a:tc>
                  <a:txBody>
                    <a:bodyPr/>
                    <a:lstStyle/>
                    <a:p>
                      <a:pPr algn="ctr"/>
                      <a:endParaRPr lang="en-US" dirty="0"/>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61923">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a:t>
                      </a:r>
                      <a:endParaRPr lang="en-US" dirty="0"/>
                    </a:p>
                  </a:txBody>
                  <a:tcPr/>
                </a:tc>
                <a:extLst>
                  <a:ext uri="{0D108BD9-81ED-4DB2-BD59-A6C34878D82A}">
                    <a16:rowId xmlns:a16="http://schemas.microsoft.com/office/drawing/2014/main" val="2802428370"/>
                  </a:ext>
                </a:extLst>
              </a:tr>
              <a:tr h="635671">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0.48</a:t>
                      </a:r>
                      <a:endParaRPr lang="en-US" dirty="0"/>
                    </a:p>
                  </a:txBody>
                  <a:tcPr/>
                </a:tc>
                <a:extLst>
                  <a:ext uri="{0D108BD9-81ED-4DB2-BD59-A6C34878D82A}">
                    <a16:rowId xmlns:a16="http://schemas.microsoft.com/office/drawing/2014/main" val="3191642655"/>
                  </a:ext>
                </a:extLst>
              </a:tr>
            </a:tbl>
          </a:graphicData>
        </a:graphic>
      </p:graphicFrame>
      <p:graphicFrame>
        <p:nvGraphicFramePr>
          <p:cNvPr id="6" name="Table 5">
            <a:extLst>
              <a:ext uri="{FF2B5EF4-FFF2-40B4-BE49-F238E27FC236}">
                <a16:creationId xmlns:a16="http://schemas.microsoft.com/office/drawing/2014/main" id="{354CA262-FB60-E3FB-CCBD-A2EAB8C1F2BB}"/>
              </a:ext>
            </a:extLst>
          </p:cNvPr>
          <p:cNvGraphicFramePr>
            <a:graphicFrameLocks noGrp="1"/>
          </p:cNvGraphicFramePr>
          <p:nvPr/>
        </p:nvGraphicFramePr>
        <p:xfrm>
          <a:off x="1146002" y="2454240"/>
          <a:ext cx="8128000" cy="167792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5772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44350">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0.91</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0.72</a:t>
                      </a:r>
                      <a:endParaRPr lang="en-US" dirty="0"/>
                    </a:p>
                  </a:txBody>
                  <a:tcPr/>
                </a:tc>
                <a:extLst>
                  <a:ext uri="{0D108BD9-81ED-4DB2-BD59-A6C34878D82A}">
                    <a16:rowId xmlns:a16="http://schemas.microsoft.com/office/drawing/2014/main" val="2802428370"/>
                  </a:ext>
                </a:extLst>
              </a:tr>
              <a:tr h="675854">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0.29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extLst>
                  <a:ext uri="{0D108BD9-81ED-4DB2-BD59-A6C34878D82A}">
                    <a16:rowId xmlns:a16="http://schemas.microsoft.com/office/drawing/2014/main" val="3191642655"/>
                  </a:ext>
                </a:extLst>
              </a:tr>
            </a:tbl>
          </a:graphicData>
        </a:graphic>
      </p:graphicFrame>
      <p:graphicFrame>
        <p:nvGraphicFramePr>
          <p:cNvPr id="7" name="Table 5">
            <a:extLst>
              <a:ext uri="{FF2B5EF4-FFF2-40B4-BE49-F238E27FC236}">
                <a16:creationId xmlns:a16="http://schemas.microsoft.com/office/drawing/2014/main" id="{E562A980-C1FC-2D88-7E1B-B954EDCA6D5B}"/>
              </a:ext>
            </a:extLst>
          </p:cNvPr>
          <p:cNvGraphicFramePr>
            <a:graphicFrameLocks noGrp="1"/>
          </p:cNvGraphicFramePr>
          <p:nvPr>
            <p:extLst>
              <p:ext uri="{D42A27DB-BD31-4B8C-83A1-F6EECF244321}">
                <p14:modId xmlns:p14="http://schemas.microsoft.com/office/powerpoint/2010/main" val="3557999117"/>
              </p:ext>
            </p:extLst>
          </p:nvPr>
        </p:nvGraphicFramePr>
        <p:xfrm>
          <a:off x="1146002" y="2454241"/>
          <a:ext cx="8128000" cy="1665953"/>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50138">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20845">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0.67</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extLst>
                  <a:ext uri="{0D108BD9-81ED-4DB2-BD59-A6C34878D82A}">
                    <a16:rowId xmlns:a16="http://schemas.microsoft.com/office/drawing/2014/main" val="2802428370"/>
                  </a:ext>
                </a:extLst>
              </a:tr>
              <a:tr h="694970">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0.49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0.50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0.50</a:t>
                      </a:r>
                      <a:endParaRPr lang="en-US" dirty="0"/>
                    </a:p>
                  </a:txBody>
                  <a:tcPr/>
                </a:tc>
                <a:extLst>
                  <a:ext uri="{0D108BD9-81ED-4DB2-BD59-A6C34878D82A}">
                    <a16:rowId xmlns:a16="http://schemas.microsoft.com/office/drawing/2014/main" val="3191642655"/>
                  </a:ext>
                </a:extLst>
              </a:tr>
            </a:tbl>
          </a:graphicData>
        </a:graphic>
      </p:graphicFrame>
    </p:spTree>
    <p:extLst>
      <p:ext uri="{BB962C8B-B14F-4D97-AF65-F5344CB8AC3E}">
        <p14:creationId xmlns:p14="http://schemas.microsoft.com/office/powerpoint/2010/main" val="317198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2C4F-A58F-F655-2077-39275F97A4AD}"/>
              </a:ext>
            </a:extLst>
          </p:cNvPr>
          <p:cNvSpPr>
            <a:spLocks noGrp="1"/>
          </p:cNvSpPr>
          <p:nvPr>
            <p:ph idx="1"/>
          </p:nvPr>
        </p:nvSpPr>
        <p:spPr>
          <a:xfrm>
            <a:off x="796236" y="1392583"/>
            <a:ext cx="8596668" cy="4623379"/>
          </a:xfrm>
        </p:spPr>
        <p:txBody>
          <a:bodyPr/>
          <a:lstStyle/>
          <a:p>
            <a:pPr marL="0" indent="0">
              <a:buNone/>
            </a:pPr>
            <a:r>
              <a:rPr lang="en-US" sz="2200" dirty="0">
                <a:solidFill>
                  <a:schemeClr val="tx1"/>
                </a:solidFill>
              </a:rPr>
              <a:t>Classification Report For </a:t>
            </a:r>
            <a:r>
              <a:rPr lang="en-US" sz="2400" dirty="0">
                <a:solidFill>
                  <a:schemeClr val="tx1"/>
                </a:solidFill>
              </a:rPr>
              <a:t>KNN</a:t>
            </a:r>
            <a:r>
              <a:rPr lang="en-US" sz="2200" dirty="0">
                <a:solidFill>
                  <a:schemeClr val="tx1"/>
                </a:solidFill>
              </a:rPr>
              <a:t>:</a:t>
            </a:r>
            <a:endParaRPr lang="en-US" u="sng" dirty="0"/>
          </a:p>
          <a:p>
            <a:pPr marL="0" indent="0">
              <a:buNone/>
            </a:pPr>
            <a:r>
              <a:rPr lang="en-US" u="sng" dirty="0"/>
              <a:t>       </a:t>
            </a:r>
          </a:p>
          <a:p>
            <a:pPr marL="0" indent="0">
              <a:buNone/>
            </a:pPr>
            <a:r>
              <a:rPr lang="en-US" u="sng" dirty="0"/>
              <a:t>                </a:t>
            </a:r>
          </a:p>
        </p:txBody>
      </p:sp>
      <p:graphicFrame>
        <p:nvGraphicFramePr>
          <p:cNvPr id="5" name="Table 5">
            <a:extLst>
              <a:ext uri="{FF2B5EF4-FFF2-40B4-BE49-F238E27FC236}">
                <a16:creationId xmlns:a16="http://schemas.microsoft.com/office/drawing/2014/main" id="{6ED18364-55C1-4663-CF79-10F10AA1145B}"/>
              </a:ext>
            </a:extLst>
          </p:cNvPr>
          <p:cNvGraphicFramePr>
            <a:graphicFrameLocks noGrp="1"/>
          </p:cNvGraphicFramePr>
          <p:nvPr/>
        </p:nvGraphicFramePr>
        <p:xfrm>
          <a:off x="1146002" y="2433983"/>
          <a:ext cx="8128000" cy="158533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9074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97297">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0.81</a:t>
                      </a:r>
                      <a:endParaRPr lang="en-US" dirty="0"/>
                    </a:p>
                  </a:txBody>
                  <a:tcPr/>
                </a:tc>
                <a:extLst>
                  <a:ext uri="{0D108BD9-81ED-4DB2-BD59-A6C34878D82A}">
                    <a16:rowId xmlns:a16="http://schemas.microsoft.com/office/drawing/2014/main" val="2802428370"/>
                  </a:ext>
                </a:extLst>
              </a:tr>
              <a:tr h="497297">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0.95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0.02</a:t>
                      </a:r>
                      <a:endParaRPr lang="en-US" dirty="0"/>
                    </a:p>
                  </a:txBody>
                  <a:tcPr/>
                </a:tc>
                <a:extLst>
                  <a:ext uri="{0D108BD9-81ED-4DB2-BD59-A6C34878D82A}">
                    <a16:rowId xmlns:a16="http://schemas.microsoft.com/office/drawing/2014/main" val="3191642655"/>
                  </a:ext>
                </a:extLst>
              </a:tr>
            </a:tbl>
          </a:graphicData>
        </a:graphic>
      </p:graphicFrame>
      <p:sp>
        <p:nvSpPr>
          <p:cNvPr id="4" name="Title 1">
            <a:extLst>
              <a:ext uri="{FF2B5EF4-FFF2-40B4-BE49-F238E27FC236}">
                <a16:creationId xmlns:a16="http://schemas.microsoft.com/office/drawing/2014/main" id="{B51AC9B6-960B-E6CD-8552-CD5E573514E4}"/>
              </a:ext>
            </a:extLst>
          </p:cNvPr>
          <p:cNvSpPr txBox="1">
            <a:spLocks/>
          </p:cNvSpPr>
          <p:nvPr/>
        </p:nvSpPr>
        <p:spPr>
          <a:xfrm>
            <a:off x="796236" y="472613"/>
            <a:ext cx="10951264" cy="1016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Result																				[6]</a:t>
            </a:r>
          </a:p>
        </p:txBody>
      </p:sp>
      <p:graphicFrame>
        <p:nvGraphicFramePr>
          <p:cNvPr id="2" name="Table 5">
            <a:extLst>
              <a:ext uri="{FF2B5EF4-FFF2-40B4-BE49-F238E27FC236}">
                <a16:creationId xmlns:a16="http://schemas.microsoft.com/office/drawing/2014/main" id="{B4DB5301-96D5-C723-2D74-D2C693D89A04}"/>
              </a:ext>
            </a:extLst>
          </p:cNvPr>
          <p:cNvGraphicFramePr>
            <a:graphicFrameLocks noGrp="1"/>
          </p:cNvGraphicFramePr>
          <p:nvPr/>
        </p:nvGraphicFramePr>
        <p:xfrm>
          <a:off x="1146002" y="2433983"/>
          <a:ext cx="8128000" cy="1686211"/>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88617">
                <a:tc>
                  <a:txBody>
                    <a:bodyPr/>
                    <a:lstStyle/>
                    <a:p>
                      <a:pPr algn="ctr"/>
                      <a:endParaRPr lang="en-US" dirty="0"/>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61923">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a:t>
                      </a:r>
                      <a:endParaRPr lang="en-US" dirty="0"/>
                    </a:p>
                  </a:txBody>
                  <a:tcPr/>
                </a:tc>
                <a:extLst>
                  <a:ext uri="{0D108BD9-81ED-4DB2-BD59-A6C34878D82A}">
                    <a16:rowId xmlns:a16="http://schemas.microsoft.com/office/drawing/2014/main" val="2802428370"/>
                  </a:ext>
                </a:extLst>
              </a:tr>
              <a:tr h="635671">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0.48</a:t>
                      </a:r>
                      <a:endParaRPr lang="en-US" dirty="0"/>
                    </a:p>
                  </a:txBody>
                  <a:tcPr/>
                </a:tc>
                <a:extLst>
                  <a:ext uri="{0D108BD9-81ED-4DB2-BD59-A6C34878D82A}">
                    <a16:rowId xmlns:a16="http://schemas.microsoft.com/office/drawing/2014/main" val="3191642655"/>
                  </a:ext>
                </a:extLst>
              </a:tr>
            </a:tbl>
          </a:graphicData>
        </a:graphic>
      </p:graphicFrame>
      <p:graphicFrame>
        <p:nvGraphicFramePr>
          <p:cNvPr id="6" name="Table 5">
            <a:extLst>
              <a:ext uri="{FF2B5EF4-FFF2-40B4-BE49-F238E27FC236}">
                <a16:creationId xmlns:a16="http://schemas.microsoft.com/office/drawing/2014/main" id="{354CA262-FB60-E3FB-CCBD-A2EAB8C1F2BB}"/>
              </a:ext>
            </a:extLst>
          </p:cNvPr>
          <p:cNvGraphicFramePr>
            <a:graphicFrameLocks noGrp="1"/>
          </p:cNvGraphicFramePr>
          <p:nvPr/>
        </p:nvGraphicFramePr>
        <p:xfrm>
          <a:off x="1146002" y="2454240"/>
          <a:ext cx="8128000" cy="167792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5772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44350">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0.91</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0.72</a:t>
                      </a:r>
                      <a:endParaRPr lang="en-US" dirty="0"/>
                    </a:p>
                  </a:txBody>
                  <a:tcPr/>
                </a:tc>
                <a:extLst>
                  <a:ext uri="{0D108BD9-81ED-4DB2-BD59-A6C34878D82A}">
                    <a16:rowId xmlns:a16="http://schemas.microsoft.com/office/drawing/2014/main" val="2802428370"/>
                  </a:ext>
                </a:extLst>
              </a:tr>
              <a:tr h="675854">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0.29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extLst>
                  <a:ext uri="{0D108BD9-81ED-4DB2-BD59-A6C34878D82A}">
                    <a16:rowId xmlns:a16="http://schemas.microsoft.com/office/drawing/2014/main" val="3191642655"/>
                  </a:ext>
                </a:extLst>
              </a:tr>
            </a:tbl>
          </a:graphicData>
        </a:graphic>
      </p:graphicFrame>
      <p:graphicFrame>
        <p:nvGraphicFramePr>
          <p:cNvPr id="7" name="Table 5">
            <a:extLst>
              <a:ext uri="{FF2B5EF4-FFF2-40B4-BE49-F238E27FC236}">
                <a16:creationId xmlns:a16="http://schemas.microsoft.com/office/drawing/2014/main" id="{E562A980-C1FC-2D88-7E1B-B954EDCA6D5B}"/>
              </a:ext>
            </a:extLst>
          </p:cNvPr>
          <p:cNvGraphicFramePr>
            <a:graphicFrameLocks noGrp="1"/>
          </p:cNvGraphicFramePr>
          <p:nvPr/>
        </p:nvGraphicFramePr>
        <p:xfrm>
          <a:off x="1146002" y="2454241"/>
          <a:ext cx="8128000" cy="1665953"/>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50138">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20845">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0.67</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a:t>
                      </a:r>
                      <a:endParaRPr lang="en-US" dirty="0"/>
                    </a:p>
                  </a:txBody>
                  <a:tcPr/>
                </a:tc>
                <a:extLst>
                  <a:ext uri="{0D108BD9-81ED-4DB2-BD59-A6C34878D82A}">
                    <a16:rowId xmlns:a16="http://schemas.microsoft.com/office/drawing/2014/main" val="2802428370"/>
                  </a:ext>
                </a:extLst>
              </a:tr>
              <a:tr h="694970">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0.49</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0.50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0.50</a:t>
                      </a:r>
                      <a:endParaRPr lang="en-US" dirty="0"/>
                    </a:p>
                  </a:txBody>
                  <a:tcPr/>
                </a:tc>
                <a:extLst>
                  <a:ext uri="{0D108BD9-81ED-4DB2-BD59-A6C34878D82A}">
                    <a16:rowId xmlns:a16="http://schemas.microsoft.com/office/drawing/2014/main" val="3191642655"/>
                  </a:ext>
                </a:extLst>
              </a:tr>
            </a:tbl>
          </a:graphicData>
        </a:graphic>
      </p:graphicFrame>
      <p:graphicFrame>
        <p:nvGraphicFramePr>
          <p:cNvPr id="8" name="Table 5">
            <a:extLst>
              <a:ext uri="{FF2B5EF4-FFF2-40B4-BE49-F238E27FC236}">
                <a16:creationId xmlns:a16="http://schemas.microsoft.com/office/drawing/2014/main" id="{2A583CC9-4953-EADB-C86C-ADC62D972E23}"/>
              </a:ext>
            </a:extLst>
          </p:cNvPr>
          <p:cNvGraphicFramePr>
            <a:graphicFrameLocks noGrp="1"/>
          </p:cNvGraphicFramePr>
          <p:nvPr>
            <p:extLst>
              <p:ext uri="{D42A27DB-BD31-4B8C-83A1-F6EECF244321}">
                <p14:modId xmlns:p14="http://schemas.microsoft.com/office/powerpoint/2010/main" val="747033734"/>
              </p:ext>
            </p:extLst>
          </p:nvPr>
        </p:nvGraphicFramePr>
        <p:xfrm>
          <a:off x="1146002" y="2454240"/>
          <a:ext cx="8128000" cy="1698184"/>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7389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08617">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0.71</a:t>
                      </a:r>
                      <a:endParaRPr lang="en-US" dirty="0"/>
                    </a:p>
                  </a:txBody>
                  <a:tcPr/>
                </a:tc>
                <a:extLst>
                  <a:ext uri="{0D108BD9-81ED-4DB2-BD59-A6C34878D82A}">
                    <a16:rowId xmlns:a16="http://schemas.microsoft.com/office/drawing/2014/main" val="2802428370"/>
                  </a:ext>
                </a:extLst>
              </a:tr>
              <a:tr h="715673">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0.53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0.49</a:t>
                      </a:r>
                      <a:endParaRPr lang="en-US" dirty="0"/>
                    </a:p>
                  </a:txBody>
                  <a:tcPr/>
                </a:tc>
                <a:extLst>
                  <a:ext uri="{0D108BD9-81ED-4DB2-BD59-A6C34878D82A}">
                    <a16:rowId xmlns:a16="http://schemas.microsoft.com/office/drawing/2014/main" val="3191642655"/>
                  </a:ext>
                </a:extLst>
              </a:tr>
            </a:tbl>
          </a:graphicData>
        </a:graphic>
      </p:graphicFrame>
    </p:spTree>
    <p:extLst>
      <p:ext uri="{BB962C8B-B14F-4D97-AF65-F5344CB8AC3E}">
        <p14:creationId xmlns:p14="http://schemas.microsoft.com/office/powerpoint/2010/main" val="22612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18D9-EACC-8524-2B08-DE7AC35AB5EB}"/>
              </a:ext>
            </a:extLst>
          </p:cNvPr>
          <p:cNvSpPr>
            <a:spLocks noGrp="1"/>
          </p:cNvSpPr>
          <p:nvPr>
            <p:ph type="title"/>
          </p:nvPr>
        </p:nvSpPr>
        <p:spPr/>
        <p:txBody>
          <a:bodyPr/>
          <a:lstStyle/>
          <a:p>
            <a:r>
              <a:rPr lang="en-US" dirty="0">
                <a:solidFill>
                  <a:schemeClr val="tx1"/>
                </a:solidFill>
              </a:rPr>
              <a:t>Conclusion</a:t>
            </a:r>
          </a:p>
        </p:txBody>
      </p:sp>
      <p:sp>
        <p:nvSpPr>
          <p:cNvPr id="8" name="Content Placeholder 2">
            <a:extLst>
              <a:ext uri="{FF2B5EF4-FFF2-40B4-BE49-F238E27FC236}">
                <a16:creationId xmlns:a16="http://schemas.microsoft.com/office/drawing/2014/main" id="{68DC04B0-5DB0-E427-980A-F51D43DB5A17}"/>
              </a:ext>
            </a:extLst>
          </p:cNvPr>
          <p:cNvSpPr txBox="1">
            <a:spLocks/>
          </p:cNvSpPr>
          <p:nvPr/>
        </p:nvSpPr>
        <p:spPr>
          <a:xfrm>
            <a:off x="677334" y="148861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en-US" dirty="0">
                <a:solidFill>
                  <a:schemeClr val="tx1"/>
                </a:solidFill>
              </a:rPr>
              <a:t>CKD should be diagnosed at an early stage.</a:t>
            </a:r>
          </a:p>
          <a:p>
            <a:pPr algn="just">
              <a:buFont typeface="Wingdings" panose="05000000000000000000" pitchFamily="2" charset="2"/>
              <a:buChar char="q"/>
            </a:pPr>
            <a:r>
              <a:rPr lang="en-US" dirty="0">
                <a:solidFill>
                  <a:schemeClr val="tx1"/>
                </a:solidFill>
              </a:rPr>
              <a:t>After being diagnosed with CKD, the patient needs proper treatment by a doctor, and the patient should follow the advice of the doctor.</a:t>
            </a:r>
          </a:p>
          <a:p>
            <a:pPr algn="just">
              <a:buFont typeface="Wingdings" panose="05000000000000000000" pitchFamily="2" charset="2"/>
              <a:buChar char="q"/>
            </a:pPr>
            <a:r>
              <a:rPr lang="en-US" dirty="0">
                <a:solidFill>
                  <a:schemeClr val="tx1"/>
                </a:solidFill>
              </a:rPr>
              <a:t>Must control all the parameters that are related to CKD.</a:t>
            </a:r>
          </a:p>
          <a:p>
            <a:pPr algn="just">
              <a:buFont typeface="Wingdings" panose="05000000000000000000" pitchFamily="2" charset="2"/>
              <a:buChar char="q"/>
            </a:pPr>
            <a:r>
              <a:rPr lang="en-US">
                <a:solidFill>
                  <a:schemeClr val="tx1"/>
                </a:solidFill>
              </a:rPr>
              <a:t>Prevention is better than cure. To prevent CKD, maintain a healthy lifestyle.</a:t>
            </a:r>
          </a:p>
          <a:p>
            <a:pPr algn="just">
              <a:buFont typeface="Wingdings" panose="05000000000000000000" pitchFamily="2" charset="2"/>
              <a:buChar char="q"/>
            </a:pPr>
            <a:r>
              <a:rPr lang="en-US" dirty="0">
                <a:solidFill>
                  <a:schemeClr val="tx1"/>
                </a:solidFill>
              </a:rPr>
              <a:t>In a single day, a person should drink 5 liters of water to maintain the good functionality of the kidneys.</a:t>
            </a:r>
          </a:p>
        </p:txBody>
      </p:sp>
    </p:spTree>
    <p:extLst>
      <p:ext uri="{BB962C8B-B14F-4D97-AF65-F5344CB8AC3E}">
        <p14:creationId xmlns:p14="http://schemas.microsoft.com/office/powerpoint/2010/main" val="85278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151-C5CA-50B2-1A9E-FA44C7328509}"/>
              </a:ext>
            </a:extLst>
          </p:cNvPr>
          <p:cNvSpPr>
            <a:spLocks noGrp="1"/>
          </p:cNvSpPr>
          <p:nvPr>
            <p:ph type="title"/>
          </p:nvPr>
        </p:nvSpPr>
        <p:spPr/>
        <p:txBody>
          <a:bodyPr>
            <a:normAutofit/>
          </a:bodyPr>
          <a:lstStyle/>
          <a:p>
            <a:r>
              <a:rPr lang="en-US" sz="3200" dirty="0">
                <a:solidFill>
                  <a:schemeClr val="tx1"/>
                </a:solidFill>
              </a:rPr>
              <a:t>Future Work</a:t>
            </a:r>
          </a:p>
        </p:txBody>
      </p:sp>
      <p:sp>
        <p:nvSpPr>
          <p:cNvPr id="3" name="Content Placeholder 2">
            <a:extLst>
              <a:ext uri="{FF2B5EF4-FFF2-40B4-BE49-F238E27FC236}">
                <a16:creationId xmlns:a16="http://schemas.microsoft.com/office/drawing/2014/main" id="{5477C8FA-3438-2361-6F5E-A407D813AFE5}"/>
              </a:ext>
            </a:extLst>
          </p:cNvPr>
          <p:cNvSpPr>
            <a:spLocks noGrp="1"/>
          </p:cNvSpPr>
          <p:nvPr>
            <p:ph idx="1"/>
          </p:nvPr>
        </p:nvSpPr>
        <p:spPr>
          <a:xfrm>
            <a:off x="677334" y="1488613"/>
            <a:ext cx="8596668" cy="3880773"/>
          </a:xfrm>
        </p:spPr>
        <p:txBody>
          <a:bodyPr/>
          <a:lstStyle/>
          <a:p>
            <a:r>
              <a:rPr lang="en-US" dirty="0">
                <a:solidFill>
                  <a:schemeClr val="tx1">
                    <a:lumMod val="95000"/>
                    <a:lumOff val="5000"/>
                  </a:schemeClr>
                </a:solidFill>
              </a:rPr>
              <a:t>Add more data for better classification of CKD.</a:t>
            </a:r>
          </a:p>
          <a:p>
            <a:r>
              <a:rPr lang="en-US" dirty="0">
                <a:solidFill>
                  <a:schemeClr val="tx1">
                    <a:lumMod val="95000"/>
                    <a:lumOff val="5000"/>
                  </a:schemeClr>
                </a:solidFill>
              </a:rPr>
              <a:t>Will also try other classification models to classify CKD according to the large scale of data.</a:t>
            </a:r>
          </a:p>
          <a:p>
            <a:r>
              <a:rPr lang="en-US" dirty="0">
                <a:solidFill>
                  <a:schemeClr val="tx1">
                    <a:lumMod val="95000"/>
                    <a:lumOff val="5000"/>
                  </a:schemeClr>
                </a:solidFill>
              </a:rPr>
              <a:t>Will also try for other diseases that people can be benefited from it.</a:t>
            </a:r>
          </a:p>
          <a:p>
            <a:endParaRPr lang="en-US" dirty="0"/>
          </a:p>
        </p:txBody>
      </p:sp>
    </p:spTree>
    <p:extLst>
      <p:ext uri="{BB962C8B-B14F-4D97-AF65-F5344CB8AC3E}">
        <p14:creationId xmlns:p14="http://schemas.microsoft.com/office/powerpoint/2010/main" val="61856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a:extLst>
              <a:ext uri="{FF2B5EF4-FFF2-40B4-BE49-F238E27FC236}">
                <a16:creationId xmlns:a16="http://schemas.microsoft.com/office/drawing/2014/main" id="{D9EBC4AE-BE12-7DC3-B949-72F2B79D873C}"/>
              </a:ext>
            </a:extLst>
          </p:cNvPr>
          <p:cNvSpPr/>
          <p:nvPr/>
        </p:nvSpPr>
        <p:spPr>
          <a:xfrm>
            <a:off x="2951270" y="2425700"/>
            <a:ext cx="6289459" cy="1282700"/>
          </a:xfrm>
          <a:custGeom>
            <a:avLst/>
            <a:gdLst/>
            <a:ahLst/>
            <a:cxnLst/>
            <a:rect l="l" t="t" r="r" b="b"/>
            <a:pathLst>
              <a:path w="14310953" h="4033087">
                <a:moveTo>
                  <a:pt x="0" y="0"/>
                </a:moveTo>
                <a:lnTo>
                  <a:pt x="14310953" y="0"/>
                </a:lnTo>
                <a:lnTo>
                  <a:pt x="14310953" y="4033087"/>
                </a:lnTo>
                <a:lnTo>
                  <a:pt x="0" y="4033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08716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0CC2-33D8-B4E4-5588-0C1BF19143DA}"/>
              </a:ext>
            </a:extLst>
          </p:cNvPr>
          <p:cNvSpPr>
            <a:spLocks noGrp="1"/>
          </p:cNvSpPr>
          <p:nvPr>
            <p:ph type="title"/>
          </p:nvPr>
        </p:nvSpPr>
        <p:spPr/>
        <p:txBody>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2FD21CCE-A9D1-9108-3922-C62FD73FACD5}"/>
              </a:ext>
            </a:extLst>
          </p:cNvPr>
          <p:cNvSpPr>
            <a:spLocks noGrp="1"/>
          </p:cNvSpPr>
          <p:nvPr>
            <p:ph idx="1"/>
          </p:nvPr>
        </p:nvSpPr>
        <p:spPr>
          <a:xfrm>
            <a:off x="677334" y="1627189"/>
            <a:ext cx="8596668" cy="3880773"/>
          </a:xfrm>
        </p:spPr>
        <p:txBody>
          <a:bodyPr/>
          <a:lstStyle/>
          <a:p>
            <a:pPr algn="just">
              <a:buFont typeface="Wingdings" panose="05000000000000000000" pitchFamily="2" charset="2"/>
              <a:buChar char="Ø"/>
            </a:pPr>
            <a:r>
              <a:rPr lang="en-US" dirty="0">
                <a:solidFill>
                  <a:schemeClr val="tx1">
                    <a:lumMod val="95000"/>
                    <a:lumOff val="5000"/>
                  </a:schemeClr>
                </a:solidFill>
                <a:latin typeface="+mj-lt"/>
                <a:ea typeface="Cambria" panose="02040503050406030204" pitchFamily="18" charset="0"/>
              </a:rPr>
              <a:t>CKD is characterized by a gradual loss of kidney function over time.</a:t>
            </a:r>
          </a:p>
          <a:p>
            <a:pPr algn="just">
              <a:buFont typeface="Wingdings" panose="05000000000000000000" pitchFamily="2" charset="2"/>
              <a:buChar char="Ø"/>
            </a:pPr>
            <a:r>
              <a:rPr lang="en-US" dirty="0">
                <a:solidFill>
                  <a:schemeClr val="tx1">
                    <a:lumMod val="95000"/>
                    <a:lumOff val="5000"/>
                  </a:schemeClr>
                </a:solidFill>
                <a:latin typeface="+mj-lt"/>
                <a:ea typeface="Cambria" panose="02040503050406030204" pitchFamily="18" charset="0"/>
              </a:rPr>
              <a:t>Primary causes of CKD include diabetes, high blood pressure, heart disease, and family history.</a:t>
            </a:r>
          </a:p>
          <a:p>
            <a:pPr algn="just">
              <a:buFont typeface="Wingdings" panose="05000000000000000000" pitchFamily="2" charset="2"/>
              <a:buChar char="Ø"/>
            </a:pPr>
            <a:r>
              <a:rPr lang="en-US" dirty="0">
                <a:solidFill>
                  <a:schemeClr val="tx1">
                    <a:lumMod val="95000"/>
                    <a:lumOff val="5000"/>
                  </a:schemeClr>
                </a:solidFill>
                <a:latin typeface="+mj-lt"/>
                <a:ea typeface="Cambria" panose="02040503050406030204" pitchFamily="18" charset="0"/>
              </a:rPr>
              <a:t>The study employs Random Forest (RF), Support Vector Machine (SVM), and Decision Tree for CKD detection.</a:t>
            </a:r>
          </a:p>
          <a:p>
            <a:pPr algn="just">
              <a:buFont typeface="Wingdings" panose="05000000000000000000" pitchFamily="2" charset="2"/>
              <a:buChar char="Ø"/>
            </a:pPr>
            <a:r>
              <a:rPr lang="en-US" dirty="0">
                <a:solidFill>
                  <a:schemeClr val="tx1">
                    <a:lumMod val="95000"/>
                    <a:lumOff val="5000"/>
                  </a:schemeClr>
                </a:solidFill>
                <a:latin typeface="+mj-lt"/>
                <a:ea typeface="Cambria" panose="02040503050406030204" pitchFamily="18" charset="0"/>
              </a:rPr>
              <a:t>The study addresses the challenge of treatment recommendations, taking into account the varying severity of CKD.</a:t>
            </a:r>
            <a:endParaRPr lang="en-US" dirty="0">
              <a:solidFill>
                <a:schemeClr val="tx1">
                  <a:lumMod val="95000"/>
                  <a:lumOff val="5000"/>
                </a:schemeClr>
              </a:solidFill>
            </a:endParaRPr>
          </a:p>
        </p:txBody>
      </p:sp>
    </p:spTree>
    <p:extLst>
      <p:ext uri="{BB962C8B-B14F-4D97-AF65-F5344CB8AC3E}">
        <p14:creationId xmlns:p14="http://schemas.microsoft.com/office/powerpoint/2010/main" val="149462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480C-5AAB-980F-7B30-30C917237170}"/>
              </a:ext>
            </a:extLst>
          </p:cNvPr>
          <p:cNvSpPr>
            <a:spLocks noGrp="1"/>
          </p:cNvSpPr>
          <p:nvPr>
            <p:ph type="title"/>
          </p:nvPr>
        </p:nvSpPr>
        <p:spPr>
          <a:xfrm>
            <a:off x="783536" y="267034"/>
            <a:ext cx="8002310" cy="516836"/>
          </a:xfrm>
        </p:spPr>
        <p:txBody>
          <a:bodyPr>
            <a:noAutofit/>
          </a:bodyPr>
          <a:lstStyle/>
          <a:p>
            <a:r>
              <a:rPr lang="en-US" dirty="0">
                <a:solidFill>
                  <a:schemeClr val="tx1"/>
                </a:solidFill>
              </a:rPr>
              <a:t>Related Works</a:t>
            </a:r>
          </a:p>
        </p:txBody>
      </p:sp>
      <p:graphicFrame>
        <p:nvGraphicFramePr>
          <p:cNvPr id="24" name="Table 24">
            <a:extLst>
              <a:ext uri="{FF2B5EF4-FFF2-40B4-BE49-F238E27FC236}">
                <a16:creationId xmlns:a16="http://schemas.microsoft.com/office/drawing/2014/main" id="{EBAA9E6F-0107-DC25-1DF8-036BC9DCFAD0}"/>
              </a:ext>
            </a:extLst>
          </p:cNvPr>
          <p:cNvGraphicFramePr>
            <a:graphicFrameLocks noGrp="1"/>
          </p:cNvGraphicFramePr>
          <p:nvPr>
            <p:ph idx="1"/>
            <p:extLst>
              <p:ext uri="{D42A27DB-BD31-4B8C-83A1-F6EECF244321}">
                <p14:modId xmlns:p14="http://schemas.microsoft.com/office/powerpoint/2010/main" val="3372176315"/>
              </p:ext>
            </p:extLst>
          </p:nvPr>
        </p:nvGraphicFramePr>
        <p:xfrm>
          <a:off x="783536" y="1109412"/>
          <a:ext cx="8521147" cy="5223136"/>
        </p:xfrm>
        <a:graphic>
          <a:graphicData uri="http://schemas.openxmlformats.org/drawingml/2006/table">
            <a:tbl>
              <a:tblPr firstRow="1" bandRow="1">
                <a:tableStyleId>{5C22544A-7EE6-4342-B048-85BDC9FD1C3A}</a:tableStyleId>
              </a:tblPr>
              <a:tblGrid>
                <a:gridCol w="1013184">
                  <a:extLst>
                    <a:ext uri="{9D8B030D-6E8A-4147-A177-3AD203B41FA5}">
                      <a16:colId xmlns:a16="http://schemas.microsoft.com/office/drawing/2014/main" val="4024163933"/>
                    </a:ext>
                  </a:extLst>
                </a:gridCol>
                <a:gridCol w="7507963">
                  <a:extLst>
                    <a:ext uri="{9D8B030D-6E8A-4147-A177-3AD203B41FA5}">
                      <a16:colId xmlns:a16="http://schemas.microsoft.com/office/drawing/2014/main" val="1003319628"/>
                    </a:ext>
                  </a:extLst>
                </a:gridCol>
              </a:tblGrid>
              <a:tr h="347763">
                <a:tc>
                  <a:txBody>
                    <a:bodyPr/>
                    <a:lstStyle/>
                    <a:p>
                      <a:r>
                        <a:rPr lang="en-US" dirty="0">
                          <a:solidFill>
                            <a:schemeClr val="tx1"/>
                          </a:solidFill>
                        </a:rPr>
                        <a:t>Paper</a:t>
                      </a:r>
                    </a:p>
                  </a:txBody>
                  <a:tcPr/>
                </a:tc>
                <a:tc>
                  <a:txBody>
                    <a:bodyPr/>
                    <a:lstStyle/>
                    <a:p>
                      <a:pPr algn="ctr"/>
                      <a:r>
                        <a:rPr lang="en-US" dirty="0">
                          <a:solidFill>
                            <a:schemeClr val="tx1"/>
                          </a:solidFill>
                        </a:rPr>
                        <a:t>Summary</a:t>
                      </a:r>
                    </a:p>
                  </a:txBody>
                  <a:tcPr/>
                </a:tc>
                <a:extLst>
                  <a:ext uri="{0D108BD9-81ED-4DB2-BD59-A6C34878D82A}">
                    <a16:rowId xmlns:a16="http://schemas.microsoft.com/office/drawing/2014/main" val="238717827"/>
                  </a:ext>
                </a:extLst>
              </a:tr>
              <a:tr h="1130231">
                <a:tc>
                  <a:txBody>
                    <a:bodyPr/>
                    <a:lstStyle/>
                    <a:p>
                      <a:r>
                        <a:rPr lang="en-US" u="none" dirty="0"/>
                        <a:t>paper1</a:t>
                      </a:r>
                    </a:p>
                  </a:txBody>
                  <a:tcPr/>
                </a:tc>
                <a:tc>
                  <a:txBody>
                    <a:bodyPr/>
                    <a:lstStyle/>
                    <a:p>
                      <a:pPr algn="just" rtl="0"/>
                      <a:r>
                        <a:rPr lang="en-US" sz="1800" b="0" i="0" kern="1200" dirty="0" err="1">
                          <a:solidFill>
                            <a:schemeClr val="tx1">
                              <a:lumMod val="95000"/>
                              <a:lumOff val="5000"/>
                            </a:schemeClr>
                          </a:solidFill>
                          <a:effectLst/>
                          <a:latin typeface="+mn-lt"/>
                          <a:ea typeface="+mn-ea"/>
                          <a:cs typeface="+mn-cs"/>
                        </a:rPr>
                        <a:t>Charleonnan</a:t>
                      </a:r>
                      <a:r>
                        <a:rPr lang="en-US" sz="1800" b="0" i="0" kern="1200" dirty="0">
                          <a:solidFill>
                            <a:schemeClr val="tx1">
                              <a:lumMod val="95000"/>
                              <a:lumOff val="5000"/>
                            </a:schemeClr>
                          </a:solidFill>
                          <a:effectLst/>
                          <a:latin typeface="+mn-lt"/>
                          <a:ea typeface="+mn-ea"/>
                          <a:cs typeface="+mn-cs"/>
                        </a:rPr>
                        <a:t> et al.’s [8] study on the Indian Chronic Kidney Disease dataset found SVM to be the most effective predictive model, achieving 98.3% accuracy and 0.99 sensitivity.</a:t>
                      </a:r>
                    </a:p>
                    <a:p>
                      <a:pPr algn="just" rtl="0"/>
                      <a:endParaRPr lang="en-US" b="0" dirty="0">
                        <a:solidFill>
                          <a:schemeClr val="tx1">
                            <a:lumMod val="95000"/>
                            <a:lumOff val="5000"/>
                          </a:schemeClr>
                        </a:solidFill>
                        <a:effectLst/>
                      </a:endParaRPr>
                    </a:p>
                  </a:txBody>
                  <a:tcPr anchor="ctr"/>
                </a:tc>
                <a:extLst>
                  <a:ext uri="{0D108BD9-81ED-4DB2-BD59-A6C34878D82A}">
                    <a16:rowId xmlns:a16="http://schemas.microsoft.com/office/drawing/2014/main" val="507978263"/>
                  </a:ext>
                </a:extLst>
              </a:tr>
              <a:tr h="1101251">
                <a:tc>
                  <a:txBody>
                    <a:bodyPr/>
                    <a:lstStyle/>
                    <a:p>
                      <a:r>
                        <a:rPr lang="en-US" dirty="0"/>
                        <a:t>paper2</a:t>
                      </a:r>
                    </a:p>
                  </a:txBody>
                  <a:tcPr/>
                </a:tc>
                <a:tc>
                  <a:txBody>
                    <a:bodyPr/>
                    <a:lstStyle/>
                    <a:p>
                      <a:pPr algn="just" rtl="0" fontAlgn="base"/>
                      <a:r>
                        <a:rPr lang="en-US" sz="1800" b="0" i="0" u="none" strike="noStrike" kern="1200" dirty="0">
                          <a:solidFill>
                            <a:schemeClr val="tx1">
                              <a:lumMod val="95000"/>
                              <a:lumOff val="5000"/>
                            </a:schemeClr>
                          </a:solidFill>
                          <a:effectLst/>
                          <a:latin typeface="+mn-lt"/>
                          <a:ea typeface="+mn-ea"/>
                          <a:cs typeface="+mn-cs"/>
                        </a:rPr>
                        <a:t>Salekin </a:t>
                      </a:r>
                      <a:r>
                        <a:rPr lang="en-US" sz="1800" b="0" i="0" kern="1200" dirty="0">
                          <a:solidFill>
                            <a:schemeClr val="tx1">
                              <a:lumMod val="95000"/>
                              <a:lumOff val="5000"/>
                            </a:schemeClr>
                          </a:solidFill>
                          <a:effectLst/>
                          <a:latin typeface="+mn-lt"/>
                          <a:ea typeface="+mn-ea"/>
                          <a:cs typeface="+mn-cs"/>
                        </a:rPr>
                        <a:t>et al.’s [9] </a:t>
                      </a:r>
                      <a:r>
                        <a:rPr lang="en-US" sz="1800" b="0" i="0" u="none" strike="noStrike" kern="1200" dirty="0">
                          <a:solidFill>
                            <a:schemeClr val="tx1">
                              <a:lumMod val="95000"/>
                              <a:lumOff val="5000"/>
                            </a:schemeClr>
                          </a:solidFill>
                          <a:effectLst/>
                          <a:latin typeface="+mn-lt"/>
                          <a:ea typeface="+mn-ea"/>
                          <a:cs typeface="+mn-cs"/>
                        </a:rPr>
                        <a:t>tested K-NN, RF, and ANN on 400 datasets, with RF achieving the highest classification accuracy of 98\% with a RMSE of 0.11.</a:t>
                      </a:r>
                    </a:p>
                    <a:p>
                      <a:pPr algn="just" rtl="0" fontAlgn="base"/>
                      <a:endParaRPr lang="en-US" sz="1600" b="0" dirty="0">
                        <a:solidFill>
                          <a:schemeClr val="tx1">
                            <a:lumMod val="95000"/>
                            <a:lumOff val="5000"/>
                          </a:schemeClr>
                        </a:solidFill>
                        <a:effectLst/>
                      </a:endParaRPr>
                    </a:p>
                  </a:txBody>
                  <a:tcPr/>
                </a:tc>
                <a:extLst>
                  <a:ext uri="{0D108BD9-81ED-4DB2-BD59-A6C34878D82A}">
                    <a16:rowId xmlns:a16="http://schemas.microsoft.com/office/drawing/2014/main" val="1880273302"/>
                  </a:ext>
                </a:extLst>
              </a:tr>
              <a:tr h="1130231">
                <a:tc>
                  <a:txBody>
                    <a:bodyPr/>
                    <a:lstStyle/>
                    <a:p>
                      <a:r>
                        <a:rPr lang="en-US" dirty="0"/>
                        <a:t>paper3</a:t>
                      </a:r>
                    </a:p>
                  </a:txBody>
                  <a:tcPr/>
                </a:tc>
                <a:tc>
                  <a:txBody>
                    <a:bodyPr/>
                    <a:lstStyle/>
                    <a:p>
                      <a:pPr algn="just" rtl="0"/>
                      <a:r>
                        <a:rPr lang="en-US" sz="1800" b="0" i="0" kern="1200" dirty="0">
                          <a:solidFill>
                            <a:schemeClr val="tx1">
                              <a:lumMod val="95000"/>
                              <a:lumOff val="5000"/>
                            </a:schemeClr>
                          </a:solidFill>
                          <a:effectLst/>
                          <a:latin typeface="+mn-lt"/>
                          <a:ea typeface="+mn-ea"/>
                          <a:cs typeface="+mn-cs"/>
                        </a:rPr>
                        <a:t>S. </a:t>
                      </a:r>
                      <a:r>
                        <a:rPr lang="en-US" sz="1800" b="0" i="0" kern="1200" dirty="0" err="1">
                          <a:solidFill>
                            <a:schemeClr val="tx1">
                              <a:lumMod val="95000"/>
                              <a:lumOff val="5000"/>
                            </a:schemeClr>
                          </a:solidFill>
                          <a:effectLst/>
                          <a:latin typeface="+mn-lt"/>
                          <a:ea typeface="+mn-ea"/>
                          <a:cs typeface="+mn-cs"/>
                        </a:rPr>
                        <a:t>Tekale</a:t>
                      </a:r>
                      <a:r>
                        <a:rPr lang="en-US" sz="1800" b="0" i="0" kern="1200" dirty="0">
                          <a:solidFill>
                            <a:schemeClr val="tx1">
                              <a:lumMod val="95000"/>
                              <a:lumOff val="5000"/>
                            </a:schemeClr>
                          </a:solidFill>
                          <a:effectLst/>
                          <a:latin typeface="+mn-lt"/>
                          <a:ea typeface="+mn-ea"/>
                          <a:cs typeface="+mn-cs"/>
                        </a:rPr>
                        <a:t> et al. [10] used machine learning algorithms to predict chronic kidney disease using a preprocessed dataset with 14 features, with SVM showing a 96.75% accuracy rate.</a:t>
                      </a:r>
                    </a:p>
                    <a:p>
                      <a:pPr algn="just" rtl="0"/>
                      <a:endParaRPr lang="en-US" sz="1800" b="0" i="0" kern="1200" dirty="0">
                        <a:solidFill>
                          <a:schemeClr val="tx1">
                            <a:lumMod val="95000"/>
                            <a:lumOff val="5000"/>
                          </a:schemeClr>
                        </a:solidFill>
                        <a:effectLst/>
                        <a:latin typeface="+mn-lt"/>
                        <a:ea typeface="+mn-ea"/>
                        <a:cs typeface="+mn-cs"/>
                      </a:endParaRPr>
                    </a:p>
                  </a:txBody>
                  <a:tcPr/>
                </a:tc>
                <a:extLst>
                  <a:ext uri="{0D108BD9-81ED-4DB2-BD59-A6C34878D82A}">
                    <a16:rowId xmlns:a16="http://schemas.microsoft.com/office/drawing/2014/main" val="3256156315"/>
                  </a:ext>
                </a:extLst>
              </a:tr>
              <a:tr h="1321696">
                <a:tc>
                  <a:txBody>
                    <a:bodyPr/>
                    <a:lstStyle/>
                    <a:p>
                      <a:r>
                        <a:rPr lang="en-US" dirty="0"/>
                        <a:t>paper4</a:t>
                      </a:r>
                    </a:p>
                  </a:txBody>
                  <a:tcPr/>
                </a:tc>
                <a:tc>
                  <a:txBody>
                    <a:bodyPr/>
                    <a:lstStyle/>
                    <a:p>
                      <a:pPr algn="just" rtl="0"/>
                      <a:r>
                        <a:rPr lang="en-US" sz="1800" b="0" i="0" kern="1200" dirty="0">
                          <a:solidFill>
                            <a:schemeClr val="tx1">
                              <a:lumMod val="95000"/>
                              <a:lumOff val="5000"/>
                            </a:schemeClr>
                          </a:solidFill>
                          <a:effectLst/>
                          <a:latin typeface="+mn-lt"/>
                          <a:ea typeface="+mn-ea"/>
                          <a:cs typeface="+mn-cs"/>
                        </a:rPr>
                        <a:t>Xiao et al. [11] compared various models for predicting chronic kidney disease progression using 551 patients' data. They found logistic regression performed better with an AUC of 0.873 and sensitivity and specificity of 0.83 and 0.82, respectively.</a:t>
                      </a:r>
                    </a:p>
                  </a:txBody>
                  <a:tcPr/>
                </a:tc>
                <a:extLst>
                  <a:ext uri="{0D108BD9-81ED-4DB2-BD59-A6C34878D82A}">
                    <a16:rowId xmlns:a16="http://schemas.microsoft.com/office/drawing/2014/main" val="65936867"/>
                  </a:ext>
                </a:extLst>
              </a:tr>
            </a:tbl>
          </a:graphicData>
        </a:graphic>
      </p:graphicFrame>
    </p:spTree>
    <p:extLst>
      <p:ext uri="{BB962C8B-B14F-4D97-AF65-F5344CB8AC3E}">
        <p14:creationId xmlns:p14="http://schemas.microsoft.com/office/powerpoint/2010/main" val="301564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47ECAA2-409A-A81D-0446-218D8B6E533B}"/>
              </a:ext>
            </a:extLst>
          </p:cNvPr>
          <p:cNvSpPr>
            <a:spLocks noGrp="1"/>
          </p:cNvSpPr>
          <p:nvPr>
            <p:ph idx="1"/>
          </p:nvPr>
        </p:nvSpPr>
        <p:spPr>
          <a:xfrm>
            <a:off x="783536" y="1310813"/>
            <a:ext cx="9008164" cy="4488117"/>
          </a:xfrm>
        </p:spPr>
        <p:txBody>
          <a:bodyPr/>
          <a:lstStyle/>
          <a:p>
            <a:r>
              <a:rPr lang="en-US" dirty="0">
                <a:solidFill>
                  <a:schemeClr val="tx1">
                    <a:lumMod val="95000"/>
                    <a:lumOff val="5000"/>
                  </a:schemeClr>
                </a:solidFill>
              </a:rPr>
              <a:t>Attributes: 10</a:t>
            </a:r>
          </a:p>
          <a:p>
            <a:r>
              <a:rPr lang="en-US" dirty="0">
                <a:solidFill>
                  <a:schemeClr val="tx1">
                    <a:lumMod val="95000"/>
                    <a:lumOff val="5000"/>
                  </a:schemeClr>
                </a:solidFill>
              </a:rPr>
              <a:t>Instances: 1200+</a:t>
            </a:r>
          </a:p>
          <a:p>
            <a:r>
              <a:rPr lang="en-US" dirty="0">
                <a:solidFill>
                  <a:schemeClr val="tx1">
                    <a:lumMod val="95000"/>
                    <a:lumOff val="5000"/>
                  </a:schemeClr>
                </a:solidFill>
              </a:rPr>
              <a:t>Vital Attributes: Patient age, Blood pressure (bp), Sugar level (</a:t>
            </a:r>
            <a:r>
              <a:rPr lang="en-US" dirty="0" err="1">
                <a:solidFill>
                  <a:schemeClr val="tx1">
                    <a:lumMod val="95000"/>
                    <a:lumOff val="5000"/>
                  </a:schemeClr>
                </a:solidFill>
              </a:rPr>
              <a:t>su</a:t>
            </a:r>
            <a:r>
              <a:rPr lang="en-US" dirty="0">
                <a:solidFill>
                  <a:schemeClr val="tx1">
                    <a:lumMod val="95000"/>
                    <a:lumOff val="5000"/>
                  </a:schemeClr>
                </a:solidFill>
              </a:rPr>
              <a:t>).</a:t>
            </a:r>
          </a:p>
          <a:p>
            <a:r>
              <a:rPr lang="en-US" dirty="0">
                <a:solidFill>
                  <a:schemeClr val="tx1">
                    <a:lumMod val="95000"/>
                    <a:lumOff val="5000"/>
                  </a:schemeClr>
                </a:solidFill>
              </a:rPr>
              <a:t>Source: Kaggle, GitHub repositories, and some other hospital resources.</a:t>
            </a:r>
          </a:p>
        </p:txBody>
      </p:sp>
      <p:sp>
        <p:nvSpPr>
          <p:cNvPr id="3" name="Title 1">
            <a:extLst>
              <a:ext uri="{FF2B5EF4-FFF2-40B4-BE49-F238E27FC236}">
                <a16:creationId xmlns:a16="http://schemas.microsoft.com/office/drawing/2014/main" id="{6EC95FD1-10F9-043A-4867-B5FE45148B74}"/>
              </a:ext>
            </a:extLst>
          </p:cNvPr>
          <p:cNvSpPr txBox="1">
            <a:spLocks/>
          </p:cNvSpPr>
          <p:nvPr/>
        </p:nvSpPr>
        <p:spPr>
          <a:xfrm>
            <a:off x="783536" y="525451"/>
            <a:ext cx="8002310" cy="94774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Dataset</a:t>
            </a:r>
          </a:p>
        </p:txBody>
      </p:sp>
    </p:spTree>
    <p:extLst>
      <p:ext uri="{BB962C8B-B14F-4D97-AF65-F5344CB8AC3E}">
        <p14:creationId xmlns:p14="http://schemas.microsoft.com/office/powerpoint/2010/main" val="8409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18D9-EACC-8524-2B08-DE7AC35AB5EB}"/>
              </a:ext>
            </a:extLst>
          </p:cNvPr>
          <p:cNvSpPr>
            <a:spLocks noGrp="1"/>
          </p:cNvSpPr>
          <p:nvPr>
            <p:ph type="title"/>
          </p:nvPr>
        </p:nvSpPr>
        <p:spPr>
          <a:xfrm>
            <a:off x="796236" y="472613"/>
            <a:ext cx="10963964" cy="1016000"/>
          </a:xfrm>
        </p:spPr>
        <p:txBody>
          <a:bodyPr>
            <a:normAutofit/>
          </a:bodyPr>
          <a:lstStyle/>
          <a:p>
            <a:r>
              <a:rPr lang="en-US" dirty="0">
                <a:solidFill>
                  <a:schemeClr val="tx1"/>
                </a:solidFill>
              </a:rPr>
              <a:t>Methodology																	[1]</a:t>
            </a:r>
          </a:p>
        </p:txBody>
      </p:sp>
      <p:sp>
        <p:nvSpPr>
          <p:cNvPr id="3" name="Content Placeholder 2">
            <a:extLst>
              <a:ext uri="{FF2B5EF4-FFF2-40B4-BE49-F238E27FC236}">
                <a16:creationId xmlns:a16="http://schemas.microsoft.com/office/drawing/2014/main" id="{938A2C4F-A58F-F655-2077-39275F97A4AD}"/>
              </a:ext>
            </a:extLst>
          </p:cNvPr>
          <p:cNvSpPr>
            <a:spLocks noGrp="1"/>
          </p:cNvSpPr>
          <p:nvPr>
            <p:ph idx="1"/>
          </p:nvPr>
        </p:nvSpPr>
        <p:spPr>
          <a:xfrm>
            <a:off x="677334" y="1488613"/>
            <a:ext cx="8596668" cy="4721687"/>
          </a:xfrm>
        </p:spPr>
        <p:txBody>
          <a:bodyPr/>
          <a:lstStyle/>
          <a:p>
            <a:pPr marL="0" indent="0">
              <a:buNone/>
            </a:pPr>
            <a:r>
              <a:rPr lang="en-US" u="sng" dirty="0">
                <a:solidFill>
                  <a:schemeClr val="tx1">
                    <a:lumMod val="95000"/>
                    <a:lumOff val="5000"/>
                  </a:schemeClr>
                </a:solidFill>
              </a:rPr>
              <a:t>Feature Extraction:</a:t>
            </a:r>
          </a:p>
          <a:p>
            <a:pPr>
              <a:buFont typeface="Wingdings" panose="05000000000000000000" pitchFamily="2" charset="2"/>
              <a:buChar char="q"/>
            </a:pPr>
            <a:r>
              <a:rPr lang="en-US" dirty="0">
                <a:solidFill>
                  <a:schemeClr val="tx1">
                    <a:lumMod val="95000"/>
                    <a:lumOff val="5000"/>
                  </a:schemeClr>
                </a:solidFill>
              </a:rPr>
              <a:t>Performs several tasks like preprocessing, feature selection, and visualization using the Pandas, scikit-learn, Seaborn, and Matplotlib libraries.</a:t>
            </a:r>
          </a:p>
          <a:p>
            <a:pPr>
              <a:buFont typeface="Wingdings" panose="05000000000000000000" pitchFamily="2" charset="2"/>
              <a:buChar char="q"/>
            </a:pPr>
            <a:r>
              <a:rPr lang="en-US" dirty="0">
                <a:solidFill>
                  <a:schemeClr val="tx1">
                    <a:lumMod val="95000"/>
                    <a:lumOff val="5000"/>
                  </a:schemeClr>
                </a:solidFill>
              </a:rPr>
              <a:t>Columns which contain categorical values need to be converted.</a:t>
            </a:r>
          </a:p>
          <a:p>
            <a:pPr>
              <a:buFont typeface="Wingdings" panose="05000000000000000000" pitchFamily="2" charset="2"/>
              <a:buChar char="q"/>
            </a:pPr>
            <a:r>
              <a:rPr lang="en-US" dirty="0">
                <a:solidFill>
                  <a:schemeClr val="tx1">
                    <a:lumMod val="95000"/>
                    <a:lumOff val="5000"/>
                  </a:schemeClr>
                </a:solidFill>
              </a:rPr>
              <a:t>The use of chi-square is utilized to provide additional data for classification.</a:t>
            </a:r>
          </a:p>
          <a:p>
            <a:pPr marL="0" indent="0">
              <a:buNone/>
            </a:pPr>
            <a:endParaRPr lang="en-US" u="sng" dirty="0">
              <a:solidFill>
                <a:schemeClr val="tx1">
                  <a:lumMod val="95000"/>
                  <a:lumOff val="5000"/>
                </a:schemeClr>
              </a:solidFill>
            </a:endParaRPr>
          </a:p>
          <a:p>
            <a:pPr marL="0" indent="0">
              <a:buNone/>
            </a:pPr>
            <a:r>
              <a:rPr lang="en-US" u="sng" dirty="0">
                <a:solidFill>
                  <a:schemeClr val="tx1">
                    <a:lumMod val="95000"/>
                    <a:lumOff val="5000"/>
                  </a:schemeClr>
                </a:solidFill>
              </a:rPr>
              <a:t>Machine learning models:</a:t>
            </a:r>
          </a:p>
          <a:p>
            <a:pPr>
              <a:buFont typeface="Wingdings" panose="05000000000000000000" pitchFamily="2" charset="2"/>
              <a:buChar char="q"/>
            </a:pPr>
            <a:r>
              <a:rPr lang="en-US" dirty="0">
                <a:solidFill>
                  <a:schemeClr val="tx1">
                    <a:lumMod val="95000"/>
                    <a:lumOff val="5000"/>
                  </a:schemeClr>
                </a:solidFill>
              </a:rPr>
              <a:t>We used various machine learning models like Logistic Regression, KNN, SVM, and Decision Tree.</a:t>
            </a:r>
          </a:p>
        </p:txBody>
      </p:sp>
    </p:spTree>
    <p:extLst>
      <p:ext uri="{BB962C8B-B14F-4D97-AF65-F5344CB8AC3E}">
        <p14:creationId xmlns:p14="http://schemas.microsoft.com/office/powerpoint/2010/main" val="65698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18D9-EACC-8524-2B08-DE7AC35AB5EB}"/>
              </a:ext>
            </a:extLst>
          </p:cNvPr>
          <p:cNvSpPr>
            <a:spLocks noGrp="1"/>
          </p:cNvSpPr>
          <p:nvPr>
            <p:ph type="title"/>
          </p:nvPr>
        </p:nvSpPr>
        <p:spPr>
          <a:xfrm>
            <a:off x="796236" y="472613"/>
            <a:ext cx="10951264" cy="1016000"/>
          </a:xfrm>
        </p:spPr>
        <p:txBody>
          <a:bodyPr/>
          <a:lstStyle/>
          <a:p>
            <a:r>
              <a:rPr lang="en-US" dirty="0">
                <a:solidFill>
                  <a:schemeClr val="tx1"/>
                </a:solidFill>
              </a:rPr>
              <a:t>Methodology 																	[2]</a:t>
            </a:r>
          </a:p>
        </p:txBody>
      </p:sp>
      <p:pic>
        <p:nvPicPr>
          <p:cNvPr id="5" name="Content Placeholder 4">
            <a:extLst>
              <a:ext uri="{FF2B5EF4-FFF2-40B4-BE49-F238E27FC236}">
                <a16:creationId xmlns:a16="http://schemas.microsoft.com/office/drawing/2014/main" id="{32B0C0BD-3D81-E556-508B-F41BAA9C4F1C}"/>
              </a:ext>
            </a:extLst>
          </p:cNvPr>
          <p:cNvPicPr>
            <a:picLocks noGrp="1" noChangeAspect="1"/>
          </p:cNvPicPr>
          <p:nvPr>
            <p:ph idx="1"/>
          </p:nvPr>
        </p:nvPicPr>
        <p:blipFill>
          <a:blip r:embed="rId2"/>
          <a:stretch>
            <a:fillRect/>
          </a:stretch>
        </p:blipFill>
        <p:spPr>
          <a:xfrm>
            <a:off x="1729690" y="1399713"/>
            <a:ext cx="7648529" cy="4365625"/>
          </a:xfrm>
        </p:spPr>
      </p:pic>
    </p:spTree>
    <p:extLst>
      <p:ext uri="{BB962C8B-B14F-4D97-AF65-F5344CB8AC3E}">
        <p14:creationId xmlns:p14="http://schemas.microsoft.com/office/powerpoint/2010/main" val="235840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0371CD-3EF8-56FD-E09B-093EECA886F3}"/>
              </a:ext>
            </a:extLst>
          </p:cNvPr>
          <p:cNvGraphicFramePr>
            <a:graphicFrameLocks noGrp="1"/>
          </p:cNvGraphicFramePr>
          <p:nvPr>
            <p:ph idx="1"/>
            <p:extLst>
              <p:ext uri="{D42A27DB-BD31-4B8C-83A1-F6EECF244321}">
                <p14:modId xmlns:p14="http://schemas.microsoft.com/office/powerpoint/2010/main" val="2915634838"/>
              </p:ext>
            </p:extLst>
          </p:nvPr>
        </p:nvGraphicFramePr>
        <p:xfrm>
          <a:off x="836717" y="1930400"/>
          <a:ext cx="8596312" cy="2331899"/>
        </p:xfrm>
        <a:graphic>
          <a:graphicData uri="http://schemas.openxmlformats.org/drawingml/2006/table">
            <a:tbl>
              <a:tblPr firstRow="1" bandRow="1">
                <a:tableStyleId>{5C22544A-7EE6-4342-B048-85BDC9FD1C3A}</a:tableStyleId>
              </a:tblPr>
              <a:tblGrid>
                <a:gridCol w="5272535">
                  <a:extLst>
                    <a:ext uri="{9D8B030D-6E8A-4147-A177-3AD203B41FA5}">
                      <a16:colId xmlns:a16="http://schemas.microsoft.com/office/drawing/2014/main" val="4016949606"/>
                    </a:ext>
                  </a:extLst>
                </a:gridCol>
                <a:gridCol w="3323777">
                  <a:extLst>
                    <a:ext uri="{9D8B030D-6E8A-4147-A177-3AD203B41FA5}">
                      <a16:colId xmlns:a16="http://schemas.microsoft.com/office/drawing/2014/main" val="3865314908"/>
                    </a:ext>
                  </a:extLst>
                </a:gridCol>
              </a:tblGrid>
              <a:tr h="437322">
                <a:tc>
                  <a:txBody>
                    <a:bodyPr/>
                    <a:lstStyle/>
                    <a:p>
                      <a:pPr algn="ctr"/>
                      <a:r>
                        <a:rPr lang="en-US" dirty="0">
                          <a:solidFill>
                            <a:schemeClr val="tx1"/>
                          </a:solidFill>
                        </a:rPr>
                        <a:t>Machine Learning Models</a:t>
                      </a:r>
                    </a:p>
                  </a:txBody>
                  <a:tcPr/>
                </a:tc>
                <a:tc>
                  <a:txBody>
                    <a:bodyPr/>
                    <a:lstStyle/>
                    <a:p>
                      <a:pPr algn="ctr"/>
                      <a:r>
                        <a:rPr lang="en-US" dirty="0">
                          <a:solidFill>
                            <a:schemeClr val="tx1"/>
                          </a:solidFill>
                        </a:rPr>
                        <a:t>Accuracy</a:t>
                      </a:r>
                    </a:p>
                  </a:txBody>
                  <a:tcPr/>
                </a:tc>
                <a:extLst>
                  <a:ext uri="{0D108BD9-81ED-4DB2-BD59-A6C34878D82A}">
                    <a16:rowId xmlns:a16="http://schemas.microsoft.com/office/drawing/2014/main" val="528386494"/>
                  </a:ext>
                </a:extLst>
              </a:tr>
              <a:tr h="490068">
                <a:tc>
                  <a:txBody>
                    <a:bodyPr/>
                    <a:lstStyle/>
                    <a:p>
                      <a:pPr algn="ctr"/>
                      <a:r>
                        <a:rPr lang="en-US" sz="1800" b="0" i="0" u="none" strike="noStrike" kern="1200" dirty="0">
                          <a:solidFill>
                            <a:schemeClr val="dk1"/>
                          </a:solidFill>
                          <a:effectLst/>
                          <a:latin typeface="+mn-lt"/>
                          <a:ea typeface="+mn-ea"/>
                          <a:cs typeface="+mn-cs"/>
                        </a:rPr>
                        <a:t>Logistic Regression</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75.23%</a:t>
                      </a:r>
                      <a:endParaRPr lang="en-US" dirty="0"/>
                    </a:p>
                  </a:txBody>
                  <a:tcPr/>
                </a:tc>
                <a:extLst>
                  <a:ext uri="{0D108BD9-81ED-4DB2-BD59-A6C34878D82A}">
                    <a16:rowId xmlns:a16="http://schemas.microsoft.com/office/drawing/2014/main" val="3747191891"/>
                  </a:ext>
                </a:extLst>
              </a:tr>
              <a:tr h="556591">
                <a:tc>
                  <a:txBody>
                    <a:bodyPr/>
                    <a:lstStyle/>
                    <a:p>
                      <a:pPr algn="ctr"/>
                      <a:r>
                        <a:rPr lang="en-US" sz="1800" b="0" i="0" u="none" strike="noStrike" kern="1200" dirty="0">
                          <a:solidFill>
                            <a:schemeClr val="dk1"/>
                          </a:solidFill>
                          <a:effectLst/>
                          <a:latin typeface="+mn-lt"/>
                          <a:ea typeface="+mn-ea"/>
                          <a:cs typeface="+mn-cs"/>
                        </a:rPr>
                        <a:t>Random Forest</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78.55%</a:t>
                      </a:r>
                      <a:endParaRPr lang="en-US" dirty="0"/>
                    </a:p>
                  </a:txBody>
                  <a:tcPr/>
                </a:tc>
                <a:extLst>
                  <a:ext uri="{0D108BD9-81ED-4DB2-BD59-A6C34878D82A}">
                    <a16:rowId xmlns:a16="http://schemas.microsoft.com/office/drawing/2014/main" val="3314709454"/>
                  </a:ext>
                </a:extLst>
              </a:tr>
              <a:tr h="477078">
                <a:tc>
                  <a:txBody>
                    <a:bodyPr/>
                    <a:lstStyle/>
                    <a:p>
                      <a:pPr algn="ctr"/>
                      <a:r>
                        <a:rPr lang="en-US" sz="1800" b="0" i="0" u="none" strike="noStrike" kern="1200" dirty="0">
                          <a:solidFill>
                            <a:schemeClr val="dk1"/>
                          </a:solidFill>
                          <a:effectLst/>
                          <a:latin typeface="+mn-lt"/>
                          <a:ea typeface="+mn-ea"/>
                          <a:cs typeface="+mn-cs"/>
                        </a:rPr>
                        <a:t>SVM</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79.51%</a:t>
                      </a:r>
                      <a:endParaRPr lang="en-US" dirty="0"/>
                    </a:p>
                  </a:txBody>
                  <a:tcPr/>
                </a:tc>
                <a:extLst>
                  <a:ext uri="{0D108BD9-81ED-4DB2-BD59-A6C34878D82A}">
                    <a16:rowId xmlns:a16="http://schemas.microsoft.com/office/drawing/2014/main" val="3718357326"/>
                  </a:ext>
                </a:extLst>
              </a:tr>
              <a:tr h="370840">
                <a:tc>
                  <a:txBody>
                    <a:bodyPr/>
                    <a:lstStyle/>
                    <a:p>
                      <a:pPr algn="ctr"/>
                      <a:r>
                        <a:rPr lang="en-US" sz="1800" b="0" i="0" u="none" strike="noStrike" kern="1200" dirty="0">
                          <a:solidFill>
                            <a:schemeClr val="dk1"/>
                          </a:solidFill>
                          <a:effectLst/>
                          <a:latin typeface="+mn-lt"/>
                          <a:ea typeface="+mn-ea"/>
                          <a:cs typeface="+mn-cs"/>
                        </a:rPr>
                        <a:t>Decision Tree</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70.35%</a:t>
                      </a:r>
                      <a:endParaRPr lang="en-US" dirty="0"/>
                    </a:p>
                  </a:txBody>
                  <a:tcPr/>
                </a:tc>
                <a:extLst>
                  <a:ext uri="{0D108BD9-81ED-4DB2-BD59-A6C34878D82A}">
                    <a16:rowId xmlns:a16="http://schemas.microsoft.com/office/drawing/2014/main" val="1165520599"/>
                  </a:ext>
                </a:extLst>
              </a:tr>
            </a:tbl>
          </a:graphicData>
        </a:graphic>
      </p:graphicFrame>
      <p:sp>
        <p:nvSpPr>
          <p:cNvPr id="3" name="Title 1">
            <a:extLst>
              <a:ext uri="{FF2B5EF4-FFF2-40B4-BE49-F238E27FC236}">
                <a16:creationId xmlns:a16="http://schemas.microsoft.com/office/drawing/2014/main" id="{B08B89B1-81CB-0E6E-00EB-3A32E84AF900}"/>
              </a:ext>
            </a:extLst>
          </p:cNvPr>
          <p:cNvSpPr txBox="1">
            <a:spLocks/>
          </p:cNvSpPr>
          <p:nvPr/>
        </p:nvSpPr>
        <p:spPr>
          <a:xfrm>
            <a:off x="796236" y="472613"/>
            <a:ext cx="10951264" cy="1016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Result																				[1]</a:t>
            </a:r>
          </a:p>
        </p:txBody>
      </p:sp>
    </p:spTree>
    <p:extLst>
      <p:ext uri="{BB962C8B-B14F-4D97-AF65-F5344CB8AC3E}">
        <p14:creationId xmlns:p14="http://schemas.microsoft.com/office/powerpoint/2010/main" val="279897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2C4F-A58F-F655-2077-39275F97A4AD}"/>
              </a:ext>
            </a:extLst>
          </p:cNvPr>
          <p:cNvSpPr>
            <a:spLocks noGrp="1"/>
          </p:cNvSpPr>
          <p:nvPr>
            <p:ph idx="1"/>
          </p:nvPr>
        </p:nvSpPr>
        <p:spPr>
          <a:xfrm>
            <a:off x="677334" y="1417983"/>
            <a:ext cx="8596668" cy="4623379"/>
          </a:xfrm>
        </p:spPr>
        <p:txBody>
          <a:bodyPr/>
          <a:lstStyle/>
          <a:p>
            <a:pPr marL="0" indent="0">
              <a:buNone/>
            </a:pPr>
            <a:r>
              <a:rPr lang="en-US" sz="2200" dirty="0">
                <a:solidFill>
                  <a:schemeClr val="tx1"/>
                </a:solidFill>
              </a:rPr>
              <a:t>Classification Report For Logistic Regression:</a:t>
            </a:r>
            <a:endParaRPr lang="en-US" u="sng" dirty="0"/>
          </a:p>
          <a:p>
            <a:pPr marL="0" indent="0">
              <a:buNone/>
            </a:pPr>
            <a:r>
              <a:rPr lang="en-US" u="sng" dirty="0"/>
              <a:t>       </a:t>
            </a:r>
          </a:p>
          <a:p>
            <a:pPr marL="0" indent="0">
              <a:buNone/>
            </a:pPr>
            <a:r>
              <a:rPr lang="en-US" u="sng" dirty="0"/>
              <a:t>                </a:t>
            </a:r>
          </a:p>
        </p:txBody>
      </p:sp>
      <p:graphicFrame>
        <p:nvGraphicFramePr>
          <p:cNvPr id="5" name="Table 5">
            <a:extLst>
              <a:ext uri="{FF2B5EF4-FFF2-40B4-BE49-F238E27FC236}">
                <a16:creationId xmlns:a16="http://schemas.microsoft.com/office/drawing/2014/main" id="{6ED18364-55C1-4663-CF79-10F10AA1145B}"/>
              </a:ext>
            </a:extLst>
          </p:cNvPr>
          <p:cNvGraphicFramePr>
            <a:graphicFrameLocks noGrp="1"/>
          </p:cNvGraphicFramePr>
          <p:nvPr>
            <p:extLst>
              <p:ext uri="{D42A27DB-BD31-4B8C-83A1-F6EECF244321}">
                <p14:modId xmlns:p14="http://schemas.microsoft.com/office/powerpoint/2010/main" val="2328821758"/>
              </p:ext>
            </p:extLst>
          </p:nvPr>
        </p:nvGraphicFramePr>
        <p:xfrm>
          <a:off x="1146002" y="2433983"/>
          <a:ext cx="8128000" cy="158533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9074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97297">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0.81</a:t>
                      </a:r>
                      <a:endParaRPr lang="en-US" dirty="0"/>
                    </a:p>
                  </a:txBody>
                  <a:tcPr/>
                </a:tc>
                <a:extLst>
                  <a:ext uri="{0D108BD9-81ED-4DB2-BD59-A6C34878D82A}">
                    <a16:rowId xmlns:a16="http://schemas.microsoft.com/office/drawing/2014/main" val="2802428370"/>
                  </a:ext>
                </a:extLst>
              </a:tr>
              <a:tr h="497297">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0.95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0.02</a:t>
                      </a:r>
                      <a:endParaRPr lang="en-US" dirty="0"/>
                    </a:p>
                  </a:txBody>
                  <a:tcPr/>
                </a:tc>
                <a:extLst>
                  <a:ext uri="{0D108BD9-81ED-4DB2-BD59-A6C34878D82A}">
                    <a16:rowId xmlns:a16="http://schemas.microsoft.com/office/drawing/2014/main" val="3191642655"/>
                  </a:ext>
                </a:extLst>
              </a:tr>
            </a:tbl>
          </a:graphicData>
        </a:graphic>
      </p:graphicFrame>
      <p:sp>
        <p:nvSpPr>
          <p:cNvPr id="4" name="Title 1">
            <a:extLst>
              <a:ext uri="{FF2B5EF4-FFF2-40B4-BE49-F238E27FC236}">
                <a16:creationId xmlns:a16="http://schemas.microsoft.com/office/drawing/2014/main" id="{B51AC9B6-960B-E6CD-8552-CD5E573514E4}"/>
              </a:ext>
            </a:extLst>
          </p:cNvPr>
          <p:cNvSpPr txBox="1">
            <a:spLocks/>
          </p:cNvSpPr>
          <p:nvPr/>
        </p:nvSpPr>
        <p:spPr>
          <a:xfrm>
            <a:off x="796236" y="472613"/>
            <a:ext cx="10951264" cy="1016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Result																				[2]</a:t>
            </a:r>
          </a:p>
        </p:txBody>
      </p:sp>
    </p:spTree>
    <p:extLst>
      <p:ext uri="{BB962C8B-B14F-4D97-AF65-F5344CB8AC3E}">
        <p14:creationId xmlns:p14="http://schemas.microsoft.com/office/powerpoint/2010/main" val="207734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2C4F-A58F-F655-2077-39275F97A4AD}"/>
              </a:ext>
            </a:extLst>
          </p:cNvPr>
          <p:cNvSpPr>
            <a:spLocks noGrp="1"/>
          </p:cNvSpPr>
          <p:nvPr>
            <p:ph idx="1"/>
          </p:nvPr>
        </p:nvSpPr>
        <p:spPr>
          <a:xfrm>
            <a:off x="796236" y="1392583"/>
            <a:ext cx="8596668" cy="4623379"/>
          </a:xfrm>
        </p:spPr>
        <p:txBody>
          <a:bodyPr/>
          <a:lstStyle/>
          <a:p>
            <a:pPr marL="0" indent="0">
              <a:buNone/>
            </a:pPr>
            <a:r>
              <a:rPr lang="en-US" sz="2200" dirty="0">
                <a:solidFill>
                  <a:schemeClr val="tx1"/>
                </a:solidFill>
              </a:rPr>
              <a:t>Classification Report For </a:t>
            </a:r>
            <a:r>
              <a:rPr lang="en-US" sz="2400" dirty="0">
                <a:solidFill>
                  <a:schemeClr val="tx1"/>
                </a:solidFill>
              </a:rPr>
              <a:t>Random Forest</a:t>
            </a:r>
            <a:r>
              <a:rPr lang="en-US" sz="2200" dirty="0">
                <a:solidFill>
                  <a:schemeClr val="tx1"/>
                </a:solidFill>
              </a:rPr>
              <a:t>:</a:t>
            </a:r>
            <a:endParaRPr lang="en-US" u="sng" dirty="0"/>
          </a:p>
          <a:p>
            <a:pPr marL="0" indent="0">
              <a:buNone/>
            </a:pPr>
            <a:r>
              <a:rPr lang="en-US" u="sng" dirty="0"/>
              <a:t>       </a:t>
            </a:r>
          </a:p>
          <a:p>
            <a:pPr marL="0" indent="0">
              <a:buNone/>
            </a:pPr>
            <a:r>
              <a:rPr lang="en-US" u="sng" dirty="0"/>
              <a:t>                </a:t>
            </a:r>
          </a:p>
        </p:txBody>
      </p:sp>
      <p:graphicFrame>
        <p:nvGraphicFramePr>
          <p:cNvPr id="5" name="Table 5">
            <a:extLst>
              <a:ext uri="{FF2B5EF4-FFF2-40B4-BE49-F238E27FC236}">
                <a16:creationId xmlns:a16="http://schemas.microsoft.com/office/drawing/2014/main" id="{6ED18364-55C1-4663-CF79-10F10AA1145B}"/>
              </a:ext>
            </a:extLst>
          </p:cNvPr>
          <p:cNvGraphicFramePr>
            <a:graphicFrameLocks noGrp="1"/>
          </p:cNvGraphicFramePr>
          <p:nvPr/>
        </p:nvGraphicFramePr>
        <p:xfrm>
          <a:off x="1146002" y="2433983"/>
          <a:ext cx="8128000" cy="1585338"/>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90744">
                <a:tc>
                  <a:txBody>
                    <a:bodyPr/>
                    <a:lstStyle/>
                    <a:p>
                      <a:pPr algn="ctr"/>
                      <a:endParaRPr lang="en-US"/>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97297">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0.81</a:t>
                      </a:r>
                      <a:endParaRPr lang="en-US" dirty="0"/>
                    </a:p>
                  </a:txBody>
                  <a:tcPr/>
                </a:tc>
                <a:extLst>
                  <a:ext uri="{0D108BD9-81ED-4DB2-BD59-A6C34878D82A}">
                    <a16:rowId xmlns:a16="http://schemas.microsoft.com/office/drawing/2014/main" val="2802428370"/>
                  </a:ext>
                </a:extLst>
              </a:tr>
              <a:tr h="497297">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0.95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0.02</a:t>
                      </a:r>
                      <a:endParaRPr lang="en-US" dirty="0"/>
                    </a:p>
                  </a:txBody>
                  <a:tcPr/>
                </a:tc>
                <a:extLst>
                  <a:ext uri="{0D108BD9-81ED-4DB2-BD59-A6C34878D82A}">
                    <a16:rowId xmlns:a16="http://schemas.microsoft.com/office/drawing/2014/main" val="3191642655"/>
                  </a:ext>
                </a:extLst>
              </a:tr>
            </a:tbl>
          </a:graphicData>
        </a:graphic>
      </p:graphicFrame>
      <p:sp>
        <p:nvSpPr>
          <p:cNvPr id="4" name="Title 1">
            <a:extLst>
              <a:ext uri="{FF2B5EF4-FFF2-40B4-BE49-F238E27FC236}">
                <a16:creationId xmlns:a16="http://schemas.microsoft.com/office/drawing/2014/main" id="{B51AC9B6-960B-E6CD-8552-CD5E573514E4}"/>
              </a:ext>
            </a:extLst>
          </p:cNvPr>
          <p:cNvSpPr txBox="1">
            <a:spLocks/>
          </p:cNvSpPr>
          <p:nvPr/>
        </p:nvSpPr>
        <p:spPr>
          <a:xfrm>
            <a:off x="796236" y="472613"/>
            <a:ext cx="10951264" cy="1016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Result																				[3]</a:t>
            </a:r>
          </a:p>
        </p:txBody>
      </p:sp>
      <p:graphicFrame>
        <p:nvGraphicFramePr>
          <p:cNvPr id="2" name="Table 5">
            <a:extLst>
              <a:ext uri="{FF2B5EF4-FFF2-40B4-BE49-F238E27FC236}">
                <a16:creationId xmlns:a16="http://schemas.microsoft.com/office/drawing/2014/main" id="{B4DB5301-96D5-C723-2D74-D2C693D89A04}"/>
              </a:ext>
            </a:extLst>
          </p:cNvPr>
          <p:cNvGraphicFramePr>
            <a:graphicFrameLocks noGrp="1"/>
          </p:cNvGraphicFramePr>
          <p:nvPr>
            <p:extLst>
              <p:ext uri="{D42A27DB-BD31-4B8C-83A1-F6EECF244321}">
                <p14:modId xmlns:p14="http://schemas.microsoft.com/office/powerpoint/2010/main" val="88346975"/>
              </p:ext>
            </p:extLst>
          </p:nvPr>
        </p:nvGraphicFramePr>
        <p:xfrm>
          <a:off x="1146002" y="2433983"/>
          <a:ext cx="8128000" cy="1686211"/>
        </p:xfrm>
        <a:graphic>
          <a:graphicData uri="http://schemas.openxmlformats.org/drawingml/2006/table">
            <a:tbl>
              <a:tblPr firstRow="1" bandRow="1">
                <a:tableStyleId>{5C22544A-7EE6-4342-B048-85BDC9FD1C3A}</a:tableStyleId>
              </a:tblPr>
              <a:tblGrid>
                <a:gridCol w="1036402">
                  <a:extLst>
                    <a:ext uri="{9D8B030D-6E8A-4147-A177-3AD203B41FA5}">
                      <a16:colId xmlns:a16="http://schemas.microsoft.com/office/drawing/2014/main" val="3270529491"/>
                    </a:ext>
                  </a:extLst>
                </a:gridCol>
                <a:gridCol w="1775791">
                  <a:extLst>
                    <a:ext uri="{9D8B030D-6E8A-4147-A177-3AD203B41FA5}">
                      <a16:colId xmlns:a16="http://schemas.microsoft.com/office/drawing/2014/main" val="1991715038"/>
                    </a:ext>
                  </a:extLst>
                </a:gridCol>
                <a:gridCol w="2597426">
                  <a:extLst>
                    <a:ext uri="{9D8B030D-6E8A-4147-A177-3AD203B41FA5}">
                      <a16:colId xmlns:a16="http://schemas.microsoft.com/office/drawing/2014/main" val="1463576241"/>
                    </a:ext>
                  </a:extLst>
                </a:gridCol>
                <a:gridCol w="2718381">
                  <a:extLst>
                    <a:ext uri="{9D8B030D-6E8A-4147-A177-3AD203B41FA5}">
                      <a16:colId xmlns:a16="http://schemas.microsoft.com/office/drawing/2014/main" val="1587346378"/>
                    </a:ext>
                  </a:extLst>
                </a:gridCol>
              </a:tblGrid>
              <a:tr h="588617">
                <a:tc>
                  <a:txBody>
                    <a:bodyPr/>
                    <a:lstStyle/>
                    <a:p>
                      <a:pPr algn="ctr"/>
                      <a:endParaRPr lang="en-US" dirty="0"/>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sz="1800" b="0" i="0" u="none" strike="noStrike" kern="1200" dirty="0">
                          <a:solidFill>
                            <a:schemeClr val="tx1"/>
                          </a:solidFill>
                          <a:effectLst/>
                          <a:latin typeface="+mn-lt"/>
                          <a:ea typeface="+mn-ea"/>
                          <a:cs typeface="+mn-cs"/>
                        </a:rPr>
                        <a:t>F1-Score</a:t>
                      </a:r>
                      <a:endParaRPr lang="en-US" dirty="0">
                        <a:solidFill>
                          <a:schemeClr val="tx1"/>
                        </a:solidFill>
                      </a:endParaRPr>
                    </a:p>
                  </a:txBody>
                  <a:tcPr/>
                </a:tc>
                <a:extLst>
                  <a:ext uri="{0D108BD9-81ED-4DB2-BD59-A6C34878D82A}">
                    <a16:rowId xmlns:a16="http://schemas.microsoft.com/office/drawing/2014/main" val="2414385243"/>
                  </a:ext>
                </a:extLst>
              </a:tr>
              <a:tr h="461923">
                <a:tc>
                  <a:txBody>
                    <a:bodyPr/>
                    <a:lstStyle/>
                    <a:p>
                      <a:pPr algn="ctr"/>
                      <a:r>
                        <a:rPr lang="en-US" sz="1800" b="0" i="0" u="none" strike="noStrike" kern="1200" dirty="0">
                          <a:solidFill>
                            <a:schemeClr val="dk1"/>
                          </a:solidFill>
                          <a:effectLst/>
                          <a:latin typeface="+mn-lt"/>
                          <a:ea typeface="+mn-ea"/>
                          <a:cs typeface="+mn-cs"/>
                        </a:rPr>
                        <a:t>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0.84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a:t>
                      </a:r>
                      <a:endParaRPr lang="en-US" dirty="0"/>
                    </a:p>
                  </a:txBody>
                  <a:tcPr/>
                </a:tc>
                <a:extLst>
                  <a:ext uri="{0D108BD9-81ED-4DB2-BD59-A6C34878D82A}">
                    <a16:rowId xmlns:a16="http://schemas.microsoft.com/office/drawing/2014/main" val="2802428370"/>
                  </a:ext>
                </a:extLst>
              </a:tr>
              <a:tr h="635671">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0.48</a:t>
                      </a:r>
                      <a:endParaRPr lang="en-US" dirty="0"/>
                    </a:p>
                  </a:txBody>
                  <a:tcPr/>
                </a:tc>
                <a:extLst>
                  <a:ext uri="{0D108BD9-81ED-4DB2-BD59-A6C34878D82A}">
                    <a16:rowId xmlns:a16="http://schemas.microsoft.com/office/drawing/2014/main" val="3191642655"/>
                  </a:ext>
                </a:extLst>
              </a:tr>
            </a:tbl>
          </a:graphicData>
        </a:graphic>
      </p:graphicFrame>
    </p:spTree>
    <p:extLst>
      <p:ext uri="{BB962C8B-B14F-4D97-AF65-F5344CB8AC3E}">
        <p14:creationId xmlns:p14="http://schemas.microsoft.com/office/powerpoint/2010/main" val="25767998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330</TotalTime>
  <Words>904</Words>
  <Application>Microsoft Office PowerPoint</Application>
  <PresentationFormat>Widescreen</PresentationFormat>
  <Paragraphs>242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 Display</vt:lpstr>
      <vt:lpstr>Arial</vt:lpstr>
      <vt:lpstr>Bahnschrift SemiBold</vt:lpstr>
      <vt:lpstr>Trebuchet MS</vt:lpstr>
      <vt:lpstr>Wingdings</vt:lpstr>
      <vt:lpstr>Wingdings 3</vt:lpstr>
      <vt:lpstr>Facet</vt:lpstr>
      <vt:lpstr>Chronic Kidney Disease (CKD) Detection       </vt:lpstr>
      <vt:lpstr>Introduction</vt:lpstr>
      <vt:lpstr>Related Works</vt:lpstr>
      <vt:lpstr>PowerPoint Presentation</vt:lpstr>
      <vt:lpstr>Methodology                 [1]</vt:lpstr>
      <vt:lpstr>Methodology                  [2]</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Disease(CKD)Detection</dc:title>
  <dc:creator>Abida khatun</dc:creator>
  <cp:lastModifiedBy>Md. Younus Hossain Ahsan</cp:lastModifiedBy>
  <cp:revision>9</cp:revision>
  <dcterms:created xsi:type="dcterms:W3CDTF">2023-08-23T00:59:35Z</dcterms:created>
  <dcterms:modified xsi:type="dcterms:W3CDTF">2023-08-22T20:52:10Z</dcterms:modified>
</cp:coreProperties>
</file>