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521" autoAdjust="0"/>
    <p:restoredTop sz="94660"/>
  </p:normalViewPr>
  <p:slideViewPr>
    <p:cSldViewPr snapToGrid="0">
      <p:cViewPr varScale="1">
        <p:scale>
          <a:sx n="163" d="100"/>
          <a:sy n="163" d="100"/>
        </p:scale>
        <p:origin x="94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A182C-5C8A-42BB-A4D0-78879921A0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435CD2-43B2-4368-B795-57016ACF21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38CA67-18E7-4488-A6C5-970BD9EBB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DC2C9-260D-42FD-9EE7-A5912638FDA9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A93851-F3BF-4204-9E1F-E2EC9E0D1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075A0D-B5B0-4EDA-B233-A5F2EAE08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70E1D-B265-4A77-B2A5-69245C881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305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EA3D4-8A2F-4FF5-9A45-339918BAB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43A56C-1C70-4742-AD41-A0D835628F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BA3484-EB27-4FD8-93D1-E6FF447A7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DC2C9-260D-42FD-9EE7-A5912638FDA9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1A30C-A52D-4664-B47A-517048FE5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5891B8-0A8A-4757-ADA1-22CCD4C2C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70E1D-B265-4A77-B2A5-69245C881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28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1F57F0-BCD3-4645-AB58-9298E1F70D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8C30DD-E30D-47F7-8AC7-9FCC922C9C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75C10F-1F0C-49D7-89E0-96345D52A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DC2C9-260D-42FD-9EE7-A5912638FDA9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26992C-7BB1-4893-92E7-8BB5A1EBB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512A35-1983-45EF-85BB-AEB7F0A2F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70E1D-B265-4A77-B2A5-69245C881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313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4DAC6-FDE7-47B2-A6D5-A6038B924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08893-6455-4C54-B07B-75DA951FDE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36E2B7-9571-4447-B9EA-CF4A8F773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DC2C9-260D-42FD-9EE7-A5912638FDA9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F0EF79-1F16-4E67-989B-3171CD6FC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BA6529-5D42-4F59-8796-63A92D241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70E1D-B265-4A77-B2A5-69245C881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541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3B6E1-7E6D-47B2-B015-6907FA050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536DB7-63D7-4F36-918F-511445842F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BD5AC2-2347-4B83-AAC3-75C1A07C5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DC2C9-260D-42FD-9EE7-A5912638FDA9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E2B35-05FD-4EF2-9CDB-5E5A0AD87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EBC64C-6726-4606-B360-5A208A6B8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70E1D-B265-4A77-B2A5-69245C881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089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0F223-0BA9-4DD2-8815-349674830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96BDE-C41C-4010-8A4E-1342753E66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A0D652-CC9E-4A8C-B9F8-40513A5147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978C2-4A5C-4F80-86A5-D076EE612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DC2C9-260D-42FD-9EE7-A5912638FDA9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AB8079-2261-4EE4-A383-A2985722C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08B256-2159-48B0-A10B-F3E076810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70E1D-B265-4A77-B2A5-69245C881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575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8674E-AB6A-487F-918D-2BE8B4C89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5BE943-1733-4D69-927E-37C1DD336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65C026-5DF9-40F1-A17C-A27B8DFB50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A7E67E-0486-4C77-AAA9-18616EF4E7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E6ED28-7624-40EA-8CF2-416CF79CBB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2B7196-E5A3-492E-8855-92F35552D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DC2C9-260D-42FD-9EE7-A5912638FDA9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236D98-79F0-428A-AD2D-E9D8786EF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A63B12-29F3-411D-8266-19001E186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70E1D-B265-4A77-B2A5-69245C881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40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2C656-86AC-4117-A0DA-A571BCCD3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DA9226-5625-4D99-B1C8-62F579C84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DC2C9-260D-42FD-9EE7-A5912638FDA9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5E4E7F-A37E-4EB8-96EF-35FA854E5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9A6375-6DD3-484A-AF40-347702A7B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70E1D-B265-4A77-B2A5-69245C881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117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334E21-2E72-4632-8608-7A78A7705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DC2C9-260D-42FD-9EE7-A5912638FDA9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11C62C-9957-4C5B-BB0D-06E32AA4D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BA8007-622B-4DAE-B3C5-9B244AE43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70E1D-B265-4A77-B2A5-69245C881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349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2F069-E8E2-446B-99B4-95EFB419A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1071AC-0837-4254-9860-5858DE6588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5C15E7-23FF-41F2-8550-CE0A376F42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F4E0ED-9992-4166-93A1-ABB8C0C52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DC2C9-260D-42FD-9EE7-A5912638FDA9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A29D17-AC50-4735-A2D2-E2D045762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2E1A19-AE42-4FF7-AF0B-C9E760EE1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70E1D-B265-4A77-B2A5-69245C881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106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F5788-4B0A-48B2-A773-4A8969E77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4AB6B2-5860-4900-B02C-CD9EBDCEF1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92E2FD-C93D-45F2-A2BE-664EF787E6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CF00BB-6213-47D3-8118-A3A56BE86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DC2C9-260D-42FD-9EE7-A5912638FDA9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174295-5363-45B3-86CF-268118CDE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AA9F6-E184-483D-999D-33F1D25F6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70E1D-B265-4A77-B2A5-69245C881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12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338DF9-4900-481E-B73C-CC638DDC5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C42E87-8096-43B2-ABEA-E53977291B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683129-8BB5-4BBE-A5BC-58B406333B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BDC2C9-260D-42FD-9EE7-A5912638FDA9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FDC3BE-E4EF-4356-BB01-E818C8340C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C8C7CE-A589-47C0-8CD6-1DAEF868C3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C70E1D-B265-4A77-B2A5-69245C881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116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6E47DB7-313B-4D2A-95F8-A142E2AE78D2}"/>
              </a:ext>
            </a:extLst>
          </p:cNvPr>
          <p:cNvSpPr/>
          <p:nvPr/>
        </p:nvSpPr>
        <p:spPr>
          <a:xfrm>
            <a:off x="82062" y="41031"/>
            <a:ext cx="10791092" cy="385549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8B5523AF-7141-4453-8CCB-506DEA145F3E}"/>
              </a:ext>
            </a:extLst>
          </p:cNvPr>
          <p:cNvSpPr/>
          <p:nvPr/>
        </p:nvSpPr>
        <p:spPr>
          <a:xfrm>
            <a:off x="82062" y="4023477"/>
            <a:ext cx="10791092" cy="282679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8CF0A3F-90B9-421E-B4BD-315741D190C2}"/>
              </a:ext>
            </a:extLst>
          </p:cNvPr>
          <p:cNvSpPr txBox="1"/>
          <p:nvPr/>
        </p:nvSpPr>
        <p:spPr>
          <a:xfrm>
            <a:off x="397115" y="4088450"/>
            <a:ext cx="18665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EuroRack Daughter board: Inputs</a:t>
            </a:r>
            <a:endParaRPr lang="en-US" sz="12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F6792F5-6203-4EB3-B4A8-FEC700F64B16}"/>
              </a:ext>
            </a:extLst>
          </p:cNvPr>
          <p:cNvSpPr/>
          <p:nvPr/>
        </p:nvSpPr>
        <p:spPr>
          <a:xfrm>
            <a:off x="4870437" y="4452266"/>
            <a:ext cx="876426" cy="990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Onboard inputs:</a:t>
            </a:r>
          </a:p>
          <a:p>
            <a:pPr algn="ctr"/>
            <a:r>
              <a:rPr lang="en-GB" sz="1200" dirty="0"/>
              <a:t>Switches/</a:t>
            </a:r>
          </a:p>
          <a:p>
            <a:pPr algn="ctr"/>
            <a:r>
              <a:rPr lang="en-GB" sz="1200" dirty="0"/>
              <a:t>buttons</a:t>
            </a:r>
            <a:endParaRPr lang="en-US" sz="12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12D1FAE-D59A-44C1-BFBD-4DAA712650F6}"/>
              </a:ext>
            </a:extLst>
          </p:cNvPr>
          <p:cNvSpPr/>
          <p:nvPr/>
        </p:nvSpPr>
        <p:spPr>
          <a:xfrm>
            <a:off x="5990793" y="5688529"/>
            <a:ext cx="839840" cy="926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Offboard inputs:</a:t>
            </a:r>
          </a:p>
          <a:p>
            <a:pPr algn="ctr"/>
            <a:r>
              <a:rPr lang="en-GB" sz="1200" dirty="0"/>
              <a:t>Pots/</a:t>
            </a:r>
          </a:p>
          <a:p>
            <a:pPr algn="ctr"/>
            <a:r>
              <a:rPr lang="en-GB" sz="1200" dirty="0"/>
              <a:t>Jacks</a:t>
            </a:r>
          </a:p>
          <a:p>
            <a:pPr algn="ctr"/>
            <a:r>
              <a:rPr lang="en-GB" sz="1200" dirty="0"/>
              <a:t>(CV/Gate)</a:t>
            </a:r>
            <a:endParaRPr lang="en-US" sz="12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45D6327-63E2-41CE-95B7-2F8F1409B6C5}"/>
              </a:ext>
            </a:extLst>
          </p:cNvPr>
          <p:cNvSpPr/>
          <p:nvPr/>
        </p:nvSpPr>
        <p:spPr>
          <a:xfrm>
            <a:off x="3184066" y="4999879"/>
            <a:ext cx="1151636" cy="71110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Offboard input:</a:t>
            </a:r>
          </a:p>
          <a:p>
            <a:pPr algn="ctr"/>
            <a:r>
              <a:rPr lang="en-GB" sz="1200" dirty="0"/>
              <a:t>Old </a:t>
            </a:r>
            <a:r>
              <a:rPr lang="en-GB" sz="1200" dirty="0" err="1"/>
              <a:t>skool</a:t>
            </a:r>
            <a:r>
              <a:rPr lang="en-GB" sz="1200" dirty="0"/>
              <a:t> MIDI</a:t>
            </a:r>
            <a:endParaRPr lang="en-US" sz="12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A7E847A-EA08-48F4-9214-609DAE65C795}"/>
              </a:ext>
            </a:extLst>
          </p:cNvPr>
          <p:cNvSpPr/>
          <p:nvPr/>
        </p:nvSpPr>
        <p:spPr>
          <a:xfrm>
            <a:off x="7298146" y="4452266"/>
            <a:ext cx="692846" cy="27699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Screen?</a:t>
            </a:r>
            <a:endParaRPr lang="en-US" sz="120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941FAF4-0498-43C1-A9FB-55455E6D3474}"/>
              </a:ext>
            </a:extLst>
          </p:cNvPr>
          <p:cNvSpPr/>
          <p:nvPr/>
        </p:nvSpPr>
        <p:spPr>
          <a:xfrm>
            <a:off x="9946444" y="5681757"/>
            <a:ext cx="873317" cy="3794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CV outputs</a:t>
            </a:r>
            <a:endParaRPr lang="en-US" sz="1200" dirty="0"/>
          </a:p>
        </p:txBody>
      </p:sp>
      <p:sp>
        <p:nvSpPr>
          <p:cNvPr id="68" name="Arrow: Right 67">
            <a:extLst>
              <a:ext uri="{FF2B5EF4-FFF2-40B4-BE49-F238E27FC236}">
                <a16:creationId xmlns:a16="http://schemas.microsoft.com/office/drawing/2014/main" id="{F8FDD46D-5DB7-49D3-8C44-61F8AE30A2FE}"/>
              </a:ext>
            </a:extLst>
          </p:cNvPr>
          <p:cNvSpPr/>
          <p:nvPr/>
        </p:nvSpPr>
        <p:spPr>
          <a:xfrm rot="5400000">
            <a:off x="9277446" y="3333588"/>
            <a:ext cx="2196017" cy="109365"/>
          </a:xfrm>
          <a:prstGeom prst="rightArrow">
            <a:avLst>
              <a:gd name="adj1" fmla="val 50002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8E6F9C16-B263-4CC8-8D9E-3B8A04E97DA0}"/>
              </a:ext>
            </a:extLst>
          </p:cNvPr>
          <p:cNvSpPr/>
          <p:nvPr/>
        </p:nvSpPr>
        <p:spPr>
          <a:xfrm>
            <a:off x="5979655" y="4259985"/>
            <a:ext cx="824011" cy="4853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Scaling to </a:t>
            </a:r>
          </a:p>
          <a:p>
            <a:pPr algn="ctr"/>
            <a:r>
              <a:rPr lang="en-GB" sz="1200" dirty="0"/>
              <a:t>0-3V3</a:t>
            </a:r>
            <a:endParaRPr lang="en-US" sz="12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6FAA276-2894-4185-B55A-71394D796777}"/>
              </a:ext>
            </a:extLst>
          </p:cNvPr>
          <p:cNvSpPr txBox="1"/>
          <p:nvPr/>
        </p:nvSpPr>
        <p:spPr>
          <a:xfrm>
            <a:off x="6883435" y="4013069"/>
            <a:ext cx="7478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Outputs:</a:t>
            </a:r>
            <a:endParaRPr lang="en-US" sz="1200" dirty="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BF7E323C-B9C1-4D6B-9732-C5512E6B8762}"/>
              </a:ext>
            </a:extLst>
          </p:cNvPr>
          <p:cNvSpPr/>
          <p:nvPr/>
        </p:nvSpPr>
        <p:spPr>
          <a:xfrm>
            <a:off x="8170224" y="4452266"/>
            <a:ext cx="873317" cy="766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LEDS:</a:t>
            </a:r>
          </a:p>
          <a:p>
            <a:pPr algn="ctr"/>
            <a:r>
              <a:rPr lang="en-GB" sz="1200" dirty="0"/>
              <a:t>Power/</a:t>
            </a:r>
          </a:p>
          <a:p>
            <a:pPr algn="ctr"/>
            <a:r>
              <a:rPr lang="en-GB" sz="1200" dirty="0"/>
              <a:t>other feedback </a:t>
            </a:r>
            <a:endParaRPr lang="en-US" sz="1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AABDE63-879D-4E63-B717-50A4E882E899}"/>
              </a:ext>
            </a:extLst>
          </p:cNvPr>
          <p:cNvSpPr/>
          <p:nvPr/>
        </p:nvSpPr>
        <p:spPr>
          <a:xfrm>
            <a:off x="10963408" y="118572"/>
            <a:ext cx="1128734" cy="98616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701367-F1E3-4192-9574-4A6C3DC548F3}"/>
              </a:ext>
            </a:extLst>
          </p:cNvPr>
          <p:cNvSpPr/>
          <p:nvPr/>
        </p:nvSpPr>
        <p:spPr>
          <a:xfrm>
            <a:off x="1975425" y="494093"/>
            <a:ext cx="543576" cy="22960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ln w="0"/>
                <a:solidFill>
                  <a:schemeClr val="bg1"/>
                </a:solidFill>
              </a:rPr>
              <a:t>PC</a:t>
            </a:r>
            <a:endParaRPr lang="en-US" sz="1200" dirty="0">
              <a:ln w="0"/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CA3EFD1-C341-4594-9336-321F9036E4FE}"/>
              </a:ext>
            </a:extLst>
          </p:cNvPr>
          <p:cNvSpPr/>
          <p:nvPr/>
        </p:nvSpPr>
        <p:spPr>
          <a:xfrm>
            <a:off x="1967556" y="806743"/>
            <a:ext cx="551446" cy="34380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MIDI USB </a:t>
            </a:r>
            <a:endParaRPr lang="en-US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C8F85C-A162-41EC-8701-25DB644B860E}"/>
              </a:ext>
            </a:extLst>
          </p:cNvPr>
          <p:cNvSpPr txBox="1"/>
          <p:nvPr/>
        </p:nvSpPr>
        <p:spPr>
          <a:xfrm>
            <a:off x="1975425" y="182590"/>
            <a:ext cx="1828494" cy="218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Inputs:</a:t>
            </a:r>
            <a:endParaRPr lang="en-US" sz="12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C25DD89-44F7-4345-8348-CA8BBF1692DC}"/>
              </a:ext>
            </a:extLst>
          </p:cNvPr>
          <p:cNvSpPr/>
          <p:nvPr/>
        </p:nvSpPr>
        <p:spPr>
          <a:xfrm>
            <a:off x="4195026" y="254721"/>
            <a:ext cx="4848515" cy="33756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FD423F9-4DBD-4D0C-8533-3872955E5998}"/>
              </a:ext>
            </a:extLst>
          </p:cNvPr>
          <p:cNvSpPr/>
          <p:nvPr/>
        </p:nvSpPr>
        <p:spPr>
          <a:xfrm>
            <a:off x="3120817" y="494093"/>
            <a:ext cx="880074" cy="61064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USB PHY. </a:t>
            </a:r>
            <a:r>
              <a:rPr lang="en-GB" sz="1200" dirty="0"/>
              <a:t>USB3300</a:t>
            </a:r>
            <a:endParaRPr lang="en-US" sz="12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6BDDDB7-0F47-4005-9C45-96D3B063E800}"/>
              </a:ext>
            </a:extLst>
          </p:cNvPr>
          <p:cNvSpPr/>
          <p:nvPr/>
        </p:nvSpPr>
        <p:spPr>
          <a:xfrm>
            <a:off x="4369746" y="494093"/>
            <a:ext cx="770065" cy="61064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LUNA USB2 core</a:t>
            </a:r>
            <a:endParaRPr lang="en-US" sz="12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5BD3B01-40E4-4AA1-BECE-EC1129080706}"/>
              </a:ext>
            </a:extLst>
          </p:cNvPr>
          <p:cNvSpPr/>
          <p:nvPr/>
        </p:nvSpPr>
        <p:spPr>
          <a:xfrm>
            <a:off x="4305716" y="2899356"/>
            <a:ext cx="860662" cy="4592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UART @</a:t>
            </a:r>
            <a:r>
              <a:rPr lang="en-US" sz="1200" dirty="0"/>
              <a:t> 31250 bps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28E7F84-D341-4853-AEDE-8150C4F07505}"/>
              </a:ext>
            </a:extLst>
          </p:cNvPr>
          <p:cNvSpPr/>
          <p:nvPr/>
        </p:nvSpPr>
        <p:spPr>
          <a:xfrm>
            <a:off x="3112363" y="1871249"/>
            <a:ext cx="924692" cy="54876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SD card / patches /</a:t>
            </a:r>
          </a:p>
          <a:p>
            <a:pPr algn="ctr"/>
            <a:r>
              <a:rPr lang="en-GB" sz="1200" dirty="0"/>
              <a:t>VGM files ?</a:t>
            </a:r>
            <a:endParaRPr lang="en-US" sz="12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822DB02-8D62-404D-9E2A-DFAF10BF20C8}"/>
              </a:ext>
            </a:extLst>
          </p:cNvPr>
          <p:cNvSpPr/>
          <p:nvPr/>
        </p:nvSpPr>
        <p:spPr>
          <a:xfrm>
            <a:off x="6306774" y="772487"/>
            <a:ext cx="576039" cy="140800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JT51 core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78DC247-4ECF-4BC3-A229-676741CE2579}"/>
              </a:ext>
            </a:extLst>
          </p:cNvPr>
          <p:cNvSpPr/>
          <p:nvPr/>
        </p:nvSpPr>
        <p:spPr>
          <a:xfrm>
            <a:off x="5547197" y="494093"/>
            <a:ext cx="528861" cy="215817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MCU</a:t>
            </a:r>
            <a:endParaRPr lang="en-US" sz="12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70EE913-75C3-43DB-9E43-448D0FC074E1}"/>
              </a:ext>
            </a:extLst>
          </p:cNvPr>
          <p:cNvSpPr/>
          <p:nvPr/>
        </p:nvSpPr>
        <p:spPr>
          <a:xfrm>
            <a:off x="7901908" y="772486"/>
            <a:ext cx="901644" cy="48363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ADAT</a:t>
            </a:r>
            <a:endParaRPr lang="en-US" sz="12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278629E-9231-437A-BB33-FEADAA17402D}"/>
              </a:ext>
            </a:extLst>
          </p:cNvPr>
          <p:cNvSpPr/>
          <p:nvPr/>
        </p:nvSpPr>
        <p:spPr>
          <a:xfrm>
            <a:off x="8107190" y="3407637"/>
            <a:ext cx="629857" cy="18563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LED</a:t>
            </a:r>
            <a:endParaRPr lang="en-US" sz="12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9BEE8AB-BB07-414D-A790-019EA2E76FBE}"/>
              </a:ext>
            </a:extLst>
          </p:cNvPr>
          <p:cNvSpPr/>
          <p:nvPr/>
        </p:nvSpPr>
        <p:spPr>
          <a:xfrm>
            <a:off x="7298146" y="3404379"/>
            <a:ext cx="629857" cy="18563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SPI</a:t>
            </a:r>
            <a:endParaRPr lang="en-US" sz="12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9BD3FAF-23A1-4131-84BE-342EAB0FF583}"/>
              </a:ext>
            </a:extLst>
          </p:cNvPr>
          <p:cNvSpPr/>
          <p:nvPr/>
        </p:nvSpPr>
        <p:spPr>
          <a:xfrm>
            <a:off x="9371850" y="3407637"/>
            <a:ext cx="809759" cy="3535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LED Power on</a:t>
            </a:r>
            <a:endParaRPr lang="en-US" sz="12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2E7EA46-C016-418E-AD5C-8AA09C1B5463}"/>
              </a:ext>
            </a:extLst>
          </p:cNvPr>
          <p:cNvSpPr/>
          <p:nvPr/>
        </p:nvSpPr>
        <p:spPr>
          <a:xfrm>
            <a:off x="9373791" y="760552"/>
            <a:ext cx="979298" cy="38104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USB PHY. </a:t>
            </a:r>
            <a:r>
              <a:rPr lang="en-GB" sz="1200" dirty="0"/>
              <a:t>USB3300</a:t>
            </a:r>
            <a:endParaRPr lang="en-US" sz="12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09B88E9-1C9D-4AA8-B9FE-05508F434A0A}"/>
              </a:ext>
            </a:extLst>
          </p:cNvPr>
          <p:cNvSpPr/>
          <p:nvPr/>
        </p:nvSpPr>
        <p:spPr>
          <a:xfrm>
            <a:off x="9368353" y="1913129"/>
            <a:ext cx="1156182" cy="3535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Dac</a:t>
            </a:r>
            <a:r>
              <a:rPr lang="en-GB" sz="1200" dirty="0"/>
              <a:t> +</a:t>
            </a:r>
          </a:p>
          <a:p>
            <a:pPr algn="ctr"/>
            <a:r>
              <a:rPr lang="en-GB" sz="1200" dirty="0"/>
              <a:t>Low pass filter</a:t>
            </a:r>
            <a:endParaRPr lang="en-US" sz="120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D3098EB-78D9-4CE9-A6D1-86177450BE3E}"/>
              </a:ext>
            </a:extLst>
          </p:cNvPr>
          <p:cNvSpPr/>
          <p:nvPr/>
        </p:nvSpPr>
        <p:spPr>
          <a:xfrm>
            <a:off x="9763241" y="1427001"/>
            <a:ext cx="912429" cy="3191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Line level +/- 1V</a:t>
            </a:r>
            <a:endParaRPr lang="en-US" sz="12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774F4D7-3174-4D12-B9AA-365925160323}"/>
              </a:ext>
            </a:extLst>
          </p:cNvPr>
          <p:cNvSpPr txBox="1"/>
          <p:nvPr/>
        </p:nvSpPr>
        <p:spPr>
          <a:xfrm>
            <a:off x="9398309" y="255023"/>
            <a:ext cx="1219263" cy="218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Outputs:</a:t>
            </a:r>
            <a:endParaRPr lang="en-US" sz="1200" dirty="0"/>
          </a:p>
        </p:txBody>
      </p:sp>
      <p:sp>
        <p:nvSpPr>
          <p:cNvPr id="50" name="Arrow: Right 49">
            <a:extLst>
              <a:ext uri="{FF2B5EF4-FFF2-40B4-BE49-F238E27FC236}">
                <a16:creationId xmlns:a16="http://schemas.microsoft.com/office/drawing/2014/main" id="{09A1AB3E-8AD8-443F-9E56-4F691ADE0072}"/>
              </a:ext>
            </a:extLst>
          </p:cNvPr>
          <p:cNvSpPr/>
          <p:nvPr/>
        </p:nvSpPr>
        <p:spPr>
          <a:xfrm>
            <a:off x="2523482" y="913310"/>
            <a:ext cx="597335" cy="84859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51" name="Arrow: Right 50">
            <a:extLst>
              <a:ext uri="{FF2B5EF4-FFF2-40B4-BE49-F238E27FC236}">
                <a16:creationId xmlns:a16="http://schemas.microsoft.com/office/drawing/2014/main" id="{2F4018CE-309C-4C95-8293-D1F90E3C809F}"/>
              </a:ext>
            </a:extLst>
          </p:cNvPr>
          <p:cNvSpPr/>
          <p:nvPr/>
        </p:nvSpPr>
        <p:spPr>
          <a:xfrm>
            <a:off x="2523482" y="575054"/>
            <a:ext cx="597335" cy="84859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54" name="Arrow: Right 53">
            <a:extLst>
              <a:ext uri="{FF2B5EF4-FFF2-40B4-BE49-F238E27FC236}">
                <a16:creationId xmlns:a16="http://schemas.microsoft.com/office/drawing/2014/main" id="{B388BF28-ED58-410E-8A86-05BD4235E8F8}"/>
              </a:ext>
            </a:extLst>
          </p:cNvPr>
          <p:cNvSpPr/>
          <p:nvPr/>
        </p:nvSpPr>
        <p:spPr>
          <a:xfrm>
            <a:off x="4005372" y="756985"/>
            <a:ext cx="364375" cy="84859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58" name="Arrow: Right 57">
            <a:extLst>
              <a:ext uri="{FF2B5EF4-FFF2-40B4-BE49-F238E27FC236}">
                <a16:creationId xmlns:a16="http://schemas.microsoft.com/office/drawing/2014/main" id="{2E8BB920-5F5E-4E41-9FCB-68663DFB3B75}"/>
              </a:ext>
            </a:extLst>
          </p:cNvPr>
          <p:cNvSpPr/>
          <p:nvPr/>
        </p:nvSpPr>
        <p:spPr>
          <a:xfrm rot="18738819">
            <a:off x="5059363" y="2750253"/>
            <a:ext cx="593338" cy="84859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59" name="Arrow: Right 58">
            <a:extLst>
              <a:ext uri="{FF2B5EF4-FFF2-40B4-BE49-F238E27FC236}">
                <a16:creationId xmlns:a16="http://schemas.microsoft.com/office/drawing/2014/main" id="{F05E1D9B-613E-458B-814F-11BAFB130C04}"/>
              </a:ext>
            </a:extLst>
          </p:cNvPr>
          <p:cNvSpPr/>
          <p:nvPr/>
        </p:nvSpPr>
        <p:spPr>
          <a:xfrm>
            <a:off x="5147877" y="756846"/>
            <a:ext cx="391256" cy="84859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1" name="Arrow: Right 60">
            <a:extLst>
              <a:ext uri="{FF2B5EF4-FFF2-40B4-BE49-F238E27FC236}">
                <a16:creationId xmlns:a16="http://schemas.microsoft.com/office/drawing/2014/main" id="{E8227AC8-221F-455E-BB99-22192866E879}"/>
              </a:ext>
            </a:extLst>
          </p:cNvPr>
          <p:cNvSpPr/>
          <p:nvPr/>
        </p:nvSpPr>
        <p:spPr>
          <a:xfrm>
            <a:off x="6031852" y="1647088"/>
            <a:ext cx="305517" cy="84859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2" name="Arrow: Right 61">
            <a:extLst>
              <a:ext uri="{FF2B5EF4-FFF2-40B4-BE49-F238E27FC236}">
                <a16:creationId xmlns:a16="http://schemas.microsoft.com/office/drawing/2014/main" id="{AE642A25-46F7-49FA-8B71-624990767EA7}"/>
              </a:ext>
            </a:extLst>
          </p:cNvPr>
          <p:cNvSpPr/>
          <p:nvPr/>
        </p:nvSpPr>
        <p:spPr>
          <a:xfrm>
            <a:off x="7682833" y="1027990"/>
            <a:ext cx="219076" cy="84859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4" name="Arrow: Right 63">
            <a:extLst>
              <a:ext uri="{FF2B5EF4-FFF2-40B4-BE49-F238E27FC236}">
                <a16:creationId xmlns:a16="http://schemas.microsoft.com/office/drawing/2014/main" id="{E2DBA809-77CE-487B-8CA6-12A504FE7DB6}"/>
              </a:ext>
            </a:extLst>
          </p:cNvPr>
          <p:cNvSpPr/>
          <p:nvPr/>
        </p:nvSpPr>
        <p:spPr>
          <a:xfrm>
            <a:off x="8803848" y="940083"/>
            <a:ext cx="563607" cy="84859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5" name="Arrow: Right 64">
            <a:extLst>
              <a:ext uri="{FF2B5EF4-FFF2-40B4-BE49-F238E27FC236}">
                <a16:creationId xmlns:a16="http://schemas.microsoft.com/office/drawing/2014/main" id="{0DC9CD98-0335-4A62-A6DC-7FA763A20337}"/>
              </a:ext>
            </a:extLst>
          </p:cNvPr>
          <p:cNvSpPr/>
          <p:nvPr/>
        </p:nvSpPr>
        <p:spPr>
          <a:xfrm>
            <a:off x="7676498" y="2025984"/>
            <a:ext cx="1685520" cy="84859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6" name="Arrow: Right 65">
            <a:extLst>
              <a:ext uri="{FF2B5EF4-FFF2-40B4-BE49-F238E27FC236}">
                <a16:creationId xmlns:a16="http://schemas.microsoft.com/office/drawing/2014/main" id="{B728CDE5-B919-4FB3-A0C8-CF9C30F27607}"/>
              </a:ext>
            </a:extLst>
          </p:cNvPr>
          <p:cNvSpPr/>
          <p:nvPr/>
        </p:nvSpPr>
        <p:spPr>
          <a:xfrm>
            <a:off x="8748710" y="3454768"/>
            <a:ext cx="615874" cy="84859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9" name="Arrow: Right 68">
            <a:extLst>
              <a:ext uri="{FF2B5EF4-FFF2-40B4-BE49-F238E27FC236}">
                <a16:creationId xmlns:a16="http://schemas.microsoft.com/office/drawing/2014/main" id="{8E73F15A-F8DB-4AFA-809F-5AD90FE36940}"/>
              </a:ext>
            </a:extLst>
          </p:cNvPr>
          <p:cNvSpPr/>
          <p:nvPr/>
        </p:nvSpPr>
        <p:spPr>
          <a:xfrm rot="16200000">
            <a:off x="9911178" y="1769355"/>
            <a:ext cx="158911" cy="1124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A80DABE5-6FA6-4A45-A274-388DBD62C059}"/>
              </a:ext>
            </a:extLst>
          </p:cNvPr>
          <p:cNvSpPr/>
          <p:nvPr/>
        </p:nvSpPr>
        <p:spPr>
          <a:xfrm>
            <a:off x="7019568" y="772487"/>
            <a:ext cx="706496" cy="209579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? YM3012 / DSP ?</a:t>
            </a:r>
            <a:endParaRPr lang="en-US" sz="1200" dirty="0"/>
          </a:p>
        </p:txBody>
      </p:sp>
      <p:sp>
        <p:nvSpPr>
          <p:cNvPr id="73" name="Arrow: Right 72">
            <a:extLst>
              <a:ext uri="{FF2B5EF4-FFF2-40B4-BE49-F238E27FC236}">
                <a16:creationId xmlns:a16="http://schemas.microsoft.com/office/drawing/2014/main" id="{726A0E67-E489-43DE-9F1E-389B9C4F7A12}"/>
              </a:ext>
            </a:extLst>
          </p:cNvPr>
          <p:cNvSpPr/>
          <p:nvPr/>
        </p:nvSpPr>
        <p:spPr>
          <a:xfrm>
            <a:off x="6882813" y="1657159"/>
            <a:ext cx="136755" cy="84859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EDFCCBB6-9C8F-4354-8306-30E0932A94D9}"/>
              </a:ext>
            </a:extLst>
          </p:cNvPr>
          <p:cNvSpPr txBox="1"/>
          <p:nvPr/>
        </p:nvSpPr>
        <p:spPr>
          <a:xfrm>
            <a:off x="4305716" y="260044"/>
            <a:ext cx="579804" cy="218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FPGA</a:t>
            </a:r>
            <a:endParaRPr lang="en-US" sz="1200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5813C85-9D5D-4ED9-A557-B4AB98F09CD8}"/>
              </a:ext>
            </a:extLst>
          </p:cNvPr>
          <p:cNvSpPr/>
          <p:nvPr/>
        </p:nvSpPr>
        <p:spPr>
          <a:xfrm>
            <a:off x="11133917" y="396129"/>
            <a:ext cx="660840" cy="22960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ln w="0"/>
                <a:solidFill>
                  <a:schemeClr val="bg1"/>
                </a:solidFill>
              </a:rPr>
              <a:t>Digital</a:t>
            </a:r>
            <a:endParaRPr lang="en-US" sz="1200" dirty="0">
              <a:ln w="0"/>
              <a:solidFill>
                <a:schemeClr val="bg1"/>
              </a:solidFill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C096617-0308-44FC-83B9-CBD0AAB7542E}"/>
              </a:ext>
            </a:extLst>
          </p:cNvPr>
          <p:cNvSpPr/>
          <p:nvPr/>
        </p:nvSpPr>
        <p:spPr>
          <a:xfrm>
            <a:off x="11133917" y="723695"/>
            <a:ext cx="795950" cy="2698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Analogue</a:t>
            </a:r>
            <a:endParaRPr lang="en-US" sz="1200" dirty="0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95212DE2-D346-4D99-B77D-248DD4B9BA9F}"/>
              </a:ext>
            </a:extLst>
          </p:cNvPr>
          <p:cNvSpPr/>
          <p:nvPr/>
        </p:nvSpPr>
        <p:spPr>
          <a:xfrm>
            <a:off x="4314392" y="1611499"/>
            <a:ext cx="629857" cy="18563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SPI</a:t>
            </a:r>
            <a:endParaRPr lang="en-US" sz="1200" dirty="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66154F53-69A0-443A-BBFD-0FBCB9AAF654}"/>
              </a:ext>
            </a:extLst>
          </p:cNvPr>
          <p:cNvSpPr/>
          <p:nvPr/>
        </p:nvSpPr>
        <p:spPr>
          <a:xfrm>
            <a:off x="3406418" y="1607001"/>
            <a:ext cx="629857" cy="18563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Flash</a:t>
            </a:r>
            <a:endParaRPr lang="en-US" sz="1200" dirty="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1FD20CC7-3E2B-4C00-8AC6-A43BED7B5779}"/>
              </a:ext>
            </a:extLst>
          </p:cNvPr>
          <p:cNvSpPr/>
          <p:nvPr/>
        </p:nvSpPr>
        <p:spPr>
          <a:xfrm>
            <a:off x="3397742" y="2470289"/>
            <a:ext cx="629857" cy="18563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Ram</a:t>
            </a:r>
            <a:endParaRPr lang="en-US" sz="1200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ACFEEBD5-F65F-4A2C-BA29-C8671B7D6E16}"/>
              </a:ext>
            </a:extLst>
          </p:cNvPr>
          <p:cNvSpPr/>
          <p:nvPr/>
        </p:nvSpPr>
        <p:spPr>
          <a:xfrm>
            <a:off x="4305716" y="2466628"/>
            <a:ext cx="629857" cy="18563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/>
          </a:p>
          <a:p>
            <a:pPr algn="ctr"/>
            <a:endParaRPr lang="en-US" sz="1200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6EEDEA25-F5F7-4088-8B2C-311FDCCFD7F7}"/>
              </a:ext>
            </a:extLst>
          </p:cNvPr>
          <p:cNvSpPr/>
          <p:nvPr/>
        </p:nvSpPr>
        <p:spPr>
          <a:xfrm>
            <a:off x="280070" y="335158"/>
            <a:ext cx="1374311" cy="9431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Main board </a:t>
            </a:r>
          </a:p>
          <a:p>
            <a:pPr algn="ctr"/>
            <a:r>
              <a:rPr lang="en-GB" sz="1200" dirty="0"/>
              <a:t>power Rails:</a:t>
            </a:r>
          </a:p>
          <a:p>
            <a:pPr algn="ctr"/>
            <a:r>
              <a:rPr lang="en-GB" sz="1200" dirty="0"/>
              <a:t>Required:</a:t>
            </a:r>
          </a:p>
          <a:p>
            <a:pPr algn="ctr"/>
            <a:r>
              <a:rPr lang="en-GB" sz="1200" dirty="0"/>
              <a:t>3V3: FPGA/ USB</a:t>
            </a:r>
          </a:p>
          <a:p>
            <a:pPr algn="ctr"/>
            <a:r>
              <a:rPr lang="en-GB" sz="1200" dirty="0"/>
              <a:t>Amps: ~1.5/2A??</a:t>
            </a:r>
            <a:endParaRPr lang="en-US" sz="1200" dirty="0"/>
          </a:p>
        </p:txBody>
      </p:sp>
      <p:sp>
        <p:nvSpPr>
          <p:cNvPr id="88" name="Arrow: Up-Down 87">
            <a:extLst>
              <a:ext uri="{FF2B5EF4-FFF2-40B4-BE49-F238E27FC236}">
                <a16:creationId xmlns:a16="http://schemas.microsoft.com/office/drawing/2014/main" id="{178FB85F-9BBB-4A86-B0FB-FB525C2D155C}"/>
              </a:ext>
            </a:extLst>
          </p:cNvPr>
          <p:cNvSpPr/>
          <p:nvPr/>
        </p:nvSpPr>
        <p:spPr>
          <a:xfrm rot="5400000">
            <a:off x="4138163" y="1517729"/>
            <a:ext cx="98065" cy="383328"/>
          </a:xfrm>
          <a:prstGeom prst="up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row: Up-Down 2">
            <a:extLst>
              <a:ext uri="{FF2B5EF4-FFF2-40B4-BE49-F238E27FC236}">
                <a16:creationId xmlns:a16="http://schemas.microsoft.com/office/drawing/2014/main" id="{DC306187-0D25-40A6-8B40-D45799D2D03D}"/>
              </a:ext>
            </a:extLst>
          </p:cNvPr>
          <p:cNvSpPr/>
          <p:nvPr/>
        </p:nvSpPr>
        <p:spPr>
          <a:xfrm rot="5400000">
            <a:off x="4154554" y="2364947"/>
            <a:ext cx="98065" cy="383328"/>
          </a:xfrm>
          <a:prstGeom prst="up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Arrow: Up-Down 92">
            <a:extLst>
              <a:ext uri="{FF2B5EF4-FFF2-40B4-BE49-F238E27FC236}">
                <a16:creationId xmlns:a16="http://schemas.microsoft.com/office/drawing/2014/main" id="{12FD9BF3-C15B-4DCD-9684-8A8747C77AD8}"/>
              </a:ext>
            </a:extLst>
          </p:cNvPr>
          <p:cNvSpPr/>
          <p:nvPr/>
        </p:nvSpPr>
        <p:spPr>
          <a:xfrm rot="5400000">
            <a:off x="4129050" y="1850947"/>
            <a:ext cx="98065" cy="383328"/>
          </a:xfrm>
          <a:prstGeom prst="up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Arrow: Right 94">
            <a:extLst>
              <a:ext uri="{FF2B5EF4-FFF2-40B4-BE49-F238E27FC236}">
                <a16:creationId xmlns:a16="http://schemas.microsoft.com/office/drawing/2014/main" id="{63DCB110-BD16-4920-A103-A6688E2E6F79}"/>
              </a:ext>
            </a:extLst>
          </p:cNvPr>
          <p:cNvSpPr/>
          <p:nvPr/>
        </p:nvSpPr>
        <p:spPr>
          <a:xfrm>
            <a:off x="6048685" y="2391655"/>
            <a:ext cx="1018671" cy="84859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7" name="Arrow: Right 66">
            <a:extLst>
              <a:ext uri="{FF2B5EF4-FFF2-40B4-BE49-F238E27FC236}">
                <a16:creationId xmlns:a16="http://schemas.microsoft.com/office/drawing/2014/main" id="{1CC106A7-5C15-42F5-853F-E8C1835BC91B}"/>
              </a:ext>
            </a:extLst>
          </p:cNvPr>
          <p:cNvSpPr/>
          <p:nvPr/>
        </p:nvSpPr>
        <p:spPr>
          <a:xfrm rot="5400000">
            <a:off x="7159355" y="3995408"/>
            <a:ext cx="907437" cy="107336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84" name="Arrow: Right 83">
            <a:extLst>
              <a:ext uri="{FF2B5EF4-FFF2-40B4-BE49-F238E27FC236}">
                <a16:creationId xmlns:a16="http://schemas.microsoft.com/office/drawing/2014/main" id="{305E0F35-6718-4EC5-99B0-9A10AB02D8D8}"/>
              </a:ext>
            </a:extLst>
          </p:cNvPr>
          <p:cNvSpPr/>
          <p:nvPr/>
        </p:nvSpPr>
        <p:spPr>
          <a:xfrm rot="5400000">
            <a:off x="7993536" y="3978892"/>
            <a:ext cx="907438" cy="107336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96381BA6-926C-4055-9BC0-685E7CF1C6F8}"/>
              </a:ext>
            </a:extLst>
          </p:cNvPr>
          <p:cNvSpPr/>
          <p:nvPr/>
        </p:nvSpPr>
        <p:spPr>
          <a:xfrm>
            <a:off x="242124" y="5226724"/>
            <a:ext cx="2236861" cy="1448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EuroRack Daughter power Rails:</a:t>
            </a:r>
          </a:p>
          <a:p>
            <a:pPr algn="ctr"/>
            <a:r>
              <a:rPr lang="en-GB" sz="1200" dirty="0"/>
              <a:t>Supplied: +/-12V GND</a:t>
            </a:r>
          </a:p>
          <a:p>
            <a:pPr algn="ctr"/>
            <a:endParaRPr lang="en-GB" sz="1200" dirty="0"/>
          </a:p>
          <a:p>
            <a:pPr algn="ctr"/>
            <a:r>
              <a:rPr lang="en-GB" sz="1200" dirty="0"/>
              <a:t>Required:</a:t>
            </a:r>
          </a:p>
          <a:p>
            <a:pPr algn="ctr"/>
            <a:r>
              <a:rPr lang="en-GB" sz="1200" dirty="0"/>
              <a:t>+/-10V: Pots/Jacks/</a:t>
            </a:r>
            <a:r>
              <a:rPr lang="en-GB" sz="1200" dirty="0" err="1"/>
              <a:t>opamps</a:t>
            </a:r>
            <a:r>
              <a:rPr lang="en-GB" sz="1200" dirty="0"/>
              <a:t> (</a:t>
            </a:r>
            <a:r>
              <a:rPr lang="en-GB" sz="1200" dirty="0" err="1"/>
              <a:t>CV,gate</a:t>
            </a:r>
            <a:r>
              <a:rPr lang="en-GB" sz="1200" dirty="0"/>
              <a:t>)</a:t>
            </a:r>
          </a:p>
          <a:p>
            <a:pPr algn="ctr"/>
            <a:r>
              <a:rPr lang="en-GB" sz="1200" dirty="0"/>
              <a:t>5V: UART</a:t>
            </a:r>
          </a:p>
          <a:p>
            <a:pPr algn="ctr"/>
            <a:r>
              <a:rPr lang="en-GB" sz="1200" dirty="0"/>
              <a:t>3V3: LEDS/Switch/buttons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3C15918-8AA2-49A9-9F96-F41903FE302A}"/>
              </a:ext>
            </a:extLst>
          </p:cNvPr>
          <p:cNvSpPr/>
          <p:nvPr/>
        </p:nvSpPr>
        <p:spPr>
          <a:xfrm>
            <a:off x="3488096" y="1255665"/>
            <a:ext cx="543576" cy="22960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ln w="0"/>
                <a:solidFill>
                  <a:schemeClr val="bg1"/>
                </a:solidFill>
              </a:rPr>
              <a:t>JTAG</a:t>
            </a:r>
            <a:endParaRPr lang="en-US" sz="1200" dirty="0">
              <a:ln w="0"/>
              <a:solidFill>
                <a:schemeClr val="bg1"/>
              </a:solidFill>
            </a:endParaRPr>
          </a:p>
        </p:txBody>
      </p:sp>
      <p:sp>
        <p:nvSpPr>
          <p:cNvPr id="100" name="Arrow: Up-Down 99">
            <a:extLst>
              <a:ext uri="{FF2B5EF4-FFF2-40B4-BE49-F238E27FC236}">
                <a16:creationId xmlns:a16="http://schemas.microsoft.com/office/drawing/2014/main" id="{56D879D9-E8FE-4386-B2AB-A57339503567}"/>
              </a:ext>
            </a:extLst>
          </p:cNvPr>
          <p:cNvSpPr/>
          <p:nvPr/>
        </p:nvSpPr>
        <p:spPr>
          <a:xfrm rot="5400000">
            <a:off x="4132218" y="1189450"/>
            <a:ext cx="98065" cy="383328"/>
          </a:xfrm>
          <a:prstGeom prst="up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38983392-B223-4AD5-9EBE-EF03B3510B44}"/>
              </a:ext>
            </a:extLst>
          </p:cNvPr>
          <p:cNvSpPr/>
          <p:nvPr/>
        </p:nvSpPr>
        <p:spPr>
          <a:xfrm>
            <a:off x="280071" y="2737838"/>
            <a:ext cx="988780" cy="4174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ln w="0"/>
                <a:solidFill>
                  <a:schemeClr val="bg1"/>
                </a:solidFill>
              </a:rPr>
              <a:t>On/off switch</a:t>
            </a:r>
            <a:endParaRPr lang="en-US" sz="1200" dirty="0">
              <a:ln w="0"/>
              <a:solidFill>
                <a:schemeClr val="bg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8283E35-3900-4DA2-9A5C-E7414BF5A38A}"/>
              </a:ext>
            </a:extLst>
          </p:cNvPr>
          <p:cNvSpPr/>
          <p:nvPr/>
        </p:nvSpPr>
        <p:spPr>
          <a:xfrm>
            <a:off x="5723525" y="2990972"/>
            <a:ext cx="940186" cy="86176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ADC’s:</a:t>
            </a:r>
          </a:p>
          <a:p>
            <a:pPr algn="ctr"/>
            <a:r>
              <a:rPr lang="en-GB" sz="1200" dirty="0"/>
              <a:t>Delta-sigma ? </a:t>
            </a:r>
            <a:r>
              <a:rPr lang="en-GB" sz="1200" dirty="0" err="1"/>
              <a:t>Spi</a:t>
            </a:r>
            <a:r>
              <a:rPr lang="en-GB" sz="1200" dirty="0"/>
              <a:t> ?</a:t>
            </a:r>
          </a:p>
        </p:txBody>
      </p:sp>
      <p:sp>
        <p:nvSpPr>
          <p:cNvPr id="56" name="Arrow: Right 55">
            <a:extLst>
              <a:ext uri="{FF2B5EF4-FFF2-40B4-BE49-F238E27FC236}">
                <a16:creationId xmlns:a16="http://schemas.microsoft.com/office/drawing/2014/main" id="{2A472672-BE26-4A2D-B9BB-FA730FFEE57F}"/>
              </a:ext>
            </a:extLst>
          </p:cNvPr>
          <p:cNvSpPr/>
          <p:nvPr/>
        </p:nvSpPr>
        <p:spPr>
          <a:xfrm rot="17597307">
            <a:off x="5280406" y="4078818"/>
            <a:ext cx="630592" cy="1073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75" name="Arrow: Right 74">
            <a:extLst>
              <a:ext uri="{FF2B5EF4-FFF2-40B4-BE49-F238E27FC236}">
                <a16:creationId xmlns:a16="http://schemas.microsoft.com/office/drawing/2014/main" id="{4E5BAE65-6ACA-4993-911A-F146580A943B}"/>
              </a:ext>
            </a:extLst>
          </p:cNvPr>
          <p:cNvSpPr/>
          <p:nvPr/>
        </p:nvSpPr>
        <p:spPr>
          <a:xfrm rot="16200000">
            <a:off x="6123021" y="3990477"/>
            <a:ext cx="382814" cy="1073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57" name="Arrow: Right 56">
            <a:extLst>
              <a:ext uri="{FF2B5EF4-FFF2-40B4-BE49-F238E27FC236}">
                <a16:creationId xmlns:a16="http://schemas.microsoft.com/office/drawing/2014/main" id="{5251E7C7-168C-4A5D-A59C-81E3A97F9C06}"/>
              </a:ext>
            </a:extLst>
          </p:cNvPr>
          <p:cNvSpPr/>
          <p:nvPr/>
        </p:nvSpPr>
        <p:spPr>
          <a:xfrm rot="16200000">
            <a:off x="5866664" y="5153434"/>
            <a:ext cx="1025524" cy="1073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A94488-E5EA-471C-95CB-F70884124BC3}"/>
              </a:ext>
            </a:extLst>
          </p:cNvPr>
          <p:cNvSpPr txBox="1"/>
          <p:nvPr/>
        </p:nvSpPr>
        <p:spPr>
          <a:xfrm>
            <a:off x="11040581" y="77083"/>
            <a:ext cx="7598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Legend:</a:t>
            </a:r>
            <a:endParaRPr lang="en-US" sz="1200" dirty="0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8E07702C-9FF3-40C9-A960-A63192CABD40}"/>
              </a:ext>
            </a:extLst>
          </p:cNvPr>
          <p:cNvSpPr/>
          <p:nvPr/>
        </p:nvSpPr>
        <p:spPr>
          <a:xfrm>
            <a:off x="3306766" y="4109453"/>
            <a:ext cx="1151636" cy="475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Level shifting:</a:t>
            </a:r>
          </a:p>
          <a:p>
            <a:pPr algn="ctr"/>
            <a:r>
              <a:rPr lang="en-GB" sz="1200" dirty="0"/>
              <a:t> 5V to 0-3V3</a:t>
            </a:r>
            <a:endParaRPr lang="en-US" sz="1200" dirty="0"/>
          </a:p>
        </p:txBody>
      </p:sp>
      <p:sp>
        <p:nvSpPr>
          <p:cNvPr id="52" name="Arrow: Right 51">
            <a:extLst>
              <a:ext uri="{FF2B5EF4-FFF2-40B4-BE49-F238E27FC236}">
                <a16:creationId xmlns:a16="http://schemas.microsoft.com/office/drawing/2014/main" id="{EC9CBFBB-BD31-4EAF-B394-39B44A68A872}"/>
              </a:ext>
            </a:extLst>
          </p:cNvPr>
          <p:cNvSpPr/>
          <p:nvPr/>
        </p:nvSpPr>
        <p:spPr>
          <a:xfrm rot="16200000">
            <a:off x="3584189" y="4738130"/>
            <a:ext cx="475135" cy="107336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03" name="Arrow: Right 102">
            <a:extLst>
              <a:ext uri="{FF2B5EF4-FFF2-40B4-BE49-F238E27FC236}">
                <a16:creationId xmlns:a16="http://schemas.microsoft.com/office/drawing/2014/main" id="{42E9CABF-C588-4225-98A6-A6B88F1DFC51}"/>
              </a:ext>
            </a:extLst>
          </p:cNvPr>
          <p:cNvSpPr/>
          <p:nvPr/>
        </p:nvSpPr>
        <p:spPr>
          <a:xfrm rot="17597307">
            <a:off x="3847028" y="3671193"/>
            <a:ext cx="920992" cy="1073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A8F62CC5-FAED-4B63-8370-C8E8DCE62AD5}"/>
              </a:ext>
            </a:extLst>
          </p:cNvPr>
          <p:cNvSpPr/>
          <p:nvPr/>
        </p:nvSpPr>
        <p:spPr>
          <a:xfrm>
            <a:off x="9956660" y="4496687"/>
            <a:ext cx="824011" cy="4853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Scaling to </a:t>
            </a:r>
          </a:p>
          <a:p>
            <a:pPr algn="ctr"/>
            <a:r>
              <a:rPr lang="en-GB" sz="1200" dirty="0"/>
              <a:t>+/-10V</a:t>
            </a:r>
            <a:endParaRPr lang="en-US" sz="1200" dirty="0"/>
          </a:p>
        </p:txBody>
      </p:sp>
      <p:sp>
        <p:nvSpPr>
          <p:cNvPr id="105" name="Arrow: Right 104">
            <a:extLst>
              <a:ext uri="{FF2B5EF4-FFF2-40B4-BE49-F238E27FC236}">
                <a16:creationId xmlns:a16="http://schemas.microsoft.com/office/drawing/2014/main" id="{593DC02E-FB0A-47E7-B28A-DB866BE8DAB3}"/>
              </a:ext>
            </a:extLst>
          </p:cNvPr>
          <p:cNvSpPr/>
          <p:nvPr/>
        </p:nvSpPr>
        <p:spPr>
          <a:xfrm rot="5400000">
            <a:off x="10020482" y="5274703"/>
            <a:ext cx="696365" cy="1073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758500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6E47DB7-313B-4D2A-95F8-A142E2AE78D2}"/>
              </a:ext>
            </a:extLst>
          </p:cNvPr>
          <p:cNvSpPr/>
          <p:nvPr/>
        </p:nvSpPr>
        <p:spPr>
          <a:xfrm>
            <a:off x="82062" y="41031"/>
            <a:ext cx="10791092" cy="385549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AABDE63-879D-4E63-B717-50A4E882E899}"/>
              </a:ext>
            </a:extLst>
          </p:cNvPr>
          <p:cNvSpPr/>
          <p:nvPr/>
        </p:nvSpPr>
        <p:spPr>
          <a:xfrm>
            <a:off x="10963408" y="118572"/>
            <a:ext cx="1128734" cy="98616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701367-F1E3-4192-9574-4A6C3DC548F3}"/>
              </a:ext>
            </a:extLst>
          </p:cNvPr>
          <p:cNvSpPr/>
          <p:nvPr/>
        </p:nvSpPr>
        <p:spPr>
          <a:xfrm>
            <a:off x="1975425" y="494093"/>
            <a:ext cx="543576" cy="22960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ln w="0"/>
                <a:solidFill>
                  <a:schemeClr val="bg1"/>
                </a:solidFill>
              </a:rPr>
              <a:t>PC</a:t>
            </a:r>
            <a:endParaRPr lang="en-US" sz="1200" dirty="0">
              <a:ln w="0"/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CA3EFD1-C341-4594-9336-321F9036E4FE}"/>
              </a:ext>
            </a:extLst>
          </p:cNvPr>
          <p:cNvSpPr/>
          <p:nvPr/>
        </p:nvSpPr>
        <p:spPr>
          <a:xfrm>
            <a:off x="1967556" y="806743"/>
            <a:ext cx="551446" cy="34380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MIDI USB </a:t>
            </a:r>
            <a:endParaRPr lang="en-US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C8F85C-A162-41EC-8701-25DB644B860E}"/>
              </a:ext>
            </a:extLst>
          </p:cNvPr>
          <p:cNvSpPr txBox="1"/>
          <p:nvPr/>
        </p:nvSpPr>
        <p:spPr>
          <a:xfrm>
            <a:off x="1975425" y="182590"/>
            <a:ext cx="1828494" cy="218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Inputs:</a:t>
            </a:r>
            <a:endParaRPr lang="en-US" sz="12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C25DD89-44F7-4345-8348-CA8BBF1692DC}"/>
              </a:ext>
            </a:extLst>
          </p:cNvPr>
          <p:cNvSpPr/>
          <p:nvPr/>
        </p:nvSpPr>
        <p:spPr>
          <a:xfrm>
            <a:off x="4195026" y="254721"/>
            <a:ext cx="4848515" cy="33756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FD423F9-4DBD-4D0C-8533-3872955E5998}"/>
              </a:ext>
            </a:extLst>
          </p:cNvPr>
          <p:cNvSpPr/>
          <p:nvPr/>
        </p:nvSpPr>
        <p:spPr>
          <a:xfrm>
            <a:off x="3120817" y="494093"/>
            <a:ext cx="880074" cy="61064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USB PHY. </a:t>
            </a:r>
            <a:r>
              <a:rPr lang="en-GB" sz="1200" dirty="0"/>
              <a:t>USB3300</a:t>
            </a:r>
            <a:endParaRPr lang="en-US" sz="12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6BDDDB7-0F47-4005-9C45-96D3B063E800}"/>
              </a:ext>
            </a:extLst>
          </p:cNvPr>
          <p:cNvSpPr/>
          <p:nvPr/>
        </p:nvSpPr>
        <p:spPr>
          <a:xfrm>
            <a:off x="4369746" y="494093"/>
            <a:ext cx="770065" cy="61064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LUNA USB2 core</a:t>
            </a:r>
            <a:endParaRPr lang="en-US" sz="12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822DB02-8D62-404D-9E2A-DFAF10BF20C8}"/>
              </a:ext>
            </a:extLst>
          </p:cNvPr>
          <p:cNvSpPr/>
          <p:nvPr/>
        </p:nvSpPr>
        <p:spPr>
          <a:xfrm>
            <a:off x="6306774" y="772487"/>
            <a:ext cx="576039" cy="140800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JT51 core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78DC247-4ECF-4BC3-A229-676741CE2579}"/>
              </a:ext>
            </a:extLst>
          </p:cNvPr>
          <p:cNvSpPr/>
          <p:nvPr/>
        </p:nvSpPr>
        <p:spPr>
          <a:xfrm>
            <a:off x="5547197" y="494093"/>
            <a:ext cx="528861" cy="215817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MCU</a:t>
            </a:r>
            <a:endParaRPr lang="en-US" sz="12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70EE913-75C3-43DB-9E43-448D0FC074E1}"/>
              </a:ext>
            </a:extLst>
          </p:cNvPr>
          <p:cNvSpPr/>
          <p:nvPr/>
        </p:nvSpPr>
        <p:spPr>
          <a:xfrm>
            <a:off x="7901908" y="772486"/>
            <a:ext cx="901644" cy="48363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ADAT</a:t>
            </a:r>
            <a:endParaRPr lang="en-US" sz="12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278629E-9231-437A-BB33-FEADAA17402D}"/>
              </a:ext>
            </a:extLst>
          </p:cNvPr>
          <p:cNvSpPr/>
          <p:nvPr/>
        </p:nvSpPr>
        <p:spPr>
          <a:xfrm>
            <a:off x="8107190" y="3407637"/>
            <a:ext cx="629857" cy="18563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LED</a:t>
            </a:r>
            <a:endParaRPr lang="en-US" sz="12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9BD3FAF-23A1-4131-84BE-342EAB0FF583}"/>
              </a:ext>
            </a:extLst>
          </p:cNvPr>
          <p:cNvSpPr/>
          <p:nvPr/>
        </p:nvSpPr>
        <p:spPr>
          <a:xfrm>
            <a:off x="9371850" y="3407637"/>
            <a:ext cx="809759" cy="3535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LED Power on</a:t>
            </a:r>
            <a:endParaRPr lang="en-US" sz="12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2E7EA46-C016-418E-AD5C-8AA09C1B5463}"/>
              </a:ext>
            </a:extLst>
          </p:cNvPr>
          <p:cNvSpPr/>
          <p:nvPr/>
        </p:nvSpPr>
        <p:spPr>
          <a:xfrm>
            <a:off x="9373791" y="760552"/>
            <a:ext cx="979298" cy="38104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USB PHY. </a:t>
            </a:r>
            <a:r>
              <a:rPr lang="en-GB" sz="1200" dirty="0"/>
              <a:t>USB3300</a:t>
            </a:r>
            <a:endParaRPr lang="en-US" sz="12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09B88E9-1C9D-4AA8-B9FE-05508F434A0A}"/>
              </a:ext>
            </a:extLst>
          </p:cNvPr>
          <p:cNvSpPr/>
          <p:nvPr/>
        </p:nvSpPr>
        <p:spPr>
          <a:xfrm>
            <a:off x="9368353" y="1913129"/>
            <a:ext cx="1156182" cy="3535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Dac</a:t>
            </a:r>
            <a:r>
              <a:rPr lang="en-GB" sz="1200" dirty="0"/>
              <a:t> +</a:t>
            </a:r>
          </a:p>
          <a:p>
            <a:pPr algn="ctr"/>
            <a:r>
              <a:rPr lang="en-GB" sz="1200" dirty="0"/>
              <a:t>Low pass filter</a:t>
            </a:r>
            <a:endParaRPr lang="en-US" sz="120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D3098EB-78D9-4CE9-A6D1-86177450BE3E}"/>
              </a:ext>
            </a:extLst>
          </p:cNvPr>
          <p:cNvSpPr/>
          <p:nvPr/>
        </p:nvSpPr>
        <p:spPr>
          <a:xfrm>
            <a:off x="9763241" y="1427001"/>
            <a:ext cx="912429" cy="3191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Line level +/- 1V</a:t>
            </a:r>
            <a:endParaRPr lang="en-US" sz="12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774F4D7-3174-4D12-B9AA-365925160323}"/>
              </a:ext>
            </a:extLst>
          </p:cNvPr>
          <p:cNvSpPr txBox="1"/>
          <p:nvPr/>
        </p:nvSpPr>
        <p:spPr>
          <a:xfrm>
            <a:off x="9398309" y="255023"/>
            <a:ext cx="1219263" cy="218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Outputs:</a:t>
            </a:r>
            <a:endParaRPr lang="en-US" sz="1200" dirty="0"/>
          </a:p>
        </p:txBody>
      </p:sp>
      <p:sp>
        <p:nvSpPr>
          <p:cNvPr id="50" name="Arrow: Right 49">
            <a:extLst>
              <a:ext uri="{FF2B5EF4-FFF2-40B4-BE49-F238E27FC236}">
                <a16:creationId xmlns:a16="http://schemas.microsoft.com/office/drawing/2014/main" id="{09A1AB3E-8AD8-443F-9E56-4F691ADE0072}"/>
              </a:ext>
            </a:extLst>
          </p:cNvPr>
          <p:cNvSpPr/>
          <p:nvPr/>
        </p:nvSpPr>
        <p:spPr>
          <a:xfrm>
            <a:off x="2523482" y="913310"/>
            <a:ext cx="597335" cy="84859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51" name="Arrow: Right 50">
            <a:extLst>
              <a:ext uri="{FF2B5EF4-FFF2-40B4-BE49-F238E27FC236}">
                <a16:creationId xmlns:a16="http://schemas.microsoft.com/office/drawing/2014/main" id="{2F4018CE-309C-4C95-8293-D1F90E3C809F}"/>
              </a:ext>
            </a:extLst>
          </p:cNvPr>
          <p:cNvSpPr/>
          <p:nvPr/>
        </p:nvSpPr>
        <p:spPr>
          <a:xfrm>
            <a:off x="2523482" y="575054"/>
            <a:ext cx="597335" cy="84859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54" name="Arrow: Right 53">
            <a:extLst>
              <a:ext uri="{FF2B5EF4-FFF2-40B4-BE49-F238E27FC236}">
                <a16:creationId xmlns:a16="http://schemas.microsoft.com/office/drawing/2014/main" id="{B388BF28-ED58-410E-8A86-05BD4235E8F8}"/>
              </a:ext>
            </a:extLst>
          </p:cNvPr>
          <p:cNvSpPr/>
          <p:nvPr/>
        </p:nvSpPr>
        <p:spPr>
          <a:xfrm>
            <a:off x="4005372" y="756985"/>
            <a:ext cx="364375" cy="84859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59" name="Arrow: Right 58">
            <a:extLst>
              <a:ext uri="{FF2B5EF4-FFF2-40B4-BE49-F238E27FC236}">
                <a16:creationId xmlns:a16="http://schemas.microsoft.com/office/drawing/2014/main" id="{F05E1D9B-613E-458B-814F-11BAFB130C04}"/>
              </a:ext>
            </a:extLst>
          </p:cNvPr>
          <p:cNvSpPr/>
          <p:nvPr/>
        </p:nvSpPr>
        <p:spPr>
          <a:xfrm>
            <a:off x="5147877" y="756846"/>
            <a:ext cx="391256" cy="84859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1" name="Arrow: Right 60">
            <a:extLst>
              <a:ext uri="{FF2B5EF4-FFF2-40B4-BE49-F238E27FC236}">
                <a16:creationId xmlns:a16="http://schemas.microsoft.com/office/drawing/2014/main" id="{E8227AC8-221F-455E-BB99-22192866E879}"/>
              </a:ext>
            </a:extLst>
          </p:cNvPr>
          <p:cNvSpPr/>
          <p:nvPr/>
        </p:nvSpPr>
        <p:spPr>
          <a:xfrm>
            <a:off x="6031852" y="1647088"/>
            <a:ext cx="305517" cy="84859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2" name="Arrow: Right 61">
            <a:extLst>
              <a:ext uri="{FF2B5EF4-FFF2-40B4-BE49-F238E27FC236}">
                <a16:creationId xmlns:a16="http://schemas.microsoft.com/office/drawing/2014/main" id="{AE642A25-46F7-49FA-8B71-624990767EA7}"/>
              </a:ext>
            </a:extLst>
          </p:cNvPr>
          <p:cNvSpPr/>
          <p:nvPr/>
        </p:nvSpPr>
        <p:spPr>
          <a:xfrm>
            <a:off x="7682833" y="1027990"/>
            <a:ext cx="219076" cy="84859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4" name="Arrow: Right 63">
            <a:extLst>
              <a:ext uri="{FF2B5EF4-FFF2-40B4-BE49-F238E27FC236}">
                <a16:creationId xmlns:a16="http://schemas.microsoft.com/office/drawing/2014/main" id="{E2DBA809-77CE-487B-8CA6-12A504FE7DB6}"/>
              </a:ext>
            </a:extLst>
          </p:cNvPr>
          <p:cNvSpPr/>
          <p:nvPr/>
        </p:nvSpPr>
        <p:spPr>
          <a:xfrm>
            <a:off x="8803848" y="940083"/>
            <a:ext cx="563607" cy="84859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5" name="Arrow: Right 64">
            <a:extLst>
              <a:ext uri="{FF2B5EF4-FFF2-40B4-BE49-F238E27FC236}">
                <a16:creationId xmlns:a16="http://schemas.microsoft.com/office/drawing/2014/main" id="{0DC9CD98-0335-4A62-A6DC-7FA763A20337}"/>
              </a:ext>
            </a:extLst>
          </p:cNvPr>
          <p:cNvSpPr/>
          <p:nvPr/>
        </p:nvSpPr>
        <p:spPr>
          <a:xfrm>
            <a:off x="7676498" y="2025984"/>
            <a:ext cx="1685520" cy="84859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6" name="Arrow: Right 65">
            <a:extLst>
              <a:ext uri="{FF2B5EF4-FFF2-40B4-BE49-F238E27FC236}">
                <a16:creationId xmlns:a16="http://schemas.microsoft.com/office/drawing/2014/main" id="{B728CDE5-B919-4FB3-A0C8-CF9C30F27607}"/>
              </a:ext>
            </a:extLst>
          </p:cNvPr>
          <p:cNvSpPr/>
          <p:nvPr/>
        </p:nvSpPr>
        <p:spPr>
          <a:xfrm>
            <a:off x="8748710" y="3454768"/>
            <a:ext cx="615874" cy="84859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9" name="Arrow: Right 68">
            <a:extLst>
              <a:ext uri="{FF2B5EF4-FFF2-40B4-BE49-F238E27FC236}">
                <a16:creationId xmlns:a16="http://schemas.microsoft.com/office/drawing/2014/main" id="{8E73F15A-F8DB-4AFA-809F-5AD90FE36940}"/>
              </a:ext>
            </a:extLst>
          </p:cNvPr>
          <p:cNvSpPr/>
          <p:nvPr/>
        </p:nvSpPr>
        <p:spPr>
          <a:xfrm rot="16200000">
            <a:off x="9911178" y="1769355"/>
            <a:ext cx="158911" cy="1124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A80DABE5-6FA6-4A45-A274-388DBD62C059}"/>
              </a:ext>
            </a:extLst>
          </p:cNvPr>
          <p:cNvSpPr/>
          <p:nvPr/>
        </p:nvSpPr>
        <p:spPr>
          <a:xfrm>
            <a:off x="7019568" y="772487"/>
            <a:ext cx="706496" cy="209579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? YM3012 / DSP ?</a:t>
            </a:r>
            <a:endParaRPr lang="en-US" sz="1200" dirty="0"/>
          </a:p>
        </p:txBody>
      </p:sp>
      <p:sp>
        <p:nvSpPr>
          <p:cNvPr id="73" name="Arrow: Right 72">
            <a:extLst>
              <a:ext uri="{FF2B5EF4-FFF2-40B4-BE49-F238E27FC236}">
                <a16:creationId xmlns:a16="http://schemas.microsoft.com/office/drawing/2014/main" id="{726A0E67-E489-43DE-9F1E-389B9C4F7A12}"/>
              </a:ext>
            </a:extLst>
          </p:cNvPr>
          <p:cNvSpPr/>
          <p:nvPr/>
        </p:nvSpPr>
        <p:spPr>
          <a:xfrm>
            <a:off x="6882813" y="1657159"/>
            <a:ext cx="136755" cy="84859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EDFCCBB6-9C8F-4354-8306-30E0932A94D9}"/>
              </a:ext>
            </a:extLst>
          </p:cNvPr>
          <p:cNvSpPr txBox="1"/>
          <p:nvPr/>
        </p:nvSpPr>
        <p:spPr>
          <a:xfrm>
            <a:off x="4305716" y="260044"/>
            <a:ext cx="579804" cy="218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FPGA</a:t>
            </a:r>
            <a:endParaRPr lang="en-US" sz="1200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5813C85-9D5D-4ED9-A557-B4AB98F09CD8}"/>
              </a:ext>
            </a:extLst>
          </p:cNvPr>
          <p:cNvSpPr/>
          <p:nvPr/>
        </p:nvSpPr>
        <p:spPr>
          <a:xfrm>
            <a:off x="11133917" y="396129"/>
            <a:ext cx="660840" cy="22960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ln w="0"/>
                <a:solidFill>
                  <a:schemeClr val="bg1"/>
                </a:solidFill>
              </a:rPr>
              <a:t>Digital</a:t>
            </a:r>
            <a:endParaRPr lang="en-US" sz="1200" dirty="0">
              <a:ln w="0"/>
              <a:solidFill>
                <a:schemeClr val="bg1"/>
              </a:solidFill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C096617-0308-44FC-83B9-CBD0AAB7542E}"/>
              </a:ext>
            </a:extLst>
          </p:cNvPr>
          <p:cNvSpPr/>
          <p:nvPr/>
        </p:nvSpPr>
        <p:spPr>
          <a:xfrm>
            <a:off x="11133917" y="723695"/>
            <a:ext cx="795950" cy="2698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Analogue</a:t>
            </a:r>
            <a:endParaRPr lang="en-US" sz="1200" dirty="0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95212DE2-D346-4D99-B77D-248DD4B9BA9F}"/>
              </a:ext>
            </a:extLst>
          </p:cNvPr>
          <p:cNvSpPr/>
          <p:nvPr/>
        </p:nvSpPr>
        <p:spPr>
          <a:xfrm>
            <a:off x="4314392" y="1611499"/>
            <a:ext cx="629857" cy="18563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SPI</a:t>
            </a:r>
            <a:endParaRPr lang="en-US" sz="1200" dirty="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66154F53-69A0-443A-BBFD-0FBCB9AAF654}"/>
              </a:ext>
            </a:extLst>
          </p:cNvPr>
          <p:cNvSpPr/>
          <p:nvPr/>
        </p:nvSpPr>
        <p:spPr>
          <a:xfrm>
            <a:off x="3406418" y="1607001"/>
            <a:ext cx="629857" cy="18563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Flash</a:t>
            </a:r>
            <a:endParaRPr lang="en-US" sz="1200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6EEDEA25-F5F7-4088-8B2C-311FDCCFD7F7}"/>
              </a:ext>
            </a:extLst>
          </p:cNvPr>
          <p:cNvSpPr/>
          <p:nvPr/>
        </p:nvSpPr>
        <p:spPr>
          <a:xfrm>
            <a:off x="280070" y="335158"/>
            <a:ext cx="1374311" cy="9431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Main board </a:t>
            </a:r>
          </a:p>
          <a:p>
            <a:pPr algn="ctr"/>
            <a:r>
              <a:rPr lang="en-GB" sz="1200" dirty="0"/>
              <a:t>power Rails:</a:t>
            </a:r>
          </a:p>
          <a:p>
            <a:pPr algn="ctr"/>
            <a:r>
              <a:rPr lang="en-GB" sz="1200" dirty="0"/>
              <a:t>Required:</a:t>
            </a:r>
          </a:p>
          <a:p>
            <a:pPr algn="ctr"/>
            <a:r>
              <a:rPr lang="en-GB" sz="1200" dirty="0"/>
              <a:t>3V3: FPGA/ USB</a:t>
            </a:r>
          </a:p>
          <a:p>
            <a:pPr algn="ctr"/>
            <a:r>
              <a:rPr lang="en-GB" sz="1200" dirty="0"/>
              <a:t>Amps: ~1.5/2A??</a:t>
            </a:r>
            <a:endParaRPr lang="en-US" sz="1200" dirty="0"/>
          </a:p>
        </p:txBody>
      </p:sp>
      <p:sp>
        <p:nvSpPr>
          <p:cNvPr id="88" name="Arrow: Up-Down 87">
            <a:extLst>
              <a:ext uri="{FF2B5EF4-FFF2-40B4-BE49-F238E27FC236}">
                <a16:creationId xmlns:a16="http://schemas.microsoft.com/office/drawing/2014/main" id="{178FB85F-9BBB-4A86-B0FB-FB525C2D155C}"/>
              </a:ext>
            </a:extLst>
          </p:cNvPr>
          <p:cNvSpPr/>
          <p:nvPr/>
        </p:nvSpPr>
        <p:spPr>
          <a:xfrm rot="5400000">
            <a:off x="4138163" y="1517729"/>
            <a:ext cx="98065" cy="383328"/>
          </a:xfrm>
          <a:prstGeom prst="up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Arrow: Right 94">
            <a:extLst>
              <a:ext uri="{FF2B5EF4-FFF2-40B4-BE49-F238E27FC236}">
                <a16:creationId xmlns:a16="http://schemas.microsoft.com/office/drawing/2014/main" id="{63DCB110-BD16-4920-A103-A6688E2E6F79}"/>
              </a:ext>
            </a:extLst>
          </p:cNvPr>
          <p:cNvSpPr/>
          <p:nvPr/>
        </p:nvSpPr>
        <p:spPr>
          <a:xfrm>
            <a:off x="6048685" y="2391655"/>
            <a:ext cx="1018671" cy="84859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3C15918-8AA2-49A9-9F96-F41903FE302A}"/>
              </a:ext>
            </a:extLst>
          </p:cNvPr>
          <p:cNvSpPr/>
          <p:nvPr/>
        </p:nvSpPr>
        <p:spPr>
          <a:xfrm>
            <a:off x="3488096" y="1255665"/>
            <a:ext cx="543576" cy="22960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ln w="0"/>
                <a:solidFill>
                  <a:schemeClr val="bg1"/>
                </a:solidFill>
              </a:rPr>
              <a:t>JTAG</a:t>
            </a:r>
            <a:endParaRPr lang="en-US" sz="1200" dirty="0">
              <a:ln w="0"/>
              <a:solidFill>
                <a:schemeClr val="bg1"/>
              </a:solidFill>
            </a:endParaRPr>
          </a:p>
        </p:txBody>
      </p:sp>
      <p:sp>
        <p:nvSpPr>
          <p:cNvPr id="100" name="Arrow: Up-Down 99">
            <a:extLst>
              <a:ext uri="{FF2B5EF4-FFF2-40B4-BE49-F238E27FC236}">
                <a16:creationId xmlns:a16="http://schemas.microsoft.com/office/drawing/2014/main" id="{56D879D9-E8FE-4386-B2AB-A57339503567}"/>
              </a:ext>
            </a:extLst>
          </p:cNvPr>
          <p:cNvSpPr/>
          <p:nvPr/>
        </p:nvSpPr>
        <p:spPr>
          <a:xfrm rot="5400000">
            <a:off x="4132218" y="1189450"/>
            <a:ext cx="98065" cy="383328"/>
          </a:xfrm>
          <a:prstGeom prst="up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38983392-B223-4AD5-9EBE-EF03B3510B44}"/>
              </a:ext>
            </a:extLst>
          </p:cNvPr>
          <p:cNvSpPr/>
          <p:nvPr/>
        </p:nvSpPr>
        <p:spPr>
          <a:xfrm>
            <a:off x="280071" y="2737838"/>
            <a:ext cx="988780" cy="4174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ln w="0"/>
                <a:solidFill>
                  <a:schemeClr val="bg1"/>
                </a:solidFill>
              </a:rPr>
              <a:t>On/off switch</a:t>
            </a:r>
            <a:endParaRPr lang="en-US" sz="1200" dirty="0">
              <a:ln w="0"/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A94488-E5EA-471C-95CB-F70884124BC3}"/>
              </a:ext>
            </a:extLst>
          </p:cNvPr>
          <p:cNvSpPr txBox="1"/>
          <p:nvPr/>
        </p:nvSpPr>
        <p:spPr>
          <a:xfrm>
            <a:off x="11040581" y="77083"/>
            <a:ext cx="7598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Legend: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2556441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247</Words>
  <Application>Microsoft Office PowerPoint</Application>
  <PresentationFormat>Widescreen</PresentationFormat>
  <Paragraphs>94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russell</dc:creator>
  <cp:lastModifiedBy>mark russell</cp:lastModifiedBy>
  <cp:revision>52</cp:revision>
  <dcterms:created xsi:type="dcterms:W3CDTF">2021-04-02T20:22:53Z</dcterms:created>
  <dcterms:modified xsi:type="dcterms:W3CDTF">2021-04-19T16:41:53Z</dcterms:modified>
</cp:coreProperties>
</file>