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354"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3CF614-9A84-4DF0-BCF4-0EBA3BE469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C260C-C0E5-4354-8119-D25E57959ED7}" type="slidenum">
              <a:rPr lang="en-US" smtClean="0"/>
              <a:t>‹#›</a:t>
            </a:fld>
            <a:endParaRPr lang="en-US"/>
          </a:p>
        </p:txBody>
      </p:sp>
    </p:spTree>
    <p:extLst>
      <p:ext uri="{BB962C8B-B14F-4D97-AF65-F5344CB8AC3E}">
        <p14:creationId xmlns:p14="http://schemas.microsoft.com/office/powerpoint/2010/main" val="265883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CF614-9A84-4DF0-BCF4-0EBA3BE469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C260C-C0E5-4354-8119-D25E57959ED7}" type="slidenum">
              <a:rPr lang="en-US" smtClean="0"/>
              <a:t>‹#›</a:t>
            </a:fld>
            <a:endParaRPr lang="en-US"/>
          </a:p>
        </p:txBody>
      </p:sp>
    </p:spTree>
    <p:extLst>
      <p:ext uri="{BB962C8B-B14F-4D97-AF65-F5344CB8AC3E}">
        <p14:creationId xmlns:p14="http://schemas.microsoft.com/office/powerpoint/2010/main" val="219649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CF614-9A84-4DF0-BCF4-0EBA3BE469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C260C-C0E5-4354-8119-D25E57959ED7}" type="slidenum">
              <a:rPr lang="en-US" smtClean="0"/>
              <a:t>‹#›</a:t>
            </a:fld>
            <a:endParaRPr lang="en-US"/>
          </a:p>
        </p:txBody>
      </p:sp>
    </p:spTree>
    <p:extLst>
      <p:ext uri="{BB962C8B-B14F-4D97-AF65-F5344CB8AC3E}">
        <p14:creationId xmlns:p14="http://schemas.microsoft.com/office/powerpoint/2010/main" val="226302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CF614-9A84-4DF0-BCF4-0EBA3BE469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C260C-C0E5-4354-8119-D25E57959ED7}" type="slidenum">
              <a:rPr lang="en-US" smtClean="0"/>
              <a:t>‹#›</a:t>
            </a:fld>
            <a:endParaRPr lang="en-US"/>
          </a:p>
        </p:txBody>
      </p:sp>
    </p:spTree>
    <p:extLst>
      <p:ext uri="{BB962C8B-B14F-4D97-AF65-F5344CB8AC3E}">
        <p14:creationId xmlns:p14="http://schemas.microsoft.com/office/powerpoint/2010/main" val="121502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CF614-9A84-4DF0-BCF4-0EBA3BE469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C260C-C0E5-4354-8119-D25E57959ED7}" type="slidenum">
              <a:rPr lang="en-US" smtClean="0"/>
              <a:t>‹#›</a:t>
            </a:fld>
            <a:endParaRPr lang="en-US"/>
          </a:p>
        </p:txBody>
      </p:sp>
    </p:spTree>
    <p:extLst>
      <p:ext uri="{BB962C8B-B14F-4D97-AF65-F5344CB8AC3E}">
        <p14:creationId xmlns:p14="http://schemas.microsoft.com/office/powerpoint/2010/main" val="80312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3CF614-9A84-4DF0-BCF4-0EBA3BE4695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C260C-C0E5-4354-8119-D25E57959ED7}" type="slidenum">
              <a:rPr lang="en-US" smtClean="0"/>
              <a:t>‹#›</a:t>
            </a:fld>
            <a:endParaRPr lang="en-US"/>
          </a:p>
        </p:txBody>
      </p:sp>
    </p:spTree>
    <p:extLst>
      <p:ext uri="{BB962C8B-B14F-4D97-AF65-F5344CB8AC3E}">
        <p14:creationId xmlns:p14="http://schemas.microsoft.com/office/powerpoint/2010/main" val="251139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3CF614-9A84-4DF0-BCF4-0EBA3BE4695F}"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C260C-C0E5-4354-8119-D25E57959ED7}" type="slidenum">
              <a:rPr lang="en-US" smtClean="0"/>
              <a:t>‹#›</a:t>
            </a:fld>
            <a:endParaRPr lang="en-US"/>
          </a:p>
        </p:txBody>
      </p:sp>
    </p:spTree>
    <p:extLst>
      <p:ext uri="{BB962C8B-B14F-4D97-AF65-F5344CB8AC3E}">
        <p14:creationId xmlns:p14="http://schemas.microsoft.com/office/powerpoint/2010/main" val="12518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3CF614-9A84-4DF0-BCF4-0EBA3BE4695F}"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C260C-C0E5-4354-8119-D25E57959ED7}" type="slidenum">
              <a:rPr lang="en-US" smtClean="0"/>
              <a:t>‹#›</a:t>
            </a:fld>
            <a:endParaRPr lang="en-US"/>
          </a:p>
        </p:txBody>
      </p:sp>
    </p:spTree>
    <p:extLst>
      <p:ext uri="{BB962C8B-B14F-4D97-AF65-F5344CB8AC3E}">
        <p14:creationId xmlns:p14="http://schemas.microsoft.com/office/powerpoint/2010/main" val="152563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CF614-9A84-4DF0-BCF4-0EBA3BE4695F}"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C260C-C0E5-4354-8119-D25E57959ED7}" type="slidenum">
              <a:rPr lang="en-US" smtClean="0"/>
              <a:t>‹#›</a:t>
            </a:fld>
            <a:endParaRPr lang="en-US"/>
          </a:p>
        </p:txBody>
      </p:sp>
    </p:spTree>
    <p:extLst>
      <p:ext uri="{BB962C8B-B14F-4D97-AF65-F5344CB8AC3E}">
        <p14:creationId xmlns:p14="http://schemas.microsoft.com/office/powerpoint/2010/main" val="368131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63CF614-9A84-4DF0-BCF4-0EBA3BE4695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C260C-C0E5-4354-8119-D25E57959ED7}" type="slidenum">
              <a:rPr lang="en-US" smtClean="0"/>
              <a:t>‹#›</a:t>
            </a:fld>
            <a:endParaRPr lang="en-US"/>
          </a:p>
        </p:txBody>
      </p:sp>
    </p:spTree>
    <p:extLst>
      <p:ext uri="{BB962C8B-B14F-4D97-AF65-F5344CB8AC3E}">
        <p14:creationId xmlns:p14="http://schemas.microsoft.com/office/powerpoint/2010/main" val="140895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63CF614-9A84-4DF0-BCF4-0EBA3BE4695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C260C-C0E5-4354-8119-D25E57959ED7}" type="slidenum">
              <a:rPr lang="en-US" smtClean="0"/>
              <a:t>‹#›</a:t>
            </a:fld>
            <a:endParaRPr lang="en-US"/>
          </a:p>
        </p:txBody>
      </p:sp>
    </p:spTree>
    <p:extLst>
      <p:ext uri="{BB962C8B-B14F-4D97-AF65-F5344CB8AC3E}">
        <p14:creationId xmlns:p14="http://schemas.microsoft.com/office/powerpoint/2010/main" val="203420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63CF614-9A84-4DF0-BCF4-0EBA3BE4695F}" type="datetimeFigureOut">
              <a:rPr lang="en-US" smtClean="0"/>
              <a:t>1/29/2020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29C260C-C0E5-4354-8119-D25E57959ED7}" type="slidenum">
              <a:rPr lang="en-US" smtClean="0"/>
              <a:t>‹#›</a:t>
            </a:fld>
            <a:endParaRPr lang="en-US"/>
          </a:p>
        </p:txBody>
      </p:sp>
    </p:spTree>
    <p:extLst>
      <p:ext uri="{BB962C8B-B14F-4D97-AF65-F5344CB8AC3E}">
        <p14:creationId xmlns:p14="http://schemas.microsoft.com/office/powerpoint/2010/main" val="151329223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0C5558F-662E-445A-9E27-2C3CB14B7565}"/>
              </a:ext>
            </a:extLst>
          </p:cNvPr>
          <p:cNvSpPr/>
          <p:nvPr/>
        </p:nvSpPr>
        <p:spPr>
          <a:xfrm>
            <a:off x="12569026" y="0"/>
            <a:ext cx="19648170" cy="32918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8" name="Picture 7">
            <a:extLst>
              <a:ext uri="{FF2B5EF4-FFF2-40B4-BE49-F238E27FC236}">
                <a16:creationId xmlns:a16="http://schemas.microsoft.com/office/drawing/2014/main" id="{3DC974C7-7456-4893-BA31-0CE819728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8916" y="-774505"/>
            <a:ext cx="11187301" cy="4495238"/>
          </a:xfrm>
          <a:prstGeom prst="rect">
            <a:avLst/>
          </a:prstGeom>
        </p:spPr>
      </p:pic>
      <p:sp>
        <p:nvSpPr>
          <p:cNvPr id="9" name="Rectangle 8">
            <a:extLst>
              <a:ext uri="{FF2B5EF4-FFF2-40B4-BE49-F238E27FC236}">
                <a16:creationId xmlns:a16="http://schemas.microsoft.com/office/drawing/2014/main" id="{303856A1-DDA8-4A44-B3D2-FFDD17B89A41}"/>
              </a:ext>
            </a:extLst>
          </p:cNvPr>
          <p:cNvSpPr/>
          <p:nvPr/>
        </p:nvSpPr>
        <p:spPr>
          <a:xfrm>
            <a:off x="18729524" y="4021398"/>
            <a:ext cx="7255127" cy="1754326"/>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Microservice Interactive</a:t>
            </a:r>
          </a:p>
          <a:p>
            <a:pPr algn="ctr"/>
            <a:r>
              <a:rPr lang="en-US" sz="5400" b="1" cap="none" spc="50" dirty="0">
                <a:ln w="0"/>
                <a:solidFill>
                  <a:schemeClr val="bg2"/>
                </a:solidFill>
                <a:effectLst>
                  <a:innerShdw blurRad="63500" dist="50800" dir="13500000">
                    <a:srgbClr val="000000">
                      <a:alpha val="50000"/>
                    </a:srgbClr>
                  </a:innerShdw>
                </a:effectLst>
              </a:rPr>
              <a:t> L</a:t>
            </a:r>
            <a:r>
              <a:rPr lang="en-US" sz="5400" b="1" spc="50" dirty="0">
                <a:ln w="0"/>
                <a:solidFill>
                  <a:schemeClr val="bg2"/>
                </a:solidFill>
                <a:effectLst>
                  <a:innerShdw blurRad="63500" dist="50800" dir="13500000">
                    <a:srgbClr val="000000">
                      <a:alpha val="50000"/>
                    </a:srgbClr>
                  </a:innerShdw>
                </a:effectLst>
              </a:rPr>
              <a:t>earning System</a:t>
            </a:r>
            <a:endParaRPr lang="en-US" sz="5400" b="1" cap="none" spc="50" dirty="0">
              <a:ln w="0"/>
              <a:solidFill>
                <a:schemeClr val="bg2"/>
              </a:solidFill>
              <a:effectLst>
                <a:innerShdw blurRad="63500" dist="50800" dir="13500000">
                  <a:srgbClr val="000000">
                    <a:alpha val="50000"/>
                  </a:srgbClr>
                </a:innerShdw>
              </a:effectLst>
            </a:endParaRPr>
          </a:p>
        </p:txBody>
      </p:sp>
      <p:pic>
        <p:nvPicPr>
          <p:cNvPr id="10" name="Picture 9" descr="Mansoura University">
            <a:extLst>
              <a:ext uri="{FF2B5EF4-FFF2-40B4-BE49-F238E27FC236}">
                <a16:creationId xmlns:a16="http://schemas.microsoft.com/office/drawing/2014/main" id="{C2243638-DBAE-4130-B519-E22791A6CD7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84900" y="51100"/>
            <a:ext cx="2390977" cy="2241689"/>
          </a:xfrm>
          <a:prstGeom prst="rect">
            <a:avLst/>
          </a:prstGeom>
          <a:noFill/>
          <a:ln>
            <a:noFill/>
          </a:ln>
        </p:spPr>
      </p:pic>
      <p:pic>
        <p:nvPicPr>
          <p:cNvPr id="11" name="Picture 10" descr="Photo from Osama Ouda (1)">
            <a:extLst>
              <a:ext uri="{FF2B5EF4-FFF2-40B4-BE49-F238E27FC236}">
                <a16:creationId xmlns:a16="http://schemas.microsoft.com/office/drawing/2014/main" id="{D5A13FD7-A57E-464A-8BEA-E0B02593418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06277" y="149879"/>
            <a:ext cx="2350804" cy="2218183"/>
          </a:xfrm>
          <a:prstGeom prst="rect">
            <a:avLst/>
          </a:prstGeom>
          <a:noFill/>
          <a:ln>
            <a:noFill/>
          </a:ln>
        </p:spPr>
      </p:pic>
      <p:pic>
        <p:nvPicPr>
          <p:cNvPr id="13" name="Picture 12">
            <a:extLst>
              <a:ext uri="{FF2B5EF4-FFF2-40B4-BE49-F238E27FC236}">
                <a16:creationId xmlns:a16="http://schemas.microsoft.com/office/drawing/2014/main" id="{A8265614-6A16-413A-B660-40F69052C4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39424" y="5601001"/>
            <a:ext cx="18307376" cy="14145308"/>
          </a:xfrm>
          <a:prstGeom prst="rect">
            <a:avLst/>
          </a:prstGeom>
        </p:spPr>
      </p:pic>
      <p:sp>
        <p:nvSpPr>
          <p:cNvPr id="14" name="Rectangle: Rounded Corners 13">
            <a:extLst>
              <a:ext uri="{FF2B5EF4-FFF2-40B4-BE49-F238E27FC236}">
                <a16:creationId xmlns:a16="http://schemas.microsoft.com/office/drawing/2014/main" id="{F1EDFFEE-E80C-40FB-A8C3-EC8C6A751FEC}"/>
              </a:ext>
            </a:extLst>
          </p:cNvPr>
          <p:cNvSpPr/>
          <p:nvPr/>
        </p:nvSpPr>
        <p:spPr>
          <a:xfrm>
            <a:off x="14694768" y="18216035"/>
            <a:ext cx="16303392" cy="153027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800" dirty="0"/>
              <a:t>System Architecture</a:t>
            </a:r>
          </a:p>
        </p:txBody>
      </p:sp>
      <p:pic>
        <p:nvPicPr>
          <p:cNvPr id="16" name="Picture 15">
            <a:extLst>
              <a:ext uri="{FF2B5EF4-FFF2-40B4-BE49-F238E27FC236}">
                <a16:creationId xmlns:a16="http://schemas.microsoft.com/office/drawing/2014/main" id="{18136E44-591A-469C-84EA-1868B14782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86213" y="21151189"/>
            <a:ext cx="19013797" cy="10362331"/>
          </a:xfrm>
          <a:prstGeom prst="rect">
            <a:avLst/>
          </a:prstGeom>
        </p:spPr>
      </p:pic>
      <p:sp>
        <p:nvSpPr>
          <p:cNvPr id="17" name="Rectangle: Rounded Corners 16">
            <a:extLst>
              <a:ext uri="{FF2B5EF4-FFF2-40B4-BE49-F238E27FC236}">
                <a16:creationId xmlns:a16="http://schemas.microsoft.com/office/drawing/2014/main" id="{4533A241-C77A-43F8-A95E-697A49BEA0BD}"/>
              </a:ext>
            </a:extLst>
          </p:cNvPr>
          <p:cNvSpPr/>
          <p:nvPr/>
        </p:nvSpPr>
        <p:spPr>
          <a:xfrm>
            <a:off x="19830705" y="3555186"/>
            <a:ext cx="2247068" cy="3537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t>Ahmed Khalil</a:t>
            </a:r>
          </a:p>
        </p:txBody>
      </p:sp>
      <p:sp>
        <p:nvSpPr>
          <p:cNvPr id="18" name="Rectangle: Rounded Corners 17">
            <a:extLst>
              <a:ext uri="{FF2B5EF4-FFF2-40B4-BE49-F238E27FC236}">
                <a16:creationId xmlns:a16="http://schemas.microsoft.com/office/drawing/2014/main" id="{734C4337-18D8-4326-9F03-854F57DE7EE8}"/>
              </a:ext>
            </a:extLst>
          </p:cNvPr>
          <p:cNvSpPr/>
          <p:nvPr/>
        </p:nvSpPr>
        <p:spPr>
          <a:xfrm>
            <a:off x="22267971" y="3577559"/>
            <a:ext cx="2072764" cy="323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Ahmed Abu Zahra</a:t>
            </a:r>
          </a:p>
        </p:txBody>
      </p:sp>
      <p:sp>
        <p:nvSpPr>
          <p:cNvPr id="19" name="Rectangle: Rounded Corners 18">
            <a:extLst>
              <a:ext uri="{FF2B5EF4-FFF2-40B4-BE49-F238E27FC236}">
                <a16:creationId xmlns:a16="http://schemas.microsoft.com/office/drawing/2014/main" id="{16D6BD30-1D3C-4243-8F39-41B9F35B43EC}"/>
              </a:ext>
            </a:extLst>
          </p:cNvPr>
          <p:cNvSpPr/>
          <p:nvPr/>
        </p:nvSpPr>
        <p:spPr>
          <a:xfrm>
            <a:off x="17501757" y="3577560"/>
            <a:ext cx="2247068" cy="3314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Mohammad Ashraf</a:t>
            </a:r>
          </a:p>
        </p:txBody>
      </p:sp>
      <p:sp>
        <p:nvSpPr>
          <p:cNvPr id="20" name="Rectangle: Rounded Corners 19">
            <a:extLst>
              <a:ext uri="{FF2B5EF4-FFF2-40B4-BE49-F238E27FC236}">
                <a16:creationId xmlns:a16="http://schemas.microsoft.com/office/drawing/2014/main" id="{34834489-1B7E-405E-9B21-1800382D19F8}"/>
              </a:ext>
            </a:extLst>
          </p:cNvPr>
          <p:cNvSpPr/>
          <p:nvPr/>
        </p:nvSpPr>
        <p:spPr>
          <a:xfrm>
            <a:off x="15229927" y="1030291"/>
            <a:ext cx="2219372" cy="31656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Ahmed Abu El-Regal</a:t>
            </a:r>
          </a:p>
        </p:txBody>
      </p:sp>
      <p:sp>
        <p:nvSpPr>
          <p:cNvPr id="21" name="Rectangle: Rounded Corners 20">
            <a:extLst>
              <a:ext uri="{FF2B5EF4-FFF2-40B4-BE49-F238E27FC236}">
                <a16:creationId xmlns:a16="http://schemas.microsoft.com/office/drawing/2014/main" id="{1DCB19AF-A234-47F4-A7A8-D4F022B3077C}"/>
              </a:ext>
            </a:extLst>
          </p:cNvPr>
          <p:cNvSpPr/>
          <p:nvPr/>
        </p:nvSpPr>
        <p:spPr>
          <a:xfrm>
            <a:off x="15838427" y="2581034"/>
            <a:ext cx="2072764" cy="3091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Mohammad </a:t>
            </a:r>
            <a:r>
              <a:rPr lang="en-US" b="1" dirty="0" err="1"/>
              <a:t>Anter</a:t>
            </a:r>
            <a:endParaRPr lang="en-US" b="1" dirty="0"/>
          </a:p>
        </p:txBody>
      </p:sp>
      <p:sp>
        <p:nvSpPr>
          <p:cNvPr id="22" name="Rectangle: Rounded Corners 21">
            <a:extLst>
              <a:ext uri="{FF2B5EF4-FFF2-40B4-BE49-F238E27FC236}">
                <a16:creationId xmlns:a16="http://schemas.microsoft.com/office/drawing/2014/main" id="{5C6795F4-8C9C-41A0-A55B-9566F0620529}"/>
              </a:ext>
            </a:extLst>
          </p:cNvPr>
          <p:cNvSpPr/>
          <p:nvPr/>
        </p:nvSpPr>
        <p:spPr>
          <a:xfrm>
            <a:off x="15502534" y="1806529"/>
            <a:ext cx="2072764" cy="3091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Islam </a:t>
            </a:r>
            <a:r>
              <a:rPr lang="en-US" b="1" dirty="0" err="1"/>
              <a:t>Khater</a:t>
            </a:r>
            <a:endParaRPr lang="en-US" b="1" dirty="0"/>
          </a:p>
        </p:txBody>
      </p:sp>
      <p:sp>
        <p:nvSpPr>
          <p:cNvPr id="23" name="Rectangle: Rounded Corners 22">
            <a:extLst>
              <a:ext uri="{FF2B5EF4-FFF2-40B4-BE49-F238E27FC236}">
                <a16:creationId xmlns:a16="http://schemas.microsoft.com/office/drawing/2014/main" id="{C19AB6EA-FE3A-4B8E-83D1-2DA57B97DABF}"/>
              </a:ext>
            </a:extLst>
          </p:cNvPr>
          <p:cNvSpPr/>
          <p:nvPr/>
        </p:nvSpPr>
        <p:spPr>
          <a:xfrm>
            <a:off x="24535191" y="3566170"/>
            <a:ext cx="2072764" cy="323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Rana Hesham</a:t>
            </a:r>
          </a:p>
        </p:txBody>
      </p:sp>
      <p:sp>
        <p:nvSpPr>
          <p:cNvPr id="24" name="Rectangle: Rounded Corners 23">
            <a:extLst>
              <a:ext uri="{FF2B5EF4-FFF2-40B4-BE49-F238E27FC236}">
                <a16:creationId xmlns:a16="http://schemas.microsoft.com/office/drawing/2014/main" id="{14F6BEB8-1615-4B92-AE90-3077FB9DCD43}"/>
              </a:ext>
            </a:extLst>
          </p:cNvPr>
          <p:cNvSpPr/>
          <p:nvPr/>
        </p:nvSpPr>
        <p:spPr>
          <a:xfrm>
            <a:off x="26643483" y="2587472"/>
            <a:ext cx="2072764" cy="3091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a:t>Noura</a:t>
            </a:r>
            <a:r>
              <a:rPr lang="en-US" b="1" dirty="0"/>
              <a:t> Abd El-Naser</a:t>
            </a:r>
          </a:p>
        </p:txBody>
      </p:sp>
      <p:sp>
        <p:nvSpPr>
          <p:cNvPr id="25" name="Rectangle: Rounded Corners 24">
            <a:extLst>
              <a:ext uri="{FF2B5EF4-FFF2-40B4-BE49-F238E27FC236}">
                <a16:creationId xmlns:a16="http://schemas.microsoft.com/office/drawing/2014/main" id="{909D1D49-DD39-4A14-9AEE-7E30D8E5A28B}"/>
              </a:ext>
            </a:extLst>
          </p:cNvPr>
          <p:cNvSpPr/>
          <p:nvPr/>
        </p:nvSpPr>
        <p:spPr>
          <a:xfrm>
            <a:off x="26962442" y="1802756"/>
            <a:ext cx="2072764" cy="3091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Merna Osama</a:t>
            </a:r>
          </a:p>
        </p:txBody>
      </p:sp>
      <p:sp>
        <p:nvSpPr>
          <p:cNvPr id="26" name="Rectangle: Rounded Corners 25">
            <a:extLst>
              <a:ext uri="{FF2B5EF4-FFF2-40B4-BE49-F238E27FC236}">
                <a16:creationId xmlns:a16="http://schemas.microsoft.com/office/drawing/2014/main" id="{0BA0C733-BCBC-4293-861C-89DBB7C72F19}"/>
              </a:ext>
            </a:extLst>
          </p:cNvPr>
          <p:cNvSpPr/>
          <p:nvPr/>
        </p:nvSpPr>
        <p:spPr>
          <a:xfrm>
            <a:off x="27344330" y="1033950"/>
            <a:ext cx="2072764" cy="3091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a:t>Heba</a:t>
            </a:r>
            <a:r>
              <a:rPr lang="en-US" b="1" dirty="0"/>
              <a:t> </a:t>
            </a:r>
            <a:r>
              <a:rPr lang="en-US" b="1" dirty="0" err="1"/>
              <a:t>Esmail</a:t>
            </a:r>
            <a:endParaRPr lang="en-US" b="1" dirty="0"/>
          </a:p>
        </p:txBody>
      </p:sp>
      <p:sp>
        <p:nvSpPr>
          <p:cNvPr id="27" name="Rectangle: Rounded Corners 26">
            <a:extLst>
              <a:ext uri="{FF2B5EF4-FFF2-40B4-BE49-F238E27FC236}">
                <a16:creationId xmlns:a16="http://schemas.microsoft.com/office/drawing/2014/main" id="{5B3DDBCC-580E-45B6-8426-18F120B8F768}"/>
              </a:ext>
            </a:extLst>
          </p:cNvPr>
          <p:cNvSpPr/>
          <p:nvPr/>
        </p:nvSpPr>
        <p:spPr>
          <a:xfrm>
            <a:off x="19830705" y="3277300"/>
            <a:ext cx="2247068" cy="3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Solution Architect </a:t>
            </a:r>
          </a:p>
        </p:txBody>
      </p:sp>
      <p:sp>
        <p:nvSpPr>
          <p:cNvPr id="28" name="Rectangle: Rounded Corners 27">
            <a:extLst>
              <a:ext uri="{FF2B5EF4-FFF2-40B4-BE49-F238E27FC236}">
                <a16:creationId xmlns:a16="http://schemas.microsoft.com/office/drawing/2014/main" id="{3EAD54B9-9D7A-42E5-9EBF-AC8E7851FA02}"/>
              </a:ext>
            </a:extLst>
          </p:cNvPr>
          <p:cNvSpPr/>
          <p:nvPr/>
        </p:nvSpPr>
        <p:spPr>
          <a:xfrm>
            <a:off x="22267969" y="3289630"/>
            <a:ext cx="2072765" cy="309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Frontend Developer</a:t>
            </a:r>
          </a:p>
        </p:txBody>
      </p:sp>
      <p:sp>
        <p:nvSpPr>
          <p:cNvPr id="29" name="Rectangle: Rounded Corners 28">
            <a:extLst>
              <a:ext uri="{FF2B5EF4-FFF2-40B4-BE49-F238E27FC236}">
                <a16:creationId xmlns:a16="http://schemas.microsoft.com/office/drawing/2014/main" id="{CAAA4216-B54B-43D0-90CF-21DE3DCCDB4A}"/>
              </a:ext>
            </a:extLst>
          </p:cNvPr>
          <p:cNvSpPr/>
          <p:nvPr/>
        </p:nvSpPr>
        <p:spPr>
          <a:xfrm>
            <a:off x="17501757" y="3299673"/>
            <a:ext cx="2247068" cy="277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Backend Developer</a:t>
            </a:r>
          </a:p>
        </p:txBody>
      </p:sp>
      <p:sp>
        <p:nvSpPr>
          <p:cNvPr id="30" name="Rectangle: Rounded Corners 29">
            <a:extLst>
              <a:ext uri="{FF2B5EF4-FFF2-40B4-BE49-F238E27FC236}">
                <a16:creationId xmlns:a16="http://schemas.microsoft.com/office/drawing/2014/main" id="{811847C7-7C2D-41C4-88D4-5D2C4426A5CE}"/>
              </a:ext>
            </a:extLst>
          </p:cNvPr>
          <p:cNvSpPr/>
          <p:nvPr/>
        </p:nvSpPr>
        <p:spPr>
          <a:xfrm>
            <a:off x="15069812" y="761494"/>
            <a:ext cx="2247068" cy="277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IOS Developer</a:t>
            </a:r>
          </a:p>
        </p:txBody>
      </p:sp>
      <p:sp>
        <p:nvSpPr>
          <p:cNvPr id="31" name="Rectangle: Rounded Corners 30">
            <a:extLst>
              <a:ext uri="{FF2B5EF4-FFF2-40B4-BE49-F238E27FC236}">
                <a16:creationId xmlns:a16="http://schemas.microsoft.com/office/drawing/2014/main" id="{9A824795-C219-49FA-BA86-F4615C60F729}"/>
              </a:ext>
            </a:extLst>
          </p:cNvPr>
          <p:cNvSpPr/>
          <p:nvPr/>
        </p:nvSpPr>
        <p:spPr>
          <a:xfrm>
            <a:off x="15689501" y="2302277"/>
            <a:ext cx="2097405" cy="273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Android Developer</a:t>
            </a:r>
          </a:p>
        </p:txBody>
      </p:sp>
      <p:sp>
        <p:nvSpPr>
          <p:cNvPr id="32" name="Rectangle: Rounded Corners 31">
            <a:extLst>
              <a:ext uri="{FF2B5EF4-FFF2-40B4-BE49-F238E27FC236}">
                <a16:creationId xmlns:a16="http://schemas.microsoft.com/office/drawing/2014/main" id="{A7CE1F83-11B0-408C-BC3E-0F3CB3441062}"/>
              </a:ext>
            </a:extLst>
          </p:cNvPr>
          <p:cNvSpPr/>
          <p:nvPr/>
        </p:nvSpPr>
        <p:spPr>
          <a:xfrm>
            <a:off x="15386660" y="1529414"/>
            <a:ext cx="2097405" cy="273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Android Developer</a:t>
            </a:r>
          </a:p>
        </p:txBody>
      </p:sp>
      <p:sp>
        <p:nvSpPr>
          <p:cNvPr id="33" name="Rectangle: Rounded Corners 32">
            <a:extLst>
              <a:ext uri="{FF2B5EF4-FFF2-40B4-BE49-F238E27FC236}">
                <a16:creationId xmlns:a16="http://schemas.microsoft.com/office/drawing/2014/main" id="{80060F65-4D2F-4FBB-87B7-A044BFA76FAA}"/>
              </a:ext>
            </a:extLst>
          </p:cNvPr>
          <p:cNvSpPr/>
          <p:nvPr/>
        </p:nvSpPr>
        <p:spPr>
          <a:xfrm>
            <a:off x="24530930" y="3278541"/>
            <a:ext cx="2077317" cy="287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System Analyst</a:t>
            </a:r>
          </a:p>
        </p:txBody>
      </p:sp>
      <p:sp>
        <p:nvSpPr>
          <p:cNvPr id="34" name="Rectangle: Rounded Corners 33">
            <a:extLst>
              <a:ext uri="{FF2B5EF4-FFF2-40B4-BE49-F238E27FC236}">
                <a16:creationId xmlns:a16="http://schemas.microsoft.com/office/drawing/2014/main" id="{47369E37-F3D8-45FD-8092-C88470AF30C0}"/>
              </a:ext>
            </a:extLst>
          </p:cNvPr>
          <p:cNvSpPr/>
          <p:nvPr/>
        </p:nvSpPr>
        <p:spPr>
          <a:xfrm>
            <a:off x="26801156" y="2315425"/>
            <a:ext cx="2077317" cy="287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Frontend developer</a:t>
            </a:r>
          </a:p>
        </p:txBody>
      </p:sp>
      <p:sp>
        <p:nvSpPr>
          <p:cNvPr id="35" name="Rectangle: Rounded Corners 34">
            <a:extLst>
              <a:ext uri="{FF2B5EF4-FFF2-40B4-BE49-F238E27FC236}">
                <a16:creationId xmlns:a16="http://schemas.microsoft.com/office/drawing/2014/main" id="{17ED00DE-FAED-4AB0-9EEB-5DA129FEBC66}"/>
              </a:ext>
            </a:extLst>
          </p:cNvPr>
          <p:cNvSpPr/>
          <p:nvPr/>
        </p:nvSpPr>
        <p:spPr>
          <a:xfrm>
            <a:off x="27111939" y="1522918"/>
            <a:ext cx="2077317" cy="287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UI &amp; UX designer</a:t>
            </a:r>
          </a:p>
        </p:txBody>
      </p:sp>
      <p:sp>
        <p:nvSpPr>
          <p:cNvPr id="36" name="Rectangle: Rounded Corners 35">
            <a:extLst>
              <a:ext uri="{FF2B5EF4-FFF2-40B4-BE49-F238E27FC236}">
                <a16:creationId xmlns:a16="http://schemas.microsoft.com/office/drawing/2014/main" id="{B835D01F-033E-4345-9281-2176110545B1}"/>
              </a:ext>
            </a:extLst>
          </p:cNvPr>
          <p:cNvSpPr/>
          <p:nvPr/>
        </p:nvSpPr>
        <p:spPr>
          <a:xfrm>
            <a:off x="27536973" y="749434"/>
            <a:ext cx="2077317" cy="287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UI &amp; UX designer</a:t>
            </a:r>
          </a:p>
        </p:txBody>
      </p:sp>
      <p:sp>
        <p:nvSpPr>
          <p:cNvPr id="37" name="Rectangle: Rounded Corners 36">
            <a:extLst>
              <a:ext uri="{FF2B5EF4-FFF2-40B4-BE49-F238E27FC236}">
                <a16:creationId xmlns:a16="http://schemas.microsoft.com/office/drawing/2014/main" id="{1B8046D9-9985-4BF6-B279-39E864FEB170}"/>
              </a:ext>
            </a:extLst>
          </p:cNvPr>
          <p:cNvSpPr/>
          <p:nvPr/>
        </p:nvSpPr>
        <p:spPr>
          <a:xfrm>
            <a:off x="20594799" y="5764134"/>
            <a:ext cx="3524576" cy="28677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Supervisor : DR Samir Abd El-</a:t>
            </a:r>
            <a:r>
              <a:rPr lang="en-US" b="1" dirty="0" err="1"/>
              <a:t>Razik</a:t>
            </a:r>
            <a:r>
              <a:rPr lang="en-US" b="1" dirty="0"/>
              <a:t> </a:t>
            </a:r>
          </a:p>
        </p:txBody>
      </p:sp>
      <p:pic>
        <p:nvPicPr>
          <p:cNvPr id="39" name="Picture 38">
            <a:extLst>
              <a:ext uri="{FF2B5EF4-FFF2-40B4-BE49-F238E27FC236}">
                <a16:creationId xmlns:a16="http://schemas.microsoft.com/office/drawing/2014/main" id="{4EA358E3-E1DC-4C8A-BA29-5429E111F55D}"/>
              </a:ext>
            </a:extLst>
          </p:cNvPr>
          <p:cNvPicPr>
            <a:picLocks noChangeAspect="1"/>
          </p:cNvPicPr>
          <p:nvPr/>
        </p:nvPicPr>
        <p:blipFill rotWithShape="1">
          <a:blip r:embed="rId7">
            <a:extLst>
              <a:ext uri="{28A0092B-C50C-407E-A947-70E740481C1C}">
                <a14:useLocalDpi xmlns:a14="http://schemas.microsoft.com/office/drawing/2010/main" val="0"/>
              </a:ext>
            </a:extLst>
          </a:blip>
          <a:srcRect l="9158" t="17540" r="9373" b="2484"/>
          <a:stretch/>
        </p:blipFill>
        <p:spPr>
          <a:xfrm>
            <a:off x="426726" y="7169230"/>
            <a:ext cx="11471904" cy="7413160"/>
          </a:xfrm>
          <a:prstGeom prst="rect">
            <a:avLst/>
          </a:prstGeom>
        </p:spPr>
      </p:pic>
      <p:sp>
        <p:nvSpPr>
          <p:cNvPr id="41" name="Rectangle: Single Corner Rounded 40">
            <a:extLst>
              <a:ext uri="{FF2B5EF4-FFF2-40B4-BE49-F238E27FC236}">
                <a16:creationId xmlns:a16="http://schemas.microsoft.com/office/drawing/2014/main" id="{CD667D1F-4D1B-4468-826E-60EDE6E2EE98}"/>
              </a:ext>
            </a:extLst>
          </p:cNvPr>
          <p:cNvSpPr/>
          <p:nvPr/>
        </p:nvSpPr>
        <p:spPr>
          <a:xfrm>
            <a:off x="688620" y="537169"/>
            <a:ext cx="8322197" cy="726535"/>
          </a:xfrm>
          <a:prstGeom prst="round1Rect">
            <a:avLst>
              <a:gd name="adj"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rPr>
              <a:t>Abstract</a:t>
            </a:r>
          </a:p>
        </p:txBody>
      </p:sp>
      <p:sp>
        <p:nvSpPr>
          <p:cNvPr id="43" name="Rectangle: Rounded Corners 42">
            <a:extLst>
              <a:ext uri="{FF2B5EF4-FFF2-40B4-BE49-F238E27FC236}">
                <a16:creationId xmlns:a16="http://schemas.microsoft.com/office/drawing/2014/main" id="{2DFA0FFE-4269-483E-A4F0-E0BA1EFA488D}"/>
              </a:ext>
            </a:extLst>
          </p:cNvPr>
          <p:cNvSpPr/>
          <p:nvPr/>
        </p:nvSpPr>
        <p:spPr>
          <a:xfrm>
            <a:off x="717355" y="13687260"/>
            <a:ext cx="2933508" cy="288373"/>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a:solidFill>
                  <a:schemeClr val="bg1"/>
                </a:solidFill>
              </a:rPr>
              <a:t>Conceptual Model</a:t>
            </a:r>
          </a:p>
        </p:txBody>
      </p:sp>
      <p:sp>
        <p:nvSpPr>
          <p:cNvPr id="45" name="Rectangle 44">
            <a:extLst>
              <a:ext uri="{FF2B5EF4-FFF2-40B4-BE49-F238E27FC236}">
                <a16:creationId xmlns:a16="http://schemas.microsoft.com/office/drawing/2014/main" id="{82FA05D3-028C-4089-891F-0C7024A09318}"/>
              </a:ext>
            </a:extLst>
          </p:cNvPr>
          <p:cNvSpPr/>
          <p:nvPr/>
        </p:nvSpPr>
        <p:spPr>
          <a:xfrm>
            <a:off x="583876" y="1547366"/>
            <a:ext cx="11860865" cy="6124754"/>
          </a:xfrm>
          <a:prstGeom prst="rect">
            <a:avLst/>
          </a:prstGeom>
          <a:noFill/>
        </p:spPr>
        <p:txBody>
          <a:bodyPr wrap="square" lIns="91440" tIns="45720" rIns="91440" bIns="45720">
            <a:spAutoFit/>
          </a:bodyPr>
          <a:lstStyle/>
          <a:p>
            <a:r>
              <a:rPr lang="en-US" sz="2800" dirty="0">
                <a:ln w="0"/>
                <a:effectLst>
                  <a:outerShdw blurRad="38100" dist="19050" dir="2700000" algn="tl" rotWithShape="0">
                    <a:schemeClr val="dk1">
                      <a:alpha val="40000"/>
                    </a:schemeClr>
                  </a:outerShdw>
                </a:effectLst>
              </a:rPr>
              <a:t>The Project is an application and architecture of how to use the Microservices Architecture to build an Interactive Learning services for students of practical faculties to optimize the performance, applying different design patterns that can integrate any type of services or platforms or programming languages, this architecture is composed of internal and external services as components or small projects that interact with each other. the business vision of the project takes the student into a lifecycle of 4 levels (Skills Building – Entertainment - Interaction – Career development) using Internal services like project, course, schedule, tasks, games and assignment management; and external services like communities, teams, companies, training centers, market places and integration by the business using new methods of interaction like evaluation, chatting, blogging and cv development using standards, </a:t>
            </a:r>
          </a:p>
          <a:p>
            <a:r>
              <a:rPr lang="en-US" sz="2800" dirty="0">
                <a:ln w="0"/>
                <a:effectLst>
                  <a:outerShdw blurRad="38100" dist="19050" dir="2700000" algn="tl" rotWithShape="0">
                    <a:schemeClr val="dk1">
                      <a:alpha val="40000"/>
                    </a:schemeClr>
                  </a:outerShdw>
                </a:effectLst>
              </a:rPr>
              <a:t>the conceptual model show these interactions of Microservices illustrated in the following figure</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46" name="Rectangle: Single Corner Rounded 45">
            <a:extLst>
              <a:ext uri="{FF2B5EF4-FFF2-40B4-BE49-F238E27FC236}">
                <a16:creationId xmlns:a16="http://schemas.microsoft.com/office/drawing/2014/main" id="{FD4749A6-A181-4F0E-90BE-8D14FCAF5D03}"/>
              </a:ext>
            </a:extLst>
          </p:cNvPr>
          <p:cNvSpPr/>
          <p:nvPr/>
        </p:nvSpPr>
        <p:spPr>
          <a:xfrm>
            <a:off x="727666" y="14582390"/>
            <a:ext cx="8322197" cy="726535"/>
          </a:xfrm>
          <a:prstGeom prst="round1Rect">
            <a:avLst>
              <a:gd name="adj"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rPr>
              <a:t>Background</a:t>
            </a:r>
          </a:p>
        </p:txBody>
      </p:sp>
      <p:sp>
        <p:nvSpPr>
          <p:cNvPr id="47" name="Rectangle 46">
            <a:extLst>
              <a:ext uri="{FF2B5EF4-FFF2-40B4-BE49-F238E27FC236}">
                <a16:creationId xmlns:a16="http://schemas.microsoft.com/office/drawing/2014/main" id="{A42A88D1-BC7B-4FE9-B076-6752A4FABD34}"/>
              </a:ext>
            </a:extLst>
          </p:cNvPr>
          <p:cNvSpPr/>
          <p:nvPr/>
        </p:nvSpPr>
        <p:spPr>
          <a:xfrm>
            <a:off x="583876" y="15614021"/>
            <a:ext cx="11860865" cy="2246769"/>
          </a:xfrm>
          <a:prstGeom prst="rect">
            <a:avLst/>
          </a:prstGeom>
          <a:noFill/>
        </p:spPr>
        <p:txBody>
          <a:bodyPr wrap="square" lIns="91440" tIns="45720" rIns="91440" bIns="45720">
            <a:spAutoFit/>
          </a:bodyPr>
          <a:lstStyle/>
          <a:p>
            <a:r>
              <a:rPr lang="en-US" sz="2800" dirty="0">
                <a:ln w="0"/>
                <a:effectLst>
                  <a:outerShdw blurRad="38100" dist="19050" dir="2700000" algn="tl" rotWithShape="0">
                    <a:schemeClr val="dk1">
                      <a:alpha val="40000"/>
                    </a:schemeClr>
                  </a:outerShdw>
                </a:effectLst>
              </a:rPr>
              <a:t>•	The Traditional Monolithic systems have not the ability to sustain the learning systems and they don’t scalable enough to integrate new methodologies of learning from the external environments. Accepting the Microservice architecture and the Agile processes to these environments make a new life for solving all the problems.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48" name="Rectangle 47">
            <a:extLst>
              <a:ext uri="{FF2B5EF4-FFF2-40B4-BE49-F238E27FC236}">
                <a16:creationId xmlns:a16="http://schemas.microsoft.com/office/drawing/2014/main" id="{031CFD78-DC7A-4AF0-9EE2-5332A17E13AE}"/>
              </a:ext>
            </a:extLst>
          </p:cNvPr>
          <p:cNvSpPr/>
          <p:nvPr/>
        </p:nvSpPr>
        <p:spPr>
          <a:xfrm>
            <a:off x="583875" y="18046386"/>
            <a:ext cx="11860865" cy="2677656"/>
          </a:xfrm>
          <a:prstGeom prst="rect">
            <a:avLst/>
          </a:prstGeom>
          <a:noFill/>
        </p:spPr>
        <p:txBody>
          <a:bodyPr wrap="square" lIns="91440" tIns="45720" rIns="91440" bIns="45720">
            <a:spAutoFit/>
          </a:bodyPr>
          <a:lstStyle/>
          <a:p>
            <a:r>
              <a:rPr lang="en-US" sz="2800" dirty="0">
                <a:ln w="0"/>
                <a:effectLst>
                  <a:outerShdw blurRad="38100" dist="19050" dir="2700000" algn="tl" rotWithShape="0">
                    <a:schemeClr val="dk1">
                      <a:alpha val="40000"/>
                    </a:schemeClr>
                  </a:outerShdw>
                </a:effectLst>
              </a:rPr>
              <a:t>•	Imagine that the faculty need to adapt a new service, with different development architecture and different programming languages, the traditional systems can’t handle it, but the Microservice have this ability to merge and conquer all other systems; make the process of development very easy by divide the development teams to SCRUMS illustrating the process in the following figure.</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51" name="Picture 50">
            <a:extLst>
              <a:ext uri="{FF2B5EF4-FFF2-40B4-BE49-F238E27FC236}">
                <a16:creationId xmlns:a16="http://schemas.microsoft.com/office/drawing/2014/main" id="{EB1DE7C3-14DF-4CE7-92EB-9CE652BCCFC1}"/>
              </a:ext>
            </a:extLst>
          </p:cNvPr>
          <p:cNvPicPr>
            <a:picLocks noChangeAspect="1"/>
          </p:cNvPicPr>
          <p:nvPr/>
        </p:nvPicPr>
        <p:blipFill rotWithShape="1">
          <a:blip r:embed="rId8">
            <a:extLst>
              <a:ext uri="{28A0092B-C50C-407E-A947-70E740481C1C}">
                <a14:useLocalDpi xmlns:a14="http://schemas.microsoft.com/office/drawing/2010/main" val="0"/>
              </a:ext>
            </a:extLst>
          </a:blip>
          <a:srcRect l="2231" t="4065" r="3065" b="10107"/>
          <a:stretch/>
        </p:blipFill>
        <p:spPr>
          <a:xfrm>
            <a:off x="583875" y="20909638"/>
            <a:ext cx="11524174" cy="5914062"/>
          </a:xfrm>
          <a:prstGeom prst="rect">
            <a:avLst/>
          </a:prstGeom>
        </p:spPr>
      </p:pic>
      <p:sp>
        <p:nvSpPr>
          <p:cNvPr id="52" name="Rectangle: Single Corner Rounded 51">
            <a:extLst>
              <a:ext uri="{FF2B5EF4-FFF2-40B4-BE49-F238E27FC236}">
                <a16:creationId xmlns:a16="http://schemas.microsoft.com/office/drawing/2014/main" id="{C337C4E0-2B2D-4E15-94A4-FD9F0B9460B1}"/>
              </a:ext>
            </a:extLst>
          </p:cNvPr>
          <p:cNvSpPr/>
          <p:nvPr/>
        </p:nvSpPr>
        <p:spPr>
          <a:xfrm>
            <a:off x="556717" y="27009296"/>
            <a:ext cx="8322197" cy="726535"/>
          </a:xfrm>
          <a:prstGeom prst="round1Rect">
            <a:avLst>
              <a:gd name="adj"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rPr>
              <a:t>Objectives</a:t>
            </a:r>
          </a:p>
        </p:txBody>
      </p:sp>
      <p:sp>
        <p:nvSpPr>
          <p:cNvPr id="54" name="Rectangle: Rounded Corners 53">
            <a:extLst>
              <a:ext uri="{FF2B5EF4-FFF2-40B4-BE49-F238E27FC236}">
                <a16:creationId xmlns:a16="http://schemas.microsoft.com/office/drawing/2014/main" id="{2F53F401-452D-4AB3-B8BA-A905D954D53A}"/>
              </a:ext>
            </a:extLst>
          </p:cNvPr>
          <p:cNvSpPr/>
          <p:nvPr/>
        </p:nvSpPr>
        <p:spPr>
          <a:xfrm>
            <a:off x="556717" y="27963699"/>
            <a:ext cx="3094146" cy="726535"/>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b="1" dirty="0">
                <a:solidFill>
                  <a:schemeClr val="bg1"/>
                </a:solidFill>
              </a:rPr>
              <a:t>Project Team </a:t>
            </a:r>
          </a:p>
        </p:txBody>
      </p:sp>
      <p:sp>
        <p:nvSpPr>
          <p:cNvPr id="55" name="Arrow: Notched Right 54">
            <a:extLst>
              <a:ext uri="{FF2B5EF4-FFF2-40B4-BE49-F238E27FC236}">
                <a16:creationId xmlns:a16="http://schemas.microsoft.com/office/drawing/2014/main" id="{39921C75-C3E3-4BF1-B795-553FAF363ADE}"/>
              </a:ext>
            </a:extLst>
          </p:cNvPr>
          <p:cNvSpPr/>
          <p:nvPr/>
        </p:nvSpPr>
        <p:spPr>
          <a:xfrm>
            <a:off x="3968050" y="27805874"/>
            <a:ext cx="3094146" cy="1078523"/>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9BD6A2BE-930F-4552-BC17-3EE04B98E000}"/>
              </a:ext>
            </a:extLst>
          </p:cNvPr>
          <p:cNvSpPr/>
          <p:nvPr/>
        </p:nvSpPr>
        <p:spPr>
          <a:xfrm>
            <a:off x="7331840" y="27981867"/>
            <a:ext cx="4919999" cy="708367"/>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b="1" dirty="0">
                <a:solidFill>
                  <a:schemeClr val="bg1"/>
                </a:solidFill>
              </a:rPr>
              <a:t>Microservices Know How ?</a:t>
            </a:r>
          </a:p>
        </p:txBody>
      </p:sp>
      <p:sp>
        <p:nvSpPr>
          <p:cNvPr id="57" name="Rectangle: Rounded Corners 56">
            <a:extLst>
              <a:ext uri="{FF2B5EF4-FFF2-40B4-BE49-F238E27FC236}">
                <a16:creationId xmlns:a16="http://schemas.microsoft.com/office/drawing/2014/main" id="{F7401C1A-EDB5-4A16-8D90-E8740B2C257A}"/>
              </a:ext>
            </a:extLst>
          </p:cNvPr>
          <p:cNvSpPr/>
          <p:nvPr/>
        </p:nvSpPr>
        <p:spPr>
          <a:xfrm>
            <a:off x="556717" y="29654970"/>
            <a:ext cx="3094146" cy="726535"/>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b="1" dirty="0">
                <a:solidFill>
                  <a:schemeClr val="bg1"/>
                </a:solidFill>
              </a:rPr>
              <a:t>Faculty</a:t>
            </a:r>
          </a:p>
        </p:txBody>
      </p:sp>
      <p:sp>
        <p:nvSpPr>
          <p:cNvPr id="58" name="Arrow: Notched Right 57">
            <a:extLst>
              <a:ext uri="{FF2B5EF4-FFF2-40B4-BE49-F238E27FC236}">
                <a16:creationId xmlns:a16="http://schemas.microsoft.com/office/drawing/2014/main" id="{F824339F-D0AF-485D-AFDD-31B1433EED6E}"/>
              </a:ext>
            </a:extLst>
          </p:cNvPr>
          <p:cNvSpPr/>
          <p:nvPr/>
        </p:nvSpPr>
        <p:spPr>
          <a:xfrm>
            <a:off x="3968050" y="28876539"/>
            <a:ext cx="3094146" cy="2283399"/>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5B9A06EA-2632-415A-BB2C-1A6AB3F8E3E8}"/>
              </a:ext>
            </a:extLst>
          </p:cNvPr>
          <p:cNvSpPr/>
          <p:nvPr/>
        </p:nvSpPr>
        <p:spPr>
          <a:xfrm>
            <a:off x="7186481" y="29070700"/>
            <a:ext cx="5112900" cy="518345"/>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b="1" dirty="0">
                <a:solidFill>
                  <a:schemeClr val="bg1"/>
                </a:solidFill>
              </a:rPr>
              <a:t>Improving Teaching Techniques</a:t>
            </a:r>
          </a:p>
        </p:txBody>
      </p:sp>
      <p:sp>
        <p:nvSpPr>
          <p:cNvPr id="60" name="Rectangle: Rounded Corners 59">
            <a:extLst>
              <a:ext uri="{FF2B5EF4-FFF2-40B4-BE49-F238E27FC236}">
                <a16:creationId xmlns:a16="http://schemas.microsoft.com/office/drawing/2014/main" id="{4BF438BD-23EA-45F3-BD9E-2037AB8F6926}"/>
              </a:ext>
            </a:extLst>
          </p:cNvPr>
          <p:cNvSpPr/>
          <p:nvPr/>
        </p:nvSpPr>
        <p:spPr>
          <a:xfrm>
            <a:off x="7209072" y="29710339"/>
            <a:ext cx="5112900" cy="518346"/>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b="1" dirty="0">
                <a:solidFill>
                  <a:schemeClr val="bg1"/>
                </a:solidFill>
              </a:rPr>
              <a:t>Optimizing System Performance</a:t>
            </a:r>
          </a:p>
        </p:txBody>
      </p:sp>
      <p:sp>
        <p:nvSpPr>
          <p:cNvPr id="61" name="Rectangle: Rounded Corners 60">
            <a:extLst>
              <a:ext uri="{FF2B5EF4-FFF2-40B4-BE49-F238E27FC236}">
                <a16:creationId xmlns:a16="http://schemas.microsoft.com/office/drawing/2014/main" id="{66B2B5F6-B5EE-4B43-9908-C6DD34704E07}"/>
              </a:ext>
            </a:extLst>
          </p:cNvPr>
          <p:cNvSpPr/>
          <p:nvPr/>
        </p:nvSpPr>
        <p:spPr>
          <a:xfrm>
            <a:off x="7225638" y="30313741"/>
            <a:ext cx="5112900" cy="518346"/>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b="1" dirty="0">
                <a:solidFill>
                  <a:schemeClr val="bg1"/>
                </a:solidFill>
              </a:rPr>
              <a:t>Integrate External Services</a:t>
            </a:r>
          </a:p>
        </p:txBody>
      </p:sp>
      <p:sp>
        <p:nvSpPr>
          <p:cNvPr id="62" name="Rectangle: Rounded Corners 61">
            <a:extLst>
              <a:ext uri="{FF2B5EF4-FFF2-40B4-BE49-F238E27FC236}">
                <a16:creationId xmlns:a16="http://schemas.microsoft.com/office/drawing/2014/main" id="{57F23C89-4C35-499C-9D52-08FDB84A25BC}"/>
              </a:ext>
            </a:extLst>
          </p:cNvPr>
          <p:cNvSpPr/>
          <p:nvPr/>
        </p:nvSpPr>
        <p:spPr>
          <a:xfrm>
            <a:off x="556717" y="31494857"/>
            <a:ext cx="3094146" cy="726535"/>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b="1" dirty="0">
                <a:solidFill>
                  <a:schemeClr val="bg1"/>
                </a:solidFill>
              </a:rPr>
              <a:t>Students</a:t>
            </a:r>
          </a:p>
        </p:txBody>
      </p:sp>
      <p:sp>
        <p:nvSpPr>
          <p:cNvPr id="63" name="Arrow: Notched Right 62">
            <a:extLst>
              <a:ext uri="{FF2B5EF4-FFF2-40B4-BE49-F238E27FC236}">
                <a16:creationId xmlns:a16="http://schemas.microsoft.com/office/drawing/2014/main" id="{57BE2DC4-105F-4F34-8A90-FA1DA3941F1A}"/>
              </a:ext>
            </a:extLst>
          </p:cNvPr>
          <p:cNvSpPr/>
          <p:nvPr/>
        </p:nvSpPr>
        <p:spPr>
          <a:xfrm>
            <a:off x="3889766" y="31159939"/>
            <a:ext cx="3094146" cy="1397286"/>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02DB6D32-A2F5-4CF4-815A-3D80311AD598}"/>
              </a:ext>
            </a:extLst>
          </p:cNvPr>
          <p:cNvSpPr/>
          <p:nvPr/>
        </p:nvSpPr>
        <p:spPr>
          <a:xfrm>
            <a:off x="7170025" y="31322579"/>
            <a:ext cx="5274713" cy="518345"/>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b="1" dirty="0">
                <a:solidFill>
                  <a:schemeClr val="bg1"/>
                </a:solidFill>
              </a:rPr>
              <a:t>Connecting to work places</a:t>
            </a:r>
          </a:p>
        </p:txBody>
      </p:sp>
      <p:sp>
        <p:nvSpPr>
          <p:cNvPr id="65" name="Rectangle: Rounded Corners 64">
            <a:extLst>
              <a:ext uri="{FF2B5EF4-FFF2-40B4-BE49-F238E27FC236}">
                <a16:creationId xmlns:a16="http://schemas.microsoft.com/office/drawing/2014/main" id="{8D76411C-D2AA-4DDB-8BF3-5ABA6FA3E45E}"/>
              </a:ext>
            </a:extLst>
          </p:cNvPr>
          <p:cNvSpPr/>
          <p:nvPr/>
        </p:nvSpPr>
        <p:spPr>
          <a:xfrm>
            <a:off x="7138938" y="31962219"/>
            <a:ext cx="5305801" cy="518346"/>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b="1" dirty="0">
                <a:solidFill>
                  <a:schemeClr val="bg1"/>
                </a:solidFill>
              </a:rPr>
              <a:t>Challenging &amp; interactive Learning</a:t>
            </a:r>
          </a:p>
        </p:txBody>
      </p:sp>
      <p:sp>
        <p:nvSpPr>
          <p:cNvPr id="66" name="Rectangle: Single Corner Rounded 65">
            <a:extLst>
              <a:ext uri="{FF2B5EF4-FFF2-40B4-BE49-F238E27FC236}">
                <a16:creationId xmlns:a16="http://schemas.microsoft.com/office/drawing/2014/main" id="{C82B6F8C-9FB8-43B9-87B1-3F6C1C03E8BB}"/>
              </a:ext>
            </a:extLst>
          </p:cNvPr>
          <p:cNvSpPr/>
          <p:nvPr/>
        </p:nvSpPr>
        <p:spPr>
          <a:xfrm>
            <a:off x="32917685" y="562524"/>
            <a:ext cx="8322197" cy="726535"/>
          </a:xfrm>
          <a:prstGeom prst="round1Rect">
            <a:avLst>
              <a:gd name="adj"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rPr>
              <a:t>RESULTS</a:t>
            </a:r>
          </a:p>
        </p:txBody>
      </p:sp>
      <p:pic>
        <p:nvPicPr>
          <p:cNvPr id="68" name="Picture 67">
            <a:extLst>
              <a:ext uri="{FF2B5EF4-FFF2-40B4-BE49-F238E27FC236}">
                <a16:creationId xmlns:a16="http://schemas.microsoft.com/office/drawing/2014/main" id="{E0503F35-3137-4F83-8CC6-51622073DA6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917685" y="1522918"/>
            <a:ext cx="6068511" cy="4793953"/>
          </a:xfrm>
          <a:prstGeom prst="rect">
            <a:avLst/>
          </a:prstGeom>
        </p:spPr>
      </p:pic>
      <p:pic>
        <p:nvPicPr>
          <p:cNvPr id="69" name="Picture 68">
            <a:extLst>
              <a:ext uri="{FF2B5EF4-FFF2-40B4-BE49-F238E27FC236}">
                <a16:creationId xmlns:a16="http://schemas.microsoft.com/office/drawing/2014/main" id="{BB80CAB4-3AA9-4AD0-9901-184C82B5AA03}"/>
              </a:ext>
            </a:extLst>
          </p:cNvPr>
          <p:cNvPicPr>
            <a:picLocks noChangeAspect="1"/>
          </p:cNvPicPr>
          <p:nvPr/>
        </p:nvPicPr>
        <p:blipFill>
          <a:blip r:embed="rId10"/>
          <a:stretch>
            <a:fillRect/>
          </a:stretch>
        </p:blipFill>
        <p:spPr>
          <a:xfrm>
            <a:off x="39078580" y="1522918"/>
            <a:ext cx="4667250" cy="4793953"/>
          </a:xfrm>
          <a:prstGeom prst="rect">
            <a:avLst/>
          </a:prstGeom>
        </p:spPr>
      </p:pic>
    </p:spTree>
    <p:extLst>
      <p:ext uri="{BB962C8B-B14F-4D97-AF65-F5344CB8AC3E}">
        <p14:creationId xmlns:p14="http://schemas.microsoft.com/office/powerpoint/2010/main" val="17682676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345</TotalTime>
  <Words>369</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Khalil</dc:creator>
  <cp:lastModifiedBy>Ahmed Khalil</cp:lastModifiedBy>
  <cp:revision>16</cp:revision>
  <dcterms:created xsi:type="dcterms:W3CDTF">2020-01-29T19:33:51Z</dcterms:created>
  <dcterms:modified xsi:type="dcterms:W3CDTF">2020-01-30T01:19:00Z</dcterms:modified>
</cp:coreProperties>
</file>