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51206400" cy="3840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90C0"/>
    <a:srgbClr val="972A1E"/>
    <a:srgbClr val="660F12"/>
    <a:srgbClr val="6D10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40" autoAdjust="0"/>
    <p:restoredTop sz="95250" autoAdjust="0"/>
  </p:normalViewPr>
  <p:slideViewPr>
    <p:cSldViewPr snapToGrid="0">
      <p:cViewPr>
        <p:scale>
          <a:sx n="10" d="100"/>
          <a:sy n="10" d="100"/>
        </p:scale>
        <p:origin x="1502" y="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6285233"/>
            <a:ext cx="43525440" cy="13370560"/>
          </a:xfrm>
        </p:spPr>
        <p:txBody>
          <a:bodyPr anchor="b"/>
          <a:lstStyle>
            <a:lvl1pPr algn="ctr">
              <a:defRPr sz="3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20171413"/>
            <a:ext cx="38404800" cy="9272267"/>
          </a:xfrm>
        </p:spPr>
        <p:txBody>
          <a:bodyPr/>
          <a:lstStyle>
            <a:lvl1pPr marL="0" indent="0" algn="ctr">
              <a:buNone/>
              <a:defRPr sz="13440"/>
            </a:lvl1pPr>
            <a:lvl2pPr marL="2560320" indent="0" algn="ctr">
              <a:buNone/>
              <a:defRPr sz="11200"/>
            </a:lvl2pPr>
            <a:lvl3pPr marL="5120640" indent="0" algn="ctr">
              <a:buNone/>
              <a:defRPr sz="10080"/>
            </a:lvl3pPr>
            <a:lvl4pPr marL="7680960" indent="0" algn="ctr">
              <a:buNone/>
              <a:defRPr sz="8960"/>
            </a:lvl4pPr>
            <a:lvl5pPr marL="10241280" indent="0" algn="ctr">
              <a:buNone/>
              <a:defRPr sz="8960"/>
            </a:lvl5pPr>
            <a:lvl6pPr marL="12801600" indent="0" algn="ctr">
              <a:buNone/>
              <a:defRPr sz="8960"/>
            </a:lvl6pPr>
            <a:lvl7pPr marL="15361920" indent="0" algn="ctr">
              <a:buNone/>
              <a:defRPr sz="8960"/>
            </a:lvl7pPr>
            <a:lvl8pPr marL="17922240" indent="0" algn="ctr">
              <a:buNone/>
              <a:defRPr sz="8960"/>
            </a:lvl8pPr>
            <a:lvl9pPr marL="20482560" indent="0" algn="ctr">
              <a:buNone/>
              <a:defRPr sz="8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4F5F-5455-48EB-B6FC-3EA96376DF71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200-C12C-4B6A-8DBB-206942BFE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61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4F5F-5455-48EB-B6FC-3EA96376DF71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200-C12C-4B6A-8DBB-206942BFE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30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3" y="2044700"/>
            <a:ext cx="11041380" cy="325462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2044700"/>
            <a:ext cx="32484060" cy="325462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4F5F-5455-48EB-B6FC-3EA96376DF71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200-C12C-4B6A-8DBB-206942BFE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1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4F5F-5455-48EB-B6FC-3EA96376DF71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200-C12C-4B6A-8DBB-206942BFE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50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3" y="9574541"/>
            <a:ext cx="44165520" cy="15975327"/>
          </a:xfrm>
        </p:spPr>
        <p:txBody>
          <a:bodyPr anchor="b"/>
          <a:lstStyle>
            <a:lvl1pPr>
              <a:defRPr sz="3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3" y="25701001"/>
            <a:ext cx="44165520" cy="8401047"/>
          </a:xfrm>
        </p:spPr>
        <p:txBody>
          <a:bodyPr/>
          <a:lstStyle>
            <a:lvl1pPr marL="0" indent="0">
              <a:buNone/>
              <a:defRPr sz="13440">
                <a:solidFill>
                  <a:schemeClr val="tx1"/>
                </a:solidFill>
              </a:defRPr>
            </a:lvl1pPr>
            <a:lvl2pPr marL="2560320" indent="0">
              <a:buNone/>
              <a:defRPr sz="11200">
                <a:solidFill>
                  <a:schemeClr val="tx1">
                    <a:tint val="75000"/>
                  </a:schemeClr>
                </a:solidFill>
              </a:defRPr>
            </a:lvl2pPr>
            <a:lvl3pPr marL="512064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3pPr>
            <a:lvl4pPr marL="76809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4F5F-5455-48EB-B6FC-3EA96376DF71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200-C12C-4B6A-8DBB-206942BFE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6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10223500"/>
            <a:ext cx="2176272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10223500"/>
            <a:ext cx="2176272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4F5F-5455-48EB-B6FC-3EA96376DF71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200-C12C-4B6A-8DBB-206942BFE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65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044708"/>
            <a:ext cx="44165520" cy="74231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5" y="9414513"/>
            <a:ext cx="21662704" cy="4613907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5" y="14028420"/>
            <a:ext cx="21662704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3" y="9414513"/>
            <a:ext cx="21769390" cy="4613907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3" y="14028420"/>
            <a:ext cx="21769390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4F5F-5455-48EB-B6FC-3EA96376DF71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200-C12C-4B6A-8DBB-206942BFE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6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4F5F-5455-48EB-B6FC-3EA96376DF71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200-C12C-4B6A-8DBB-206942BFE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3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4F5F-5455-48EB-B6FC-3EA96376DF71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200-C12C-4B6A-8DBB-206942BFE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1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560320"/>
            <a:ext cx="16515397" cy="896112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529588"/>
            <a:ext cx="25923240" cy="27292300"/>
          </a:xfrm>
        </p:spPr>
        <p:txBody>
          <a:bodyPr/>
          <a:lstStyle>
            <a:lvl1pPr>
              <a:defRPr sz="17920"/>
            </a:lvl1pPr>
            <a:lvl2pPr>
              <a:defRPr sz="15680"/>
            </a:lvl2pPr>
            <a:lvl3pPr>
              <a:defRPr sz="13440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1521440"/>
            <a:ext cx="16515397" cy="21344893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4F5F-5455-48EB-B6FC-3EA96376DF71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200-C12C-4B6A-8DBB-206942BFE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3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560320"/>
            <a:ext cx="16515397" cy="896112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529588"/>
            <a:ext cx="25923240" cy="27292300"/>
          </a:xfrm>
        </p:spPr>
        <p:txBody>
          <a:bodyPr anchor="t"/>
          <a:lstStyle>
            <a:lvl1pPr marL="0" indent="0">
              <a:buNone/>
              <a:defRPr sz="17920"/>
            </a:lvl1pPr>
            <a:lvl2pPr marL="2560320" indent="0">
              <a:buNone/>
              <a:defRPr sz="15680"/>
            </a:lvl2pPr>
            <a:lvl3pPr marL="5120640" indent="0">
              <a:buNone/>
              <a:defRPr sz="13440"/>
            </a:lvl3pPr>
            <a:lvl4pPr marL="7680960" indent="0">
              <a:buNone/>
              <a:defRPr sz="11200"/>
            </a:lvl4pPr>
            <a:lvl5pPr marL="10241280" indent="0">
              <a:buNone/>
              <a:defRPr sz="11200"/>
            </a:lvl5pPr>
            <a:lvl6pPr marL="12801600" indent="0">
              <a:buNone/>
              <a:defRPr sz="11200"/>
            </a:lvl6pPr>
            <a:lvl7pPr marL="15361920" indent="0">
              <a:buNone/>
              <a:defRPr sz="11200"/>
            </a:lvl7pPr>
            <a:lvl8pPr marL="17922240" indent="0">
              <a:buNone/>
              <a:defRPr sz="11200"/>
            </a:lvl8pPr>
            <a:lvl9pPr marL="20482560" indent="0">
              <a:buNone/>
              <a:defRPr sz="1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1521440"/>
            <a:ext cx="16515397" cy="21344893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4F5F-5455-48EB-B6FC-3EA96376DF71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200-C12C-4B6A-8DBB-206942BFE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01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2044708"/>
            <a:ext cx="44165520" cy="7423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10223500"/>
            <a:ext cx="44165520" cy="2436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35595568"/>
            <a:ext cx="1152144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44F5F-5455-48EB-B6FC-3EA96376DF71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35595568"/>
            <a:ext cx="1728216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5595568"/>
            <a:ext cx="1152144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F200-C12C-4B6A-8DBB-206942BFE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5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120640" rtl="0" eaLnBrk="1" latinLnBrk="0" hangingPunct="1">
        <a:lnSpc>
          <a:spcPct val="90000"/>
        </a:lnSpc>
        <a:spcBef>
          <a:spcPct val="0"/>
        </a:spcBef>
        <a:buNone/>
        <a:defRPr sz="2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0160" indent="-1280160" algn="l" defTabSz="5120640" rtl="0" eaLnBrk="1" latinLnBrk="0" hangingPunct="1">
        <a:lnSpc>
          <a:spcPct val="90000"/>
        </a:lnSpc>
        <a:spcBef>
          <a:spcPts val="5600"/>
        </a:spcBef>
        <a:buFont typeface="Arial" panose="020B0604020202020204" pitchFamily="34" charset="0"/>
        <a:buChar char="•"/>
        <a:defRPr sz="1568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611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408176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66420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28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60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53619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79222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microsoft.com/office/2007/relationships/hdphoto" Target="../media/hdphoto1.wdp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525F958-D255-457D-8A9D-123C55D93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694" y="0"/>
            <a:ext cx="11187301" cy="449523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BD05A84-6DCA-47A1-925D-B95BAA4B283E}"/>
              </a:ext>
            </a:extLst>
          </p:cNvPr>
          <p:cNvSpPr/>
          <p:nvPr/>
        </p:nvSpPr>
        <p:spPr>
          <a:xfrm>
            <a:off x="2352271" y="3571908"/>
            <a:ext cx="123947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Teaching Assistant Versus Student Services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2340DA-4FF6-4465-9203-3241EC89B67C}"/>
              </a:ext>
            </a:extLst>
          </p:cNvPr>
          <p:cNvSpPr/>
          <p:nvPr/>
        </p:nvSpPr>
        <p:spPr>
          <a:xfrm>
            <a:off x="2597694" y="4495238"/>
            <a:ext cx="1188716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Microservice Interactive Learning system</a:t>
            </a:r>
          </a:p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for student services</a:t>
            </a:r>
          </a:p>
        </p:txBody>
      </p:sp>
      <p:pic>
        <p:nvPicPr>
          <p:cNvPr id="1026" name="Picture 2" descr="نتيجة بحث الصور عن commercial">
            <a:extLst>
              <a:ext uri="{FF2B5EF4-FFF2-40B4-BE49-F238E27FC236}">
                <a16:creationId xmlns:a16="http://schemas.microsoft.com/office/drawing/2014/main" id="{32504905-2D78-47E8-9876-69E6B3C9E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8794" y="2933419"/>
            <a:ext cx="1324289" cy="1324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نتيجة بحث الصور عن scientific png">
            <a:extLst>
              <a:ext uri="{FF2B5EF4-FFF2-40B4-BE49-F238E27FC236}">
                <a16:creationId xmlns:a16="http://schemas.microsoft.com/office/drawing/2014/main" id="{229AB525-DD60-4757-92FC-CC991F1BB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25" y="425770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نتيجة بحث الصور عن docker png">
            <a:extLst>
              <a:ext uri="{FF2B5EF4-FFF2-40B4-BE49-F238E27FC236}">
                <a16:creationId xmlns:a16="http://schemas.microsoft.com/office/drawing/2014/main" id="{928089DF-A6AE-4805-B45C-257C5F4D7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291" y="10541675"/>
            <a:ext cx="5364105" cy="443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نتيجة بحث الصور عن dotnet core png">
            <a:extLst>
              <a:ext uri="{FF2B5EF4-FFF2-40B4-BE49-F238E27FC236}">
                <a16:creationId xmlns:a16="http://schemas.microsoft.com/office/drawing/2014/main" id="{52BCCF8D-0099-442B-8BE5-6F1E43075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020" y="7706909"/>
            <a:ext cx="2288648" cy="228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نتيجة بحث الصور عن rabbitmq png">
            <a:extLst>
              <a:ext uri="{FF2B5EF4-FFF2-40B4-BE49-F238E27FC236}">
                <a16:creationId xmlns:a16="http://schemas.microsoft.com/office/drawing/2014/main" id="{9F87BD67-7070-4132-B7FD-1D5146FE8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72" y="9821472"/>
            <a:ext cx="4586369" cy="72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نتيجة بحث الصور عن ocelot png Api">
            <a:extLst>
              <a:ext uri="{FF2B5EF4-FFF2-40B4-BE49-F238E27FC236}">
                <a16:creationId xmlns:a16="http://schemas.microsoft.com/office/drawing/2014/main" id="{A823CFDE-5F8C-40E6-A4E5-CD7854EE1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075" y="8749624"/>
            <a:ext cx="2106887" cy="2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4D746F7-218D-4711-9127-865EDF22E748}"/>
              </a:ext>
            </a:extLst>
          </p:cNvPr>
          <p:cNvSpPr/>
          <p:nvPr/>
        </p:nvSpPr>
        <p:spPr>
          <a:xfrm>
            <a:off x="1380836" y="16573500"/>
            <a:ext cx="13860800" cy="1205978"/>
          </a:xfrm>
          <a:prstGeom prst="roundRect">
            <a:avLst/>
          </a:prstGeom>
          <a:gradFill flip="none" rotWithShape="1">
            <a:gsLst>
              <a:gs pos="0">
                <a:srgbClr val="660F12">
                  <a:shade val="30000"/>
                  <a:satMod val="115000"/>
                </a:srgbClr>
              </a:gs>
              <a:gs pos="50000">
                <a:srgbClr val="660F12">
                  <a:shade val="67500"/>
                  <a:satMod val="115000"/>
                </a:srgbClr>
              </a:gs>
              <a:gs pos="100000">
                <a:srgbClr val="660F12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rgbClr val="6D10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Abstract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DA0E87F-79A8-4DAA-94A2-5C7A191EBCD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29841" l="27473" r="68352">
                        <a14:foregroundMark x1="42308" y1="15604" x2="40659" y2="21640"/>
                        <a14:foregroundMark x1="39560" y1="23804" x2="40000" y2="21298"/>
                        <a14:foregroundMark x1="35824" y1="20615" x2="32747" y2="20615"/>
                        <a14:foregroundMark x1="33077" y1="18451" x2="38571" y2="12870"/>
                        <a14:foregroundMark x1="43407" y1="13554" x2="34176" y2="16401"/>
                        <a14:foregroundMark x1="36923" y1="20957" x2="37582" y2="152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31" r="30643" b="66627"/>
          <a:stretch/>
        </p:blipFill>
        <p:spPr>
          <a:xfrm>
            <a:off x="224150" y="15487652"/>
            <a:ext cx="3314286" cy="245744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B75DA0D-E4D5-4B5E-B601-8AE4FAC31C95}"/>
              </a:ext>
            </a:extLst>
          </p:cNvPr>
          <p:cNvSpPr/>
          <p:nvPr/>
        </p:nvSpPr>
        <p:spPr>
          <a:xfrm>
            <a:off x="689984" y="18172123"/>
            <a:ext cx="1500271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business vision of the project takes the student into a lifecycle of 4 levels (Skills Building – Entertainment - Interaction – Career development) using Internal services integrated with External services.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169CFC-ACF4-4A3B-BA59-FD6F167C7032}"/>
              </a:ext>
            </a:extLst>
          </p:cNvPr>
          <p:cNvSpPr/>
          <p:nvPr/>
        </p:nvSpPr>
        <p:spPr>
          <a:xfrm>
            <a:off x="650405" y="22812085"/>
            <a:ext cx="157455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Applying different design patterns that can integrate any type of services or platforms or programming languages  using the Microservices Architecture &amp; patterns.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FEEC952-C0E3-43AA-810D-8D1DB07E85D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" t="4065" r="3065" b="10107"/>
          <a:stretch/>
        </p:blipFill>
        <p:spPr>
          <a:xfrm>
            <a:off x="224151" y="29011598"/>
            <a:ext cx="16440790" cy="864307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1FD59E1-C72D-4453-818B-FC76283B6D51}"/>
              </a:ext>
            </a:extLst>
          </p:cNvPr>
          <p:cNvSpPr/>
          <p:nvPr/>
        </p:nvSpPr>
        <p:spPr>
          <a:xfrm>
            <a:off x="689984" y="26759617"/>
            <a:ext cx="157455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Microservice Systems development can be managed using DEVOPS /Scrum framework: 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4B82A45-DB1B-41D6-ABD5-078F47C6677C}"/>
              </a:ext>
            </a:extLst>
          </p:cNvPr>
          <p:cNvSpPr/>
          <p:nvPr/>
        </p:nvSpPr>
        <p:spPr>
          <a:xfrm>
            <a:off x="18588942" y="1799310"/>
            <a:ext cx="30941051" cy="1782090"/>
          </a:xfrm>
          <a:prstGeom prst="roundRect">
            <a:avLst/>
          </a:prstGeom>
          <a:gradFill flip="none" rotWithShape="1">
            <a:gsLst>
              <a:gs pos="26000">
                <a:srgbClr val="972A1E">
                  <a:shade val="30000"/>
                  <a:satMod val="115000"/>
                </a:srgbClr>
              </a:gs>
              <a:gs pos="3000">
                <a:schemeClr val="accent2"/>
              </a:gs>
              <a:gs pos="73000">
                <a:srgbClr val="972A1E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6D10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/>
              <a:t>System Architecture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33E40CC-A528-4D48-998A-7F5C8D6844A1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3554" b="97267" l="20000" r="79451">
                        <a14:foregroundMark x1="40769" y1="85080" x2="43626" y2="81093"/>
                        <a14:foregroundMark x1="43077" y1="79271" x2="34066" y2="79954"/>
                        <a14:foregroundMark x1="33407" y1="82688" x2="43077" y2="90774"/>
                        <a14:foregroundMark x1="32088" y1="86219" x2="41538" y2="848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631" t="64420" r="12806" b="2894"/>
          <a:stretch/>
        </p:blipFill>
        <p:spPr>
          <a:xfrm>
            <a:off x="15850810" y="150226"/>
            <a:ext cx="7965258" cy="3562305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05784396-327B-42A9-9B3B-2A76B372C4D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2991" y="4490380"/>
            <a:ext cx="32974383" cy="1918335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BC53B87-F1D6-4F6A-87B5-A0D942987D84}"/>
              </a:ext>
            </a:extLst>
          </p:cNvPr>
          <p:cNvSpPr/>
          <p:nvPr/>
        </p:nvSpPr>
        <p:spPr>
          <a:xfrm>
            <a:off x="29434740" y="24638000"/>
            <a:ext cx="9401856" cy="5994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4400" dirty="0"/>
              <a:t>Is an open-source project for automating the deployment of applications as portable, self sufficient containers that can run on the cloud or on-premises.</a:t>
            </a:r>
            <a:endParaRPr lang="en-US" sz="8800" dirty="0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E728FDB3-8400-4627-A802-25F76165C8AD}"/>
              </a:ext>
            </a:extLst>
          </p:cNvPr>
          <p:cNvSpPr/>
          <p:nvPr/>
        </p:nvSpPr>
        <p:spPr>
          <a:xfrm>
            <a:off x="18741343" y="24638000"/>
            <a:ext cx="9401856" cy="5994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4400" dirty="0"/>
              <a:t>Is an enterprise open source massage broker that can be the middleware where the microservices send asynchronous messages to trigger an event as publish subscriber design pattern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C269D62-0FA4-441E-BFBA-E1E9CB51E3A3}"/>
              </a:ext>
            </a:extLst>
          </p:cNvPr>
          <p:cNvSpPr/>
          <p:nvPr/>
        </p:nvSpPr>
        <p:spPr>
          <a:xfrm>
            <a:off x="40128137" y="24638000"/>
            <a:ext cx="9401856" cy="5994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4400" dirty="0"/>
          </a:p>
          <a:p>
            <a:pPr algn="ctr"/>
            <a:r>
              <a:rPr lang="en-US" sz="4400" dirty="0"/>
              <a:t>Is</a:t>
            </a:r>
            <a:r>
              <a:rPr lang="en-US" dirty="0"/>
              <a:t> </a:t>
            </a:r>
            <a:r>
              <a:rPr lang="en-US" sz="4400" dirty="0"/>
              <a:t>a general purpose, document-   based, distributed database built for modern application developers and for the cloud era. No database makes you more productive.</a:t>
            </a:r>
          </a:p>
          <a:p>
            <a:pPr algn="ctr"/>
            <a:endParaRPr lang="en-US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5A791039-0ADB-4600-943C-427F866C49F7}"/>
              </a:ext>
            </a:extLst>
          </p:cNvPr>
          <p:cNvSpPr/>
          <p:nvPr/>
        </p:nvSpPr>
        <p:spPr>
          <a:xfrm>
            <a:off x="29358539" y="31596670"/>
            <a:ext cx="9401856" cy="5994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4400" dirty="0"/>
              <a:t>A modern fast, scalable API gateway built on asp.net core ... Ocelot is fast, scalable and provides authentication, routing, request aggregation among many microservices.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0E215E19-ECEF-422A-A426-BEA79838A5B4}"/>
              </a:ext>
            </a:extLst>
          </p:cNvPr>
          <p:cNvSpPr/>
          <p:nvPr/>
        </p:nvSpPr>
        <p:spPr>
          <a:xfrm>
            <a:off x="18741343" y="31660277"/>
            <a:ext cx="9401856" cy="5994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4400" dirty="0"/>
              <a:t>.NET Core is a free and open-source, managed computer software framework for Windows, Linux, and macOS operating systems. It is a cross-platform and successor to .NET Framework.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647D0436-66AA-4235-883F-D78F24E395E6}"/>
              </a:ext>
            </a:extLst>
          </p:cNvPr>
          <p:cNvSpPr/>
          <p:nvPr/>
        </p:nvSpPr>
        <p:spPr>
          <a:xfrm>
            <a:off x="40128137" y="31660277"/>
            <a:ext cx="9401856" cy="5994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4400" dirty="0"/>
              <a:t>Is a relational database management system developed by Microsoft. As a database server, it is a software product with the primary function of storing and retrieving data as requested by other software applications</a:t>
            </a:r>
          </a:p>
        </p:txBody>
      </p:sp>
      <p:pic>
        <p:nvPicPr>
          <p:cNvPr id="85" name="Picture 12" descr="نتيجة بحث الصور عن rabbitmq png">
            <a:extLst>
              <a:ext uri="{FF2B5EF4-FFF2-40B4-BE49-F238E27FC236}">
                <a16:creationId xmlns:a16="http://schemas.microsoft.com/office/drawing/2014/main" id="{1A7C489A-AB63-40A3-B19A-3ECE24BAD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9250" y="23827567"/>
            <a:ext cx="6220347" cy="97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0" descr="نتيجة بحث الصور عن dotnet core png">
            <a:extLst>
              <a:ext uri="{FF2B5EF4-FFF2-40B4-BE49-F238E27FC236}">
                <a16:creationId xmlns:a16="http://schemas.microsoft.com/office/drawing/2014/main" id="{0DA3C55D-3824-426D-A581-21A175F25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1717" y="30600385"/>
            <a:ext cx="1992570" cy="199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8" descr="نتيجة بحث الصور عن docker png">
            <a:extLst>
              <a:ext uri="{FF2B5EF4-FFF2-40B4-BE49-F238E27FC236}">
                <a16:creationId xmlns:a16="http://schemas.microsoft.com/office/drawing/2014/main" id="{9F2ED360-9D48-4145-A3C3-95E57B1DD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1879" y="22873594"/>
            <a:ext cx="3813860" cy="315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4" descr="نتيجة بحث الصور عن ocelot png Api">
            <a:extLst>
              <a:ext uri="{FF2B5EF4-FFF2-40B4-BE49-F238E27FC236}">
                <a16:creationId xmlns:a16="http://schemas.microsoft.com/office/drawing/2014/main" id="{B38F2F59-30CC-4B51-8F76-75A802B23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9321" y="30414344"/>
            <a:ext cx="2106887" cy="2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صورة ذات صلة">
            <a:extLst>
              <a:ext uri="{FF2B5EF4-FFF2-40B4-BE49-F238E27FC236}">
                <a16:creationId xmlns:a16="http://schemas.microsoft.com/office/drawing/2014/main" id="{1D9E88F7-D7BF-4CFA-B1C0-AE94473F7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9405" y="23143934"/>
            <a:ext cx="3813860" cy="381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B1C6ABBD-FC1E-4F05-B971-17131242BCFD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hq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62937" b="100000" l="0" r="100000">
                        <a14:foregroundMark x1="3955" y1="76573" x2="5932" y2="92657"/>
                        <a14:foregroundMark x1="4802" y1="91958" x2="92373" y2="91608"/>
                        <a14:backgroundMark x1="65537" y1="67133" x2="55367" y2="65035"/>
                        <a14:backgroundMark x1="50565" y1="66084" x2="62147" y2="67133"/>
                        <a14:backgroundMark x1="54520" y1="66434" x2="69209" y2="68531"/>
                        <a14:backgroundMark x1="63842" y1="67483" x2="40678" y2="65734"/>
                        <a14:backgroundMark x1="39831" y1="65734" x2="53672" y2="67133"/>
                        <a14:backgroundMark x1="48023" y1="68531" x2="65819" y2="657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5060"/>
          <a:stretch/>
        </p:blipFill>
        <p:spPr>
          <a:xfrm>
            <a:off x="38655036" y="30745877"/>
            <a:ext cx="4072073" cy="115018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B770C885-B26A-49B2-9F60-E848D6FD5B54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49" t="-8" r="13019" b="31797"/>
          <a:stretch/>
        </p:blipFill>
        <p:spPr>
          <a:xfrm>
            <a:off x="38760395" y="31375412"/>
            <a:ext cx="2106592" cy="224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4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0D25BBD-3009-4C6F-B21B-A4297130C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9918" y="1473200"/>
            <a:ext cx="16343599" cy="164520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C36678-622A-48A6-8245-D3087DDB3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70" y="4788093"/>
            <a:ext cx="15314820" cy="15563168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8F2F28-2655-489C-A5DA-511807A90959}"/>
              </a:ext>
            </a:extLst>
          </p:cNvPr>
          <p:cNvSpPr/>
          <p:nvPr/>
        </p:nvSpPr>
        <p:spPr>
          <a:xfrm>
            <a:off x="2106951" y="1473200"/>
            <a:ext cx="13860800" cy="1205978"/>
          </a:xfrm>
          <a:prstGeom prst="roundRect">
            <a:avLst/>
          </a:prstGeom>
          <a:solidFill>
            <a:srgbClr val="2990C0"/>
          </a:solidFill>
          <a:ln>
            <a:solidFill>
              <a:srgbClr val="6D10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RESULTS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E426340-2791-451D-9DBA-13881D9F76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3371" b="66401" l="18791" r="90000">
                        <a14:foregroundMark x1="36374" y1="49772" x2="31538" y2="49772"/>
                        <a14:foregroundMark x1="31538" y1="49772" x2="43297" y2="54214"/>
                        <a14:foregroundMark x1="43297" y1="48178" x2="35824" y2="63212"/>
                        <a14:foregroundMark x1="42308" y1="57062" x2="36374" y2="47039"/>
                        <a14:foregroundMark x1="44396" y1="45330" x2="33626" y2="56492"/>
                        <a14:backgroundMark x1="53407" y1="50342" x2="44286" y2="596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9488" y="-2853488"/>
            <a:ext cx="9441070" cy="910907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C9EF790-751E-41C7-9AE0-457D3CB93510}"/>
              </a:ext>
            </a:extLst>
          </p:cNvPr>
          <p:cNvSpPr/>
          <p:nvPr/>
        </p:nvSpPr>
        <p:spPr>
          <a:xfrm>
            <a:off x="1324322" y="3525970"/>
            <a:ext cx="11076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Composite UI Consumes Microservices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AD13B8-537C-4FB7-95D9-0FB55B8B7B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290" y="24580883"/>
            <a:ext cx="15520381" cy="1340462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F6E0A47-8723-4243-A2C3-C9FE557AE043}"/>
              </a:ext>
            </a:extLst>
          </p:cNvPr>
          <p:cNvSpPr/>
          <p:nvPr/>
        </p:nvSpPr>
        <p:spPr>
          <a:xfrm>
            <a:off x="1546401" y="21897432"/>
            <a:ext cx="1063194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Real-Time RADAR Chart as report for </a:t>
            </a:r>
          </a:p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microservices consuming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8F61729-2B44-4908-8914-518EC8E2D3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19910" y="2143169"/>
            <a:ext cx="16609379" cy="822483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6CE74A8-D531-4399-8AA7-F898B4FFA71A}"/>
              </a:ext>
            </a:extLst>
          </p:cNvPr>
          <p:cNvSpPr/>
          <p:nvPr/>
        </p:nvSpPr>
        <p:spPr>
          <a:xfrm>
            <a:off x="17810180" y="549870"/>
            <a:ext cx="142276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Real-Time Exam Midterm Chart results of student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FC3751-A79B-4853-A1C1-D7520D237597}"/>
              </a:ext>
            </a:extLst>
          </p:cNvPr>
          <p:cNvSpPr/>
          <p:nvPr/>
        </p:nvSpPr>
        <p:spPr>
          <a:xfrm>
            <a:off x="35835882" y="658400"/>
            <a:ext cx="1326356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Continuous Integration Results</a:t>
            </a:r>
            <a:endParaRPr lang="en-US" sz="8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18FDDCA-14EF-4936-98AB-83F49C3F5D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3706" y="22453601"/>
            <a:ext cx="15500404" cy="1447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0174656-5690-4165-BC25-8560AF08FC4A}"/>
              </a:ext>
            </a:extLst>
          </p:cNvPr>
          <p:cNvSpPr/>
          <p:nvPr/>
        </p:nvSpPr>
        <p:spPr>
          <a:xfrm>
            <a:off x="34549917" y="18740028"/>
            <a:ext cx="1634360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Using Azure DEVOPS framework to manage the team working on the pipelines, the following figure is a burn down chart explain the effort of the SCRUM: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1DC27E1-C60B-494D-9CE0-FF44167D2593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17547498" y="12060572"/>
            <a:ext cx="16792106" cy="822483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F31C4E5-8F88-48ED-A5B4-9900859D2BE1}"/>
              </a:ext>
            </a:extLst>
          </p:cNvPr>
          <p:cNvSpPr/>
          <p:nvPr/>
        </p:nvSpPr>
        <p:spPr>
          <a:xfrm>
            <a:off x="17547498" y="11137242"/>
            <a:ext cx="96188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REAL-TIME Group Chatting rooms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E8CB672-BDB0-46BB-9506-FD833A325A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428546" y="23003358"/>
            <a:ext cx="16518143" cy="1392824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0BD1709-5EB7-4147-96C7-AC4E28FC6F05}"/>
              </a:ext>
            </a:extLst>
          </p:cNvPr>
          <p:cNvSpPr/>
          <p:nvPr/>
        </p:nvSpPr>
        <p:spPr>
          <a:xfrm>
            <a:off x="17810180" y="21530271"/>
            <a:ext cx="123560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SWAGGER OPEN API for every Microservice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7171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</TotalTime>
  <Words>327</Words>
  <Application>Microsoft Office PowerPoint</Application>
  <PresentationFormat>Custom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Khalil</dc:creator>
  <cp:lastModifiedBy>Ahmed Khalil</cp:lastModifiedBy>
  <cp:revision>16</cp:revision>
  <dcterms:created xsi:type="dcterms:W3CDTF">2020-02-19T16:40:10Z</dcterms:created>
  <dcterms:modified xsi:type="dcterms:W3CDTF">2020-02-19T22:01:28Z</dcterms:modified>
</cp:coreProperties>
</file>