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Lst>
  <p:notesMasterIdLst>
    <p:notesMasterId r:id="rId62"/>
  </p:notesMasterIdLst>
  <p:handoutMasterIdLst>
    <p:handoutMasterId r:id="rId63"/>
  </p:handoutMasterIdLst>
  <p:sldIdLst>
    <p:sldId id="256" r:id="rId5"/>
    <p:sldId id="295" r:id="rId6"/>
    <p:sldId id="267" r:id="rId7"/>
    <p:sldId id="268" r:id="rId8"/>
    <p:sldId id="329" r:id="rId9"/>
    <p:sldId id="328" r:id="rId10"/>
    <p:sldId id="257" r:id="rId11"/>
    <p:sldId id="296" r:id="rId12"/>
    <p:sldId id="297" r:id="rId13"/>
    <p:sldId id="298" r:id="rId14"/>
    <p:sldId id="258" r:id="rId15"/>
    <p:sldId id="299" r:id="rId16"/>
    <p:sldId id="303" r:id="rId17"/>
    <p:sldId id="304" r:id="rId18"/>
    <p:sldId id="305" r:id="rId19"/>
    <p:sldId id="330" r:id="rId20"/>
    <p:sldId id="300" r:id="rId21"/>
    <p:sldId id="306" r:id="rId22"/>
    <p:sldId id="307" r:id="rId23"/>
    <p:sldId id="308" r:id="rId24"/>
    <p:sldId id="309" r:id="rId25"/>
    <p:sldId id="301" r:id="rId26"/>
    <p:sldId id="311" r:id="rId27"/>
    <p:sldId id="310" r:id="rId28"/>
    <p:sldId id="331" r:id="rId29"/>
    <p:sldId id="335" r:id="rId30"/>
    <p:sldId id="284" r:id="rId31"/>
    <p:sldId id="285" r:id="rId32"/>
    <p:sldId id="286" r:id="rId33"/>
    <p:sldId id="287" r:id="rId34"/>
    <p:sldId id="315" r:id="rId35"/>
    <p:sldId id="259" r:id="rId36"/>
    <p:sldId id="316" r:id="rId37"/>
    <p:sldId id="334" r:id="rId38"/>
    <p:sldId id="292" r:id="rId39"/>
    <p:sldId id="302" r:id="rId40"/>
    <p:sldId id="317" r:id="rId41"/>
    <p:sldId id="260" r:id="rId42"/>
    <p:sldId id="261" r:id="rId43"/>
    <p:sldId id="318" r:id="rId44"/>
    <p:sldId id="319" r:id="rId45"/>
    <p:sldId id="320" r:id="rId46"/>
    <p:sldId id="321" r:id="rId47"/>
    <p:sldId id="262" r:id="rId48"/>
    <p:sldId id="323" r:id="rId49"/>
    <p:sldId id="324" r:id="rId50"/>
    <p:sldId id="322" r:id="rId51"/>
    <p:sldId id="263" r:id="rId52"/>
    <p:sldId id="325" r:id="rId53"/>
    <p:sldId id="326" r:id="rId54"/>
    <p:sldId id="327" r:id="rId55"/>
    <p:sldId id="339" r:id="rId56"/>
    <p:sldId id="337" r:id="rId57"/>
    <p:sldId id="336" r:id="rId58"/>
    <p:sldId id="338" r:id="rId59"/>
    <p:sldId id="332" r:id="rId60"/>
    <p:sldId id="333" r:id="rId6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131749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264440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smtClean="0"/>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2" name="Footer Placeholder 1"/>
          <p:cNvSpPr>
            <a:spLocks noGrp="1"/>
          </p:cNvSpPr>
          <p:nvPr>
            <p:ph type="ftr" sz="quarter" idx="10"/>
          </p:nvPr>
        </p:nvSpPr>
        <p:spPr/>
        <p:txBody>
          <a:bodyPr/>
          <a:lstStyle/>
          <a:p>
            <a:r>
              <a:rPr lang="en-US" smtClean="0"/>
              <a:t>Chapter 1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a:t>
            </a:r>
            <a:r>
              <a:rPr lang="en-US" smtClean="0"/>
              <a:t>developer.</a:t>
            </a:r>
          </a:p>
          <a:p>
            <a:pPr lvl="1"/>
            <a:endParaRPr lang="en-US" dirty="0" smtClean="0"/>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xmlns="" val="20000"/>
                    </a:ext>
                  </a:extLst>
                </a:gridCol>
                <a:gridCol w="5352935">
                  <a:extLst>
                    <a:ext uri="{9D8B030D-6E8A-4147-A177-3AD203B41FA5}">
                      <a16:colId xmlns:a16="http://schemas.microsoft.com/office/drawing/2014/main" xmlns=""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xmlns=""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xmlns=""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xmlns=""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xmlns=""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xmlns="" val="10004"/>
                  </a:ext>
                </a:extLst>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b="1" dirty="0" smtClean="0"/>
              <a:t>Software specification</a:t>
            </a:r>
            <a:r>
              <a:rPr lang="en-GB" dirty="0" smtClean="0"/>
              <a:t>, where customers and engineers define the software that is to be produced and the constraints on its operation.</a:t>
            </a:r>
          </a:p>
          <a:p>
            <a:r>
              <a:rPr lang="en-GB" b="1" dirty="0" smtClean="0"/>
              <a:t>Software development</a:t>
            </a:r>
            <a:r>
              <a:rPr lang="en-GB" dirty="0" smtClean="0"/>
              <a:t>, where the software is designed and programmed.</a:t>
            </a:r>
          </a:p>
          <a:p>
            <a:r>
              <a:rPr lang="en-GB" b="1" dirty="0" smtClean="0"/>
              <a:t>Software validation</a:t>
            </a:r>
            <a:r>
              <a:rPr lang="en-GB" dirty="0" smtClean="0"/>
              <a:t>, where the software is checked to ensure that it is what the customer requires.</a:t>
            </a:r>
          </a:p>
          <a:p>
            <a:r>
              <a:rPr lang="en-GB" b="1" dirty="0" smtClean="0"/>
              <a:t>Software evolution</a:t>
            </a:r>
            <a:r>
              <a:rPr lang="en-GB" dirty="0" smtClean="0"/>
              <a:t>,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endParaRPr lang="en-GB" dirty="0" smtClean="0"/>
          </a:p>
          <a:p>
            <a:r>
              <a:rPr lang="en-GB" dirty="0" smtClean="0"/>
              <a:t>Scale</a:t>
            </a:r>
            <a:endParaRPr lang="en-GB" dirty="0"/>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endParaRPr lang="en-US" dirty="0" smtClean="0"/>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endParaRPr lang="en-US" dirty="0" smtClean="0"/>
          </a:p>
          <a:p>
            <a:r>
              <a:rPr lang="en-US" dirty="0" smtClean="0"/>
              <a:t>Software engineering ethics</a:t>
            </a:r>
          </a:p>
          <a:p>
            <a:pPr lvl="1"/>
            <a:r>
              <a:rPr lang="en-US" dirty="0" smtClean="0"/>
              <a:t>A brief introduction to ethical issues that affect software engineering.</a:t>
            </a:r>
          </a:p>
          <a:p>
            <a:endParaRPr lang="en-US" dirty="0" smtClean="0"/>
          </a:p>
          <a:p>
            <a:r>
              <a:rPr lang="en-US" dirty="0" smtClean="0"/>
              <a:t>Case studies</a:t>
            </a:r>
          </a:p>
          <a:p>
            <a:pPr lvl="1"/>
            <a:r>
              <a:rPr lang="en-US" dirty="0" smtClean="0"/>
              <a:t>An introduction to three examples that are used in later chapters in the book.</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b="1" dirty="0" smtClean="0"/>
              <a:t>Dependability</a:t>
            </a:r>
            <a:r>
              <a:rPr lang="en-GB" dirty="0" smtClean="0"/>
              <a:t> and </a:t>
            </a:r>
            <a:r>
              <a:rPr lang="en-GB" b="1" dirty="0" smtClean="0"/>
              <a:t>performance</a:t>
            </a:r>
            <a:r>
              <a:rPr lang="en-GB" dirty="0" smtClean="0"/>
              <a:t>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software engineering</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a:t>
            </a:r>
            <a:r>
              <a:rPr lang="en-US" dirty="0" smtClean="0"/>
              <a:t>allow </a:t>
            </a:r>
            <a:r>
              <a:rPr lang="en-US" dirty="0" smtClean="0"/>
              <a:t>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a:t>
            </a:r>
            <a:r>
              <a:rPr lang="en-GB" dirty="0"/>
              <a:t> </a:t>
            </a:r>
            <a:r>
              <a:rPr lang="en-GB" dirty="0" smtClean="0"/>
              <a:t>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a:t>
            </a:r>
          </a:p>
          <a:p>
            <a:pPr lvl="1"/>
            <a:r>
              <a:rPr lang="en-GB" dirty="0" smtClean="0"/>
              <a:t>Software reuse is the dominant approach for constructing web-based systems. 	When building these systems, you think about how you can assemble them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p:txBody>
          <a:bodyPr/>
          <a:lstStyle/>
          <a:p>
            <a:r>
              <a:rPr lang="en-GB" dirty="0" smtClean="0"/>
              <a:t>Service-oriented systems</a:t>
            </a:r>
          </a:p>
          <a:p>
            <a:pPr lvl="1"/>
            <a:r>
              <a:rPr lang="en-GB" dirty="0" smtClean="0"/>
              <a:t>Software </a:t>
            </a:r>
            <a:r>
              <a:rPr lang="en-GB" dirty="0"/>
              <a:t>may be implemented using service-oriented software engineering, where the software components are stand-alone web services. </a:t>
            </a:r>
            <a:r>
              <a:rPr lang="en-GB" dirty="0" smtClean="0"/>
              <a:t> </a:t>
            </a:r>
            <a:endParaRPr lang="en-GB" dirty="0"/>
          </a:p>
          <a:p>
            <a:r>
              <a:rPr lang="en-GB" dirty="0" smtClean="0"/>
              <a:t>Rich interfaces</a:t>
            </a:r>
          </a:p>
          <a:p>
            <a:pPr lvl="1"/>
            <a:r>
              <a:rPr lang="en-GB" dirty="0" smtClean="0"/>
              <a:t>Interface </a:t>
            </a:r>
            <a:r>
              <a:rPr lang="en-GB" dirty="0"/>
              <a:t>development </a:t>
            </a:r>
            <a:r>
              <a:rPr lang="en-GB" dirty="0" smtClean="0"/>
              <a:t>technologies </a:t>
            </a:r>
            <a:r>
              <a:rPr lang="en-GB" dirty="0"/>
              <a:t>such as AJAX </a:t>
            </a:r>
            <a:r>
              <a:rPr lang="en-GB" dirty="0" smtClean="0"/>
              <a:t>and </a:t>
            </a:r>
            <a:r>
              <a:rPr lang="en-GB" dirty="0"/>
              <a:t>HTML5 </a:t>
            </a:r>
            <a:r>
              <a:rPr lang="en-GB" dirty="0" smtClean="0"/>
              <a:t>have </a:t>
            </a:r>
            <a:r>
              <a:rPr lang="en-GB" dirty="0"/>
              <a:t>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Software engineering ethics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r>
              <a:rPr lang="en-GB" dirty="0" smtClean="0"/>
              <a:t>.</a:t>
            </a:r>
          </a:p>
          <a:p>
            <a:endParaRPr lang="en-GB" dirty="0"/>
          </a:p>
          <a:p>
            <a:r>
              <a:rPr lang="en-GB" dirty="0"/>
              <a:t>Software engineers must behave in an honest and ethically responsible way if they are to be respected as professionals</a:t>
            </a:r>
            <a:r>
              <a:rPr lang="en-GB" dirty="0" smtClean="0"/>
              <a:t>.</a:t>
            </a:r>
          </a:p>
          <a:p>
            <a:endParaRPr lang="en-GB" dirty="0"/>
          </a:p>
          <a:p>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r>
              <a:rPr lang="en-GB" dirty="0" smtClean="0"/>
              <a:t>.</a:t>
            </a:r>
          </a:p>
          <a:p>
            <a:pPr lvl="1">
              <a:lnSpc>
                <a:spcPct val="90000"/>
              </a:lnSpc>
            </a:pPr>
            <a:endParaRPr lang="en-GB" dirty="0"/>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a:t>
            </a:r>
          </a:p>
          <a:p>
            <a:pPr>
              <a:lnSpc>
                <a:spcPct val="90000"/>
              </a:lnSpc>
            </a:pP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dirty="0"/>
              <a:t>Intellectual property rights </a:t>
            </a:r>
          </a:p>
          <a:p>
            <a:pPr lvl="1"/>
            <a:r>
              <a:rPr lang="en-GB" sz="2000" dirty="0"/>
              <a:t>Engineers should be aware of local laws governing the use of intellectual property such as patents, copyright, etc. They should be careful to ensure that the intellectual property of employers and clients is protected</a:t>
            </a:r>
            <a:r>
              <a:rPr lang="en-GB" sz="2000" dirty="0" smtClean="0"/>
              <a:t>.</a:t>
            </a:r>
          </a:p>
          <a:p>
            <a:pPr lvl="1"/>
            <a:endParaRPr lang="en-GB" sz="2000" dirty="0"/>
          </a:p>
          <a:p>
            <a:r>
              <a:rPr lang="en-GB" sz="2400" dirty="0"/>
              <a:t>Computer misuse </a:t>
            </a:r>
          </a:p>
          <a:p>
            <a:pPr lvl="1"/>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endParaRPr lang="en-GB" dirty="0" smtClean="0"/>
          </a:p>
          <a:p>
            <a:endParaRPr lang="en-GB" dirty="0"/>
          </a:p>
          <a:p>
            <a:r>
              <a:rPr lang="en-GB" dirty="0" smtClean="0"/>
              <a:t>Software engineering is concerned with theories, methods and tools for professional software development.</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r>
              <a:rPr lang="en-GB" dirty="0" smtClean="0"/>
              <a:t>.</a:t>
            </a:r>
          </a:p>
          <a:p>
            <a:pPr>
              <a:lnSpc>
                <a:spcPct val="90000"/>
              </a:lnSpc>
            </a:pPr>
            <a:endParaRPr lang="en-GB" dirty="0"/>
          </a:p>
          <a:p>
            <a:pPr>
              <a:lnSpc>
                <a:spcPct val="90000"/>
              </a:lnSpc>
            </a:pPr>
            <a:r>
              <a:rPr lang="en-GB" dirty="0"/>
              <a:t>Members of these organisations sign up to the code of practice when they join</a:t>
            </a:r>
            <a:r>
              <a:rPr lang="en-GB" dirty="0" smtClean="0"/>
              <a:t>.</a:t>
            </a:r>
          </a:p>
          <a:p>
            <a:pPr>
              <a:lnSpc>
                <a:spcPct val="90000"/>
              </a:lnSpc>
            </a:pPr>
            <a:endParaRPr lang="en-GB" dirty="0"/>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endParaRPr lang="en-GB" i="1" dirty="0" smtClean="0"/>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193964" y="1436082"/>
            <a:ext cx="8724548" cy="5401479"/>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a:t>
            </a:r>
            <a:r>
              <a:rPr lang="en-US" sz="1600" b="1" dirty="0" smtClean="0"/>
              <a:t>PUBLIC</a:t>
            </a:r>
            <a:r>
              <a:rPr lang="en-US" sz="1600" dirty="0" smtClean="0"/>
              <a:t> - Software engineers shall act consistently with the public interest.</a:t>
            </a:r>
            <a:endParaRPr lang="en-GB" sz="1600" dirty="0" smtClean="0"/>
          </a:p>
          <a:p>
            <a:pPr>
              <a:spcAft>
                <a:spcPts val="600"/>
              </a:spcAft>
            </a:pPr>
            <a:r>
              <a:rPr lang="en-GB" sz="1600" dirty="0" smtClean="0"/>
              <a:t>2. </a:t>
            </a:r>
            <a:r>
              <a:rPr lang="en-GB" sz="1600" b="1" dirty="0" smtClean="0"/>
              <a:t>CLIENT AND EMPLOYER </a:t>
            </a:r>
            <a:r>
              <a:rPr lang="en-GB" sz="1600" dirty="0" smtClean="0"/>
              <a:t>- Software engineers shall act in a manner that is in the best 							interests of their client and employer consistent with the public 						interest.</a:t>
            </a:r>
          </a:p>
          <a:p>
            <a:pPr>
              <a:spcAft>
                <a:spcPts val="600"/>
              </a:spcAft>
            </a:pPr>
            <a:r>
              <a:rPr lang="en-US" sz="1600" dirty="0" smtClean="0"/>
              <a:t>3. </a:t>
            </a:r>
            <a:r>
              <a:rPr lang="en-US" sz="1600" b="1" dirty="0" smtClean="0"/>
              <a:t>PRODUCT</a:t>
            </a:r>
            <a:r>
              <a:rPr lang="en-US" sz="1600" dirty="0" smtClean="0"/>
              <a:t> - Software engineers shall ensure that their products and related modifications 			meet the highest professional standards possible.</a:t>
            </a:r>
            <a:endParaRPr lang="en-GB" sz="1600" dirty="0" smtClean="0"/>
          </a:p>
          <a:p>
            <a:pPr>
              <a:spcAft>
                <a:spcPts val="600"/>
              </a:spcAft>
            </a:pPr>
            <a:r>
              <a:rPr lang="en-US" sz="1600" dirty="0" smtClean="0"/>
              <a:t>4. </a:t>
            </a:r>
            <a:r>
              <a:rPr lang="en-US" sz="1600" b="1" dirty="0" smtClean="0"/>
              <a:t>JUDGMENT</a:t>
            </a:r>
            <a:r>
              <a:rPr lang="en-US" sz="1600" dirty="0" smtClean="0"/>
              <a:t> - Software engineers shall maintain integrity and independence in their 				   professional judgment.</a:t>
            </a:r>
            <a:endParaRPr lang="en-GB" sz="1600" dirty="0" smtClean="0"/>
          </a:p>
          <a:p>
            <a:pPr>
              <a:spcAft>
                <a:spcPts val="600"/>
              </a:spcAft>
            </a:pPr>
            <a:r>
              <a:rPr lang="en-US" sz="1600" dirty="0" smtClean="0"/>
              <a:t>5. </a:t>
            </a:r>
            <a:r>
              <a:rPr lang="en-US" sz="1600" b="1" dirty="0" smtClean="0"/>
              <a:t>MANAGEMENT</a:t>
            </a:r>
            <a:r>
              <a:rPr lang="en-US" sz="1600" dirty="0" smtClean="0"/>
              <a: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a:t>
            </a:r>
            <a:r>
              <a:rPr lang="en-US" sz="1600" b="1" dirty="0" smtClean="0"/>
              <a:t>PROFESSION</a:t>
            </a:r>
            <a:r>
              <a:rPr lang="en-US" sz="1600" dirty="0" smtClean="0"/>
              <a:t> - Software engineers shall advance the integrity and reputation of the 					profession consistent with the public interest.</a:t>
            </a:r>
          </a:p>
          <a:p>
            <a:pPr>
              <a:spcAft>
                <a:spcPts val="600"/>
              </a:spcAft>
            </a:pPr>
            <a:endParaRPr lang="en-GB" sz="1600" dirty="0" smtClean="0"/>
          </a:p>
          <a:p>
            <a:pPr>
              <a:spcAft>
                <a:spcPts val="600"/>
              </a:spcAft>
            </a:pPr>
            <a:r>
              <a:rPr lang="en-US" sz="1600" dirty="0" smtClean="0"/>
              <a:t>7. </a:t>
            </a:r>
            <a:r>
              <a:rPr lang="en-US" sz="1600" b="1" dirty="0" smtClean="0"/>
              <a:t>COLLEAGUES</a:t>
            </a:r>
            <a:r>
              <a:rPr lang="en-US" sz="1600" dirty="0" smtClean="0"/>
              <a:t> - Software engineers shall be fair to and supportive of their colleagues.</a:t>
            </a:r>
          </a:p>
          <a:p>
            <a:pPr>
              <a:spcAft>
                <a:spcPts val="600"/>
              </a:spcAft>
            </a:pPr>
            <a:endParaRPr lang="en-GB" sz="1600" dirty="0" smtClean="0"/>
          </a:p>
          <a:p>
            <a:pPr>
              <a:spcAft>
                <a:spcPts val="600"/>
              </a:spcAft>
            </a:pPr>
            <a:r>
              <a:rPr lang="en-US" sz="1600" dirty="0" smtClean="0"/>
              <a:t>8. </a:t>
            </a:r>
            <a:r>
              <a:rPr lang="en-US" sz="1600" b="1" dirty="0" smtClean="0"/>
              <a:t>SELF</a:t>
            </a:r>
            <a:r>
              <a:rPr lang="en-US" sz="1600" dirty="0" smtClean="0"/>
              <a:t> - Software engineers shall participate in lifelong learning regarding the practice of their 		profession and shall promote an ethical approach to the practice of the profession.</a:t>
            </a:r>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smtClean="0"/>
              <a:t>Case studies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 </a:t>
            </a:r>
          </a:p>
          <a:p>
            <a:pPr lvl="1"/>
            <a:r>
              <a:rPr lang="en-US" dirty="0" smtClean="0"/>
              <a:t>Mentcare. 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p>
          <a:p>
            <a:r>
              <a:rPr lang="en-US" dirty="0" err="1" smtClean="0"/>
              <a:t>iLearn</a:t>
            </a:r>
            <a:r>
              <a:rPr lang="en-US" dirty="0" smtClean="0"/>
              <a:t>: a digital learning environment</a:t>
            </a:r>
          </a:p>
          <a:p>
            <a:pPr lvl="1"/>
            <a:r>
              <a:rPr lang="en-US" dirty="0" smtClean="0"/>
              <a:t>A system to support learning in schools</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dirty="0"/>
              <a:t>Software </a:t>
            </a:r>
            <a:r>
              <a:rPr lang="en-GB" dirty="0" smtClean="0"/>
              <a:t>Costs</a:t>
            </a:r>
            <a:endParaRPr lang="en-GB" dirty="0"/>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r>
              <a:rPr lang="en-GB" dirty="0" smtClean="0"/>
              <a:t>.</a:t>
            </a:r>
          </a:p>
          <a:p>
            <a:endParaRPr lang="en-GB" dirty="0"/>
          </a:p>
          <a:p>
            <a:r>
              <a:rPr lang="en-GB" dirty="0"/>
              <a:t>Software costs more to maintain than it does to develop. For systems with a long life, maintenance costs may be several times development costs</a:t>
            </a:r>
            <a:r>
              <a:rPr lang="en-GB" dirty="0" smtClean="0"/>
              <a:t>.</a:t>
            </a:r>
          </a:p>
          <a:p>
            <a:endParaRPr lang="en-GB" dirty="0"/>
          </a:p>
          <a:p>
            <a:r>
              <a:rPr lang="en-GB" dirty="0"/>
              <a:t>Software engineering is concerned with cost-effective software development.</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a:t>
            </a:r>
            <a:endParaRPr lang="en-US" dirty="0"/>
          </a:p>
        </p:txBody>
      </p:sp>
      <p:sp>
        <p:nvSpPr>
          <p:cNvPr id="3" name="Content Placeholder 2"/>
          <p:cNvSpPr>
            <a:spLocks noGrp="1"/>
          </p:cNvSpPr>
          <p:nvPr>
            <p:ph idx="1"/>
          </p:nvPr>
        </p:nvSpPr>
        <p:spPr/>
        <p:txBody>
          <a:bodyPr/>
          <a:lstStyle/>
          <a:p>
            <a:r>
              <a:rPr lang="en-GB" dirty="0" smtClean="0"/>
              <a:t>Mentcare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Mentcare system</a:t>
            </a:r>
            <a:endParaRPr lang="en-US" dirty="0" smtClean="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the Mentcare system</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lstStyle/>
          <a:p>
            <a:r>
              <a:rPr lang="en-GB" i="1" dirty="0"/>
              <a:t>Increasing system complexity</a:t>
            </a:r>
            <a:r>
              <a:rPr lang="en-GB" dirty="0"/>
              <a:t> </a:t>
            </a:r>
            <a:endParaRPr lang="en-GB"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smtClean="0"/>
              <a:t>Failure </a:t>
            </a:r>
            <a:r>
              <a:rPr lang="en-GB" i="1" dirty="0"/>
              <a:t>to use software engineering methods</a:t>
            </a:r>
            <a:r>
              <a:rPr lang="en-GB" dirty="0"/>
              <a:t> </a:t>
            </a:r>
            <a:endParaRPr lang="en-GB" dirty="0" smtClean="0"/>
          </a:p>
          <a:p>
            <a:pPr lvl="1"/>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 digital learning environment</a:t>
            </a:r>
            <a:endParaRPr lang="en-US" dirty="0"/>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endParaRPr lang="en-GB" dirty="0" smtClean="0"/>
          </a:p>
          <a:p>
            <a:r>
              <a:rPr lang="en-GB" dirty="0"/>
              <a:t>The tools included in each version of the environment are chosen by teachers and learners to suit their specific needs. </a:t>
            </a:r>
            <a:endParaRPr lang="en-GB" dirty="0" smtClean="0"/>
          </a:p>
          <a:p>
            <a:pPr lvl="1"/>
            <a:r>
              <a:rPr lang="en-GB" dirty="0" smtClean="0"/>
              <a:t>These </a:t>
            </a:r>
            <a:r>
              <a:rPr lang="en-GB" dirty="0"/>
              <a:t>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systems</a:t>
            </a:r>
            <a:endParaRPr lang="en-US" dirty="0"/>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r>
              <a:rPr lang="en-GB" dirty="0" smtClean="0"/>
              <a:t>.</a:t>
            </a:r>
          </a:p>
          <a:p>
            <a:r>
              <a:rPr lang="en-GB" dirty="0" smtClean="0"/>
              <a:t>This allows the system to be updated incrementally as new services become available.</a:t>
            </a:r>
          </a:p>
          <a:p>
            <a:r>
              <a:rPr lang="en-GB" dirty="0" smtClean="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services</a:t>
            </a:r>
            <a:endParaRPr lang="en-US" dirty="0"/>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endParaRPr lang="en-GB" dirty="0" smtClean="0"/>
          </a:p>
          <a:p>
            <a:r>
              <a:rPr lang="en-GB" i="1" dirty="0" smtClean="0"/>
              <a:t>Application </a:t>
            </a:r>
            <a:r>
              <a:rPr lang="en-GB" i="1" dirty="0"/>
              <a:t>services</a:t>
            </a:r>
            <a:r>
              <a:rPr lang="en-GB" dirty="0"/>
              <a:t> that provide specific applications such as email, conferencing, photo sharing etc. and access to specific educational content such as scientific films or historical resources. </a:t>
            </a:r>
            <a:endParaRPr lang="en-GB" dirty="0" smtClean="0"/>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architecture</a:t>
            </a:r>
            <a:endParaRPr lang="en-US" dirty="0"/>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 integration</a:t>
            </a:r>
            <a:endParaRPr lang="en-US" dirty="0"/>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endParaRPr lang="en-US" dirty="0" smtClean="0"/>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Professional software development</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xmlns="" val="20000"/>
                    </a:ext>
                  </a:extLst>
                </a:gridCol>
                <a:gridCol w="4625689">
                  <a:extLst>
                    <a:ext uri="{9D8B030D-6E8A-4147-A177-3AD203B41FA5}">
                      <a16:colId xmlns:a16="http://schemas.microsoft.com/office/drawing/2014/main" xmlns=""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xmlns=""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xmlns=""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xmlns=""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xmlns=""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xmlns=""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xmlns=""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xmlns="" val="10006"/>
                  </a:ext>
                </a:extLst>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xmlns="" val="20000"/>
                    </a:ext>
                  </a:extLst>
                </a:gridCol>
                <a:gridCol w="4741402">
                  <a:extLst>
                    <a:ext uri="{9D8B030D-6E8A-4147-A177-3AD203B41FA5}">
                      <a16:colId xmlns:a16="http://schemas.microsoft.com/office/drawing/2014/main" xmlns="" val="20001"/>
                    </a:ext>
                  </a:extLst>
                </a:gridCol>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extLst>
                  <a:ext uri="{0D108BD9-81ED-4DB2-BD59-A6C34878D82A}">
                    <a16:rowId xmlns:a16="http://schemas.microsoft.com/office/drawing/2014/main" xmlns=""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xmlns=""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xmlns=""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xmlns=""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xmlns="" val="10004"/>
                  </a:ext>
                </a:extLst>
              </a:tr>
            </a:tbl>
          </a:graphicData>
        </a:graphic>
      </p:graphicFrame>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a:xfrm>
            <a:off x="457200" y="1600200"/>
            <a:ext cx="8229600" cy="4756150"/>
          </a:xfrm>
        </p:spPr>
        <p:txBody>
          <a:bodyPr/>
          <a:lstStyle/>
          <a:p>
            <a:r>
              <a:rPr lang="en-US" dirty="0" smtClean="0"/>
              <a:t>Generic products</a:t>
            </a:r>
          </a:p>
          <a:p>
            <a:pPr lvl="1"/>
            <a:r>
              <a:rPr lang="en-US" dirty="0" smtClean="0"/>
              <a:t>Stand-alone systems that are marketed and sold to any customer who wishes to buy them.</a:t>
            </a:r>
          </a:p>
          <a:p>
            <a:pPr lvl="1"/>
            <a:r>
              <a:rPr lang="en-US" b="1" dirty="0" smtClean="0"/>
              <a:t>Examples</a:t>
            </a:r>
            <a:r>
              <a:rPr lang="en-US" dirty="0" smtClean="0"/>
              <a:t>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b="1" dirty="0" smtClean="0"/>
              <a:t>Examples</a:t>
            </a:r>
            <a:r>
              <a:rPr lang="en-US" dirty="0" smtClean="0"/>
              <a:t>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2D513E542BA34BA5395A8561D5E617" ma:contentTypeVersion="2" ma:contentTypeDescription="Create a new document." ma:contentTypeScope="" ma:versionID="9fd2c57b61d218a797b87de62dbf66a8">
  <xsd:schema xmlns:xsd="http://www.w3.org/2001/XMLSchema" xmlns:xs="http://www.w3.org/2001/XMLSchema" xmlns:p="http://schemas.microsoft.com/office/2006/metadata/properties" xmlns:ns2="92044999-1fc3-4393-a6ff-2ef1f1fdc260" targetNamespace="http://schemas.microsoft.com/office/2006/metadata/properties" ma:root="true" ma:fieldsID="f5c5ed29e3ad39d95829bc79724443d9" ns2:_="">
    <xsd:import namespace="92044999-1fc3-4393-a6ff-2ef1f1fdc2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044999-1fc3-4393-a6ff-2ef1f1fdc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1A9D5E-95E2-4634-A9DF-63B809CB5177}">
  <ds:schemaRefs>
    <ds:schemaRef ds:uri="http://schemas.microsoft.com/sharepoint/v3/contenttype/forms"/>
  </ds:schemaRefs>
</ds:datastoreItem>
</file>

<file path=customXml/itemProps2.xml><?xml version="1.0" encoding="utf-8"?>
<ds:datastoreItem xmlns:ds="http://schemas.openxmlformats.org/officeDocument/2006/customXml" ds:itemID="{BBAC4C51-082A-403B-B3AD-76ADEE6922C8}"/>
</file>

<file path=customXml/itemProps3.xml><?xml version="1.0" encoding="utf-8"?>
<ds:datastoreItem xmlns:ds="http://schemas.openxmlformats.org/officeDocument/2006/customXml" ds:itemID="{BF127086-12E7-478C-8673-2792D61964C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SE10 slides.thmx</Template>
  <TotalTime>2086</TotalTime>
  <Words>3938</Words>
  <Application>Microsoft Office PowerPoint</Application>
  <PresentationFormat>On-screen Show (4:3)</PresentationFormat>
  <Paragraphs>428</Paragraphs>
  <Slides>57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ＭＳ Ｐゴシック</vt:lpstr>
      <vt:lpstr>Arial</vt:lpstr>
      <vt:lpstr>Calibri</vt:lpstr>
      <vt:lpstr>Times New Roman</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Zeeshan</cp:lastModifiedBy>
  <cp:revision>35</cp:revision>
  <dcterms:created xsi:type="dcterms:W3CDTF">2009-12-29T10:39:27Z</dcterms:created>
  <dcterms:modified xsi:type="dcterms:W3CDTF">2021-09-01T17:24:53Z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0x010100532D513E542BA34BA5395A8561D5E617</vt:lpwstr>
  </property>
</Properties>
</file>