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0" r:id="rId3"/>
    <p:sldId id="348" r:id="rId4"/>
    <p:sldId id="281" r:id="rId5"/>
    <p:sldId id="318" r:id="rId6"/>
    <p:sldId id="319" r:id="rId7"/>
    <p:sldId id="282" r:id="rId8"/>
    <p:sldId id="257" r:id="rId9"/>
    <p:sldId id="284" r:id="rId10"/>
    <p:sldId id="349" r:id="rId11"/>
    <p:sldId id="285" r:id="rId12"/>
    <p:sldId id="258" r:id="rId13"/>
    <p:sldId id="288" r:id="rId14"/>
    <p:sldId id="320" r:id="rId15"/>
    <p:sldId id="289" r:id="rId16"/>
    <p:sldId id="259" r:id="rId17"/>
    <p:sldId id="322" r:id="rId18"/>
    <p:sldId id="327" r:id="rId19"/>
    <p:sldId id="273" r:id="rId20"/>
    <p:sldId id="325" r:id="rId21"/>
    <p:sldId id="312" r:id="rId22"/>
    <p:sldId id="313" r:id="rId23"/>
    <p:sldId id="265" r:id="rId24"/>
    <p:sldId id="328" r:id="rId25"/>
    <p:sldId id="316" r:id="rId26"/>
    <p:sldId id="305" r:id="rId27"/>
    <p:sldId id="329" r:id="rId28"/>
    <p:sldId id="266" r:id="rId29"/>
    <p:sldId id="307" r:id="rId30"/>
    <p:sldId id="326" r:id="rId31"/>
    <p:sldId id="309" r:id="rId32"/>
    <p:sldId id="267" r:id="rId33"/>
    <p:sldId id="311" r:id="rId34"/>
    <p:sldId id="330" r:id="rId35"/>
    <p:sldId id="275" r:id="rId36"/>
    <p:sldId id="268" r:id="rId37"/>
    <p:sldId id="277" r:id="rId38"/>
    <p:sldId id="331" r:id="rId39"/>
    <p:sldId id="269" r:id="rId40"/>
    <p:sldId id="279" r:id="rId41"/>
    <p:sldId id="278" r:id="rId42"/>
    <p:sldId id="332" r:id="rId43"/>
    <p:sldId id="347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280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ED9B9-13A4-504E-BA28-D5EC11B69577}" type="datetime1">
              <a:rPr lang="en-US" smtClean="0"/>
              <a:pPr>
                <a:defRPr/>
              </a:pPr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142DB-E1BD-C44A-A99A-8EC750C7CC29}" type="datetime1">
              <a:rPr lang="en-US" smtClean="0"/>
              <a:pPr>
                <a:defRPr/>
              </a:pPr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2160-CF35-F945-B8A3-FCCE1C768C40}" type="datetime1">
              <a:rPr lang="en-US" smtClean="0"/>
              <a:pPr>
                <a:defRPr/>
              </a:pPr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3CAA7-61A2-AE4A-B3AF-B36050DDC1C8}" type="datetime1">
              <a:rPr lang="en-US" smtClean="0"/>
              <a:pPr>
                <a:defRPr/>
              </a:pPr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BC32D-B13B-FA42-98CD-639D607FC5AE}" type="datetime1">
              <a:rPr lang="en-US" smtClean="0"/>
              <a:pPr>
                <a:defRPr/>
              </a:pPr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49FAA-3521-694C-B63B-919B2B8781F3}" type="datetime1">
              <a:rPr lang="en-US" smtClean="0"/>
              <a:pPr>
                <a:defRPr/>
              </a:pPr>
              <a:t>3/9/2017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921CD-4407-0C4A-86B7-1EEE2D511458}" type="datetime1">
              <a:rPr lang="en-US" smtClean="0"/>
              <a:pPr>
                <a:defRPr/>
              </a:pPr>
              <a:t>3/9/2017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A550-1159-5E4A-897B-E65014FF13B6}" type="datetime1">
              <a:rPr lang="en-US" smtClean="0"/>
              <a:pPr>
                <a:defRPr/>
              </a:pPr>
              <a:t>3/9/2017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6F8E3-2B7A-F841-82BB-4253B616347C}" type="datetime1">
              <a:rPr lang="en-US" smtClean="0"/>
              <a:pPr>
                <a:defRPr/>
              </a:pPr>
              <a:t>3/9/2017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F7B03-D8CA-6D41-96B4-1E8B85FC4F7B}" type="datetime1">
              <a:rPr lang="en-US" smtClean="0"/>
              <a:pPr>
                <a:defRPr/>
              </a:pPr>
              <a:t>3/9/2017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6E079-CCB4-B24C-A6D5-8C3056BBF23F}" type="datetime1">
              <a:rPr lang="en-US" smtClean="0"/>
              <a:pPr>
                <a:defRPr/>
              </a:pPr>
              <a:t>3/9/2017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2E93307-8910-7843-A7DC-135F5F13F75F}" type="datetime1">
              <a:rPr lang="en-US" smtClean="0"/>
              <a:pPr>
                <a:defRPr/>
              </a:pPr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Software Processes and Process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Week 2</a:t>
            </a:r>
            <a:br>
              <a:rPr lang="en-US" dirty="0"/>
            </a:br>
            <a:r>
              <a:rPr lang="en-US" dirty="0"/>
              <a:t>Spring 2017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2" descr="Image result for waterfall model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9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 smtClean="0"/>
              <a:t>Therefore, </a:t>
            </a:r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model is only appropriate when the requirements are well-understood </a:t>
            </a:r>
            <a:r>
              <a:rPr lang="en-GB" dirty="0" smtClean="0"/>
              <a:t>and changes will be fairly limited during the design process. </a:t>
            </a:r>
          </a:p>
          <a:p>
            <a:pPr lvl="1"/>
            <a:r>
              <a:rPr lang="en-GB" dirty="0" smtClean="0"/>
              <a:t>Few business systems have stable requirements.</a:t>
            </a:r>
          </a:p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88" y="3252936"/>
            <a:ext cx="8157457" cy="351010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517071"/>
            <a:ext cx="8229600" cy="1893166"/>
          </a:xfrm>
        </p:spPr>
        <p:txBody>
          <a:bodyPr/>
          <a:lstStyle/>
          <a:p>
            <a:r>
              <a:rPr lang="en-US" sz="2000" dirty="0" smtClean="0"/>
              <a:t>In </a:t>
            </a:r>
            <a:r>
              <a:rPr lang="en-US" sz="2000" u="sng" dirty="0" smtClean="0"/>
              <a:t>Incremental Development</a:t>
            </a:r>
            <a:r>
              <a:rPr lang="en-US" sz="2000" dirty="0" smtClean="0"/>
              <a:t>, </a:t>
            </a:r>
            <a:r>
              <a:rPr lang="en-US" sz="2000" dirty="0"/>
              <a:t>w</a:t>
            </a:r>
            <a:r>
              <a:rPr lang="en-US" sz="2000" dirty="0" smtClean="0"/>
              <a:t>e </a:t>
            </a:r>
            <a:r>
              <a:rPr lang="en-US" sz="2000" dirty="0"/>
              <a:t>rarely work out a complete problem solution in advance but move </a:t>
            </a:r>
            <a:r>
              <a:rPr lang="en-US" sz="2000" dirty="0" smtClean="0"/>
              <a:t>toward a </a:t>
            </a:r>
            <a:r>
              <a:rPr lang="en-US" sz="2000" dirty="0"/>
              <a:t>solution in </a:t>
            </a:r>
            <a:r>
              <a:rPr lang="en-US" sz="2000" u="sng" dirty="0"/>
              <a:t>a series of steps</a:t>
            </a:r>
            <a:r>
              <a:rPr lang="en-US" sz="2000" dirty="0"/>
              <a:t>, backtracking when we realize that we have made </a:t>
            </a:r>
            <a:r>
              <a:rPr lang="en-US" sz="2000" dirty="0" smtClean="0"/>
              <a:t>a mistake</a:t>
            </a:r>
          </a:p>
          <a:p>
            <a:r>
              <a:rPr lang="en-US" sz="2000" dirty="0" smtClean="0"/>
              <a:t>By </a:t>
            </a:r>
            <a:r>
              <a:rPr lang="en-US" sz="2000" dirty="0"/>
              <a:t>developing the software incrementally, it is cheaper and easier to </a:t>
            </a:r>
            <a:r>
              <a:rPr lang="en-US" sz="2000" dirty="0" smtClean="0"/>
              <a:t>make changes </a:t>
            </a:r>
            <a:r>
              <a:rPr lang="en-US" sz="2000" dirty="0"/>
              <a:t>in the software as it is being developed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cost of accommodating changing customer requirements is reduced. </a:t>
            </a:r>
            <a:r>
              <a:rPr lang="en-US" dirty="0"/>
              <a:t> </a:t>
            </a:r>
            <a:endParaRPr lang="en-GB" dirty="0" smtClean="0"/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not visible. </a:t>
            </a:r>
          </a:p>
          <a:p>
            <a:pPr lvl="1"/>
            <a:r>
              <a:rPr lang="en-GB" dirty="0" smtClean="0"/>
              <a:t>Managers need regular </a:t>
            </a:r>
            <a:r>
              <a:rPr lang="en-GB" u="sng" dirty="0" smtClean="0"/>
              <a:t>deliverables</a:t>
            </a:r>
            <a:r>
              <a:rPr lang="en-GB" dirty="0" smtClean="0"/>
              <a:t> to measure progress. If systems are developed quickly, it is not cost-effective to produce documents that reflect every version of the system. </a:t>
            </a:r>
          </a:p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Based on systematic reuse where systems are integrated from existing components or COTS (Commercial-off-the-shelf) systems.</a:t>
            </a:r>
          </a:p>
          <a:p>
            <a:r>
              <a:rPr lang="en-GB" dirty="0" smtClean="0"/>
              <a:t>Process stages</a:t>
            </a:r>
          </a:p>
          <a:p>
            <a:pPr lvl="1"/>
            <a:r>
              <a:rPr lang="en-GB" dirty="0" smtClean="0"/>
              <a:t>Component analysis;</a:t>
            </a:r>
          </a:p>
          <a:p>
            <a:pPr lvl="1"/>
            <a:r>
              <a:rPr lang="en-GB" dirty="0" smtClean="0"/>
              <a:t>Requirements modification;</a:t>
            </a:r>
          </a:p>
          <a:p>
            <a:pPr lvl="1"/>
            <a:r>
              <a:rPr lang="en-GB" dirty="0" smtClean="0"/>
              <a:t>System design with reuse;</a:t>
            </a:r>
          </a:p>
          <a:p>
            <a:pPr lvl="1"/>
            <a:r>
              <a:rPr lang="en-GB" dirty="0" smtClean="0"/>
              <a:t>Development and integration.</a:t>
            </a:r>
          </a:p>
          <a:p>
            <a:r>
              <a:rPr lang="en-GB" dirty="0" smtClean="0"/>
              <a:t>Reuse is now the standard approach for building many types of business system</a:t>
            </a:r>
          </a:p>
          <a:p>
            <a:pPr lvl="1"/>
            <a:r>
              <a:rPr lang="en-GB" dirty="0" smtClean="0"/>
              <a:t>Reuse covered in more depth in Chapter 16.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1" y="2405062"/>
            <a:ext cx="8517309" cy="2222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software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services that are developed according to service standards and which are available for remote invocation. </a:t>
            </a:r>
          </a:p>
          <a:p>
            <a:endParaRPr lang="en-GB" dirty="0" smtClean="0"/>
          </a:p>
          <a:p>
            <a:r>
              <a:rPr lang="en-GB" dirty="0" smtClean="0"/>
              <a:t>Collections of objects that are developed as a package to be integrated with a component framework such as .NET or </a:t>
            </a:r>
            <a:r>
              <a:rPr lang="en-GB" smtClean="0"/>
              <a:t>J2EE.</a:t>
            </a:r>
          </a:p>
          <a:p>
            <a:endParaRPr lang="en-GB" dirty="0" smtClean="0"/>
          </a:p>
          <a:p>
            <a:r>
              <a:rPr lang="en-GB" dirty="0" smtClean="0"/>
              <a:t>Stand-alone software systems (COTS) that are configured for use in a particular environment.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Coping with change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 in all large software projects.</a:t>
            </a:r>
          </a:p>
          <a:p>
            <a:pPr lvl="1"/>
            <a:r>
              <a:rPr lang="en-US" dirty="0" smtClean="0"/>
              <a:t>Business changes lead to new and changed system requirements</a:t>
            </a:r>
          </a:p>
          <a:p>
            <a:pPr lvl="1"/>
            <a:r>
              <a:rPr lang="en-US" dirty="0" smtClean="0"/>
              <a:t>New technologies open up new possibilities for improving implementations</a:t>
            </a:r>
          </a:p>
          <a:p>
            <a:pPr lvl="1"/>
            <a:r>
              <a:rPr lang="en-US" dirty="0" smtClean="0"/>
              <a:t>Changing platforms require application changes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Change leads to rework so the costs of change include both rework (e.g. re-</a:t>
            </a:r>
            <a:r>
              <a:rPr lang="en-US" dirty="0" err="1" smtClean="0"/>
              <a:t>analysing</a:t>
            </a:r>
            <a:r>
              <a:rPr lang="en-US" dirty="0" smtClean="0"/>
              <a:t> requirements) as well as the costs of implementing new functionality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/>
          <a:lstStyle/>
          <a:p>
            <a:r>
              <a:rPr lang="en-GB" dirty="0" smtClean="0"/>
              <a:t>Software process models</a:t>
            </a:r>
          </a:p>
          <a:p>
            <a:pPr lvl="1"/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Re-use Oriented Software Engineering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GB" sz="2400" dirty="0"/>
              <a:t>Coping with Changes</a:t>
            </a:r>
          </a:p>
          <a:p>
            <a:pPr lvl="1"/>
            <a:r>
              <a:rPr lang="en-GB" dirty="0" smtClean="0"/>
              <a:t>Prototyping</a:t>
            </a:r>
          </a:p>
          <a:p>
            <a:pPr lvl="1"/>
            <a:r>
              <a:rPr lang="en-GB" dirty="0" smtClean="0"/>
              <a:t>Incremental Delivery</a:t>
            </a:r>
          </a:p>
          <a:p>
            <a:pPr lvl="1"/>
            <a:r>
              <a:rPr lang="en-GB" dirty="0" smtClean="0"/>
              <a:t>Boehm’s Spiral Model</a:t>
            </a:r>
          </a:p>
          <a:p>
            <a:r>
              <a:rPr lang="en-GB" dirty="0" smtClean="0"/>
              <a:t>The Rational Unified Process</a:t>
            </a:r>
          </a:p>
          <a:p>
            <a:pPr lvl="1"/>
            <a:r>
              <a:rPr lang="en-GB" dirty="0" smtClean="0"/>
              <a:t>An example of a modern software process. </a:t>
            </a:r>
          </a:p>
          <a:p>
            <a:pPr marL="400050"/>
            <a:r>
              <a:rPr lang="en-GB" dirty="0" smtClean="0"/>
              <a:t>Process Activities </a:t>
            </a:r>
            <a:r>
              <a:rPr lang="en-GB" dirty="0"/>
              <a:t>(will discuss in detail in Chap 4)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Software 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 avoidance, where the software process includes activities that can anticipate possible changes before significant rework is required. </a:t>
            </a:r>
          </a:p>
          <a:p>
            <a:endParaRPr lang="en-GB" dirty="0" smtClean="0"/>
          </a:p>
          <a:p>
            <a:pPr lvl="1"/>
            <a:r>
              <a:rPr lang="en-GB" sz="2400" dirty="0" smtClean="0"/>
              <a:t>For example, a </a:t>
            </a:r>
            <a:r>
              <a:rPr lang="en-GB" sz="2400" b="1" dirty="0" smtClean="0"/>
              <a:t>prototype</a:t>
            </a:r>
            <a:r>
              <a:rPr lang="en-GB" sz="2400" dirty="0" smtClean="0"/>
              <a:t> system may be developed to show some key features of the system to customers. </a:t>
            </a:r>
          </a:p>
          <a:p>
            <a:r>
              <a:rPr lang="en-GB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70205"/>
            <a:ext cx="2133600" cy="365125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prototyping</a:t>
            </a:r>
            <a:endParaRPr lang="en-US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prototype is an initial version of a system used to demonstrate concepts and try out design options.</a:t>
            </a:r>
          </a:p>
          <a:p>
            <a:endParaRPr lang="en-US" dirty="0" smtClean="0"/>
          </a:p>
          <a:p>
            <a:r>
              <a:rPr lang="en-US" dirty="0" smtClean="0"/>
              <a:t>A prototype can be used in:</a:t>
            </a:r>
          </a:p>
          <a:p>
            <a:pPr lvl="1"/>
            <a:r>
              <a:rPr lang="en-US" dirty="0" smtClean="0"/>
              <a:t>The requirements engineering process to help with requirements elicitation and validation;</a:t>
            </a:r>
          </a:p>
          <a:p>
            <a:pPr lvl="1"/>
            <a:r>
              <a:rPr lang="en-US" dirty="0" smtClean="0"/>
              <a:t>In design processes to explore options and develop a UI design;</a:t>
            </a:r>
          </a:p>
          <a:p>
            <a:pPr lvl="1"/>
            <a:r>
              <a:rPr lang="en-US" dirty="0" smtClean="0"/>
              <a:t>In the testing process to run back-to-back tests.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prototyping</a:t>
            </a:r>
            <a:endParaRPr lang="en-US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Improved system usability.</a:t>
            </a:r>
          </a:p>
          <a:p>
            <a:r>
              <a:rPr lang="en-US" smtClean="0"/>
              <a:t>A closer match to users’ real needs.</a:t>
            </a:r>
          </a:p>
          <a:p>
            <a:r>
              <a:rPr lang="en-US" smtClean="0"/>
              <a:t>Improved design quality.</a:t>
            </a:r>
          </a:p>
          <a:p>
            <a:r>
              <a:rPr lang="en-US" smtClean="0"/>
              <a:t>Improved maintainability.</a:t>
            </a:r>
          </a:p>
          <a:p>
            <a:r>
              <a:rPr lang="en-US" smtClean="0"/>
              <a:t>Reduced development effort.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 of prototype development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0" y="2147455"/>
            <a:ext cx="8551265" cy="2909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based on rapid prototyping languages or tools</a:t>
            </a:r>
          </a:p>
          <a:p>
            <a:r>
              <a:rPr lang="en-US" dirty="0" smtClean="0"/>
              <a:t>May involve leaving out functionality</a:t>
            </a:r>
          </a:p>
          <a:p>
            <a:pPr lvl="1"/>
            <a:r>
              <a:rPr lang="en-US" dirty="0" smtClean="0"/>
              <a:t>Prototype should focus on areas of the product that are not well-understood;</a:t>
            </a:r>
          </a:p>
          <a:p>
            <a:pPr lvl="1"/>
            <a:r>
              <a:rPr lang="en-US" dirty="0" smtClean="0"/>
              <a:t>Error checking and recovery may not be included in the prototype;</a:t>
            </a:r>
          </a:p>
          <a:p>
            <a:pPr lvl="1"/>
            <a:r>
              <a:rPr lang="en-US" dirty="0" smtClean="0"/>
              <a:t>Focus on functional rather than non-functional requirements such as performance ,reliability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Throw-away prototypes</a:t>
            </a:r>
            <a:endParaRPr lang="en-US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Prototypes should be discarded after development as they are not a good basis for a production system:</a:t>
            </a:r>
          </a:p>
          <a:p>
            <a:pPr lvl="1"/>
            <a:r>
              <a:rPr lang="en-US" smtClean="0"/>
              <a:t>It may be impossible to tune the system to meet non-functional requirements;</a:t>
            </a:r>
          </a:p>
          <a:p>
            <a:pPr lvl="1"/>
            <a:r>
              <a:rPr lang="en-US" smtClean="0"/>
              <a:t>Prototypes are normally undocumented;</a:t>
            </a:r>
          </a:p>
          <a:p>
            <a:pPr lvl="1"/>
            <a:r>
              <a:rPr lang="en-US" smtClean="0"/>
              <a:t>The prototype structure is usually degraded through rapid change;</a:t>
            </a:r>
          </a:p>
          <a:p>
            <a:pPr lvl="1"/>
            <a:r>
              <a:rPr lang="en-US" smtClean="0"/>
              <a:t>The prototype probably will not meet normal organisational quality standards.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delivery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smtClean="0"/>
              <a:t>User requirements are prioritised and the highest priority requirements are included in early increments.</a:t>
            </a:r>
          </a:p>
          <a:p>
            <a:r>
              <a:rPr lang="en-GB" smtClean="0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and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 smtClean="0"/>
              <a:t>Normal approach used in agile methods;</a:t>
            </a:r>
          </a:p>
          <a:p>
            <a:pPr lvl="1"/>
            <a:r>
              <a:rPr lang="en-US" dirty="0" smtClean="0"/>
              <a:t>Evaluation done by user/customer proxy.</a:t>
            </a:r>
          </a:p>
          <a:p>
            <a:r>
              <a:rPr lang="en-US" dirty="0" smtClean="0"/>
              <a:t>Incremental delivery</a:t>
            </a:r>
          </a:p>
          <a:p>
            <a:pPr lvl="1"/>
            <a:r>
              <a:rPr lang="en-US" dirty="0" smtClean="0"/>
              <a:t>Deploy an increment for use by end-users;</a:t>
            </a:r>
          </a:p>
          <a:p>
            <a:pPr lvl="1"/>
            <a:r>
              <a:rPr lang="en-US" dirty="0" smtClean="0"/>
              <a:t>More realistic evaluation about practical use of software;</a:t>
            </a:r>
          </a:p>
          <a:p>
            <a:pPr lvl="1"/>
            <a:r>
              <a:rPr lang="en-US" dirty="0" smtClean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2" y="2008908"/>
            <a:ext cx="8812857" cy="2876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advantages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4565"/>
            <a:ext cx="8229600" cy="4931785"/>
          </a:xfrm>
        </p:spPr>
        <p:txBody>
          <a:bodyPr/>
          <a:lstStyle/>
          <a:p>
            <a:r>
              <a:rPr lang="en-GB" dirty="0" smtClean="0"/>
              <a:t>Customer value can be delivered with each increment so system functionality is available earlier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Early increments act as a prototype to help elicit requirements for later increments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Lower risk of overall project failure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The highest priority system services tend to receive the most testing.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7" y="549823"/>
            <a:ext cx="8902833" cy="558010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Most systems require a set of basic facilities that are used by different parts of the system. </a:t>
            </a:r>
          </a:p>
          <a:p>
            <a:pPr lvl="1"/>
            <a:r>
              <a:rPr lang="en-GB" dirty="0" smtClean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 smtClean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 smtClean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Boehm’s </a:t>
            </a:r>
            <a:r>
              <a:rPr lang="en-GB" dirty="0" smtClean="0"/>
              <a:t>Spiral </a:t>
            </a:r>
            <a:r>
              <a:rPr lang="en-GB" dirty="0" smtClean="0"/>
              <a:t>model</a:t>
            </a:r>
            <a:endParaRPr lang="en-GB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Process is represented as a spiral rather than as a sequence of activities with backtracking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Each </a:t>
            </a:r>
            <a:r>
              <a:rPr lang="en-GB" b="1" dirty="0" smtClean="0"/>
              <a:t>loop</a:t>
            </a:r>
            <a:r>
              <a:rPr lang="en-GB" dirty="0" smtClean="0"/>
              <a:t> in the spiral represents a phase in the process. 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Risks</a:t>
            </a:r>
            <a:r>
              <a:rPr lang="en-GB" dirty="0" smtClean="0"/>
              <a:t> </a:t>
            </a:r>
            <a:r>
              <a:rPr lang="en-GB" dirty="0" smtClean="0"/>
              <a:t>are explicitly assessed and resolved throughout the process.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Boehm’s spiral model of the software process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115580"/>
            <a:ext cx="8324850" cy="561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Spiral model sectors</a:t>
            </a:r>
            <a:endParaRPr lang="en-GB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Objective setting</a:t>
            </a:r>
          </a:p>
          <a:p>
            <a:pPr lvl="1"/>
            <a:r>
              <a:rPr lang="en-GB" smtClean="0"/>
              <a:t>Specific objectives for the phase are identified.</a:t>
            </a:r>
          </a:p>
          <a:p>
            <a:r>
              <a:rPr lang="en-GB" smtClean="0"/>
              <a:t>Risk assessment and reduction</a:t>
            </a:r>
          </a:p>
          <a:p>
            <a:pPr lvl="1"/>
            <a:r>
              <a:rPr lang="en-GB" smtClean="0"/>
              <a:t>Risks are assessed and activities put in place to reduce the key risks.</a:t>
            </a:r>
          </a:p>
          <a:p>
            <a:r>
              <a:rPr lang="en-GB" smtClean="0"/>
              <a:t>Development and validation</a:t>
            </a:r>
          </a:p>
          <a:p>
            <a:pPr lvl="1"/>
            <a:r>
              <a:rPr lang="en-GB" smtClean="0"/>
              <a:t>A development model for the system is chosen  which can be any of the generic models.</a:t>
            </a:r>
          </a:p>
          <a:p>
            <a:r>
              <a:rPr lang="en-GB" smtClean="0"/>
              <a:t>Planning</a:t>
            </a:r>
          </a:p>
          <a:p>
            <a:pPr lvl="1"/>
            <a:r>
              <a:rPr lang="en-GB" smtClean="0"/>
              <a:t>The project is reviewed and the next phase of the spiral is planned.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Spiral model has been very influential in helping people think about iteration in software processes and introducing the risk-driven approach to development.</a:t>
            </a:r>
          </a:p>
          <a:p>
            <a:r>
              <a:rPr lang="en-US" dirty="0" smtClean="0"/>
              <a:t>In practice, however, the model is rarely used as published for practical software development.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Rational Unified Process</a:t>
            </a: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modern generic process derived from the work on the UML and associated process.</a:t>
            </a:r>
          </a:p>
          <a:p>
            <a:r>
              <a:rPr lang="en-US" dirty="0" smtClean="0"/>
              <a:t>Brings together aspects of the 3 generic process models discussed previously.</a:t>
            </a:r>
          </a:p>
          <a:p>
            <a:r>
              <a:rPr lang="en-US" dirty="0" smtClean="0"/>
              <a:t>Normally described from 3 perspectives</a:t>
            </a:r>
          </a:p>
          <a:p>
            <a:pPr lvl="1"/>
            <a:r>
              <a:rPr lang="en-US" dirty="0" smtClean="0"/>
              <a:t>A dynamic perspective that shows phases over time;</a:t>
            </a:r>
          </a:p>
          <a:p>
            <a:pPr lvl="1"/>
            <a:r>
              <a:rPr lang="en-US" dirty="0" smtClean="0"/>
              <a:t>A static perspective that shows process activities;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practive</a:t>
            </a:r>
            <a:r>
              <a:rPr lang="en-US" dirty="0" smtClean="0"/>
              <a:t> perspective that suggests good practice.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Phases in the Rational Unified Process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519362"/>
            <a:ext cx="8420100" cy="181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RUP phases</a:t>
            </a: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Inception</a:t>
            </a:r>
          </a:p>
          <a:p>
            <a:pPr lvl="1"/>
            <a:r>
              <a:rPr lang="en-US" smtClean="0"/>
              <a:t>Establish the business case for the system.</a:t>
            </a:r>
          </a:p>
          <a:p>
            <a:r>
              <a:rPr lang="en-US" smtClean="0"/>
              <a:t>Elaboration</a:t>
            </a:r>
          </a:p>
          <a:p>
            <a:pPr lvl="1"/>
            <a:r>
              <a:rPr lang="en-US" smtClean="0"/>
              <a:t>Develop an understanding of the problem domain and the system architecture.</a:t>
            </a:r>
          </a:p>
          <a:p>
            <a:r>
              <a:rPr lang="en-US" smtClean="0"/>
              <a:t>Construction</a:t>
            </a:r>
          </a:p>
          <a:p>
            <a:pPr lvl="1"/>
            <a:r>
              <a:rPr lang="en-US" smtClean="0"/>
              <a:t>System design, programming and testing.</a:t>
            </a:r>
          </a:p>
          <a:p>
            <a:r>
              <a:rPr lang="en-US" smtClean="0"/>
              <a:t>Transition</a:t>
            </a:r>
          </a:p>
          <a:p>
            <a:pPr lvl="1"/>
            <a:r>
              <a:rPr lang="en-US" smtClean="0"/>
              <a:t>Deploy the system in its operating environment.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In-phase iteration</a:t>
            </a:r>
          </a:p>
          <a:p>
            <a:pPr lvl="1"/>
            <a:r>
              <a:rPr lang="en-US" dirty="0" smtClean="0"/>
              <a:t>Each phase is iterative with results developed incrementally.</a:t>
            </a:r>
          </a:p>
          <a:p>
            <a:r>
              <a:rPr lang="en-US" dirty="0" smtClean="0"/>
              <a:t>Cross-phase iteration</a:t>
            </a:r>
          </a:p>
          <a:p>
            <a:pPr lvl="1"/>
            <a:r>
              <a:rPr lang="en-US" dirty="0" smtClean="0"/>
              <a:t>As shown by the loop in the RUP model, the whole set of phases may be enacted incrementally.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Static workflows in the Rational Unified Process</a:t>
            </a:r>
            <a:endParaRPr lang="en-US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61369" y="1837356"/>
          <a:ext cx="7367218" cy="421511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27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Workflow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Description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Business modelling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The business processes are modelled using business use cases.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7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Requirements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Actors who interact with the system are identified and use cases are developed to model the system requirements.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7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Analysis and design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 design model is created and documented using architectural models, component models, object models and sequence models.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99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Implementation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The components in the system are implemented and structured into implementation sub-systems. Automatic code generation from design models helps accelerate this process.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GB" dirty="0" smtClean="0"/>
              <a:t>A </a:t>
            </a:r>
            <a:r>
              <a:rPr lang="en-GB" b="1" dirty="0" smtClean="0"/>
              <a:t>structured set of activities </a:t>
            </a:r>
            <a:r>
              <a:rPr lang="en-GB" dirty="0" smtClean="0"/>
              <a:t>required to develop a </a:t>
            </a:r>
            <a:br>
              <a:rPr lang="en-GB" dirty="0" smtClean="0"/>
            </a:br>
            <a:r>
              <a:rPr lang="en-GB" dirty="0" smtClean="0"/>
              <a:t>software system. </a:t>
            </a:r>
          </a:p>
          <a:p>
            <a:r>
              <a:rPr lang="en-GB" dirty="0" smtClean="0"/>
              <a:t>Many different software processes but all involve:</a:t>
            </a:r>
          </a:p>
          <a:p>
            <a:pPr lvl="1"/>
            <a:r>
              <a:rPr lang="en-GB" b="1" dirty="0" smtClean="0"/>
              <a:t>Specification</a:t>
            </a:r>
            <a:r>
              <a:rPr lang="en-GB" dirty="0" smtClean="0"/>
              <a:t> – defining what the system should do;</a:t>
            </a:r>
          </a:p>
          <a:p>
            <a:pPr lvl="1"/>
            <a:r>
              <a:rPr lang="en-GB" b="1" dirty="0" smtClean="0"/>
              <a:t>Design and implementation </a:t>
            </a:r>
            <a:r>
              <a:rPr lang="en-GB" dirty="0" smtClean="0"/>
              <a:t>– defining the organization of the system and implementing the system;</a:t>
            </a:r>
          </a:p>
          <a:p>
            <a:pPr lvl="1"/>
            <a:r>
              <a:rPr lang="en-GB" b="1" dirty="0" smtClean="0"/>
              <a:t>Validation</a:t>
            </a:r>
            <a:r>
              <a:rPr lang="en-GB" dirty="0" smtClean="0"/>
              <a:t> – checking that it does what the customer wants;</a:t>
            </a:r>
          </a:p>
          <a:p>
            <a:pPr lvl="1"/>
            <a:r>
              <a:rPr lang="en-GB" b="1" dirty="0" smtClean="0"/>
              <a:t>Evolution</a:t>
            </a:r>
            <a:r>
              <a:rPr lang="en-GB" dirty="0" smtClean="0"/>
              <a:t> – changing the system in response to changing customer needs.</a:t>
            </a:r>
          </a:p>
          <a:p>
            <a:r>
              <a:rPr lang="en-GB" dirty="0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Left Brace 3"/>
          <p:cNvSpPr/>
          <p:nvPr/>
        </p:nvSpPr>
        <p:spPr>
          <a:xfrm>
            <a:off x="568037" y="3117272"/>
            <a:ext cx="443345" cy="16625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0800000">
            <a:off x="8243455" y="3117271"/>
            <a:ext cx="443345" cy="16625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897092" y="2505002"/>
            <a:ext cx="387927" cy="581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6"/>
          <p:cNvSpPr txBox="1">
            <a:spLocks/>
          </p:cNvSpPr>
          <p:nvPr/>
        </p:nvSpPr>
        <p:spPr>
          <a:xfrm>
            <a:off x="5569527" y="2109499"/>
            <a:ext cx="3255818" cy="36512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sz="2000" dirty="0" smtClean="0"/>
              <a:t>Detail Slides are from 42 - 54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4" grpId="0" animBg="1"/>
      <p:bldP spid="9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Static workflows in the Rational Unified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05500"/>
          <a:ext cx="8229600" cy="3510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31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Workflow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Description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Testing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Testing is an iterative process that is carried out in conjunction with implementation. System testing follows the completion of the implementation.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Deployment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 product release is created, distributed to users and installed in their workplace.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Configuration and change management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This supporting workflow managed changes to the system (see Chapter 25).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Project management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This supporting workflow manages the system development (see Chapters 22 and 23).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Environment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This workflow is concerned with making appropriate software tools available to the software development team.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RUP good practice</a:t>
            </a: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software iteratively</a:t>
            </a:r>
          </a:p>
          <a:p>
            <a:pPr lvl="1"/>
            <a:r>
              <a:rPr lang="en-US" dirty="0" smtClean="0"/>
              <a:t>Plan increments based on customer priorities and deliver highest priority increments first.</a:t>
            </a:r>
          </a:p>
          <a:p>
            <a:r>
              <a:rPr lang="en-US" dirty="0" smtClean="0"/>
              <a:t>Manage requirements</a:t>
            </a:r>
          </a:p>
          <a:p>
            <a:pPr lvl="1"/>
            <a:r>
              <a:rPr lang="en-US" dirty="0" smtClean="0"/>
              <a:t>Explicitly document customer requirements and keep track of changes to these requirements.</a:t>
            </a:r>
          </a:p>
          <a:p>
            <a:r>
              <a:rPr lang="en-US" dirty="0" smtClean="0"/>
              <a:t>Use component-based architectures</a:t>
            </a:r>
          </a:p>
          <a:p>
            <a:pPr lvl="1"/>
            <a:r>
              <a:rPr lang="en-US" dirty="0" smtClean="0"/>
              <a:t>Organize the system architecture as a set of reusable components.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 good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Visually model software</a:t>
            </a:r>
          </a:p>
          <a:p>
            <a:pPr lvl="1"/>
            <a:r>
              <a:rPr lang="en-US" dirty="0" smtClean="0"/>
              <a:t>Use graphical UML models to present static and dynamic views of the software.</a:t>
            </a:r>
          </a:p>
          <a:p>
            <a:r>
              <a:rPr lang="en-US" dirty="0" smtClean="0"/>
              <a:t>Verify software quality</a:t>
            </a:r>
          </a:p>
          <a:p>
            <a:pPr lvl="1"/>
            <a:r>
              <a:rPr lang="en-US" dirty="0" smtClean="0"/>
              <a:t>Ensure that the software meet’s organizational quality standards.</a:t>
            </a:r>
          </a:p>
          <a:p>
            <a:r>
              <a:rPr lang="en-US" dirty="0" smtClean="0"/>
              <a:t>Control changes to software</a:t>
            </a:r>
          </a:p>
          <a:p>
            <a:pPr lvl="1"/>
            <a:r>
              <a:rPr lang="en-US" dirty="0" smtClean="0"/>
              <a:t>Manage software changes using a change management system and configuration management tools.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 algn="ctr">
              <a:buNone/>
            </a:pPr>
            <a:r>
              <a:rPr lang="en-US" sz="2800" dirty="0" smtClean="0"/>
              <a:t>Software Process Activities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r>
              <a:rPr lang="en-GB" dirty="0" smtClean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 smtClean="0"/>
              <a:t>The </a:t>
            </a:r>
            <a:r>
              <a:rPr lang="en-GB" b="1" u="sng" dirty="0" smtClean="0"/>
              <a:t>four basic </a:t>
            </a:r>
            <a:r>
              <a:rPr lang="en-GB" dirty="0" smtClean="0"/>
              <a:t>process activities of </a:t>
            </a:r>
          </a:p>
          <a:p>
            <a:pPr lvl="1"/>
            <a:r>
              <a:rPr lang="en-GB" dirty="0" smtClean="0"/>
              <a:t>specification, </a:t>
            </a:r>
          </a:p>
          <a:p>
            <a:pPr lvl="1"/>
            <a:r>
              <a:rPr lang="en-GB" dirty="0" smtClean="0"/>
              <a:t>development, </a:t>
            </a:r>
          </a:p>
          <a:p>
            <a:pPr lvl="1"/>
            <a:r>
              <a:rPr lang="en-GB" dirty="0" smtClean="0"/>
              <a:t>validation and </a:t>
            </a:r>
          </a:p>
          <a:p>
            <a:pPr lvl="1"/>
            <a:r>
              <a:rPr lang="en-GB" dirty="0" smtClean="0"/>
              <a:t>evolution </a:t>
            </a:r>
          </a:p>
          <a:p>
            <a:pPr marL="457200" lvl="1" indent="0">
              <a:buNone/>
            </a:pPr>
            <a:r>
              <a:rPr lang="en-GB" dirty="0" smtClean="0"/>
              <a:t>are organized differently in different development processes. In the waterfall model, they are organized in sequence, whereas in incremental development they are inter-leaved.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specification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The process of establishing what services are required and the constraints on the system’s operation and development.</a:t>
            </a:r>
          </a:p>
          <a:p>
            <a:r>
              <a:rPr lang="en-GB" dirty="0" smtClean="0"/>
              <a:t>Requirements engineering process</a:t>
            </a:r>
          </a:p>
          <a:p>
            <a:pPr lvl="1"/>
            <a:r>
              <a:rPr lang="en-GB" dirty="0" smtClean="0"/>
              <a:t>Feasibility study</a:t>
            </a:r>
          </a:p>
          <a:p>
            <a:pPr lvl="2"/>
            <a:r>
              <a:rPr lang="en-GB" dirty="0" smtClean="0"/>
              <a:t>Is it technically and financially feasible to build the system?</a:t>
            </a:r>
          </a:p>
          <a:p>
            <a:pPr lvl="1"/>
            <a:r>
              <a:rPr lang="en-GB" dirty="0" smtClean="0"/>
              <a:t>Requirements elicitation and analysis</a:t>
            </a:r>
          </a:p>
          <a:p>
            <a:pPr lvl="2"/>
            <a:r>
              <a:rPr lang="en-GB" dirty="0" smtClean="0"/>
              <a:t>What do the system stakeholders require or expect from the system?</a:t>
            </a:r>
          </a:p>
          <a:p>
            <a:pPr lvl="1"/>
            <a:r>
              <a:rPr lang="en-GB" dirty="0" smtClean="0"/>
              <a:t>Requirements specification	</a:t>
            </a:r>
          </a:p>
          <a:p>
            <a:pPr lvl="2"/>
            <a:r>
              <a:rPr lang="en-GB" dirty="0" smtClean="0"/>
              <a:t>Defining the requirements in detail</a:t>
            </a:r>
          </a:p>
          <a:p>
            <a:pPr lvl="1"/>
            <a:r>
              <a:rPr lang="en-GB" dirty="0" smtClean="0"/>
              <a:t>Requirements validation</a:t>
            </a:r>
          </a:p>
          <a:p>
            <a:pPr lvl="2"/>
            <a:r>
              <a:rPr lang="en-GB" dirty="0" smtClean="0"/>
              <a:t>Checking the validity of the requirements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19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engineering process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4161"/>
            <a:ext cx="8534400" cy="50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 process of converting the system specification into an executable system.</a:t>
            </a:r>
          </a:p>
          <a:p>
            <a:r>
              <a:rPr lang="en-GB" smtClean="0"/>
              <a:t>Software design</a:t>
            </a:r>
          </a:p>
          <a:p>
            <a:pPr lvl="1"/>
            <a:r>
              <a:rPr lang="en-GB" smtClean="0"/>
              <a:t>Design a software structure that realises the specification;</a:t>
            </a:r>
          </a:p>
          <a:p>
            <a:r>
              <a:rPr lang="en-GB" smtClean="0"/>
              <a:t>Implementation</a:t>
            </a:r>
          </a:p>
          <a:p>
            <a:pPr lvl="1"/>
            <a:r>
              <a:rPr lang="en-GB" smtClean="0"/>
              <a:t>Translate this structure into an executable program;</a:t>
            </a:r>
          </a:p>
          <a:p>
            <a:r>
              <a:rPr lang="en-GB" smtClean="0"/>
              <a:t>The activities of design and implementation are closely related and may be inter-leaved.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33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0" y="1186925"/>
            <a:ext cx="6622633" cy="516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Architectural design,</a:t>
            </a:r>
            <a:r>
              <a:rPr lang="en-GB" dirty="0" smtClean="0"/>
              <a:t> where you identify the overall structure of the system, the principal components (sometimes called sub-systems or modules), their relationships and how they are distributed.</a:t>
            </a:r>
          </a:p>
          <a:p>
            <a:r>
              <a:rPr lang="en-GB" i="1" dirty="0" smtClean="0"/>
              <a:t>Interface design,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i="1" dirty="0" smtClean="0"/>
              <a:t>Component design, </a:t>
            </a:r>
            <a:r>
              <a:rPr lang="en-GB" dirty="0" smtClean="0"/>
              <a:t>where you take each system component and design how it will operate. </a:t>
            </a:r>
          </a:p>
          <a:p>
            <a:r>
              <a:rPr lang="en-GB" i="1" dirty="0" smtClean="0"/>
              <a:t>Database design, </a:t>
            </a:r>
            <a:r>
              <a:rPr lang="en-GB" dirty="0" smtClean="0"/>
              <a:t>where you design the system data structures and how these are to be represented in a database.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9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we describe and discuss processes, we usually talk about the activities in these processes such as specifying a </a:t>
            </a:r>
            <a:r>
              <a:rPr lang="en-GB" u="sng" dirty="0" smtClean="0"/>
              <a:t>data model</a:t>
            </a:r>
            <a:r>
              <a:rPr lang="en-GB" dirty="0" smtClean="0"/>
              <a:t>, </a:t>
            </a:r>
            <a:r>
              <a:rPr lang="en-GB" u="sng" dirty="0" smtClean="0"/>
              <a:t>designing a user interface</a:t>
            </a:r>
            <a:r>
              <a:rPr lang="en-GB" dirty="0" smtClean="0"/>
              <a:t>, etc. and the ordering of these activities.</a:t>
            </a:r>
          </a:p>
          <a:p>
            <a:r>
              <a:rPr lang="en-GB" dirty="0" smtClean="0"/>
              <a:t>Process descriptions may also include:</a:t>
            </a:r>
          </a:p>
          <a:p>
            <a:pPr lvl="1"/>
            <a:r>
              <a:rPr lang="en-GB" b="1" dirty="0" smtClean="0"/>
              <a:t>Products</a:t>
            </a:r>
            <a:r>
              <a:rPr lang="en-GB" dirty="0" smtClean="0"/>
              <a:t>, which are the outcomes of a process activity; </a:t>
            </a:r>
          </a:p>
          <a:p>
            <a:pPr lvl="1"/>
            <a:r>
              <a:rPr lang="en-GB" b="1" dirty="0" smtClean="0"/>
              <a:t>Roles</a:t>
            </a:r>
            <a:r>
              <a:rPr lang="en-GB" dirty="0" smtClean="0"/>
              <a:t>, which reflect the responsibilities of the people involved in the process;</a:t>
            </a:r>
          </a:p>
          <a:p>
            <a:pPr lvl="1"/>
            <a:r>
              <a:rPr lang="en-GB" b="1" dirty="0" smtClean="0"/>
              <a:t>Pre- and post-conditions</a:t>
            </a:r>
            <a:r>
              <a:rPr lang="en-GB" dirty="0" smtClean="0"/>
              <a:t>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validation</a:t>
            </a:r>
            <a:endParaRPr lang="en-GB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 smtClean="0"/>
              <a:t>Involves checking and review processes and system testing.</a:t>
            </a:r>
          </a:p>
          <a:p>
            <a:r>
              <a:rPr lang="en-GB" dirty="0" smtClean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 smtClean="0"/>
              <a:t>Testing is the most commonly used V &amp; V activity.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981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Stages of testing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80" y="2327565"/>
            <a:ext cx="8010550" cy="22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Development or 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r>
              <a:rPr lang="en-GB" dirty="0" smtClean="0"/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r>
              <a:rPr lang="en-GB" dirty="0" smtClean="0"/>
              <a:t>Acceptance testing</a:t>
            </a:r>
          </a:p>
          <a:p>
            <a:pPr lvl="1"/>
            <a:r>
              <a:rPr lang="en-GB" dirty="0" smtClean="0"/>
              <a:t>Testing with customer data to check that the system meets the customer’s needs.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6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phases in a plan-driven software process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8" y="1785937"/>
            <a:ext cx="8894395" cy="340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evolution</a:t>
            </a: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Software is inherently flexible and can change. </a:t>
            </a:r>
          </a:p>
          <a:p>
            <a:r>
              <a:rPr lang="en-GB" smtClean="0"/>
              <a:t>As requirements change through changing business circumstances, the software that supports the business must also evolve and change.</a:t>
            </a:r>
          </a:p>
          <a:p>
            <a:r>
              <a:rPr lang="en-GB" smtClean="0"/>
              <a:t>Although there has been a demarcation between development and evolution (maintenance) this is increasingly irrelevant as fewer and fewer systems are completely new.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702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4" y="2133600"/>
            <a:ext cx="853704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 smtClean="0"/>
              <a:t>General process models describe the organization of software processes. Examples of these general models include the ‘waterfall’ model,  incremental development, and reuse-oriented development.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1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Requirements engineering is the process of developing a software specification.</a:t>
            </a:r>
          </a:p>
          <a:p>
            <a:r>
              <a:rPr lang="en-GB" dirty="0" smtClean="0"/>
              <a:t>Design and implementation processes are concerned with transforming a requirements specification into an executable software system. </a:t>
            </a:r>
          </a:p>
          <a:p>
            <a:r>
              <a:rPr lang="en-GB" dirty="0" smtClean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 smtClean="0"/>
              <a:t>Software evolution takes place when you change existing software systems to meet new requirements. The software must evolve to remain useful.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63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Processes should include activities to cope with change. This may involve a prototyping phase that helps avoid poor decisions on requirements and design. </a:t>
            </a:r>
          </a:p>
          <a:p>
            <a:r>
              <a:rPr lang="en-GB" dirty="0" smtClean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 smtClean="0"/>
              <a:t>The Rational Unified Process is a modern generic process model that is organized into phases (inception, elaboration, construction and transition) but separates activities (requirements, analysis and design, etc.) from these phases.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9876"/>
            <a:ext cx="8229600" cy="4525963"/>
          </a:xfrm>
        </p:spPr>
        <p:txBody>
          <a:bodyPr/>
          <a:lstStyle/>
          <a:p>
            <a:r>
              <a:rPr lang="en-GB" dirty="0" smtClean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 smtClean="0"/>
              <a:t>In agile processes (will discuss in week 3), planning is incremental and it is easier to change the process to reflect changing customer requirements. 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  <a:p>
            <a:r>
              <a:rPr lang="en-GB" dirty="0" smtClean="0"/>
              <a:t>There are no right or wrong software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Reuse-oriented software engineering</a:t>
            </a:r>
          </a:p>
          <a:p>
            <a:pPr lvl="1"/>
            <a:r>
              <a:rPr lang="en-GB" dirty="0" smtClean="0"/>
              <a:t>The system is assembled from existing components. May be plan-driven or agile.</a:t>
            </a:r>
          </a:p>
          <a:p>
            <a:r>
              <a:rPr lang="en-GB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1478536"/>
            <a:ext cx="8492837" cy="4977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drawback of the waterfall model is the difficulty of accommodating change 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2D513E542BA34BA5395A8561D5E617" ma:contentTypeVersion="2" ma:contentTypeDescription="Create a new document." ma:contentTypeScope="" ma:versionID="9fd2c57b61d218a797b87de62dbf66a8">
  <xsd:schema xmlns:xsd="http://www.w3.org/2001/XMLSchema" xmlns:xs="http://www.w3.org/2001/XMLSchema" xmlns:p="http://schemas.microsoft.com/office/2006/metadata/properties" xmlns:ns2="92044999-1fc3-4393-a6ff-2ef1f1fdc260" targetNamespace="http://schemas.microsoft.com/office/2006/metadata/properties" ma:root="true" ma:fieldsID="f5c5ed29e3ad39d95829bc79724443d9" ns2:_="">
    <xsd:import namespace="92044999-1fc3-4393-a6ff-2ef1f1fdc2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44999-1fc3-4393-a6ff-2ef1f1fdc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1AB7E9-5598-4922-9F2B-C5A23DF1027E}"/>
</file>

<file path=customXml/itemProps2.xml><?xml version="1.0" encoding="utf-8"?>
<ds:datastoreItem xmlns:ds="http://schemas.openxmlformats.org/officeDocument/2006/customXml" ds:itemID="{8F6A9E8D-B179-49B7-AB76-3D3232D52E9B}"/>
</file>

<file path=customXml/itemProps3.xml><?xml version="1.0" encoding="utf-8"?>
<ds:datastoreItem xmlns:ds="http://schemas.openxmlformats.org/officeDocument/2006/customXml" ds:itemID="{898E923F-09CD-418E-AC62-348B35C1B380}"/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9256</TotalTime>
  <Words>2927</Words>
  <Application>Microsoft Office PowerPoint</Application>
  <PresentationFormat>On-screen Show (4:3)</PresentationFormat>
  <Paragraphs>418</Paragraphs>
  <Slides>58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ＭＳ Ｐゴシック</vt:lpstr>
      <vt:lpstr>Arial</vt:lpstr>
      <vt:lpstr>Calibri</vt:lpstr>
      <vt:lpstr>Times New Roman</vt:lpstr>
      <vt:lpstr>Wingdings</vt:lpstr>
      <vt:lpstr>SE9</vt:lpstr>
      <vt:lpstr>Software Processes and Process Model</vt:lpstr>
      <vt:lpstr>Topics covered</vt:lpstr>
      <vt:lpstr>PowerPoint Presentation</vt:lpstr>
      <vt:lpstr>The software process</vt:lpstr>
      <vt:lpstr>Software process descriptions</vt:lpstr>
      <vt:lpstr>Plan-driven and agile processes</vt:lpstr>
      <vt:lpstr>Software process models</vt:lpstr>
      <vt:lpstr>The waterfall model </vt:lpstr>
      <vt:lpstr>Waterfall model phases</vt:lpstr>
      <vt:lpstr>PowerPoint Presentation</vt:lpstr>
      <vt:lpstr>Waterfall model problems</vt:lpstr>
      <vt:lpstr>Incremental development  </vt:lpstr>
      <vt:lpstr>Incremental development benefits</vt:lpstr>
      <vt:lpstr>Incremental development problems</vt:lpstr>
      <vt:lpstr>Reuse-oriented software engineering</vt:lpstr>
      <vt:lpstr>Reuse-oriented software engineering</vt:lpstr>
      <vt:lpstr>Types of software component</vt:lpstr>
      <vt:lpstr>Coping with change</vt:lpstr>
      <vt:lpstr>Coping with change</vt:lpstr>
      <vt:lpstr>Reducing the costs of rework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Boehm’s Spiral model</vt:lpstr>
      <vt:lpstr>Boehm’s spiral model of the software process </vt:lpstr>
      <vt:lpstr>Spiral model sectors</vt:lpstr>
      <vt:lpstr>Spiral model usage</vt:lpstr>
      <vt:lpstr>The Rational Unified Process</vt:lpstr>
      <vt:lpstr>Phases in the Rational Unified Process </vt:lpstr>
      <vt:lpstr>RUP phases</vt:lpstr>
      <vt:lpstr>RUP iteration</vt:lpstr>
      <vt:lpstr>Static workflows in the Rational Unified Process</vt:lpstr>
      <vt:lpstr>Static workflows in the Rational Unified Process</vt:lpstr>
      <vt:lpstr>RUP good practice</vt:lpstr>
      <vt:lpstr>RUP good practice</vt:lpstr>
      <vt:lpstr>PowerPoint Presentation</vt:lpstr>
      <vt:lpstr>Process activities</vt:lpstr>
      <vt:lpstr>Software specification</vt:lpstr>
      <vt:lpstr>The requirements engineering process </vt:lpstr>
      <vt:lpstr>Software design and implementation</vt:lpstr>
      <vt:lpstr>A general model of the design process  </vt:lpstr>
      <vt:lpstr>Design activities</vt:lpstr>
      <vt:lpstr>Software validation</vt:lpstr>
      <vt:lpstr>Stages of testing </vt:lpstr>
      <vt:lpstr>Testing stages</vt:lpstr>
      <vt:lpstr>Testing phases in a plan-driven software process </vt:lpstr>
      <vt:lpstr>Software evolution</vt:lpstr>
      <vt:lpstr>System evolution 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Muhammad Misbahuddin</cp:lastModifiedBy>
  <cp:revision>34</cp:revision>
  <dcterms:created xsi:type="dcterms:W3CDTF">2010-01-06T19:57:16Z</dcterms:created>
  <dcterms:modified xsi:type="dcterms:W3CDTF">2017-03-09T11:25:06Z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0x010100532D513E542BA34BA5395A8561D5E617</vt:lpwstr>
  </property>
</Properties>
</file>