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76" r:id="rId2"/>
    <p:sldId id="257" r:id="rId3"/>
    <p:sldId id="258" r:id="rId4"/>
    <p:sldId id="259" r:id="rId5"/>
    <p:sldId id="260" r:id="rId6"/>
    <p:sldId id="277" r:id="rId7"/>
    <p:sldId id="261" r:id="rId8"/>
    <p:sldId id="262" r:id="rId9"/>
    <p:sldId id="263" r:id="rId10"/>
    <p:sldId id="264" r:id="rId11"/>
    <p:sldId id="265" r:id="rId12"/>
    <p:sldId id="266" r:id="rId13"/>
    <p:sldId id="268" r:id="rId14"/>
    <p:sldId id="269" r:id="rId15"/>
    <p:sldId id="270" r:id="rId16"/>
    <p:sldId id="275" r:id="rId17"/>
    <p:sldId id="279" r:id="rId18"/>
    <p:sldId id="281" r:id="rId19"/>
    <p:sldId id="280" r:id="rId20"/>
    <p:sldId id="278"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5" autoAdjust="0"/>
    <p:restoredTop sz="94660"/>
  </p:normalViewPr>
  <p:slideViewPr>
    <p:cSldViewPr>
      <p:cViewPr varScale="1">
        <p:scale>
          <a:sx n="68" d="100"/>
          <a:sy n="68" d="100"/>
        </p:scale>
        <p:origin x="128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6926-E96A-4912-A1EC-7BB7E0E802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6AE1BBB-4AA0-4CBD-9137-644B66AA7F0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49EE6A5-27F4-41EB-8989-68E48949852F}"/>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5" name="Footer Placeholder 4">
            <a:extLst>
              <a:ext uri="{FF2B5EF4-FFF2-40B4-BE49-F238E27FC236}">
                <a16:creationId xmlns:a16="http://schemas.microsoft.com/office/drawing/2014/main" id="{794317A3-B4C5-4D5E-8758-D164A2FBB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19CB0-A068-4380-8B79-558686F8237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3369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BC01-68F3-40D7-901F-8CDAC770D1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5E80DA-7CBA-4BB7-AFF9-B6B95900C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B12E5-423C-4CF7-8240-112089203D95}"/>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5" name="Footer Placeholder 4">
            <a:extLst>
              <a:ext uri="{FF2B5EF4-FFF2-40B4-BE49-F238E27FC236}">
                <a16:creationId xmlns:a16="http://schemas.microsoft.com/office/drawing/2014/main" id="{9154BF53-64C6-4614-973F-86A42CAC0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A1273-A952-4A12-A3BE-574E437FE2A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2341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658DA-B5B8-4E1B-9062-09AC10C8BD6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086F3-9738-4B26-9B94-89ACFE4BCF4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8773B-994A-4458-B838-4A5C23CE00F7}"/>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5" name="Footer Placeholder 4">
            <a:extLst>
              <a:ext uri="{FF2B5EF4-FFF2-40B4-BE49-F238E27FC236}">
                <a16:creationId xmlns:a16="http://schemas.microsoft.com/office/drawing/2014/main" id="{355A721D-2E90-4F6F-B6DA-9EC6B85F3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10301-51B6-4EF1-8A52-65FECE55F35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3482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33FC-8472-4299-A991-17A6316DF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76B545-13DC-49E2-B9AF-019F9690C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4F28F-7EE9-470A-8CE5-599BDAF524DB}"/>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5" name="Footer Placeholder 4">
            <a:extLst>
              <a:ext uri="{FF2B5EF4-FFF2-40B4-BE49-F238E27FC236}">
                <a16:creationId xmlns:a16="http://schemas.microsoft.com/office/drawing/2014/main" id="{AE1CADEF-7A5D-4DEA-9628-5AE3822C1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883C2-C09C-4E5B-90D8-93B1C87EBB9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9104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6AEF-F28B-4B2C-B536-293F828972A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56BC125-C936-49A9-860A-A636795056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1A4C8-DE9F-4AB9-A4DE-39C50238BDDF}"/>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5" name="Footer Placeholder 4">
            <a:extLst>
              <a:ext uri="{FF2B5EF4-FFF2-40B4-BE49-F238E27FC236}">
                <a16:creationId xmlns:a16="http://schemas.microsoft.com/office/drawing/2014/main" id="{CBFA0529-4357-467D-9FF1-040D7F059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E9EC7-22AB-40D1-A754-635CE89A30C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552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9A21-46D6-408B-A4AC-C66630EBB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C2B519-E0F0-45F0-B157-F87989E79C4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E6547B-249F-409E-BF25-7BBDEE8A838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B99FE-CE6F-4BBE-BE7A-9AB1E69B4CEB}"/>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6" name="Footer Placeholder 5">
            <a:extLst>
              <a:ext uri="{FF2B5EF4-FFF2-40B4-BE49-F238E27FC236}">
                <a16:creationId xmlns:a16="http://schemas.microsoft.com/office/drawing/2014/main" id="{50857AE6-1031-4D2A-890F-45B37A627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0E960-2194-4AFD-9D4D-4C24D09A996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0910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1EDE-652C-4331-889C-1D1353049D7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02371-2751-48A3-A164-C83188CBBFC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6EF7D73-013A-4A7A-8D5F-5C082096F4A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D54122-5DB7-459E-9580-14085ACC057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AE1CAF1-87EA-46A3-9457-40C7F0910D4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280F00-117B-42A7-8037-08C15D8B8A2F}"/>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8" name="Footer Placeholder 7">
            <a:extLst>
              <a:ext uri="{FF2B5EF4-FFF2-40B4-BE49-F238E27FC236}">
                <a16:creationId xmlns:a16="http://schemas.microsoft.com/office/drawing/2014/main" id="{EE770E70-2518-4703-9828-46ACEAE205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60D291-9A39-4B68-BEC5-52FDBA0C34A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8461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F89B-3FFA-471F-804C-3BA8956EDE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D10912-EF8D-42A8-8FD9-0E8A540DBC98}"/>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4" name="Footer Placeholder 3">
            <a:extLst>
              <a:ext uri="{FF2B5EF4-FFF2-40B4-BE49-F238E27FC236}">
                <a16:creationId xmlns:a16="http://schemas.microsoft.com/office/drawing/2014/main" id="{E649E9EE-4365-479A-BB86-542006CE0A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7D633-064B-4C88-BB0E-03B691D0537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4444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13A0A-0428-4C74-965B-4DF57B1E0596}"/>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3" name="Footer Placeholder 2">
            <a:extLst>
              <a:ext uri="{FF2B5EF4-FFF2-40B4-BE49-F238E27FC236}">
                <a16:creationId xmlns:a16="http://schemas.microsoft.com/office/drawing/2014/main" id="{39DBA406-E684-4456-AA62-B533F849EC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8AB0C2-8D96-4A7E-9018-3EDF6816D3D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8453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6FA8-70E3-4EFB-98B2-D9B0879E93F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965E9E1-0AF1-453B-A9EF-31CE55A71C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81E333-D167-4EF6-87CC-BA17F4C0219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583322F-A74F-412A-919C-9593662676AE}"/>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6" name="Footer Placeholder 5">
            <a:extLst>
              <a:ext uri="{FF2B5EF4-FFF2-40B4-BE49-F238E27FC236}">
                <a16:creationId xmlns:a16="http://schemas.microsoft.com/office/drawing/2014/main" id="{E569CC93-7674-4353-A70F-3E0C2F7C1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EFB37-E9DF-4D35-B94B-35F5D4AEFDD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0036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CC7B-F994-4A2E-8C4B-EFBA3B6927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3DE080-295A-4514-90CD-A7E051BB3AD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A1227EE-02A9-43AB-B688-C81CCB6184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431610B-7374-4BDF-BF14-33B7F81E74D7}"/>
              </a:ext>
            </a:extLst>
          </p:cNvPr>
          <p:cNvSpPr>
            <a:spLocks noGrp="1"/>
          </p:cNvSpPr>
          <p:nvPr>
            <p:ph type="dt" sz="half" idx="10"/>
          </p:nvPr>
        </p:nvSpPr>
        <p:spPr/>
        <p:txBody>
          <a:bodyPr/>
          <a:lstStyle/>
          <a:p>
            <a:fld id="{1D8BD707-D9CF-40AE-B4C6-C98DA3205C09}" type="datetimeFigureOut">
              <a:rPr lang="en-US" smtClean="0"/>
              <a:t>2/3/2021</a:t>
            </a:fld>
            <a:endParaRPr lang="en-US"/>
          </a:p>
        </p:txBody>
      </p:sp>
      <p:sp>
        <p:nvSpPr>
          <p:cNvPr id="6" name="Footer Placeholder 5">
            <a:extLst>
              <a:ext uri="{FF2B5EF4-FFF2-40B4-BE49-F238E27FC236}">
                <a16:creationId xmlns:a16="http://schemas.microsoft.com/office/drawing/2014/main" id="{049EF72C-72BF-4FFF-89C6-AADC2E515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48677-E12E-4E43-8F51-BA2E0E0C13C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6569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9A782-8113-4825-AC9C-69110D2D352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B248D6-FE8C-4B67-A7F6-F35969AA9C5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CF10D-287E-4058-A6EA-0314C7B073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2/3/2021</a:t>
            </a:fld>
            <a:endParaRPr lang="en-US"/>
          </a:p>
        </p:txBody>
      </p:sp>
      <p:sp>
        <p:nvSpPr>
          <p:cNvPr id="5" name="Footer Placeholder 4">
            <a:extLst>
              <a:ext uri="{FF2B5EF4-FFF2-40B4-BE49-F238E27FC236}">
                <a16:creationId xmlns:a16="http://schemas.microsoft.com/office/drawing/2014/main" id="{01964610-603F-4344-AA74-07ADB11C5F0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CDB09-C14D-4909-B4C4-A9B361378DC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64000272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8B63-8A41-4DE3-BE65-86718D37D64F}"/>
              </a:ext>
            </a:extLst>
          </p:cNvPr>
          <p:cNvSpPr>
            <a:spLocks noGrp="1"/>
          </p:cNvSpPr>
          <p:nvPr>
            <p:ph type="ctrTitle"/>
          </p:nvPr>
        </p:nvSpPr>
        <p:spPr>
          <a:xfrm>
            <a:off x="1142999" y="871718"/>
            <a:ext cx="6858000" cy="762000"/>
          </a:xfrm>
        </p:spPr>
        <p:txBody>
          <a:bodyPr/>
          <a:lstStyle/>
          <a:p>
            <a:r>
              <a:rPr lang="en-US" dirty="0">
                <a:solidFill>
                  <a:srgbClr val="008DBC"/>
                </a:solidFill>
                <a:effectLst>
                  <a:outerShdw blurRad="38100" dist="38100" dir="2700000" algn="tl">
                    <a:srgbClr val="000000">
                      <a:alpha val="43137"/>
                    </a:srgbClr>
                  </a:outerShdw>
                </a:effectLst>
                <a:latin typeface="Bauhaus 93" panose="04030905020B02020C02" pitchFamily="82" charset="0"/>
              </a:rPr>
              <a:t>Mobile Device Security</a:t>
            </a:r>
          </a:p>
        </p:txBody>
      </p:sp>
      <p:sp>
        <p:nvSpPr>
          <p:cNvPr id="3" name="Subtitle 2">
            <a:extLst>
              <a:ext uri="{FF2B5EF4-FFF2-40B4-BE49-F238E27FC236}">
                <a16:creationId xmlns:a16="http://schemas.microsoft.com/office/drawing/2014/main" id="{8AE40966-2F4C-4BEB-8AC9-8B10BBFA9442}"/>
              </a:ext>
            </a:extLst>
          </p:cNvPr>
          <p:cNvSpPr>
            <a:spLocks noGrp="1"/>
          </p:cNvSpPr>
          <p:nvPr>
            <p:ph type="subTitle" idx="1"/>
          </p:nvPr>
        </p:nvSpPr>
        <p:spPr>
          <a:xfrm>
            <a:off x="1676400" y="1810011"/>
            <a:ext cx="5867400" cy="2042279"/>
          </a:xfrm>
        </p:spPr>
        <p:txBody>
          <a:bodyPr/>
          <a:lstStyle/>
          <a:p>
            <a:pPr algn="l"/>
            <a:r>
              <a:rPr lang="en-US" dirty="0"/>
              <a:t>Presented by :</a:t>
            </a:r>
          </a:p>
          <a:p>
            <a:pPr marL="285750" indent="-285750" algn="l">
              <a:buFont typeface="Arial" panose="020B0604020202020204" pitchFamily="34" charset="0"/>
              <a:buChar char="•"/>
            </a:pPr>
            <a:r>
              <a:rPr lang="en-US" dirty="0"/>
              <a:t>MANSOOR AHMED 18b-129-se</a:t>
            </a:r>
          </a:p>
          <a:p>
            <a:pPr marL="285750" indent="-285750" algn="l">
              <a:buFont typeface="Arial" panose="020B0604020202020204" pitchFamily="34" charset="0"/>
              <a:buChar char="•"/>
            </a:pPr>
            <a:r>
              <a:rPr lang="en-US" dirty="0"/>
              <a:t>SUMMAIYA SAEED 18b-081-se</a:t>
            </a:r>
          </a:p>
          <a:p>
            <a:pPr marL="285750" indent="-285750" algn="l">
              <a:buFont typeface="Arial" panose="020B0604020202020204" pitchFamily="34" charset="0"/>
              <a:buChar char="•"/>
            </a:pPr>
            <a:r>
              <a:rPr lang="en-US" dirty="0"/>
              <a:t>SYEDA MAHAM WADOOD 18b-029-se</a:t>
            </a:r>
          </a:p>
          <a:p>
            <a:pPr marL="285750" indent="-285750" algn="l">
              <a:buFont typeface="Arial" panose="020B0604020202020204" pitchFamily="34" charset="0"/>
              <a:buChar char="•"/>
            </a:pPr>
            <a:r>
              <a:rPr lang="en-US" dirty="0"/>
              <a:t>JAVERIA MUGHAL 18b-119-se</a:t>
            </a:r>
          </a:p>
          <a:p>
            <a:pPr algn="l"/>
            <a:endParaRPr lang="en-US" dirty="0"/>
          </a:p>
          <a:p>
            <a:pPr algn="l"/>
            <a:endParaRPr lang="en-US" dirty="0"/>
          </a:p>
        </p:txBody>
      </p:sp>
      <p:sp>
        <p:nvSpPr>
          <p:cNvPr id="4" name="object 3">
            <a:extLst>
              <a:ext uri="{FF2B5EF4-FFF2-40B4-BE49-F238E27FC236}">
                <a16:creationId xmlns:a16="http://schemas.microsoft.com/office/drawing/2014/main" id="{B223E6AD-C6D9-4904-B47F-730A908055DB}"/>
              </a:ext>
            </a:extLst>
          </p:cNvPr>
          <p:cNvSpPr/>
          <p:nvPr/>
        </p:nvSpPr>
        <p:spPr>
          <a:xfrm>
            <a:off x="0" y="0"/>
            <a:ext cx="9143999" cy="1028700"/>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C6A56FB-9DDC-4BFF-ABD5-5F9BA252D46F}"/>
              </a:ext>
            </a:extLst>
          </p:cNvPr>
          <p:cNvSpPr/>
          <p:nvPr/>
        </p:nvSpPr>
        <p:spPr>
          <a:xfrm>
            <a:off x="4401357" y="-223"/>
            <a:ext cx="4742641" cy="599949"/>
          </a:xfrm>
          <a:prstGeom prst="rect">
            <a:avLst/>
          </a:prstGeom>
          <a:blipFill>
            <a:blip r:embed="rId3"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61DC6CDA-5AE6-4812-BFD2-5FFE4D3F785C}"/>
              </a:ext>
            </a:extLst>
          </p:cNvPr>
          <p:cNvSpPr/>
          <p:nvPr/>
        </p:nvSpPr>
        <p:spPr>
          <a:xfrm>
            <a:off x="0" y="63437"/>
            <a:ext cx="9145590" cy="901826"/>
          </a:xfrm>
          <a:prstGeom prst="rect">
            <a:avLst/>
          </a:prstGeom>
          <a:blipFill>
            <a:blip r:embed="rId4" cstate="print"/>
            <a:stretch>
              <a:fillRect/>
            </a:stretch>
          </a:blipFill>
        </p:spPr>
        <p:txBody>
          <a:bodyPr wrap="square" lIns="0" tIns="0" rIns="0" bIns="0" rtlCol="0"/>
          <a:lstStyle/>
          <a:p>
            <a:endParaRPr dirty="0"/>
          </a:p>
        </p:txBody>
      </p:sp>
      <p:sp>
        <p:nvSpPr>
          <p:cNvPr id="7" name="object 6">
            <a:extLst>
              <a:ext uri="{FF2B5EF4-FFF2-40B4-BE49-F238E27FC236}">
                <a16:creationId xmlns:a16="http://schemas.microsoft.com/office/drawing/2014/main" id="{5765D0C8-A6C8-482E-A802-75D464951084}"/>
              </a:ext>
            </a:extLst>
          </p:cNvPr>
          <p:cNvSpPr/>
          <p:nvPr/>
        </p:nvSpPr>
        <p:spPr>
          <a:xfrm>
            <a:off x="0" y="126874"/>
            <a:ext cx="9145590" cy="901826"/>
          </a:xfrm>
          <a:prstGeom prst="rect">
            <a:avLst/>
          </a:prstGeom>
          <a:blipFill>
            <a:blip r:embed="rId4" cstate="print"/>
            <a:stretch>
              <a:fillRect/>
            </a:stretch>
          </a:blipFill>
        </p:spPr>
        <p:txBody>
          <a:bodyPr wrap="square" lIns="0" tIns="0" rIns="0" bIns="0" rtlCol="0"/>
          <a:lstStyle/>
          <a:p>
            <a:endParaRPr dirty="0"/>
          </a:p>
        </p:txBody>
      </p:sp>
      <p:sp>
        <p:nvSpPr>
          <p:cNvPr id="8" name="object 7">
            <a:extLst>
              <a:ext uri="{FF2B5EF4-FFF2-40B4-BE49-F238E27FC236}">
                <a16:creationId xmlns:a16="http://schemas.microsoft.com/office/drawing/2014/main" id="{EF9BE1BB-4A62-40F3-AD0A-D74FDCFBFA37}"/>
              </a:ext>
            </a:extLst>
          </p:cNvPr>
          <p:cNvSpPr/>
          <p:nvPr/>
        </p:nvSpPr>
        <p:spPr>
          <a:xfrm>
            <a:off x="6647687" y="4323588"/>
            <a:ext cx="2496311" cy="2534412"/>
          </a:xfrm>
          <a:prstGeom prst="rect">
            <a:avLst/>
          </a:prstGeom>
          <a:blipFill>
            <a:blip r:embed="rId5" cstate="print"/>
            <a:stretch>
              <a:fillRect/>
            </a:stretch>
          </a:blipFill>
        </p:spPr>
        <p:txBody>
          <a:bodyPr wrap="square" lIns="0" tIns="0" rIns="0" bIns="0" rtlCol="0"/>
          <a:lstStyle/>
          <a:p>
            <a:endParaRPr/>
          </a:p>
        </p:txBody>
      </p:sp>
      <p:sp>
        <p:nvSpPr>
          <p:cNvPr id="9" name="object 9">
            <a:extLst>
              <a:ext uri="{FF2B5EF4-FFF2-40B4-BE49-F238E27FC236}">
                <a16:creationId xmlns:a16="http://schemas.microsoft.com/office/drawing/2014/main" id="{BD777012-AFF2-469D-A9EB-6CEC2AC8C273}"/>
              </a:ext>
            </a:extLst>
          </p:cNvPr>
          <p:cNvSpPr/>
          <p:nvPr/>
        </p:nvSpPr>
        <p:spPr>
          <a:xfrm>
            <a:off x="0" y="3915727"/>
            <a:ext cx="2895600" cy="2878836"/>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597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574039" y="769365"/>
            <a:ext cx="7033767" cy="513715"/>
          </a:xfrm>
          <a:prstGeom prst="rect">
            <a:avLst/>
          </a:prstGeom>
        </p:spPr>
        <p:txBody>
          <a:bodyPr vert="horz" wrap="square" lIns="0" tIns="13335" rIns="0" bIns="0" rtlCol="0">
            <a:spAutoFit/>
          </a:bodyPr>
          <a:lstStyle/>
          <a:p>
            <a:pPr marL="12700">
              <a:lnSpc>
                <a:spcPct val="100000"/>
              </a:lnSpc>
              <a:spcBef>
                <a:spcPts val="105"/>
              </a:spcBef>
            </a:pPr>
            <a:r>
              <a:rPr lang="en-US" sz="3200" i="0" u="heavy" spc="-5" dirty="0">
                <a:uFill>
                  <a:solidFill>
                    <a:srgbClr val="000000"/>
                  </a:solidFill>
                </a:uFill>
                <a:latin typeface="Constantia"/>
                <a:cs typeface="Constantia"/>
              </a:rPr>
              <a:t>Mobile Access Control</a:t>
            </a:r>
            <a:endParaRPr sz="3200" dirty="0">
              <a:latin typeface="Constantia"/>
              <a:cs typeface="Constantia"/>
            </a:endParaRPr>
          </a:p>
        </p:txBody>
      </p:sp>
      <p:sp>
        <p:nvSpPr>
          <p:cNvPr id="8" name="object 8"/>
          <p:cNvSpPr txBox="1"/>
          <p:nvPr/>
        </p:nvSpPr>
        <p:spPr>
          <a:xfrm>
            <a:off x="496613" y="1336690"/>
            <a:ext cx="8094980" cy="4805803"/>
          </a:xfrm>
          <a:prstGeom prst="rect">
            <a:avLst/>
          </a:prstGeom>
        </p:spPr>
        <p:txBody>
          <a:bodyPr vert="horz" wrap="square" lIns="0" tIns="12065" rIns="0" bIns="0" rtlCol="0">
            <a:spAutoFit/>
          </a:bodyPr>
          <a:lstStyle/>
          <a:p>
            <a:pPr marL="259079" marR="5080" indent="-247015">
              <a:lnSpc>
                <a:spcPct val="100000"/>
              </a:lnSpc>
              <a:spcBef>
                <a:spcPts val="95"/>
              </a:spcBef>
              <a:buClr>
                <a:srgbClr val="0E6EC5"/>
              </a:buClr>
              <a:buSzPct val="83928"/>
              <a:buFont typeface="Wingdings 2"/>
              <a:buChar char=""/>
              <a:tabLst>
                <a:tab pos="330835" algn="l"/>
                <a:tab pos="331470" algn="l"/>
              </a:tabLst>
            </a:pPr>
            <a:r>
              <a:rPr lang="en-US" sz="2800" dirty="0">
                <a:latin typeface="Arial" panose="020B0604020202020204" pitchFamily="34" charset="0"/>
                <a:cs typeface="Arial" panose="020B0604020202020204" pitchFamily="34" charset="0"/>
              </a:rPr>
              <a:t> Very easy for attacker to control a mobile device if he/she has physical access </a:t>
            </a:r>
          </a:p>
          <a:p>
            <a:pPr marL="12064" marR="5080">
              <a:lnSpc>
                <a:spcPct val="100000"/>
              </a:lnSpc>
              <a:spcBef>
                <a:spcPts val="95"/>
              </a:spcBef>
              <a:buClr>
                <a:srgbClr val="0E6EC5"/>
              </a:buClr>
              <a:buSzPct val="83928"/>
              <a:tabLst>
                <a:tab pos="330835" algn="l"/>
                <a:tab pos="331470" algn="l"/>
              </a:tabLst>
            </a:pPr>
            <a:r>
              <a:rPr lang="en-US" sz="2800" dirty="0">
                <a:latin typeface="Arial" panose="020B0604020202020204" pitchFamily="34" charset="0"/>
                <a:cs typeface="Arial" panose="020B0604020202020204" pitchFamily="34" charset="0"/>
              </a:rPr>
              <a:t>– Especially if there’s no way to authenticate user</a:t>
            </a:r>
          </a:p>
          <a:p>
            <a:pPr marL="12064" marR="5080">
              <a:lnSpc>
                <a:spcPct val="100000"/>
              </a:lnSpc>
              <a:spcBef>
                <a:spcPts val="95"/>
              </a:spcBef>
              <a:buClr>
                <a:srgbClr val="0E6EC5"/>
              </a:buClr>
              <a:buSzPct val="83928"/>
              <a:tabLst>
                <a:tab pos="330835" algn="l"/>
                <a:tab pos="331470" algn="l"/>
              </a:tabLst>
            </a:pPr>
            <a:r>
              <a:rPr lang="en-US" sz="2800" dirty="0">
                <a:latin typeface="Arial" panose="020B0604020202020204" pitchFamily="34" charset="0"/>
                <a:cs typeface="Arial" panose="020B0604020202020204" pitchFamily="34" charset="0"/>
              </a:rPr>
              <a:t> – Then device can join botnet, send SMS spam, etc. </a:t>
            </a:r>
          </a:p>
          <a:p>
            <a:pPr marL="259079" marR="5080" indent="-247015">
              <a:lnSpc>
                <a:spcPct val="100000"/>
              </a:lnSpc>
              <a:spcBef>
                <a:spcPts val="95"/>
              </a:spcBef>
              <a:buClr>
                <a:srgbClr val="0E6EC5"/>
              </a:buClr>
              <a:buSzPct val="83928"/>
              <a:buFont typeface="Wingdings 2"/>
              <a:buChar char=""/>
              <a:tabLst>
                <a:tab pos="330835" algn="l"/>
                <a:tab pos="331470" algn="l"/>
              </a:tabLst>
            </a:pPr>
            <a:r>
              <a:rPr lang="en-US" sz="2800" dirty="0">
                <a:latin typeface="Arial" panose="020B0604020202020204" pitchFamily="34" charset="0"/>
                <a:cs typeface="Arial" panose="020B0604020202020204" pitchFamily="34" charset="0"/>
              </a:rPr>
              <a:t> Need access controls for mobile devices</a:t>
            </a:r>
          </a:p>
          <a:p>
            <a:pPr marL="12064" marR="5080">
              <a:lnSpc>
                <a:spcPct val="100000"/>
              </a:lnSpc>
              <a:spcBef>
                <a:spcPts val="95"/>
              </a:spcBef>
              <a:buClr>
                <a:srgbClr val="0E6EC5"/>
              </a:buClr>
              <a:buSzPct val="83928"/>
              <a:tabLst>
                <a:tab pos="330835" algn="l"/>
                <a:tab pos="331470" algn="l"/>
              </a:tabLst>
            </a:pPr>
            <a:r>
              <a:rPr lang="en-US" sz="2800" dirty="0">
                <a:latin typeface="Arial" panose="020B0604020202020204" pitchFamily="34" charset="0"/>
                <a:cs typeface="Arial" panose="020B0604020202020204" pitchFamily="34" charset="0"/>
              </a:rPr>
              <a:t> –Authentication, authorization, accountability </a:t>
            </a:r>
          </a:p>
          <a:p>
            <a:pPr marL="12064" marR="5080">
              <a:lnSpc>
                <a:spcPct val="100000"/>
              </a:lnSpc>
              <a:spcBef>
                <a:spcPts val="95"/>
              </a:spcBef>
              <a:buClr>
                <a:srgbClr val="0E6EC5"/>
              </a:buClr>
              <a:buSzPct val="83928"/>
              <a:tabLst>
                <a:tab pos="330835" algn="l"/>
                <a:tab pos="331470" algn="l"/>
              </a:tabLst>
            </a:pPr>
            <a:r>
              <a:rPr lang="en-US" sz="2800" dirty="0">
                <a:latin typeface="Arial" panose="020B0604020202020204" pitchFamily="34" charset="0"/>
                <a:cs typeface="Arial" panose="020B0604020202020204" pitchFamily="34" charset="0"/>
              </a:rPr>
              <a:t>– Authentication workflow: </a:t>
            </a:r>
          </a:p>
          <a:p>
            <a:pPr marL="259079" marR="5080" indent="-247015">
              <a:lnSpc>
                <a:spcPct val="100000"/>
              </a:lnSpc>
              <a:spcBef>
                <a:spcPts val="95"/>
              </a:spcBef>
              <a:buClr>
                <a:srgbClr val="0E6EC5"/>
              </a:buClr>
              <a:buSzPct val="83928"/>
              <a:buFont typeface="Wingdings 2"/>
              <a:buChar char=""/>
              <a:tabLst>
                <a:tab pos="330835" algn="l"/>
                <a:tab pos="331470" algn="l"/>
              </a:tabLst>
            </a:pPr>
            <a:r>
              <a:rPr lang="en-US" sz="2000" dirty="0">
                <a:latin typeface="Arial" panose="020B0604020202020204" pitchFamily="34" charset="0"/>
                <a:cs typeface="Arial" panose="020B0604020202020204" pitchFamily="34" charset="0"/>
              </a:rPr>
              <a:t> Request access </a:t>
            </a:r>
          </a:p>
          <a:p>
            <a:pPr marL="259079" marR="5080" indent="-247015">
              <a:lnSpc>
                <a:spcPct val="100000"/>
              </a:lnSpc>
              <a:spcBef>
                <a:spcPts val="95"/>
              </a:spcBef>
              <a:buClr>
                <a:srgbClr val="0E6EC5"/>
              </a:buClr>
              <a:buSzPct val="83928"/>
              <a:buFont typeface="Wingdings 2"/>
              <a:buChar char=""/>
              <a:tabLst>
                <a:tab pos="330835" algn="l"/>
                <a:tab pos="331470" algn="l"/>
              </a:tabLst>
            </a:pPr>
            <a:r>
              <a:rPr lang="en-US" sz="2000" dirty="0">
                <a:latin typeface="Arial" panose="020B0604020202020204" pitchFamily="34" charset="0"/>
                <a:cs typeface="Arial" panose="020B0604020202020204" pitchFamily="34" charset="0"/>
              </a:rPr>
              <a:t> Supplication (user provides identity, e.g., John Smith) </a:t>
            </a:r>
          </a:p>
          <a:p>
            <a:pPr marL="259079" marR="5080" indent="-247015">
              <a:lnSpc>
                <a:spcPct val="100000"/>
              </a:lnSpc>
              <a:spcBef>
                <a:spcPts val="95"/>
              </a:spcBef>
              <a:buClr>
                <a:srgbClr val="0E6EC5"/>
              </a:buClr>
              <a:buSzPct val="83928"/>
              <a:buFont typeface="Wingdings 2"/>
              <a:buChar char=""/>
              <a:tabLst>
                <a:tab pos="330835" algn="l"/>
                <a:tab pos="331470" algn="l"/>
              </a:tabLst>
            </a:pPr>
            <a:r>
              <a:rPr lang="en-US" sz="2000" dirty="0">
                <a:latin typeface="Arial" panose="020B0604020202020204" pitchFamily="34" charset="0"/>
                <a:cs typeface="Arial" panose="020B0604020202020204" pitchFamily="34" charset="0"/>
              </a:rPr>
              <a:t> Authentication (system determines user is John) </a:t>
            </a:r>
          </a:p>
          <a:p>
            <a:pPr marL="259079" marR="5080" indent="-247015">
              <a:lnSpc>
                <a:spcPct val="100000"/>
              </a:lnSpc>
              <a:spcBef>
                <a:spcPts val="95"/>
              </a:spcBef>
              <a:buClr>
                <a:srgbClr val="0E6EC5"/>
              </a:buClr>
              <a:buSzPct val="83928"/>
              <a:buFont typeface="Wingdings 2"/>
              <a:buChar char=""/>
              <a:tabLst>
                <a:tab pos="330835" algn="l"/>
                <a:tab pos="331470" algn="l"/>
              </a:tabLst>
            </a:pPr>
            <a:r>
              <a:rPr lang="en-US" sz="2000" dirty="0">
                <a:latin typeface="Arial" panose="020B0604020202020204" pitchFamily="34" charset="0"/>
                <a:cs typeface="Arial" panose="020B0604020202020204" pitchFamily="34" charset="0"/>
              </a:rPr>
              <a:t> Authorization (system determines what John can/cannot do)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729487" y="1031189"/>
            <a:ext cx="7127240" cy="788670"/>
          </a:xfrm>
          <a:prstGeom prst="rect">
            <a:avLst/>
          </a:prstGeom>
        </p:spPr>
        <p:txBody>
          <a:bodyPr vert="horz" wrap="square" lIns="0" tIns="13335" rIns="0" bIns="0" rtlCol="0">
            <a:spAutoFit/>
          </a:bodyPr>
          <a:lstStyle/>
          <a:p>
            <a:pPr marL="12700">
              <a:lnSpc>
                <a:spcPct val="100000"/>
              </a:lnSpc>
              <a:spcBef>
                <a:spcPts val="105"/>
              </a:spcBef>
            </a:pPr>
            <a:r>
              <a:rPr sz="5000" i="0" dirty="0">
                <a:solidFill>
                  <a:srgbClr val="04607A"/>
                </a:solidFill>
                <a:latin typeface="Calibri"/>
                <a:cs typeface="Calibri"/>
              </a:rPr>
              <a:t>Mobile </a:t>
            </a:r>
            <a:r>
              <a:rPr sz="5000" i="0" spc="-10" dirty="0">
                <a:solidFill>
                  <a:srgbClr val="04607A"/>
                </a:solidFill>
                <a:latin typeface="Calibri"/>
                <a:cs typeface="Calibri"/>
              </a:rPr>
              <a:t>Application</a:t>
            </a:r>
            <a:r>
              <a:rPr sz="5000" i="0" spc="-50" dirty="0">
                <a:solidFill>
                  <a:srgbClr val="04607A"/>
                </a:solidFill>
                <a:latin typeface="Calibri"/>
                <a:cs typeface="Calibri"/>
              </a:rPr>
              <a:t> </a:t>
            </a:r>
            <a:r>
              <a:rPr sz="5000" i="0" spc="-5" dirty="0">
                <a:solidFill>
                  <a:srgbClr val="04607A"/>
                </a:solidFill>
                <a:latin typeface="Calibri"/>
                <a:cs typeface="Calibri"/>
              </a:rPr>
              <a:t>Security</a:t>
            </a:r>
            <a:endParaRPr sz="5000" dirty="0">
              <a:latin typeface="Calibri"/>
              <a:cs typeface="Calibri"/>
            </a:endParaRPr>
          </a:p>
        </p:txBody>
      </p:sp>
      <p:sp>
        <p:nvSpPr>
          <p:cNvPr id="8" name="object 8"/>
          <p:cNvSpPr txBox="1"/>
          <p:nvPr/>
        </p:nvSpPr>
        <p:spPr>
          <a:xfrm>
            <a:off x="535940" y="1910744"/>
            <a:ext cx="7865745" cy="3821558"/>
          </a:xfrm>
          <a:prstGeom prst="rect">
            <a:avLst/>
          </a:prstGeom>
        </p:spPr>
        <p:txBody>
          <a:bodyPr vert="horz" wrap="square" lIns="0" tIns="45719" rIns="0" bIns="0" rtlCol="0">
            <a:spAutoFit/>
          </a:bodyPr>
          <a:lstStyle/>
          <a:p>
            <a:pPr marL="287020" indent="-274320">
              <a:lnSpc>
                <a:spcPct val="100000"/>
              </a:lnSpc>
              <a:spcBef>
                <a:spcPts val="359"/>
              </a:spcBef>
              <a:buClr>
                <a:srgbClr val="0AD0D9"/>
              </a:buClr>
              <a:buSzPct val="93750"/>
              <a:buFont typeface="Wingdings 2"/>
              <a:buChar char=""/>
              <a:tabLst>
                <a:tab pos="287020" algn="l"/>
              </a:tabLst>
            </a:pPr>
            <a:r>
              <a:rPr sz="3200" i="1" u="heavy" dirty="0">
                <a:uFill>
                  <a:solidFill>
                    <a:srgbClr val="000000"/>
                  </a:solidFill>
                </a:uFill>
                <a:latin typeface="Arial" panose="020B0604020202020204" pitchFamily="34" charset="0"/>
                <a:cs typeface="Arial" panose="020B0604020202020204" pitchFamily="34" charset="0"/>
              </a:rPr>
              <a:t>Encryption.</a:t>
            </a:r>
            <a:endParaRPr sz="3200" dirty="0">
              <a:latin typeface="Arial" panose="020B0604020202020204" pitchFamily="34" charset="0"/>
              <a:cs typeface="Arial" panose="020B0604020202020204" pitchFamily="34" charset="0"/>
            </a:endParaRPr>
          </a:p>
          <a:p>
            <a:pPr marL="286385" marR="5080" indent="10160">
              <a:lnSpc>
                <a:spcPct val="100000"/>
              </a:lnSpc>
              <a:spcBef>
                <a:spcPts val="219"/>
              </a:spcBef>
            </a:pPr>
            <a:r>
              <a:rPr sz="2800" i="1" spc="-265" dirty="0">
                <a:latin typeface="Arial" panose="020B0604020202020204" pitchFamily="34" charset="0"/>
                <a:cs typeface="Arial" panose="020B0604020202020204" pitchFamily="34" charset="0"/>
              </a:rPr>
              <a:t>Ensure </a:t>
            </a:r>
            <a:r>
              <a:rPr sz="2800" i="1" spc="-215" dirty="0">
                <a:latin typeface="Arial" panose="020B0604020202020204" pitchFamily="34" charset="0"/>
                <a:cs typeface="Arial" panose="020B0604020202020204" pitchFamily="34" charset="0"/>
              </a:rPr>
              <a:t>that </a:t>
            </a:r>
            <a:r>
              <a:rPr sz="2800" i="1" spc="-254" dirty="0">
                <a:latin typeface="Arial" panose="020B0604020202020204" pitchFamily="34" charset="0"/>
                <a:cs typeface="Arial" panose="020B0604020202020204" pitchFamily="34" charset="0"/>
              </a:rPr>
              <a:t>mobile </a:t>
            </a:r>
            <a:r>
              <a:rPr sz="2800" i="1" spc="-229" dirty="0">
                <a:latin typeface="Arial" panose="020B0604020202020204" pitchFamily="34" charset="0"/>
                <a:cs typeface="Arial" panose="020B0604020202020204" pitchFamily="34" charset="0"/>
              </a:rPr>
              <a:t>applications </a:t>
            </a:r>
            <a:r>
              <a:rPr sz="2800" i="1" spc="-250" dirty="0">
                <a:latin typeface="Arial" panose="020B0604020202020204" pitchFamily="34" charset="0"/>
                <a:cs typeface="Arial" panose="020B0604020202020204" pitchFamily="34" charset="0"/>
              </a:rPr>
              <a:t>are </a:t>
            </a:r>
            <a:r>
              <a:rPr sz="2800" i="1" spc="-240" dirty="0">
                <a:latin typeface="Arial" panose="020B0604020202020204" pitchFamily="34" charset="0"/>
                <a:cs typeface="Arial" panose="020B0604020202020204" pitchFamily="34" charset="0"/>
              </a:rPr>
              <a:t>encrypting </a:t>
            </a:r>
            <a:r>
              <a:rPr sz="2800" i="1" spc="-215" dirty="0">
                <a:latin typeface="Arial" panose="020B0604020202020204" pitchFamily="34" charset="0"/>
                <a:cs typeface="Arial" panose="020B0604020202020204" pitchFamily="34" charset="0"/>
              </a:rPr>
              <a:t>sensitive </a:t>
            </a:r>
            <a:r>
              <a:rPr sz="2800" i="1" spc="-250" dirty="0">
                <a:latin typeface="Arial" panose="020B0604020202020204" pitchFamily="34" charset="0"/>
                <a:cs typeface="Arial" panose="020B0604020202020204" pitchFamily="34" charset="0"/>
              </a:rPr>
              <a:t>data </a:t>
            </a:r>
            <a:r>
              <a:rPr sz="2800" i="1" spc="-215" dirty="0">
                <a:latin typeface="Arial" panose="020B0604020202020204" pitchFamily="34" charset="0"/>
                <a:cs typeface="Arial" panose="020B0604020202020204" pitchFamily="34" charset="0"/>
              </a:rPr>
              <a:t>that  </a:t>
            </a:r>
            <a:r>
              <a:rPr sz="2800" i="1" spc="-185" dirty="0">
                <a:latin typeface="Arial" panose="020B0604020202020204" pitchFamily="34" charset="0"/>
                <a:cs typeface="Arial" panose="020B0604020202020204" pitchFamily="34" charset="0"/>
              </a:rPr>
              <a:t>is </a:t>
            </a:r>
            <a:r>
              <a:rPr sz="2800" i="1" spc="-235" dirty="0">
                <a:latin typeface="Arial" panose="020B0604020202020204" pitchFamily="34" charset="0"/>
                <a:cs typeface="Arial" panose="020B0604020202020204" pitchFamily="34" charset="0"/>
              </a:rPr>
              <a:t>stored </a:t>
            </a:r>
            <a:r>
              <a:rPr sz="2800" i="1" spc="-280" dirty="0">
                <a:latin typeface="Arial" panose="020B0604020202020204" pitchFamily="34" charset="0"/>
                <a:cs typeface="Arial" panose="020B0604020202020204" pitchFamily="34" charset="0"/>
              </a:rPr>
              <a:t>on </a:t>
            </a:r>
            <a:r>
              <a:rPr sz="2800" i="1" spc="-225" dirty="0">
                <a:latin typeface="Arial" panose="020B0604020202020204" pitchFamily="34" charset="0"/>
                <a:cs typeface="Arial" panose="020B0604020202020204" pitchFamily="34" charset="0"/>
              </a:rPr>
              <a:t>the device. </a:t>
            </a:r>
            <a:r>
              <a:rPr sz="2800" i="1" spc="-245" dirty="0">
                <a:latin typeface="Arial" panose="020B0604020202020204" pitchFamily="34" charset="0"/>
                <a:cs typeface="Arial" panose="020B0604020202020204" pitchFamily="34" charset="0"/>
              </a:rPr>
              <a:t>Encryption keys </a:t>
            </a:r>
            <a:r>
              <a:rPr sz="2800" i="1" spc="-260" dirty="0">
                <a:latin typeface="Arial" panose="020B0604020202020204" pitchFamily="34" charset="0"/>
                <a:cs typeface="Arial" panose="020B0604020202020204" pitchFamily="34" charset="0"/>
              </a:rPr>
              <a:t>must </a:t>
            </a:r>
            <a:r>
              <a:rPr sz="2800" i="1" spc="-235" dirty="0">
                <a:latin typeface="Arial" panose="020B0604020202020204" pitchFamily="34" charset="0"/>
                <a:cs typeface="Arial" panose="020B0604020202020204" pitchFamily="34" charset="0"/>
              </a:rPr>
              <a:t>also </a:t>
            </a:r>
            <a:r>
              <a:rPr sz="2800" i="1" spc="-265" dirty="0">
                <a:latin typeface="Arial" panose="020B0604020202020204" pitchFamily="34" charset="0"/>
                <a:cs typeface="Arial" panose="020B0604020202020204" pitchFamily="34" charset="0"/>
              </a:rPr>
              <a:t>be </a:t>
            </a:r>
            <a:r>
              <a:rPr sz="2800" i="1" spc="-240" dirty="0">
                <a:latin typeface="Arial" panose="020B0604020202020204" pitchFamily="34" charset="0"/>
                <a:cs typeface="Arial" panose="020B0604020202020204" pitchFamily="34" charset="0"/>
              </a:rPr>
              <a:t>created </a:t>
            </a:r>
            <a:r>
              <a:rPr sz="2800" i="1" spc="-280" dirty="0">
                <a:latin typeface="Arial" panose="020B0604020202020204" pitchFamily="34" charset="0"/>
                <a:cs typeface="Arial" panose="020B0604020202020204" pitchFamily="34" charset="0"/>
              </a:rPr>
              <a:t>and  </a:t>
            </a:r>
            <a:r>
              <a:rPr sz="2800" i="1" spc="-235" dirty="0">
                <a:latin typeface="Arial" panose="020B0604020202020204" pitchFamily="34" charset="0"/>
                <a:cs typeface="Arial" panose="020B0604020202020204" pitchFamily="34" charset="0"/>
              </a:rPr>
              <a:t>stored</a:t>
            </a:r>
            <a:r>
              <a:rPr sz="2800" i="1" spc="-150" dirty="0">
                <a:latin typeface="Arial" panose="020B0604020202020204" pitchFamily="34" charset="0"/>
                <a:cs typeface="Arial" panose="020B0604020202020204" pitchFamily="34" charset="0"/>
              </a:rPr>
              <a:t> </a:t>
            </a:r>
            <a:r>
              <a:rPr sz="2800" i="1" spc="-225" dirty="0">
                <a:latin typeface="Arial" panose="020B0604020202020204" pitchFamily="34" charset="0"/>
                <a:cs typeface="Arial" panose="020B0604020202020204" pitchFamily="34" charset="0"/>
              </a:rPr>
              <a:t>securely.</a:t>
            </a:r>
            <a:endParaRPr sz="2800" dirty="0">
              <a:latin typeface="Arial" panose="020B0604020202020204" pitchFamily="34" charset="0"/>
              <a:cs typeface="Arial" panose="020B0604020202020204" pitchFamily="34" charset="0"/>
            </a:endParaRPr>
          </a:p>
          <a:p>
            <a:pPr marL="287020" indent="-274320">
              <a:lnSpc>
                <a:spcPct val="100000"/>
              </a:lnSpc>
              <a:spcBef>
                <a:spcPts val="1220"/>
              </a:spcBef>
              <a:buClr>
                <a:srgbClr val="0AD0D9"/>
              </a:buClr>
              <a:buSzPct val="93750"/>
              <a:buFont typeface="Wingdings 2"/>
              <a:buChar char=""/>
              <a:tabLst>
                <a:tab pos="287020" algn="l"/>
              </a:tabLst>
            </a:pPr>
            <a:r>
              <a:rPr sz="3200" i="1" u="heavy" spc="-10" dirty="0">
                <a:uFill>
                  <a:solidFill>
                    <a:srgbClr val="000000"/>
                  </a:solidFill>
                </a:uFill>
                <a:latin typeface="Arial" panose="020B0604020202020204" pitchFamily="34" charset="0"/>
                <a:cs typeface="Arial" panose="020B0604020202020204" pitchFamily="34" charset="0"/>
              </a:rPr>
              <a:t>Authentication.</a:t>
            </a:r>
            <a:endParaRPr sz="3200" dirty="0">
              <a:latin typeface="Arial" panose="020B0604020202020204" pitchFamily="34" charset="0"/>
              <a:cs typeface="Arial" panose="020B0604020202020204" pitchFamily="34" charset="0"/>
            </a:endParaRPr>
          </a:p>
          <a:p>
            <a:pPr marL="286385" marR="53340" indent="59055">
              <a:lnSpc>
                <a:spcPct val="100000"/>
              </a:lnSpc>
              <a:spcBef>
                <a:spcPts val="220"/>
              </a:spcBef>
            </a:pPr>
            <a:r>
              <a:rPr sz="2800" i="1" spc="-340" dirty="0">
                <a:latin typeface="Arial" panose="020B0604020202020204" pitchFamily="34" charset="0"/>
                <a:cs typeface="Arial" panose="020B0604020202020204" pitchFamily="34" charset="0"/>
              </a:rPr>
              <a:t>A </a:t>
            </a:r>
            <a:r>
              <a:rPr sz="2800" i="1" spc="-225" dirty="0">
                <a:latin typeface="Arial" panose="020B0604020202020204" pitchFamily="34" charset="0"/>
                <a:cs typeface="Arial" panose="020B0604020202020204" pitchFamily="34" charset="0"/>
              </a:rPr>
              <a:t>best </a:t>
            </a:r>
            <a:r>
              <a:rPr sz="2800" i="1" spc="-229" dirty="0">
                <a:latin typeface="Arial" panose="020B0604020202020204" pitchFamily="34" charset="0"/>
                <a:cs typeface="Arial" panose="020B0604020202020204" pitchFamily="34" charset="0"/>
              </a:rPr>
              <a:t>practice </a:t>
            </a:r>
            <a:r>
              <a:rPr sz="2800" i="1" spc="-185" dirty="0">
                <a:latin typeface="Arial" panose="020B0604020202020204" pitchFamily="34" charset="0"/>
                <a:cs typeface="Arial" panose="020B0604020202020204" pitchFamily="34" charset="0"/>
              </a:rPr>
              <a:t>is </a:t>
            </a:r>
            <a:r>
              <a:rPr sz="2800" i="1" spc="-215" dirty="0">
                <a:latin typeface="Arial" panose="020B0604020202020204" pitchFamily="34" charset="0"/>
                <a:cs typeface="Arial" panose="020B0604020202020204" pitchFamily="34" charset="0"/>
              </a:rPr>
              <a:t>for </a:t>
            </a:r>
            <a:r>
              <a:rPr sz="2800" i="1" spc="-225" dirty="0">
                <a:latin typeface="Arial" panose="020B0604020202020204" pitchFamily="34" charset="0"/>
                <a:cs typeface="Arial" panose="020B0604020202020204" pitchFamily="34" charset="0"/>
              </a:rPr>
              <a:t>the </a:t>
            </a:r>
            <a:r>
              <a:rPr sz="2800" i="1" spc="-250" dirty="0">
                <a:latin typeface="Arial" panose="020B0604020202020204" pitchFamily="34" charset="0"/>
                <a:cs typeface="Arial" panose="020B0604020202020204" pitchFamily="34" charset="0"/>
              </a:rPr>
              <a:t>mobile </a:t>
            </a:r>
            <a:r>
              <a:rPr sz="2800" i="1" spc="-229" dirty="0">
                <a:latin typeface="Arial" panose="020B0604020202020204" pitchFamily="34" charset="0"/>
                <a:cs typeface="Arial" panose="020B0604020202020204" pitchFamily="34" charset="0"/>
              </a:rPr>
              <a:t>application </a:t>
            </a:r>
            <a:r>
              <a:rPr sz="2800" i="1" spc="-215" dirty="0">
                <a:latin typeface="Arial" panose="020B0604020202020204" pitchFamily="34" charset="0"/>
                <a:cs typeface="Arial" panose="020B0604020202020204" pitchFamily="34" charset="0"/>
              </a:rPr>
              <a:t>to </a:t>
            </a:r>
            <a:r>
              <a:rPr sz="2800" i="1" spc="-229" dirty="0">
                <a:latin typeface="Arial" panose="020B0604020202020204" pitchFamily="34" charset="0"/>
                <a:cs typeface="Arial" panose="020B0604020202020204" pitchFamily="34" charset="0"/>
              </a:rPr>
              <a:t>authenticate </a:t>
            </a:r>
            <a:r>
              <a:rPr sz="2800" i="1" spc="-225" dirty="0">
                <a:latin typeface="Arial" panose="020B0604020202020204" pitchFamily="34" charset="0"/>
                <a:cs typeface="Arial" panose="020B0604020202020204" pitchFamily="34" charset="0"/>
              </a:rPr>
              <a:t>the  </a:t>
            </a:r>
            <a:r>
              <a:rPr sz="2800" i="1" spc="-240" dirty="0">
                <a:latin typeface="Arial" panose="020B0604020202020204" pitchFamily="34" charset="0"/>
                <a:cs typeface="Arial" panose="020B0604020202020204" pitchFamily="34" charset="0"/>
              </a:rPr>
              <a:t>user </a:t>
            </a:r>
            <a:r>
              <a:rPr sz="2800" i="1" spc="-280" dirty="0">
                <a:latin typeface="Arial" panose="020B0604020202020204" pitchFamily="34" charset="0"/>
                <a:cs typeface="Arial" panose="020B0604020202020204" pitchFamily="34" charset="0"/>
              </a:rPr>
              <a:t>and </a:t>
            </a:r>
            <a:r>
              <a:rPr sz="2800" i="1" spc="-215" dirty="0">
                <a:latin typeface="Arial" panose="020B0604020202020204" pitchFamily="34" charset="0"/>
                <a:cs typeface="Arial" panose="020B0604020202020204" pitchFamily="34" charset="0"/>
              </a:rPr>
              <a:t>to </a:t>
            </a:r>
            <a:r>
              <a:rPr sz="2800" i="1" spc="-254" dirty="0">
                <a:latin typeface="Arial" panose="020B0604020202020204" pitchFamily="34" charset="0"/>
                <a:cs typeface="Arial" panose="020B0604020202020204" pitchFamily="34" charset="0"/>
              </a:rPr>
              <a:t>base </a:t>
            </a:r>
            <a:r>
              <a:rPr sz="2800" i="1" spc="-245" dirty="0">
                <a:latin typeface="Arial" panose="020B0604020202020204" pitchFamily="34" charset="0"/>
                <a:cs typeface="Arial" panose="020B0604020202020204" pitchFamily="34" charset="0"/>
              </a:rPr>
              <a:t>access </a:t>
            </a:r>
            <a:r>
              <a:rPr sz="2800" i="1" spc="-215" dirty="0">
                <a:latin typeface="Arial" panose="020B0604020202020204" pitchFamily="34" charset="0"/>
                <a:cs typeface="Arial" panose="020B0604020202020204" pitchFamily="34" charset="0"/>
              </a:rPr>
              <a:t>to </a:t>
            </a:r>
            <a:r>
              <a:rPr sz="2800" i="1" spc="-250" dirty="0">
                <a:latin typeface="Arial" panose="020B0604020202020204" pitchFamily="34" charset="0"/>
                <a:cs typeface="Arial" panose="020B0604020202020204" pitchFamily="34" charset="0"/>
              </a:rPr>
              <a:t>data </a:t>
            </a:r>
            <a:r>
              <a:rPr sz="2800" i="1" spc="-275" dirty="0">
                <a:latin typeface="Arial" panose="020B0604020202020204" pitchFamily="34" charset="0"/>
                <a:cs typeface="Arial" panose="020B0604020202020204" pitchFamily="34" charset="0"/>
              </a:rPr>
              <a:t>on </a:t>
            </a:r>
            <a:r>
              <a:rPr sz="2800" i="1" spc="-229" dirty="0">
                <a:latin typeface="Arial" panose="020B0604020202020204" pitchFamily="34" charset="0"/>
                <a:cs typeface="Arial" panose="020B0604020202020204" pitchFamily="34" charset="0"/>
              </a:rPr>
              <a:t>the user’s </a:t>
            </a:r>
            <a:r>
              <a:rPr sz="2800" i="1" spc="-235" dirty="0">
                <a:latin typeface="Arial" panose="020B0604020202020204" pitchFamily="34" charset="0"/>
                <a:cs typeface="Arial" panose="020B0604020202020204" pitchFamily="34" charset="0"/>
              </a:rPr>
              <a:t>authentication</a:t>
            </a:r>
            <a:r>
              <a:rPr sz="2800" i="1" spc="60" dirty="0">
                <a:latin typeface="Arial" panose="020B0604020202020204" pitchFamily="34" charset="0"/>
                <a:cs typeface="Arial" panose="020B0604020202020204" pitchFamily="34" charset="0"/>
              </a:rPr>
              <a:t> </a:t>
            </a:r>
            <a:r>
              <a:rPr sz="2800" i="1" spc="-200" dirty="0">
                <a:latin typeface="Arial" panose="020B0604020202020204" pitchFamily="34" charset="0"/>
                <a:cs typeface="Arial" panose="020B0604020202020204" pitchFamily="34" charset="0"/>
              </a:rPr>
              <a:t>level.</a:t>
            </a:r>
            <a:endParaRPr sz="28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78739" y="941752"/>
            <a:ext cx="8747125" cy="4735195"/>
          </a:xfrm>
          <a:prstGeom prst="rect">
            <a:avLst/>
          </a:prstGeom>
        </p:spPr>
        <p:txBody>
          <a:bodyPr vert="horz" wrap="square" lIns="0" tIns="47625" rIns="0" bIns="0" rtlCol="0">
            <a:spAutoFit/>
          </a:bodyPr>
          <a:lstStyle/>
          <a:p>
            <a:pPr marL="287020" indent="-274320">
              <a:lnSpc>
                <a:spcPct val="100000"/>
              </a:lnSpc>
              <a:spcBef>
                <a:spcPts val="375"/>
              </a:spcBef>
              <a:buClr>
                <a:srgbClr val="0AD0D9"/>
              </a:buClr>
              <a:buSzPct val="93750"/>
              <a:buFont typeface="Wingdings 2"/>
              <a:buChar char=""/>
              <a:tabLst>
                <a:tab pos="287020" algn="l"/>
              </a:tabLst>
            </a:pPr>
            <a:r>
              <a:rPr sz="3200" i="1" u="heavy" spc="-20" dirty="0">
                <a:uFill>
                  <a:solidFill>
                    <a:srgbClr val="000000"/>
                  </a:solidFill>
                </a:uFill>
                <a:latin typeface="Arial" panose="020B0604020202020204" pitchFamily="34" charset="0"/>
                <a:cs typeface="Arial" panose="020B0604020202020204" pitchFamily="34" charset="0"/>
              </a:rPr>
              <a:t>Geotagging.</a:t>
            </a:r>
            <a:endParaRPr sz="3200" dirty="0">
              <a:latin typeface="Arial" panose="020B0604020202020204" pitchFamily="34" charset="0"/>
              <a:cs typeface="Arial" panose="020B0604020202020204" pitchFamily="34" charset="0"/>
            </a:endParaRPr>
          </a:p>
          <a:p>
            <a:pPr marL="287020" marR="5080" indent="-7620">
              <a:lnSpc>
                <a:spcPct val="100000"/>
              </a:lnSpc>
              <a:spcBef>
                <a:spcPts val="229"/>
              </a:spcBef>
              <a:tabLst>
                <a:tab pos="1674495" algn="l"/>
              </a:tabLst>
            </a:pPr>
            <a:r>
              <a:rPr sz="2600" i="1" spc="-240" dirty="0">
                <a:latin typeface="Arial" panose="020B0604020202020204" pitchFamily="34" charset="0"/>
                <a:cs typeface="Arial" panose="020B0604020202020204" pitchFamily="34" charset="0"/>
              </a:rPr>
              <a:t>Geotagging	</a:t>
            </a:r>
            <a:r>
              <a:rPr sz="2600" i="1" spc="-170" dirty="0">
                <a:latin typeface="Arial" panose="020B0604020202020204" pitchFamily="34" charset="0"/>
                <a:cs typeface="Arial" panose="020B0604020202020204" pitchFamily="34" charset="0"/>
              </a:rPr>
              <a:t>is </a:t>
            </a:r>
            <a:r>
              <a:rPr sz="2600" i="1" spc="-245" dirty="0">
                <a:latin typeface="Arial" panose="020B0604020202020204" pitchFamily="34" charset="0"/>
                <a:cs typeface="Arial" panose="020B0604020202020204" pitchFamily="34" charset="0"/>
              </a:rPr>
              <a:t>most </a:t>
            </a:r>
            <a:r>
              <a:rPr sz="2600" i="1" spc="-265" dirty="0">
                <a:latin typeface="Arial" panose="020B0604020202020204" pitchFamily="34" charset="0"/>
                <a:cs typeface="Arial" panose="020B0604020202020204" pitchFamily="34" charset="0"/>
              </a:rPr>
              <a:t>commonly </a:t>
            </a:r>
            <a:r>
              <a:rPr sz="2600" i="1" spc="-235" dirty="0">
                <a:latin typeface="Arial" panose="020B0604020202020204" pitchFamily="34" charset="0"/>
                <a:cs typeface="Arial" panose="020B0604020202020204" pitchFamily="34" charset="0"/>
              </a:rPr>
              <a:t>used </a:t>
            </a:r>
            <a:r>
              <a:rPr sz="2600" i="1" spc="-200" dirty="0">
                <a:latin typeface="Arial" panose="020B0604020202020204" pitchFamily="34" charset="0"/>
                <a:cs typeface="Arial" panose="020B0604020202020204" pitchFamily="34" charset="0"/>
              </a:rPr>
              <a:t>for </a:t>
            </a:r>
            <a:r>
              <a:rPr sz="2600" i="1" spc="-240" dirty="0">
                <a:latin typeface="Arial" panose="020B0604020202020204" pitchFamily="34" charset="0"/>
                <a:cs typeface="Arial" panose="020B0604020202020204" pitchFamily="34" charset="0"/>
              </a:rPr>
              <a:t>photographs </a:t>
            </a:r>
            <a:r>
              <a:rPr sz="2600" i="1" spc="-260" dirty="0">
                <a:latin typeface="Arial" panose="020B0604020202020204" pitchFamily="34" charset="0"/>
                <a:cs typeface="Arial" panose="020B0604020202020204" pitchFamily="34" charset="0"/>
              </a:rPr>
              <a:t>and </a:t>
            </a:r>
            <a:r>
              <a:rPr sz="2600" i="1" spc="-250" dirty="0">
                <a:latin typeface="Arial" panose="020B0604020202020204" pitchFamily="34" charset="0"/>
                <a:cs typeface="Arial" panose="020B0604020202020204" pitchFamily="34" charset="0"/>
              </a:rPr>
              <a:t>can </a:t>
            </a:r>
            <a:r>
              <a:rPr sz="2600" i="1" spc="-220" dirty="0">
                <a:latin typeface="Arial" panose="020B0604020202020204" pitchFamily="34" charset="0"/>
                <a:cs typeface="Arial" panose="020B0604020202020204" pitchFamily="34" charset="0"/>
              </a:rPr>
              <a:t>help </a:t>
            </a:r>
            <a:r>
              <a:rPr sz="2600" i="1" spc="-229" dirty="0">
                <a:latin typeface="Arial" panose="020B0604020202020204" pitchFamily="34" charset="0"/>
                <a:cs typeface="Arial" panose="020B0604020202020204" pitchFamily="34" charset="0"/>
              </a:rPr>
              <a:t>people </a:t>
            </a:r>
            <a:r>
              <a:rPr sz="2600" i="1" spc="-210" dirty="0">
                <a:latin typeface="Arial" panose="020B0604020202020204" pitchFamily="34" charset="0"/>
                <a:cs typeface="Arial" panose="020B0604020202020204" pitchFamily="34" charset="0"/>
              </a:rPr>
              <a:t>get </a:t>
            </a:r>
            <a:r>
              <a:rPr sz="2600" i="1" spc="-254" dirty="0">
                <a:latin typeface="Arial" panose="020B0604020202020204" pitchFamily="34" charset="0"/>
                <a:cs typeface="Arial" panose="020B0604020202020204" pitchFamily="34" charset="0"/>
              </a:rPr>
              <a:t>a  </a:t>
            </a:r>
            <a:r>
              <a:rPr sz="2600" i="1" spc="-180" dirty="0">
                <a:latin typeface="Arial" panose="020B0604020202020204" pitchFamily="34" charset="0"/>
                <a:cs typeface="Arial" panose="020B0604020202020204" pitchFamily="34" charset="0"/>
              </a:rPr>
              <a:t>lot </a:t>
            </a:r>
            <a:r>
              <a:rPr sz="2600" i="1" spc="-200" dirty="0">
                <a:latin typeface="Arial" panose="020B0604020202020204" pitchFamily="34" charset="0"/>
                <a:cs typeface="Arial" panose="020B0604020202020204" pitchFamily="34" charset="0"/>
              </a:rPr>
              <a:t>of </a:t>
            </a:r>
            <a:r>
              <a:rPr sz="2600" i="1" spc="-195" dirty="0">
                <a:latin typeface="Arial" panose="020B0604020202020204" pitchFamily="34" charset="0"/>
                <a:cs typeface="Arial" panose="020B0604020202020204" pitchFamily="34" charset="0"/>
              </a:rPr>
              <a:t>specific </a:t>
            </a:r>
            <a:r>
              <a:rPr sz="2600" i="1" spc="-220" dirty="0">
                <a:latin typeface="Arial" panose="020B0604020202020204" pitchFamily="34" charset="0"/>
                <a:cs typeface="Arial" panose="020B0604020202020204" pitchFamily="34" charset="0"/>
              </a:rPr>
              <a:t>information </a:t>
            </a:r>
            <a:r>
              <a:rPr sz="2600" i="1" spc="-235" dirty="0">
                <a:latin typeface="Arial" panose="020B0604020202020204" pitchFamily="34" charset="0"/>
                <a:cs typeface="Arial" panose="020B0604020202020204" pitchFamily="34" charset="0"/>
              </a:rPr>
              <a:t>about </a:t>
            </a:r>
            <a:r>
              <a:rPr sz="2600" i="1" spc="-250" dirty="0">
                <a:latin typeface="Arial" panose="020B0604020202020204" pitchFamily="34" charset="0"/>
                <a:cs typeface="Arial" panose="020B0604020202020204" pitchFamily="34" charset="0"/>
              </a:rPr>
              <a:t>where </a:t>
            </a:r>
            <a:r>
              <a:rPr sz="2600" i="1" spc="-204" dirty="0">
                <a:latin typeface="Arial" panose="020B0604020202020204" pitchFamily="34" charset="0"/>
                <a:cs typeface="Arial" panose="020B0604020202020204" pitchFamily="34" charset="0"/>
              </a:rPr>
              <a:t>the </a:t>
            </a:r>
            <a:r>
              <a:rPr sz="2600" i="1" spc="-210" dirty="0">
                <a:latin typeface="Arial" panose="020B0604020202020204" pitchFamily="34" charset="0"/>
                <a:cs typeface="Arial" panose="020B0604020202020204" pitchFamily="34" charset="0"/>
              </a:rPr>
              <a:t>picture </a:t>
            </a:r>
            <a:r>
              <a:rPr sz="2600" i="1" spc="-265" dirty="0">
                <a:latin typeface="Arial" panose="020B0604020202020204" pitchFamily="34" charset="0"/>
                <a:cs typeface="Arial" panose="020B0604020202020204" pitchFamily="34" charset="0"/>
              </a:rPr>
              <a:t>was </a:t>
            </a:r>
            <a:r>
              <a:rPr sz="2600" i="1" spc="-220" dirty="0">
                <a:latin typeface="Arial" panose="020B0604020202020204" pitchFamily="34" charset="0"/>
                <a:cs typeface="Arial" panose="020B0604020202020204" pitchFamily="34" charset="0"/>
              </a:rPr>
              <a:t>taken </a:t>
            </a:r>
            <a:r>
              <a:rPr sz="2600" i="1" spc="-229" dirty="0">
                <a:latin typeface="Arial" panose="020B0604020202020204" pitchFamily="34" charset="0"/>
                <a:cs typeface="Arial" panose="020B0604020202020204" pitchFamily="34" charset="0"/>
              </a:rPr>
              <a:t>or </a:t>
            </a:r>
            <a:r>
              <a:rPr sz="2600" i="1" spc="-204" dirty="0">
                <a:latin typeface="Arial" panose="020B0604020202020204" pitchFamily="34" charset="0"/>
                <a:cs typeface="Arial" panose="020B0604020202020204" pitchFamily="34" charset="0"/>
              </a:rPr>
              <a:t>the </a:t>
            </a:r>
            <a:r>
              <a:rPr sz="2600" i="1" spc="-215" dirty="0">
                <a:latin typeface="Arial" panose="020B0604020202020204" pitchFamily="34" charset="0"/>
                <a:cs typeface="Arial" panose="020B0604020202020204" pitchFamily="34" charset="0"/>
              </a:rPr>
              <a:t>exact  </a:t>
            </a:r>
            <a:r>
              <a:rPr sz="2600" i="1" spc="-210" dirty="0">
                <a:latin typeface="Arial" panose="020B0604020202020204" pitchFamily="34" charset="0"/>
                <a:cs typeface="Arial" panose="020B0604020202020204" pitchFamily="34" charset="0"/>
              </a:rPr>
              <a:t>location </a:t>
            </a:r>
            <a:r>
              <a:rPr sz="2600" i="1" spc="-200" dirty="0">
                <a:latin typeface="Arial" panose="020B0604020202020204" pitchFamily="34" charset="0"/>
                <a:cs typeface="Arial" panose="020B0604020202020204" pitchFamily="34" charset="0"/>
              </a:rPr>
              <a:t>of </a:t>
            </a:r>
            <a:r>
              <a:rPr sz="2600" i="1" spc="-204" dirty="0">
                <a:latin typeface="Arial" panose="020B0604020202020204" pitchFamily="34" charset="0"/>
                <a:cs typeface="Arial" panose="020B0604020202020204" pitchFamily="34" charset="0"/>
              </a:rPr>
              <a:t>friend </a:t>
            </a:r>
            <a:r>
              <a:rPr sz="2600" i="1" spc="-285" dirty="0">
                <a:latin typeface="Arial" panose="020B0604020202020204" pitchFamily="34" charset="0"/>
                <a:cs typeface="Arial" panose="020B0604020202020204" pitchFamily="34" charset="0"/>
              </a:rPr>
              <a:t>who </a:t>
            </a:r>
            <a:r>
              <a:rPr sz="2600" i="1" spc="-229" dirty="0">
                <a:latin typeface="Arial" panose="020B0604020202020204" pitchFamily="34" charset="0"/>
                <a:cs typeface="Arial" panose="020B0604020202020204" pitchFamily="34" charset="0"/>
              </a:rPr>
              <a:t>logged </a:t>
            </a:r>
            <a:r>
              <a:rPr sz="2600" i="1" spc="-254" dirty="0">
                <a:latin typeface="Arial" panose="020B0604020202020204" pitchFamily="34" charset="0"/>
                <a:cs typeface="Arial" panose="020B0604020202020204" pitchFamily="34" charset="0"/>
              </a:rPr>
              <a:t>on </a:t>
            </a:r>
            <a:r>
              <a:rPr sz="2600" i="1" spc="-200" dirty="0">
                <a:latin typeface="Arial" panose="020B0604020202020204" pitchFamily="34" charset="0"/>
                <a:cs typeface="Arial" panose="020B0604020202020204" pitchFamily="34" charset="0"/>
              </a:rPr>
              <a:t>to</a:t>
            </a:r>
            <a:r>
              <a:rPr sz="2600" i="1" spc="-240" dirty="0">
                <a:latin typeface="Arial" panose="020B0604020202020204" pitchFamily="34" charset="0"/>
                <a:cs typeface="Arial" panose="020B0604020202020204" pitchFamily="34" charset="0"/>
              </a:rPr>
              <a:t> </a:t>
            </a:r>
            <a:r>
              <a:rPr sz="2600" i="1" spc="-200" dirty="0">
                <a:latin typeface="Arial" panose="020B0604020202020204" pitchFamily="34" charset="0"/>
                <a:cs typeface="Arial" panose="020B0604020202020204" pitchFamily="34" charset="0"/>
              </a:rPr>
              <a:t>service.</a:t>
            </a:r>
            <a:endParaRPr sz="2600" dirty="0">
              <a:latin typeface="Arial" panose="020B0604020202020204" pitchFamily="34" charset="0"/>
              <a:cs typeface="Arial" panose="020B0604020202020204" pitchFamily="34" charset="0"/>
            </a:endParaRPr>
          </a:p>
          <a:p>
            <a:pPr>
              <a:lnSpc>
                <a:spcPct val="100000"/>
              </a:lnSpc>
              <a:spcBef>
                <a:spcPts val="25"/>
              </a:spcBef>
            </a:pPr>
            <a:endParaRPr sz="4250" dirty="0">
              <a:latin typeface="Arial" panose="020B0604020202020204" pitchFamily="34" charset="0"/>
              <a:cs typeface="Arial" panose="020B0604020202020204" pitchFamily="34" charset="0"/>
            </a:endParaRPr>
          </a:p>
          <a:p>
            <a:pPr marL="245745">
              <a:lnSpc>
                <a:spcPct val="100000"/>
              </a:lnSpc>
            </a:pPr>
            <a:r>
              <a:rPr sz="3200" u="heavy" spc="-5" dirty="0">
                <a:uFill>
                  <a:solidFill>
                    <a:srgbClr val="000000"/>
                  </a:solidFill>
                </a:uFill>
                <a:latin typeface="Arial" panose="020B0604020202020204" pitchFamily="34" charset="0"/>
                <a:cs typeface="Arial" panose="020B0604020202020204" pitchFamily="34" charset="0"/>
              </a:rPr>
              <a:t>Application</a:t>
            </a:r>
            <a:r>
              <a:rPr sz="3200" u="heavy" spc="-140" dirty="0">
                <a:uFill>
                  <a:solidFill>
                    <a:srgbClr val="000000"/>
                  </a:solidFill>
                </a:uFill>
                <a:latin typeface="Arial" panose="020B0604020202020204" pitchFamily="34" charset="0"/>
                <a:cs typeface="Arial" panose="020B0604020202020204" pitchFamily="34" charset="0"/>
              </a:rPr>
              <a:t> </a:t>
            </a:r>
            <a:r>
              <a:rPr sz="3200" u="heavy" spc="-15" dirty="0">
                <a:uFill>
                  <a:solidFill>
                    <a:srgbClr val="000000"/>
                  </a:solidFill>
                </a:uFill>
                <a:latin typeface="Arial" panose="020B0604020202020204" pitchFamily="34" charset="0"/>
                <a:cs typeface="Arial" panose="020B0604020202020204" pitchFamily="34" charset="0"/>
              </a:rPr>
              <a:t>whitelisting.</a:t>
            </a:r>
            <a:endParaRPr sz="3200" dirty="0">
              <a:latin typeface="Arial" panose="020B0604020202020204" pitchFamily="34" charset="0"/>
              <a:cs typeface="Arial" panose="020B0604020202020204" pitchFamily="34" charset="0"/>
            </a:endParaRPr>
          </a:p>
          <a:p>
            <a:pPr>
              <a:lnSpc>
                <a:spcPct val="100000"/>
              </a:lnSpc>
              <a:spcBef>
                <a:spcPts val="35"/>
              </a:spcBef>
            </a:pPr>
            <a:endParaRPr sz="3700" dirty="0">
              <a:latin typeface="Arial" panose="020B0604020202020204" pitchFamily="34" charset="0"/>
              <a:cs typeface="Arial" panose="020B0604020202020204" pitchFamily="34" charset="0"/>
            </a:endParaRPr>
          </a:p>
          <a:p>
            <a:pPr marL="287020" marR="42545" indent="-274320">
              <a:lnSpc>
                <a:spcPct val="102499"/>
              </a:lnSpc>
              <a:buClr>
                <a:srgbClr val="0AD0D9"/>
              </a:buClr>
              <a:buSzPct val="107142"/>
              <a:buFont typeface="Wingdings 2"/>
              <a:buChar char=""/>
              <a:tabLst>
                <a:tab pos="368935" algn="l"/>
                <a:tab pos="369570" algn="l"/>
                <a:tab pos="6292215" algn="l"/>
              </a:tabLst>
            </a:pPr>
            <a:r>
              <a:rPr dirty="0">
                <a:latin typeface="Arial" panose="020B0604020202020204" pitchFamily="34" charset="0"/>
                <a:cs typeface="Arial" panose="020B0604020202020204" pitchFamily="34" charset="0"/>
              </a:rPr>
              <a:t>	</a:t>
            </a:r>
            <a:r>
              <a:rPr sz="2800" i="1" spc="-175" dirty="0">
                <a:latin typeface="Arial" panose="020B0604020202020204" pitchFamily="34" charset="0"/>
                <a:cs typeface="Arial" panose="020B0604020202020204" pitchFamily="34" charset="0"/>
              </a:rPr>
              <a:t>It </a:t>
            </a:r>
            <a:r>
              <a:rPr sz="2800" i="1" spc="-185" dirty="0">
                <a:latin typeface="Arial" panose="020B0604020202020204" pitchFamily="34" charset="0"/>
                <a:cs typeface="Arial" panose="020B0604020202020204" pitchFamily="34" charset="0"/>
              </a:rPr>
              <a:t>is </a:t>
            </a:r>
            <a:r>
              <a:rPr sz="2800" i="1" spc="-275" dirty="0">
                <a:latin typeface="Arial" panose="020B0604020202020204" pitchFamily="34" charset="0"/>
                <a:cs typeface="Arial" panose="020B0604020202020204" pitchFamily="34" charset="0"/>
              </a:rPr>
              <a:t>a </a:t>
            </a:r>
            <a:r>
              <a:rPr sz="2800" i="1" spc="-240" dirty="0">
                <a:latin typeface="Arial" panose="020B0604020202020204" pitchFamily="34" charset="0"/>
                <a:cs typeface="Arial" panose="020B0604020202020204" pitchFamily="34" charset="0"/>
              </a:rPr>
              <a:t>device </a:t>
            </a:r>
            <a:r>
              <a:rPr sz="2800" i="1" spc="-235" dirty="0">
                <a:latin typeface="Arial" panose="020B0604020202020204" pitchFamily="34" charset="0"/>
                <a:cs typeface="Arial" panose="020B0604020202020204" pitchFamily="34" charset="0"/>
              </a:rPr>
              <a:t>administration </a:t>
            </a:r>
            <a:r>
              <a:rPr sz="2800" i="1" spc="-229" dirty="0">
                <a:latin typeface="Arial" panose="020B0604020202020204" pitchFamily="34" charset="0"/>
                <a:cs typeface="Arial" panose="020B0604020202020204" pitchFamily="34" charset="0"/>
              </a:rPr>
              <a:t>practice </a:t>
            </a:r>
            <a:r>
              <a:rPr sz="2800" i="1" spc="-260" dirty="0">
                <a:latin typeface="Arial" panose="020B0604020202020204" pitchFamily="34" charset="0"/>
                <a:cs typeface="Arial" panose="020B0604020202020204" pitchFamily="34" charset="0"/>
              </a:rPr>
              <a:t>used </a:t>
            </a:r>
            <a:r>
              <a:rPr sz="2800" i="1" spc="-215" dirty="0">
                <a:latin typeface="Arial" panose="020B0604020202020204" pitchFamily="34" charset="0"/>
                <a:cs typeface="Arial" panose="020B0604020202020204" pitchFamily="34" charset="0"/>
              </a:rPr>
              <a:t>to </a:t>
            </a:r>
            <a:r>
              <a:rPr sz="2800" i="1" spc="-240" dirty="0">
                <a:latin typeface="Arial" panose="020B0604020202020204" pitchFamily="34" charset="0"/>
                <a:cs typeface="Arial" panose="020B0604020202020204" pitchFamily="34" charset="0"/>
              </a:rPr>
              <a:t>prevent </a:t>
            </a:r>
            <a:r>
              <a:rPr sz="2800" i="1" spc="-250" dirty="0">
                <a:latin typeface="Arial" panose="020B0604020202020204" pitchFamily="34" charset="0"/>
                <a:cs typeface="Arial" panose="020B0604020202020204" pitchFamily="34" charset="0"/>
              </a:rPr>
              <a:t>unauthorized  </a:t>
            </a:r>
            <a:r>
              <a:rPr sz="2800" i="1" spc="-235" dirty="0">
                <a:latin typeface="Arial" panose="020B0604020202020204" pitchFamily="34" charset="0"/>
                <a:cs typeface="Arial" panose="020B0604020202020204" pitchFamily="34" charset="0"/>
              </a:rPr>
              <a:t>application </a:t>
            </a:r>
            <a:r>
              <a:rPr sz="2800" i="1" spc="-265" dirty="0">
                <a:latin typeface="Arial" panose="020B0604020202020204" pitchFamily="34" charset="0"/>
                <a:cs typeface="Arial" panose="020B0604020202020204" pitchFamily="34" charset="0"/>
              </a:rPr>
              <a:t>from  </a:t>
            </a:r>
            <a:r>
              <a:rPr sz="2800" i="1" spc="-240" dirty="0">
                <a:latin typeface="Arial" panose="020B0604020202020204" pitchFamily="34" charset="0"/>
                <a:cs typeface="Arial" panose="020B0604020202020204" pitchFamily="34" charset="0"/>
              </a:rPr>
              <a:t>running. </a:t>
            </a:r>
            <a:r>
              <a:rPr sz="2800" i="1" spc="-275" dirty="0">
                <a:latin typeface="Arial" panose="020B0604020202020204" pitchFamily="34" charset="0"/>
                <a:cs typeface="Arial" panose="020B0604020202020204" pitchFamily="34" charset="0"/>
              </a:rPr>
              <a:t>The  </a:t>
            </a:r>
            <a:r>
              <a:rPr sz="2800" i="1" spc="-260" dirty="0">
                <a:latin typeface="Arial" panose="020B0604020202020204" pitchFamily="34" charset="0"/>
                <a:cs typeface="Arial" panose="020B0604020202020204" pitchFamily="34" charset="0"/>
              </a:rPr>
              <a:t>purpose</a:t>
            </a:r>
            <a:r>
              <a:rPr sz="2800" i="1" spc="-480" dirty="0">
                <a:latin typeface="Arial" panose="020B0604020202020204" pitchFamily="34" charset="0"/>
                <a:cs typeface="Arial" panose="020B0604020202020204" pitchFamily="34" charset="0"/>
              </a:rPr>
              <a:t> </a:t>
            </a:r>
            <a:r>
              <a:rPr sz="2800" i="1" spc="-185" dirty="0">
                <a:latin typeface="Arial" panose="020B0604020202020204" pitchFamily="34" charset="0"/>
                <a:cs typeface="Arial" panose="020B0604020202020204" pitchFamily="34" charset="0"/>
              </a:rPr>
              <a:t>is</a:t>
            </a:r>
            <a:r>
              <a:rPr sz="2800" i="1" spc="-120" dirty="0">
                <a:latin typeface="Arial" panose="020B0604020202020204" pitchFamily="34" charset="0"/>
                <a:cs typeface="Arial" panose="020B0604020202020204" pitchFamily="34" charset="0"/>
              </a:rPr>
              <a:t> </a:t>
            </a:r>
            <a:r>
              <a:rPr sz="2800" i="1" spc="-235" dirty="0">
                <a:latin typeface="Arial" panose="020B0604020202020204" pitchFamily="34" charset="0"/>
                <a:cs typeface="Arial" panose="020B0604020202020204" pitchFamily="34" charset="0"/>
              </a:rPr>
              <a:t>primarily	</a:t>
            </a:r>
            <a:r>
              <a:rPr sz="2800" i="1" spc="-215" dirty="0">
                <a:latin typeface="Arial" panose="020B0604020202020204" pitchFamily="34" charset="0"/>
                <a:cs typeface="Arial" panose="020B0604020202020204" pitchFamily="34" charset="0"/>
              </a:rPr>
              <a:t>to </a:t>
            </a:r>
            <a:r>
              <a:rPr sz="2800" i="1" spc="-229" dirty="0">
                <a:latin typeface="Arial" panose="020B0604020202020204" pitchFamily="34" charset="0"/>
                <a:cs typeface="Arial" panose="020B0604020202020204" pitchFamily="34" charset="0"/>
              </a:rPr>
              <a:t>protect </a:t>
            </a:r>
            <a:r>
              <a:rPr sz="2800" i="1" spc="-240" dirty="0">
                <a:latin typeface="Arial" panose="020B0604020202020204" pitchFamily="34" charset="0"/>
                <a:cs typeface="Arial" panose="020B0604020202020204" pitchFamily="34" charset="0"/>
              </a:rPr>
              <a:t>device </a:t>
            </a:r>
            <a:r>
              <a:rPr sz="2800" i="1" spc="-280" dirty="0">
                <a:latin typeface="Arial" panose="020B0604020202020204" pitchFamily="34" charset="0"/>
                <a:cs typeface="Arial" panose="020B0604020202020204" pitchFamily="34" charset="0"/>
              </a:rPr>
              <a:t>and  </a:t>
            </a:r>
            <a:r>
              <a:rPr sz="2800" i="1" spc="-254" dirty="0">
                <a:latin typeface="Arial" panose="020B0604020202020204" pitchFamily="34" charset="0"/>
                <a:cs typeface="Arial" panose="020B0604020202020204" pitchFamily="34" charset="0"/>
              </a:rPr>
              <a:t>networks </a:t>
            </a:r>
            <a:r>
              <a:rPr sz="2800" i="1" spc="-260" dirty="0">
                <a:latin typeface="Arial" panose="020B0604020202020204" pitchFamily="34" charset="0"/>
                <a:cs typeface="Arial" panose="020B0604020202020204" pitchFamily="34" charset="0"/>
              </a:rPr>
              <a:t>from </a:t>
            </a:r>
            <a:r>
              <a:rPr sz="2800" i="1" spc="-250" dirty="0">
                <a:latin typeface="Arial" panose="020B0604020202020204" pitchFamily="34" charset="0"/>
                <a:cs typeface="Arial" panose="020B0604020202020204" pitchFamily="34" charset="0"/>
              </a:rPr>
              <a:t>harmful</a:t>
            </a:r>
            <a:r>
              <a:rPr sz="2800" i="1" spc="90" dirty="0">
                <a:latin typeface="Arial" panose="020B0604020202020204" pitchFamily="34" charset="0"/>
                <a:cs typeface="Arial" panose="020B0604020202020204" pitchFamily="34" charset="0"/>
              </a:rPr>
              <a:t> </a:t>
            </a:r>
            <a:r>
              <a:rPr sz="2800" i="1" spc="-229" dirty="0">
                <a:latin typeface="Arial" panose="020B0604020202020204" pitchFamily="34" charset="0"/>
                <a:cs typeface="Arial" panose="020B0604020202020204" pitchFamily="34" charset="0"/>
              </a:rPr>
              <a:t>application.</a:t>
            </a:r>
            <a:endParaRPr sz="28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31189"/>
            <a:ext cx="3921125" cy="788670"/>
          </a:xfrm>
          <a:prstGeom prst="rect">
            <a:avLst/>
          </a:prstGeom>
        </p:spPr>
        <p:txBody>
          <a:bodyPr vert="horz" wrap="square" lIns="0" tIns="13335" rIns="0" bIns="0" rtlCol="0">
            <a:spAutoFit/>
          </a:bodyPr>
          <a:lstStyle/>
          <a:p>
            <a:pPr marL="12700">
              <a:lnSpc>
                <a:spcPct val="100000"/>
              </a:lnSpc>
              <a:spcBef>
                <a:spcPts val="105"/>
              </a:spcBef>
            </a:pPr>
            <a:r>
              <a:rPr sz="5000" i="0" dirty="0">
                <a:solidFill>
                  <a:srgbClr val="04607A"/>
                </a:solidFill>
                <a:latin typeface="Calibri"/>
                <a:cs typeface="Calibri"/>
              </a:rPr>
              <a:t>Mobile</a:t>
            </a:r>
            <a:r>
              <a:rPr sz="5000" i="0" spc="-75" dirty="0">
                <a:solidFill>
                  <a:srgbClr val="04607A"/>
                </a:solidFill>
                <a:latin typeface="Calibri"/>
                <a:cs typeface="Calibri"/>
              </a:rPr>
              <a:t> </a:t>
            </a:r>
            <a:r>
              <a:rPr sz="5000" i="0" spc="-20" dirty="0">
                <a:solidFill>
                  <a:srgbClr val="04607A"/>
                </a:solidFill>
                <a:latin typeface="Calibri"/>
                <a:cs typeface="Calibri"/>
              </a:rPr>
              <a:t>Threats</a:t>
            </a:r>
            <a:endParaRPr sz="5000">
              <a:latin typeface="Calibri"/>
              <a:cs typeface="Calibri"/>
            </a:endParaRPr>
          </a:p>
        </p:txBody>
      </p:sp>
      <p:sp>
        <p:nvSpPr>
          <p:cNvPr id="8" name="object 8"/>
          <p:cNvSpPr txBox="1"/>
          <p:nvPr/>
        </p:nvSpPr>
        <p:spPr>
          <a:xfrm>
            <a:off x="535940" y="1869160"/>
            <a:ext cx="4036695" cy="1846659"/>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230"/>
              <a:buFont typeface="Wingdings 2"/>
              <a:buChar char=""/>
              <a:tabLst>
                <a:tab pos="287020" algn="l"/>
              </a:tabLst>
            </a:pPr>
            <a:r>
              <a:rPr sz="2600" spc="-5" dirty="0">
                <a:latin typeface="Arial" panose="020B0604020202020204" pitchFamily="34" charset="0"/>
                <a:cs typeface="Arial" panose="020B0604020202020204" pitchFamily="34" charset="0"/>
              </a:rPr>
              <a:t>Application Based</a:t>
            </a:r>
            <a:r>
              <a:rPr sz="2600" spc="-190" dirty="0">
                <a:latin typeface="Arial" panose="020B0604020202020204" pitchFamily="34" charset="0"/>
                <a:cs typeface="Arial" panose="020B0604020202020204" pitchFamily="34" charset="0"/>
              </a:rPr>
              <a:t> </a:t>
            </a:r>
            <a:r>
              <a:rPr sz="2600" spc="-5" dirty="0">
                <a:latin typeface="Arial" panose="020B0604020202020204" pitchFamily="34" charset="0"/>
                <a:cs typeface="Arial" panose="020B0604020202020204" pitchFamily="34" charset="0"/>
              </a:rPr>
              <a:t>Threats</a:t>
            </a:r>
            <a:endParaRPr sz="2600" dirty="0">
              <a:latin typeface="Arial" panose="020B0604020202020204" pitchFamily="34" charset="0"/>
              <a:cs typeface="Arial" panose="020B0604020202020204" pitchFamily="34" charset="0"/>
            </a:endParaRPr>
          </a:p>
          <a:p>
            <a:pPr marL="287020" indent="-274320">
              <a:lnSpc>
                <a:spcPct val="100000"/>
              </a:lnSpc>
              <a:spcBef>
                <a:spcPts val="625"/>
              </a:spcBef>
              <a:buClr>
                <a:srgbClr val="0AD0D9"/>
              </a:buClr>
              <a:buSzPct val="94230"/>
              <a:buFont typeface="Wingdings 2"/>
              <a:buChar char=""/>
              <a:tabLst>
                <a:tab pos="287020" algn="l"/>
              </a:tabLst>
            </a:pPr>
            <a:r>
              <a:rPr sz="2600" spc="-60" dirty="0">
                <a:latin typeface="Arial" panose="020B0604020202020204" pitchFamily="34" charset="0"/>
                <a:cs typeface="Arial" panose="020B0604020202020204" pitchFamily="34" charset="0"/>
              </a:rPr>
              <a:t>Web </a:t>
            </a:r>
            <a:r>
              <a:rPr sz="2600" spc="-5" dirty="0">
                <a:latin typeface="Arial" panose="020B0604020202020204" pitchFamily="34" charset="0"/>
                <a:cs typeface="Arial" panose="020B0604020202020204" pitchFamily="34" charset="0"/>
              </a:rPr>
              <a:t>Based</a:t>
            </a:r>
            <a:r>
              <a:rPr sz="2600" spc="-95" dirty="0">
                <a:latin typeface="Arial" panose="020B0604020202020204" pitchFamily="34" charset="0"/>
                <a:cs typeface="Arial" panose="020B0604020202020204" pitchFamily="34" charset="0"/>
              </a:rPr>
              <a:t> </a:t>
            </a:r>
            <a:r>
              <a:rPr sz="2600" spc="-10" dirty="0">
                <a:latin typeface="Arial" panose="020B0604020202020204" pitchFamily="34" charset="0"/>
                <a:cs typeface="Arial" panose="020B0604020202020204" pitchFamily="34" charset="0"/>
              </a:rPr>
              <a:t>Threats.</a:t>
            </a:r>
            <a:endParaRPr sz="2600" dirty="0">
              <a:latin typeface="Arial" panose="020B0604020202020204" pitchFamily="34" charset="0"/>
              <a:cs typeface="Arial" panose="020B0604020202020204" pitchFamily="34" charset="0"/>
            </a:endParaRPr>
          </a:p>
          <a:p>
            <a:pPr marL="287020" indent="-274320">
              <a:lnSpc>
                <a:spcPct val="100000"/>
              </a:lnSpc>
              <a:spcBef>
                <a:spcPts val="625"/>
              </a:spcBef>
              <a:buClr>
                <a:srgbClr val="0AD0D9"/>
              </a:buClr>
              <a:buSzPct val="94230"/>
              <a:buFont typeface="Wingdings 2"/>
              <a:buChar char=""/>
              <a:tabLst>
                <a:tab pos="287020" algn="l"/>
              </a:tabLst>
            </a:pPr>
            <a:r>
              <a:rPr sz="2600" spc="-15" dirty="0">
                <a:latin typeface="Arial" panose="020B0604020202020204" pitchFamily="34" charset="0"/>
                <a:cs typeface="Arial" panose="020B0604020202020204" pitchFamily="34" charset="0"/>
              </a:rPr>
              <a:t>Network</a:t>
            </a:r>
            <a:r>
              <a:rPr sz="2600" spc="-120" dirty="0">
                <a:latin typeface="Arial" panose="020B0604020202020204" pitchFamily="34" charset="0"/>
                <a:cs typeface="Arial" panose="020B0604020202020204" pitchFamily="34" charset="0"/>
              </a:rPr>
              <a:t> </a:t>
            </a:r>
            <a:r>
              <a:rPr sz="2600" spc="-10" dirty="0">
                <a:latin typeface="Arial" panose="020B0604020202020204" pitchFamily="34" charset="0"/>
                <a:cs typeface="Arial" panose="020B0604020202020204" pitchFamily="34" charset="0"/>
              </a:rPr>
              <a:t>Threats.</a:t>
            </a:r>
            <a:endParaRPr sz="26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5792" y="915743"/>
            <a:ext cx="9088207" cy="5737467"/>
          </a:xfrm>
          <a:prstGeom prst="rect">
            <a:avLst/>
          </a:prstGeom>
        </p:spPr>
        <p:txBody>
          <a:bodyPr vert="horz" wrap="square" lIns="0" tIns="45719" rIns="0" bIns="0" rtlCol="0">
            <a:spAutoFit/>
          </a:bodyPr>
          <a:lstStyle/>
          <a:p>
            <a:pPr marL="287020" indent="-274320">
              <a:lnSpc>
                <a:spcPct val="100000"/>
              </a:lnSpc>
              <a:spcBef>
                <a:spcPts val="359"/>
              </a:spcBef>
              <a:buClr>
                <a:srgbClr val="0AD0D9"/>
              </a:buClr>
              <a:buSzPct val="93750"/>
              <a:buFont typeface="Wingdings 2"/>
              <a:buChar char=""/>
              <a:tabLst>
                <a:tab pos="287020" algn="l"/>
              </a:tabLst>
            </a:pPr>
            <a:r>
              <a:rPr sz="3200" u="heavy" spc="-5" dirty="0">
                <a:uFill>
                  <a:solidFill>
                    <a:srgbClr val="000000"/>
                  </a:solidFill>
                </a:uFill>
                <a:latin typeface="Arial" panose="020B0604020202020204" pitchFamily="34" charset="0"/>
                <a:cs typeface="Arial" panose="020B0604020202020204" pitchFamily="34" charset="0"/>
              </a:rPr>
              <a:t>Application Based</a:t>
            </a:r>
            <a:r>
              <a:rPr sz="3200" u="heavy" spc="-120" dirty="0">
                <a:uFill>
                  <a:solidFill>
                    <a:srgbClr val="000000"/>
                  </a:solidFill>
                </a:uFill>
                <a:latin typeface="Arial" panose="020B0604020202020204" pitchFamily="34" charset="0"/>
                <a:cs typeface="Arial" panose="020B0604020202020204" pitchFamily="34" charset="0"/>
              </a:rPr>
              <a:t> </a:t>
            </a:r>
            <a:r>
              <a:rPr sz="3200" u="heavy" spc="-15" dirty="0">
                <a:uFill>
                  <a:solidFill>
                    <a:srgbClr val="000000"/>
                  </a:solidFill>
                </a:uFill>
                <a:latin typeface="Arial" panose="020B0604020202020204" pitchFamily="34" charset="0"/>
                <a:cs typeface="Arial" panose="020B0604020202020204" pitchFamily="34" charset="0"/>
              </a:rPr>
              <a:t>Threats</a:t>
            </a:r>
            <a:r>
              <a:rPr sz="3200" spc="-15" dirty="0">
                <a:latin typeface="Arial" panose="020B0604020202020204" pitchFamily="34" charset="0"/>
                <a:cs typeface="Arial" panose="020B0604020202020204" pitchFamily="34" charset="0"/>
              </a:rPr>
              <a:t>.</a:t>
            </a:r>
            <a:endParaRPr sz="3200" dirty="0">
              <a:latin typeface="Arial" panose="020B0604020202020204" pitchFamily="34" charset="0"/>
              <a:cs typeface="Arial" panose="020B0604020202020204" pitchFamily="34" charset="0"/>
            </a:endParaRPr>
          </a:p>
          <a:p>
            <a:pPr marL="287020" marR="295275" indent="153670">
              <a:lnSpc>
                <a:spcPct val="100000"/>
              </a:lnSpc>
              <a:spcBef>
                <a:spcPts val="219"/>
              </a:spcBef>
            </a:pPr>
            <a:r>
              <a:rPr sz="2800" i="1" spc="-275" dirty="0">
                <a:latin typeface="Arial" panose="020B0604020202020204" pitchFamily="34" charset="0"/>
                <a:cs typeface="Arial" panose="020B0604020202020204" pitchFamily="34" charset="0"/>
              </a:rPr>
              <a:t>Downloadable </a:t>
            </a:r>
            <a:r>
              <a:rPr sz="2800" i="1" spc="-229" dirty="0">
                <a:latin typeface="Arial" panose="020B0604020202020204" pitchFamily="34" charset="0"/>
                <a:cs typeface="Arial" panose="020B0604020202020204" pitchFamily="34" charset="0"/>
              </a:rPr>
              <a:t>applications </a:t>
            </a:r>
            <a:r>
              <a:rPr sz="2800" i="1" spc="-240" dirty="0">
                <a:latin typeface="Arial" panose="020B0604020202020204" pitchFamily="34" charset="0"/>
                <a:cs typeface="Arial" panose="020B0604020202020204" pitchFamily="34" charset="0"/>
              </a:rPr>
              <a:t>present </a:t>
            </a:r>
            <a:r>
              <a:rPr sz="2800" i="1" spc="-300" dirty="0">
                <a:latin typeface="Arial" panose="020B0604020202020204" pitchFamily="34" charset="0"/>
                <a:cs typeface="Arial" panose="020B0604020202020204" pitchFamily="34" charset="0"/>
              </a:rPr>
              <a:t>many </a:t>
            </a:r>
            <a:r>
              <a:rPr sz="2800" i="1" spc="-225" dirty="0">
                <a:latin typeface="Arial" panose="020B0604020202020204" pitchFamily="34" charset="0"/>
                <a:cs typeface="Arial" panose="020B0604020202020204" pitchFamily="34" charset="0"/>
              </a:rPr>
              <a:t>security </a:t>
            </a:r>
            <a:r>
              <a:rPr sz="2800" i="1" spc="-220" dirty="0">
                <a:latin typeface="Arial" panose="020B0604020202020204" pitchFamily="34" charset="0"/>
                <a:cs typeface="Arial" panose="020B0604020202020204" pitchFamily="34" charset="0"/>
              </a:rPr>
              <a:t>issues </a:t>
            </a:r>
            <a:r>
              <a:rPr sz="2800" i="1" spc="-280" dirty="0">
                <a:latin typeface="Arial" panose="020B0604020202020204" pitchFamily="34" charset="0"/>
                <a:cs typeface="Arial" panose="020B0604020202020204" pitchFamily="34" charset="0"/>
              </a:rPr>
              <a:t>on </a:t>
            </a:r>
            <a:r>
              <a:rPr sz="2800" i="1" spc="-254" dirty="0">
                <a:latin typeface="Arial" panose="020B0604020202020204" pitchFamily="34" charset="0"/>
                <a:cs typeface="Arial" panose="020B0604020202020204" pitchFamily="34" charset="0"/>
              </a:rPr>
              <a:t>mobile  </a:t>
            </a:r>
            <a:r>
              <a:rPr sz="2800" i="1" spc="-225" dirty="0">
                <a:latin typeface="Arial" panose="020B0604020202020204" pitchFamily="34" charset="0"/>
                <a:cs typeface="Arial" panose="020B0604020202020204" pitchFamily="34" charset="0"/>
              </a:rPr>
              <a:t>devices, </a:t>
            </a:r>
            <a:r>
              <a:rPr sz="2800" i="1" spc="-235" dirty="0">
                <a:latin typeface="Arial" panose="020B0604020202020204" pitchFamily="34" charset="0"/>
                <a:cs typeface="Arial" panose="020B0604020202020204" pitchFamily="34" charset="0"/>
              </a:rPr>
              <a:t>including </a:t>
            </a:r>
            <a:r>
              <a:rPr sz="2800" i="1" spc="-250" dirty="0">
                <a:latin typeface="Arial" panose="020B0604020202020204" pitchFamily="34" charset="0"/>
                <a:cs typeface="Arial" panose="020B0604020202020204" pitchFamily="34" charset="0"/>
              </a:rPr>
              <a:t>both </a:t>
            </a:r>
            <a:r>
              <a:rPr sz="2800" i="1" spc="-245" dirty="0">
                <a:latin typeface="Arial" panose="020B0604020202020204" pitchFamily="34" charset="0"/>
                <a:cs typeface="Arial" panose="020B0604020202020204" pitchFamily="34" charset="0"/>
              </a:rPr>
              <a:t>software </a:t>
            </a:r>
            <a:r>
              <a:rPr sz="2800" i="1" spc="-215" dirty="0">
                <a:latin typeface="Arial" panose="020B0604020202020204" pitchFamily="34" charset="0"/>
                <a:cs typeface="Arial" panose="020B0604020202020204" pitchFamily="34" charset="0"/>
              </a:rPr>
              <a:t>specifically </a:t>
            </a:r>
            <a:r>
              <a:rPr sz="2800" i="1" spc="-250" dirty="0">
                <a:latin typeface="Arial" panose="020B0604020202020204" pitchFamily="34" charset="0"/>
                <a:cs typeface="Arial" panose="020B0604020202020204" pitchFamily="34" charset="0"/>
              </a:rPr>
              <a:t>designed </a:t>
            </a:r>
            <a:r>
              <a:rPr sz="2800" i="1" spc="-215" dirty="0">
                <a:latin typeface="Arial" panose="020B0604020202020204" pitchFamily="34" charset="0"/>
                <a:cs typeface="Arial" panose="020B0604020202020204" pitchFamily="34" charset="0"/>
              </a:rPr>
              <a:t>to </a:t>
            </a:r>
            <a:r>
              <a:rPr sz="2800" i="1" spc="-265" dirty="0">
                <a:latin typeface="Arial" panose="020B0604020202020204" pitchFamily="34" charset="0"/>
                <a:cs typeface="Arial" panose="020B0604020202020204" pitchFamily="34" charset="0"/>
              </a:rPr>
              <a:t>be </a:t>
            </a:r>
            <a:r>
              <a:rPr sz="2800" i="1" spc="-245" dirty="0">
                <a:latin typeface="Arial" panose="020B0604020202020204" pitchFamily="34" charset="0"/>
                <a:cs typeface="Arial" panose="020B0604020202020204" pitchFamily="34" charset="0"/>
              </a:rPr>
              <a:t>malicious </a:t>
            </a:r>
            <a:r>
              <a:rPr sz="2800" i="1" spc="-250" dirty="0">
                <a:latin typeface="Arial" panose="020B0604020202020204" pitchFamily="34" charset="0"/>
                <a:cs typeface="Arial" panose="020B0604020202020204" pitchFamily="34" charset="0"/>
              </a:rPr>
              <a:t>as  </a:t>
            </a:r>
            <a:r>
              <a:rPr sz="2800" i="1" spc="-235" dirty="0">
                <a:latin typeface="Arial" panose="020B0604020202020204" pitchFamily="34" charset="0"/>
                <a:cs typeface="Arial" panose="020B0604020202020204" pitchFamily="34" charset="0"/>
              </a:rPr>
              <a:t>well </a:t>
            </a:r>
            <a:r>
              <a:rPr sz="2800" i="1" spc="-250" dirty="0">
                <a:latin typeface="Arial" panose="020B0604020202020204" pitchFamily="34" charset="0"/>
                <a:cs typeface="Arial" panose="020B0604020202020204" pitchFamily="34" charset="0"/>
              </a:rPr>
              <a:t>as </a:t>
            </a:r>
            <a:r>
              <a:rPr sz="2800" i="1" spc="-245" dirty="0">
                <a:latin typeface="Arial" panose="020B0604020202020204" pitchFamily="34" charset="0"/>
                <a:cs typeface="Arial" panose="020B0604020202020204" pitchFamily="34" charset="0"/>
              </a:rPr>
              <a:t>software </a:t>
            </a:r>
            <a:r>
              <a:rPr sz="2800" i="1" spc="-215" dirty="0">
                <a:latin typeface="Arial" panose="020B0604020202020204" pitchFamily="34" charset="0"/>
                <a:cs typeface="Arial" panose="020B0604020202020204" pitchFamily="34" charset="0"/>
              </a:rPr>
              <a:t>that </a:t>
            </a:r>
            <a:r>
              <a:rPr sz="2800" i="1" spc="-270" dirty="0">
                <a:latin typeface="Arial" panose="020B0604020202020204" pitchFamily="34" charset="0"/>
                <a:cs typeface="Arial" panose="020B0604020202020204" pitchFamily="34" charset="0"/>
              </a:rPr>
              <a:t>can </a:t>
            </a:r>
            <a:r>
              <a:rPr sz="2800" i="1" spc="-265" dirty="0">
                <a:latin typeface="Arial" panose="020B0604020202020204" pitchFamily="34" charset="0"/>
                <a:cs typeface="Arial" panose="020B0604020202020204" pitchFamily="34" charset="0"/>
              </a:rPr>
              <a:t>be </a:t>
            </a:r>
            <a:r>
              <a:rPr sz="2800" i="1" spc="-229" dirty="0">
                <a:latin typeface="Arial" panose="020B0604020202020204" pitchFamily="34" charset="0"/>
                <a:cs typeface="Arial" panose="020B0604020202020204" pitchFamily="34" charset="0"/>
              </a:rPr>
              <a:t>exploited </a:t>
            </a:r>
            <a:r>
              <a:rPr sz="2800" i="1" spc="-215" dirty="0">
                <a:latin typeface="Arial" panose="020B0604020202020204" pitchFamily="34" charset="0"/>
                <a:cs typeface="Arial" panose="020B0604020202020204" pitchFamily="34" charset="0"/>
              </a:rPr>
              <a:t>for </a:t>
            </a:r>
            <a:r>
              <a:rPr sz="2800" i="1" spc="-245" dirty="0">
                <a:latin typeface="Arial" panose="020B0604020202020204" pitchFamily="34" charset="0"/>
                <a:cs typeface="Arial" panose="020B0604020202020204" pitchFamily="34" charset="0"/>
              </a:rPr>
              <a:t>malicious </a:t>
            </a:r>
            <a:r>
              <a:rPr sz="2800" i="1" spc="-240" dirty="0">
                <a:latin typeface="Arial" panose="020B0604020202020204" pitchFamily="34" charset="0"/>
                <a:cs typeface="Arial" panose="020B0604020202020204" pitchFamily="34" charset="0"/>
              </a:rPr>
              <a:t>purposes. </a:t>
            </a:r>
            <a:r>
              <a:rPr sz="2800" i="1" spc="-175" dirty="0">
                <a:latin typeface="Arial" panose="020B0604020202020204" pitchFamily="34" charset="0"/>
                <a:cs typeface="Arial" panose="020B0604020202020204" pitchFamily="34" charset="0"/>
              </a:rPr>
              <a:t>It</a:t>
            </a:r>
            <a:r>
              <a:rPr sz="2800" i="1" spc="114" dirty="0">
                <a:latin typeface="Arial" panose="020B0604020202020204" pitchFamily="34" charset="0"/>
                <a:cs typeface="Arial" panose="020B0604020202020204" pitchFamily="34" charset="0"/>
              </a:rPr>
              <a:t> </a:t>
            </a:r>
            <a:r>
              <a:rPr sz="2800" i="1" spc="-240" dirty="0">
                <a:latin typeface="Arial" panose="020B0604020202020204" pitchFamily="34" charset="0"/>
                <a:cs typeface="Arial" panose="020B0604020202020204" pitchFamily="34" charset="0"/>
              </a:rPr>
              <a:t>contains</a:t>
            </a:r>
            <a:endParaRPr sz="2800" dirty="0">
              <a:latin typeface="Arial" panose="020B0604020202020204" pitchFamily="34" charset="0"/>
              <a:cs typeface="Arial" panose="020B0604020202020204" pitchFamily="34" charset="0"/>
            </a:endParaRPr>
          </a:p>
          <a:p>
            <a:pPr marL="297180">
              <a:lnSpc>
                <a:spcPct val="100000"/>
              </a:lnSpc>
              <a:spcBef>
                <a:spcPts val="675"/>
              </a:spcBef>
            </a:pPr>
            <a:r>
              <a:rPr sz="2800" i="1" spc="-265" dirty="0">
                <a:latin typeface="Arial" panose="020B0604020202020204" pitchFamily="34" charset="0"/>
                <a:cs typeface="Arial" panose="020B0604020202020204" pitchFamily="34" charset="0"/>
              </a:rPr>
              <a:t>(Malware, </a:t>
            </a:r>
            <a:r>
              <a:rPr sz="2800" i="1" spc="-260" dirty="0">
                <a:latin typeface="Arial" panose="020B0604020202020204" pitchFamily="34" charset="0"/>
                <a:cs typeface="Arial" panose="020B0604020202020204" pitchFamily="34" charset="0"/>
              </a:rPr>
              <a:t>Spyware, </a:t>
            </a:r>
            <a:r>
              <a:rPr sz="2800" i="1" spc="-245" dirty="0">
                <a:latin typeface="Arial" panose="020B0604020202020204" pitchFamily="34" charset="0"/>
                <a:cs typeface="Arial" panose="020B0604020202020204" pitchFamily="34" charset="0"/>
              </a:rPr>
              <a:t>Privacy </a:t>
            </a:r>
            <a:r>
              <a:rPr sz="2800" i="1" spc="-229" dirty="0">
                <a:latin typeface="Arial" panose="020B0604020202020204" pitchFamily="34" charset="0"/>
                <a:cs typeface="Arial" panose="020B0604020202020204" pitchFamily="34" charset="0"/>
              </a:rPr>
              <a:t>Threats, </a:t>
            </a:r>
            <a:r>
              <a:rPr sz="2800" i="1" spc="-245" dirty="0">
                <a:latin typeface="Arial" panose="020B0604020202020204" pitchFamily="34" charset="0"/>
                <a:cs typeface="Arial" panose="020B0604020202020204" pitchFamily="34" charset="0"/>
              </a:rPr>
              <a:t>Vulnerable</a:t>
            </a:r>
            <a:r>
              <a:rPr sz="2800" i="1" spc="-125" dirty="0">
                <a:latin typeface="Arial" panose="020B0604020202020204" pitchFamily="34" charset="0"/>
                <a:cs typeface="Arial" panose="020B0604020202020204" pitchFamily="34" charset="0"/>
              </a:rPr>
              <a:t> </a:t>
            </a:r>
            <a:r>
              <a:rPr sz="2800" i="1" spc="-225" dirty="0">
                <a:latin typeface="Arial" panose="020B0604020202020204" pitchFamily="34" charset="0"/>
                <a:cs typeface="Arial" panose="020B0604020202020204" pitchFamily="34" charset="0"/>
              </a:rPr>
              <a:t>application)</a:t>
            </a:r>
            <a:endParaRPr sz="2800" dirty="0">
              <a:latin typeface="Arial" panose="020B0604020202020204" pitchFamily="34" charset="0"/>
              <a:cs typeface="Arial" panose="020B0604020202020204" pitchFamily="34" charset="0"/>
            </a:endParaRPr>
          </a:p>
          <a:p>
            <a:pPr marL="287020" indent="-274320">
              <a:lnSpc>
                <a:spcPct val="100000"/>
              </a:lnSpc>
              <a:spcBef>
                <a:spcPts val="680"/>
              </a:spcBef>
              <a:buClr>
                <a:srgbClr val="0AD0D9"/>
              </a:buClr>
              <a:buSzPct val="93750"/>
              <a:buFont typeface="Wingdings 2"/>
              <a:buChar char=""/>
              <a:tabLst>
                <a:tab pos="287020" algn="l"/>
              </a:tabLst>
            </a:pPr>
            <a:r>
              <a:rPr sz="3200" u="heavy" spc="-270" dirty="0">
                <a:uFill>
                  <a:solidFill>
                    <a:srgbClr val="000000"/>
                  </a:solidFill>
                </a:uFill>
                <a:latin typeface="Arial" panose="020B0604020202020204" pitchFamily="34" charset="0"/>
                <a:cs typeface="Arial" panose="020B0604020202020204" pitchFamily="34" charset="0"/>
              </a:rPr>
              <a:t>Web </a:t>
            </a:r>
            <a:r>
              <a:rPr sz="3200" u="heavy" spc="-210" dirty="0">
                <a:uFill>
                  <a:solidFill>
                    <a:srgbClr val="000000"/>
                  </a:solidFill>
                </a:uFill>
                <a:latin typeface="Arial" panose="020B0604020202020204" pitchFamily="34" charset="0"/>
                <a:cs typeface="Arial" panose="020B0604020202020204" pitchFamily="34" charset="0"/>
              </a:rPr>
              <a:t>–Based</a:t>
            </a:r>
            <a:r>
              <a:rPr sz="3200" u="heavy" spc="-80" dirty="0">
                <a:uFill>
                  <a:solidFill>
                    <a:srgbClr val="000000"/>
                  </a:solidFill>
                </a:uFill>
                <a:latin typeface="Arial" panose="020B0604020202020204" pitchFamily="34" charset="0"/>
                <a:cs typeface="Arial" panose="020B0604020202020204" pitchFamily="34" charset="0"/>
              </a:rPr>
              <a:t> </a:t>
            </a:r>
            <a:r>
              <a:rPr sz="3200" u="heavy" spc="-180" dirty="0">
                <a:uFill>
                  <a:solidFill>
                    <a:srgbClr val="000000"/>
                  </a:solidFill>
                </a:uFill>
                <a:latin typeface="Arial" panose="020B0604020202020204" pitchFamily="34" charset="0"/>
                <a:cs typeface="Arial" panose="020B0604020202020204" pitchFamily="34" charset="0"/>
              </a:rPr>
              <a:t>Threats.</a:t>
            </a:r>
            <a:endParaRPr sz="3200" dirty="0">
              <a:latin typeface="Arial" panose="020B0604020202020204" pitchFamily="34" charset="0"/>
              <a:cs typeface="Arial" panose="020B0604020202020204" pitchFamily="34" charset="0"/>
            </a:endParaRPr>
          </a:p>
          <a:p>
            <a:pPr marL="287020" marR="5080" indent="81915" algn="just">
              <a:lnSpc>
                <a:spcPct val="100000"/>
              </a:lnSpc>
              <a:spcBef>
                <a:spcPts val="760"/>
              </a:spcBef>
            </a:pPr>
            <a:r>
              <a:rPr sz="2800" i="1" spc="-265" dirty="0">
                <a:latin typeface="Arial" panose="020B0604020202020204" pitchFamily="34" charset="0"/>
                <a:cs typeface="Arial" panose="020B0604020202020204" pitchFamily="34" charset="0"/>
              </a:rPr>
              <a:t>Because </a:t>
            </a:r>
            <a:r>
              <a:rPr sz="2800" i="1" spc="-254" dirty="0">
                <a:latin typeface="Arial" panose="020B0604020202020204" pitchFamily="34" charset="0"/>
                <a:cs typeface="Arial" panose="020B0604020202020204" pitchFamily="34" charset="0"/>
              </a:rPr>
              <a:t>mobile </a:t>
            </a:r>
            <a:r>
              <a:rPr sz="2800" i="1" spc="-235" dirty="0">
                <a:latin typeface="Arial" panose="020B0604020202020204" pitchFamily="34" charset="0"/>
                <a:cs typeface="Arial" panose="020B0604020202020204" pitchFamily="34" charset="0"/>
              </a:rPr>
              <a:t>devices </a:t>
            </a:r>
            <a:r>
              <a:rPr sz="2800" i="1" spc="-245" dirty="0">
                <a:latin typeface="Arial" panose="020B0604020202020204" pitchFamily="34" charset="0"/>
                <a:cs typeface="Arial" panose="020B0604020202020204" pitchFamily="34" charset="0"/>
              </a:rPr>
              <a:t>are </a:t>
            </a:r>
            <a:r>
              <a:rPr sz="2800" i="1" spc="-225" dirty="0">
                <a:latin typeface="Arial" panose="020B0604020202020204" pitchFamily="34" charset="0"/>
                <a:cs typeface="Arial" panose="020B0604020202020204" pitchFamily="34" charset="0"/>
              </a:rPr>
              <a:t>often </a:t>
            </a:r>
            <a:r>
              <a:rPr sz="2800" i="1" spc="-229" dirty="0">
                <a:latin typeface="Arial" panose="020B0604020202020204" pitchFamily="34" charset="0"/>
                <a:cs typeface="Arial" panose="020B0604020202020204" pitchFamily="34" charset="0"/>
              </a:rPr>
              <a:t>constantly </a:t>
            </a:r>
            <a:r>
              <a:rPr sz="2800" i="1" spc="-254" dirty="0">
                <a:latin typeface="Arial" panose="020B0604020202020204" pitchFamily="34" charset="0"/>
                <a:cs typeface="Arial" panose="020B0604020202020204" pitchFamily="34" charset="0"/>
              </a:rPr>
              <a:t>connected </a:t>
            </a:r>
            <a:r>
              <a:rPr sz="2800" i="1" spc="-215" dirty="0">
                <a:latin typeface="Arial" panose="020B0604020202020204" pitchFamily="34" charset="0"/>
                <a:cs typeface="Arial" panose="020B0604020202020204" pitchFamily="34" charset="0"/>
              </a:rPr>
              <a:t>to </a:t>
            </a:r>
            <a:r>
              <a:rPr sz="2800" i="1" spc="-225" dirty="0">
                <a:latin typeface="Arial" panose="020B0604020202020204" pitchFamily="34" charset="0"/>
                <a:cs typeface="Arial" panose="020B0604020202020204" pitchFamily="34" charset="0"/>
              </a:rPr>
              <a:t>the Internet </a:t>
            </a:r>
            <a:r>
              <a:rPr sz="2800" i="1" spc="-280" dirty="0">
                <a:latin typeface="Arial" panose="020B0604020202020204" pitchFamily="34" charset="0"/>
                <a:cs typeface="Arial" panose="020B0604020202020204" pitchFamily="34" charset="0"/>
              </a:rPr>
              <a:t>and  </a:t>
            </a:r>
            <a:r>
              <a:rPr sz="2800" i="1" spc="-260" dirty="0">
                <a:latin typeface="Arial" panose="020B0604020202020204" pitchFamily="34" charset="0"/>
                <a:cs typeface="Arial" panose="020B0604020202020204" pitchFamily="34" charset="0"/>
              </a:rPr>
              <a:t>used </a:t>
            </a:r>
            <a:r>
              <a:rPr sz="2800" i="1" spc="-215" dirty="0">
                <a:latin typeface="Arial" panose="020B0604020202020204" pitchFamily="34" charset="0"/>
                <a:cs typeface="Arial" panose="020B0604020202020204" pitchFamily="34" charset="0"/>
              </a:rPr>
              <a:t>to </a:t>
            </a:r>
            <a:r>
              <a:rPr sz="2800" i="1" spc="-245" dirty="0">
                <a:latin typeface="Arial" panose="020B0604020202020204" pitchFamily="34" charset="0"/>
                <a:cs typeface="Arial" panose="020B0604020202020204" pitchFamily="34" charset="0"/>
              </a:rPr>
              <a:t>access </a:t>
            </a:r>
            <a:r>
              <a:rPr sz="2800" i="1" spc="-265" dirty="0">
                <a:latin typeface="Arial" panose="020B0604020202020204" pitchFamily="34" charset="0"/>
                <a:cs typeface="Arial" panose="020B0604020202020204" pitchFamily="34" charset="0"/>
              </a:rPr>
              <a:t>web-based </a:t>
            </a:r>
            <a:r>
              <a:rPr sz="2800" i="1" spc="-220" dirty="0">
                <a:latin typeface="Arial" panose="020B0604020202020204" pitchFamily="34" charset="0"/>
                <a:cs typeface="Arial" panose="020B0604020202020204" pitchFamily="34" charset="0"/>
              </a:rPr>
              <a:t>services, </a:t>
            </a:r>
            <a:r>
              <a:rPr sz="2800" i="1" spc="-265" dirty="0">
                <a:latin typeface="Arial" panose="020B0604020202020204" pitchFamily="34" charset="0"/>
                <a:cs typeface="Arial" panose="020B0604020202020204" pitchFamily="34" charset="0"/>
              </a:rPr>
              <a:t>web-based </a:t>
            </a:r>
            <a:r>
              <a:rPr sz="2800" i="1" spc="-220" dirty="0">
                <a:latin typeface="Arial" panose="020B0604020202020204" pitchFamily="34" charset="0"/>
                <a:cs typeface="Arial" panose="020B0604020202020204" pitchFamily="34" charset="0"/>
              </a:rPr>
              <a:t>threats </a:t>
            </a:r>
            <a:r>
              <a:rPr sz="2800" i="1" spc="-215" dirty="0">
                <a:latin typeface="Arial" panose="020B0604020202020204" pitchFamily="34" charset="0"/>
                <a:cs typeface="Arial" panose="020B0604020202020204" pitchFamily="34" charset="0"/>
              </a:rPr>
              <a:t>that </a:t>
            </a:r>
            <a:r>
              <a:rPr sz="2800" i="1" spc="-260" dirty="0">
                <a:latin typeface="Arial" panose="020B0604020202020204" pitchFamily="34" charset="0"/>
                <a:cs typeface="Arial" panose="020B0604020202020204" pitchFamily="34" charset="0"/>
              </a:rPr>
              <a:t>have </a:t>
            </a:r>
            <a:r>
              <a:rPr sz="2800" i="1" spc="-210" dirty="0">
                <a:latin typeface="Arial" panose="020B0604020202020204" pitchFamily="34" charset="0"/>
                <a:cs typeface="Arial" panose="020B0604020202020204" pitchFamily="34" charset="0"/>
              </a:rPr>
              <a:t>historically  </a:t>
            </a:r>
            <a:r>
              <a:rPr sz="2800" i="1" spc="-265" dirty="0">
                <a:latin typeface="Arial" panose="020B0604020202020204" pitchFamily="34" charset="0"/>
                <a:cs typeface="Arial" panose="020B0604020202020204" pitchFamily="34" charset="0"/>
              </a:rPr>
              <a:t>been </a:t>
            </a:r>
            <a:r>
              <a:rPr sz="2800" i="1" spc="-275" dirty="0">
                <a:latin typeface="Arial" panose="020B0604020202020204" pitchFamily="34" charset="0"/>
                <a:cs typeface="Arial" panose="020B0604020202020204" pitchFamily="34" charset="0"/>
              </a:rPr>
              <a:t>a </a:t>
            </a:r>
            <a:r>
              <a:rPr sz="2800" i="1" spc="-265" dirty="0">
                <a:latin typeface="Arial" panose="020B0604020202020204" pitchFamily="34" charset="0"/>
                <a:cs typeface="Arial" panose="020B0604020202020204" pitchFamily="34" charset="0"/>
              </a:rPr>
              <a:t>problem </a:t>
            </a:r>
            <a:r>
              <a:rPr sz="2800" i="1" spc="-215" dirty="0">
                <a:latin typeface="Arial" panose="020B0604020202020204" pitchFamily="34" charset="0"/>
                <a:cs typeface="Arial" panose="020B0604020202020204" pitchFamily="34" charset="0"/>
              </a:rPr>
              <a:t>for </a:t>
            </a:r>
            <a:r>
              <a:rPr sz="2800" i="1" spc="-305" dirty="0">
                <a:latin typeface="Arial" panose="020B0604020202020204" pitchFamily="34" charset="0"/>
                <a:cs typeface="Arial" panose="020B0604020202020204" pitchFamily="34" charset="0"/>
              </a:rPr>
              <a:t>PCs </a:t>
            </a:r>
            <a:r>
              <a:rPr sz="2800" i="1" spc="-235" dirty="0">
                <a:latin typeface="Arial" panose="020B0604020202020204" pitchFamily="34" charset="0"/>
                <a:cs typeface="Arial" panose="020B0604020202020204" pitchFamily="34" charset="0"/>
              </a:rPr>
              <a:t>also </a:t>
            </a:r>
            <a:r>
              <a:rPr sz="2800" i="1" spc="-254" dirty="0">
                <a:latin typeface="Arial" panose="020B0604020202020204" pitchFamily="34" charset="0"/>
                <a:cs typeface="Arial" panose="020B0604020202020204" pitchFamily="34" charset="0"/>
              </a:rPr>
              <a:t>pose </a:t>
            </a:r>
            <a:r>
              <a:rPr sz="2800" i="1" spc="-220" dirty="0">
                <a:latin typeface="Arial" panose="020B0604020202020204" pitchFamily="34" charset="0"/>
                <a:cs typeface="Arial" panose="020B0604020202020204" pitchFamily="34" charset="0"/>
              </a:rPr>
              <a:t>issues </a:t>
            </a:r>
            <a:r>
              <a:rPr sz="2800" i="1" spc="-215" dirty="0">
                <a:latin typeface="Arial" panose="020B0604020202020204" pitchFamily="34" charset="0"/>
                <a:cs typeface="Arial" panose="020B0604020202020204" pitchFamily="34" charset="0"/>
              </a:rPr>
              <a:t>for </a:t>
            </a:r>
            <a:r>
              <a:rPr sz="2800" i="1" spc="-250" dirty="0">
                <a:latin typeface="Arial" panose="020B0604020202020204" pitchFamily="34" charset="0"/>
                <a:cs typeface="Arial" panose="020B0604020202020204" pitchFamily="34" charset="0"/>
              </a:rPr>
              <a:t>mobile</a:t>
            </a:r>
            <a:r>
              <a:rPr sz="2800" i="1" spc="-455" dirty="0">
                <a:latin typeface="Arial" panose="020B0604020202020204" pitchFamily="34" charset="0"/>
                <a:cs typeface="Arial" panose="020B0604020202020204" pitchFamily="34" charset="0"/>
              </a:rPr>
              <a:t> </a:t>
            </a:r>
            <a:r>
              <a:rPr sz="2800" i="1" spc="-240" dirty="0">
                <a:latin typeface="Arial" panose="020B0604020202020204" pitchFamily="34" charset="0"/>
                <a:cs typeface="Arial" panose="020B0604020202020204" pitchFamily="34" charset="0"/>
              </a:rPr>
              <a:t>devices</a:t>
            </a:r>
            <a:endParaRPr sz="2800" dirty="0">
              <a:latin typeface="Arial" panose="020B0604020202020204" pitchFamily="34" charset="0"/>
              <a:cs typeface="Arial" panose="020B0604020202020204" pitchFamily="34" charset="0"/>
            </a:endParaRPr>
          </a:p>
          <a:p>
            <a:pPr marL="368935" algn="just">
              <a:lnSpc>
                <a:spcPct val="100000"/>
              </a:lnSpc>
              <a:spcBef>
                <a:spcPts val="675"/>
              </a:spcBef>
            </a:pPr>
            <a:r>
              <a:rPr sz="2800" i="1" spc="-175" dirty="0">
                <a:latin typeface="Arial" panose="020B0604020202020204" pitchFamily="34" charset="0"/>
                <a:cs typeface="Arial" panose="020B0604020202020204" pitchFamily="34" charset="0"/>
              </a:rPr>
              <a:t>It </a:t>
            </a:r>
            <a:r>
              <a:rPr sz="2800" i="1" spc="-235" dirty="0">
                <a:latin typeface="Arial" panose="020B0604020202020204" pitchFamily="34" charset="0"/>
                <a:cs typeface="Arial" panose="020B0604020202020204" pitchFamily="34" charset="0"/>
              </a:rPr>
              <a:t>contains </a:t>
            </a:r>
            <a:r>
              <a:rPr sz="2800" i="1" spc="-240" dirty="0">
                <a:latin typeface="Arial" panose="020B0604020202020204" pitchFamily="34" charset="0"/>
                <a:cs typeface="Arial" panose="020B0604020202020204" pitchFamily="34" charset="0"/>
              </a:rPr>
              <a:t>(Phishing </a:t>
            </a:r>
            <a:r>
              <a:rPr sz="2800" i="1" spc="-265" dirty="0">
                <a:latin typeface="Arial" panose="020B0604020202020204" pitchFamily="34" charset="0"/>
                <a:cs typeface="Arial" panose="020B0604020202020204" pitchFamily="34" charset="0"/>
              </a:rPr>
              <a:t>Scams, </a:t>
            </a:r>
            <a:r>
              <a:rPr sz="2800" i="1" spc="-254" dirty="0">
                <a:latin typeface="Arial" panose="020B0604020202020204" pitchFamily="34" charset="0"/>
                <a:cs typeface="Arial" panose="020B0604020202020204" pitchFamily="34" charset="0"/>
              </a:rPr>
              <a:t>Drive-By </a:t>
            </a:r>
            <a:r>
              <a:rPr sz="2800" i="1" spc="-275" dirty="0">
                <a:latin typeface="Arial" panose="020B0604020202020204" pitchFamily="34" charset="0"/>
                <a:cs typeface="Arial" panose="020B0604020202020204" pitchFamily="34" charset="0"/>
              </a:rPr>
              <a:t>Download,</a:t>
            </a:r>
            <a:r>
              <a:rPr sz="2800" i="1" spc="20" dirty="0">
                <a:latin typeface="Arial" panose="020B0604020202020204" pitchFamily="34" charset="0"/>
                <a:cs typeface="Arial" panose="020B0604020202020204" pitchFamily="34" charset="0"/>
              </a:rPr>
              <a:t> </a:t>
            </a:r>
            <a:r>
              <a:rPr sz="2800" i="1" spc="-270" dirty="0">
                <a:latin typeface="Arial" panose="020B0604020202020204" pitchFamily="34" charset="0"/>
                <a:cs typeface="Arial" panose="020B0604020202020204" pitchFamily="34" charset="0"/>
              </a:rPr>
              <a:t>Browser </a:t>
            </a:r>
            <a:r>
              <a:rPr sz="2800" i="1" spc="-215" dirty="0">
                <a:latin typeface="Arial" panose="020B0604020202020204" pitchFamily="34" charset="0"/>
                <a:cs typeface="Arial" panose="020B0604020202020204" pitchFamily="34" charset="0"/>
              </a:rPr>
              <a:t>Exploits).</a:t>
            </a:r>
            <a:endParaRPr sz="28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307340" y="958341"/>
            <a:ext cx="7936230" cy="2373086"/>
          </a:xfrm>
          <a:prstGeom prst="rect">
            <a:avLst/>
          </a:prstGeom>
        </p:spPr>
        <p:txBody>
          <a:bodyPr vert="horz" wrap="square" lIns="0" tIns="13335" rIns="0" bIns="0" rtlCol="0">
            <a:spAutoFit/>
          </a:bodyPr>
          <a:lstStyle/>
          <a:p>
            <a:pPr marL="287020" indent="-274320">
              <a:lnSpc>
                <a:spcPct val="100000"/>
              </a:lnSpc>
              <a:spcBef>
                <a:spcPts val="105"/>
              </a:spcBef>
              <a:buClr>
                <a:srgbClr val="0AD0D9"/>
              </a:buClr>
              <a:buSzPct val="93750"/>
              <a:buFont typeface="Wingdings 2"/>
              <a:buChar char=""/>
              <a:tabLst>
                <a:tab pos="287020" algn="l"/>
              </a:tabLst>
            </a:pPr>
            <a:r>
              <a:rPr sz="3200" u="heavy" spc="-25" dirty="0">
                <a:uFill>
                  <a:solidFill>
                    <a:srgbClr val="000000"/>
                  </a:solidFill>
                </a:uFill>
                <a:latin typeface="Arial" panose="020B0604020202020204" pitchFamily="34" charset="0"/>
                <a:cs typeface="Arial" panose="020B0604020202020204" pitchFamily="34" charset="0"/>
              </a:rPr>
              <a:t>Network</a:t>
            </a:r>
            <a:r>
              <a:rPr sz="3200" u="heavy" spc="-114" dirty="0">
                <a:uFill>
                  <a:solidFill>
                    <a:srgbClr val="000000"/>
                  </a:solidFill>
                </a:uFill>
                <a:latin typeface="Arial" panose="020B0604020202020204" pitchFamily="34" charset="0"/>
                <a:cs typeface="Arial" panose="020B0604020202020204" pitchFamily="34" charset="0"/>
              </a:rPr>
              <a:t> </a:t>
            </a:r>
            <a:r>
              <a:rPr sz="3200" u="heavy" spc="-10" dirty="0">
                <a:uFill>
                  <a:solidFill>
                    <a:srgbClr val="000000"/>
                  </a:solidFill>
                </a:uFill>
                <a:latin typeface="Arial" panose="020B0604020202020204" pitchFamily="34" charset="0"/>
                <a:cs typeface="Arial" panose="020B0604020202020204" pitchFamily="34" charset="0"/>
              </a:rPr>
              <a:t>Threats</a:t>
            </a:r>
            <a:endParaRPr sz="3200" dirty="0">
              <a:latin typeface="Arial" panose="020B0604020202020204" pitchFamily="34" charset="0"/>
              <a:cs typeface="Arial" panose="020B0604020202020204" pitchFamily="34" charset="0"/>
            </a:endParaRPr>
          </a:p>
          <a:p>
            <a:pPr>
              <a:lnSpc>
                <a:spcPct val="100000"/>
              </a:lnSpc>
              <a:spcBef>
                <a:spcPts val="55"/>
              </a:spcBef>
            </a:pPr>
            <a:endParaRPr sz="3650" dirty="0">
              <a:latin typeface="Arial" panose="020B0604020202020204" pitchFamily="34" charset="0"/>
              <a:cs typeface="Arial" panose="020B0604020202020204" pitchFamily="34" charset="0"/>
            </a:endParaRPr>
          </a:p>
          <a:p>
            <a:pPr marL="286385" marR="5080" indent="10160">
              <a:lnSpc>
                <a:spcPct val="100000"/>
              </a:lnSpc>
              <a:tabLst>
                <a:tab pos="4959985" algn="l"/>
              </a:tabLst>
            </a:pPr>
            <a:r>
              <a:rPr sz="2800" i="1" spc="-265" dirty="0">
                <a:latin typeface="Arial" panose="020B0604020202020204" pitchFamily="34" charset="0"/>
                <a:cs typeface="Arial" panose="020B0604020202020204" pitchFamily="34" charset="0"/>
              </a:rPr>
              <a:t>Mobile </a:t>
            </a:r>
            <a:r>
              <a:rPr sz="2800" i="1" spc="-235" dirty="0">
                <a:latin typeface="Arial" panose="020B0604020202020204" pitchFamily="34" charset="0"/>
                <a:cs typeface="Arial" panose="020B0604020202020204" pitchFamily="34" charset="0"/>
              </a:rPr>
              <a:t>devices </a:t>
            </a:r>
            <a:r>
              <a:rPr sz="2800" i="1" spc="-215" dirty="0">
                <a:latin typeface="Arial" panose="020B0604020202020204" pitchFamily="34" charset="0"/>
                <a:cs typeface="Arial" panose="020B0604020202020204" pitchFamily="34" charset="0"/>
              </a:rPr>
              <a:t>typically </a:t>
            </a:r>
            <a:r>
              <a:rPr sz="2800" i="1" spc="-245" dirty="0">
                <a:latin typeface="Arial" panose="020B0604020202020204" pitchFamily="34" charset="0"/>
                <a:cs typeface="Arial" panose="020B0604020202020204" pitchFamily="34" charset="0"/>
              </a:rPr>
              <a:t>support </a:t>
            </a:r>
            <a:r>
              <a:rPr sz="2800" i="1" spc="-220" dirty="0">
                <a:latin typeface="Arial" panose="020B0604020202020204" pitchFamily="34" charset="0"/>
                <a:cs typeface="Arial" panose="020B0604020202020204" pitchFamily="34" charset="0"/>
              </a:rPr>
              <a:t>cellular </a:t>
            </a:r>
            <a:r>
              <a:rPr sz="2800" i="1" spc="-254" dirty="0">
                <a:latin typeface="Arial" panose="020B0604020202020204" pitchFamily="34" charset="0"/>
                <a:cs typeface="Arial" panose="020B0604020202020204" pitchFamily="34" charset="0"/>
              </a:rPr>
              <a:t>networks </a:t>
            </a:r>
            <a:r>
              <a:rPr sz="2800" i="1" spc="-250" dirty="0">
                <a:latin typeface="Arial" panose="020B0604020202020204" pitchFamily="34" charset="0"/>
                <a:cs typeface="Arial" panose="020B0604020202020204" pitchFamily="34" charset="0"/>
              </a:rPr>
              <a:t>as </a:t>
            </a:r>
            <a:r>
              <a:rPr sz="2800" i="1" spc="-235" dirty="0">
                <a:latin typeface="Arial" panose="020B0604020202020204" pitchFamily="34" charset="0"/>
                <a:cs typeface="Arial" panose="020B0604020202020204" pitchFamily="34" charset="0"/>
              </a:rPr>
              <a:t>well </a:t>
            </a:r>
            <a:r>
              <a:rPr sz="2800" i="1" spc="-250" dirty="0">
                <a:latin typeface="Arial" panose="020B0604020202020204" pitchFamily="34" charset="0"/>
                <a:cs typeface="Arial" panose="020B0604020202020204" pitchFamily="34" charset="0"/>
              </a:rPr>
              <a:t>as </a:t>
            </a:r>
            <a:r>
              <a:rPr sz="2800" i="1" spc="-220" dirty="0">
                <a:latin typeface="Arial" panose="020B0604020202020204" pitchFamily="34" charset="0"/>
                <a:cs typeface="Arial" panose="020B0604020202020204" pitchFamily="34" charset="0"/>
              </a:rPr>
              <a:t>local  </a:t>
            </a:r>
            <a:r>
              <a:rPr sz="2800" i="1" spc="-229" dirty="0">
                <a:latin typeface="Arial" panose="020B0604020202020204" pitchFamily="34" charset="0"/>
                <a:cs typeface="Arial" panose="020B0604020202020204" pitchFamily="34" charset="0"/>
              </a:rPr>
              <a:t>wireless </a:t>
            </a:r>
            <a:r>
              <a:rPr sz="2800" i="1" spc="-240" dirty="0">
                <a:latin typeface="Arial" panose="020B0604020202020204" pitchFamily="34" charset="0"/>
                <a:cs typeface="Arial" panose="020B0604020202020204" pitchFamily="34" charset="0"/>
              </a:rPr>
              <a:t>networks. </a:t>
            </a:r>
            <a:r>
              <a:rPr sz="2800" i="1" spc="-175" dirty="0">
                <a:latin typeface="Arial" panose="020B0604020202020204" pitchFamily="34" charset="0"/>
                <a:cs typeface="Arial" panose="020B0604020202020204" pitchFamily="34" charset="0"/>
              </a:rPr>
              <a:t>It</a:t>
            </a:r>
            <a:r>
              <a:rPr sz="2800" i="1" spc="75" dirty="0">
                <a:latin typeface="Arial" panose="020B0604020202020204" pitchFamily="34" charset="0"/>
                <a:cs typeface="Arial" panose="020B0604020202020204" pitchFamily="34" charset="0"/>
              </a:rPr>
              <a:t> </a:t>
            </a:r>
            <a:r>
              <a:rPr sz="2800" i="1" spc="-235" dirty="0">
                <a:latin typeface="Arial" panose="020B0604020202020204" pitchFamily="34" charset="0"/>
                <a:cs typeface="Arial" panose="020B0604020202020204" pitchFamily="34" charset="0"/>
              </a:rPr>
              <a:t>contains</a:t>
            </a:r>
            <a:r>
              <a:rPr sz="2800" i="1" spc="-130" dirty="0">
                <a:latin typeface="Arial" panose="020B0604020202020204" pitchFamily="34" charset="0"/>
                <a:cs typeface="Arial" panose="020B0604020202020204" pitchFamily="34" charset="0"/>
              </a:rPr>
              <a:t> </a:t>
            </a:r>
            <a:r>
              <a:rPr sz="2800" i="1" spc="-265" dirty="0">
                <a:latin typeface="Arial" panose="020B0604020202020204" pitchFamily="34" charset="0"/>
                <a:cs typeface="Arial" panose="020B0604020202020204" pitchFamily="34" charset="0"/>
              </a:rPr>
              <a:t>(Network	</a:t>
            </a:r>
            <a:r>
              <a:rPr sz="2800" i="1" spc="-215" dirty="0">
                <a:latin typeface="Arial" panose="020B0604020202020204" pitchFamily="34" charset="0"/>
                <a:cs typeface="Arial" panose="020B0604020202020204" pitchFamily="34" charset="0"/>
              </a:rPr>
              <a:t>Exploits, </a:t>
            </a:r>
            <a:r>
              <a:rPr sz="2800" i="1" spc="-260" dirty="0">
                <a:latin typeface="Arial" panose="020B0604020202020204" pitchFamily="34" charset="0"/>
                <a:cs typeface="Arial" panose="020B0604020202020204" pitchFamily="34" charset="0"/>
              </a:rPr>
              <a:t>Wi-Fi</a:t>
            </a:r>
            <a:r>
              <a:rPr sz="2800" i="1" spc="-105" dirty="0">
                <a:latin typeface="Arial" panose="020B0604020202020204" pitchFamily="34" charset="0"/>
                <a:cs typeface="Arial" panose="020B0604020202020204" pitchFamily="34" charset="0"/>
              </a:rPr>
              <a:t> </a:t>
            </a:r>
            <a:r>
              <a:rPr sz="2800" i="1" spc="-210" dirty="0">
                <a:latin typeface="Arial" panose="020B0604020202020204" pitchFamily="34" charset="0"/>
                <a:cs typeface="Arial" panose="020B0604020202020204" pitchFamily="34" charset="0"/>
              </a:rPr>
              <a:t>Sniffing).</a:t>
            </a:r>
            <a:endParaRPr sz="28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52048"/>
            <a:ext cx="7467600" cy="5901151"/>
          </a:xfrm>
          <a:prstGeom prst="rect">
            <a:avLst/>
          </a:prstGeom>
          <a:blipFill>
            <a:blip r:embed="rId2" cstate="print"/>
            <a:stretch>
              <a:fillRect/>
            </a:stretch>
          </a:blipFill>
        </p:spPr>
        <p:txBody>
          <a:bodyPr wrap="square" lIns="0" tIns="0" rIns="0" bIns="0" rtlCol="0"/>
          <a:lstStyle/>
          <a:p>
            <a:pPr lvl="0" eaLnBrk="0" fontAlgn="base" hangingPunct="0">
              <a:spcBef>
                <a:spcPct val="0"/>
              </a:spcBef>
              <a:spcAft>
                <a:spcPct val="0"/>
              </a:spcAft>
            </a:pPr>
            <a:endParaRPr lang="en-US" altLang="en-US" dirty="0">
              <a:latin typeface="Segoe UI" panose="020B0502040204020203" pitchFamily="34" charset="0"/>
              <a:cs typeface="Segoe UI" panose="020B0502040204020203" pitchFamily="34" charset="0"/>
            </a:endParaRPr>
          </a:p>
          <a:p>
            <a:pPr lvl="0" eaLnBrk="0" fontAlgn="base" hangingPunct="0">
              <a:spcBef>
                <a:spcPct val="0"/>
              </a:spcBef>
              <a:spcAft>
                <a:spcPct val="0"/>
              </a:spcAft>
              <a:buFontTx/>
              <a:buChar char="•"/>
            </a:pPr>
            <a:endParaRPr lang="en-US" altLang="en-US"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dirty="0">
              <a:latin typeface="Segoe UI" panose="020B0502040204020203" pitchFamily="34" charset="0"/>
              <a:cs typeface="Segoe UI" panose="020B0502040204020203" pitchFamily="34" charset="0"/>
            </a:endParaRPr>
          </a:p>
          <a:p>
            <a:pPr marL="285750" lvl="0" indent="-285750" eaLnBrk="0" fontAlgn="base" hangingPunct="0">
              <a:spcBef>
                <a:spcPct val="0"/>
              </a:spcBef>
              <a:spcAft>
                <a:spcPct val="0"/>
              </a:spcAft>
              <a:buFont typeface="Arial" panose="020B0604020202020204" pitchFamily="34" charset="0"/>
              <a:buChar char="•"/>
            </a:pPr>
            <a:endParaRPr lang="en-US" altLang="en-US" sz="2400" dirty="0">
              <a:latin typeface="Segoe UI" panose="020B0502040204020203" pitchFamily="34" charset="0"/>
              <a:cs typeface="Segoe UI" panose="020B0502040204020203"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Segoe UI" panose="020B0502040204020203" pitchFamily="34" charset="0"/>
                <a:cs typeface="Segoe UI" panose="020B0502040204020203" pitchFamily="34" charset="0"/>
              </a:rPr>
              <a:t>Keep Your Phone Locked.</a:t>
            </a: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Segoe UI" panose="020B0502040204020203" pitchFamily="34" charset="0"/>
                <a:cs typeface="Segoe UI" panose="020B0502040204020203" pitchFamily="34" charset="0"/>
              </a:rPr>
              <a:t>Set </a:t>
            </a:r>
            <a:r>
              <a:rPr lang="en-US" altLang="en-US" sz="2400" b="1" dirty="0">
                <a:latin typeface="Segoe UI" panose="020B0502040204020203" pitchFamily="34" charset="0"/>
                <a:cs typeface="Segoe UI" panose="020B0502040204020203" pitchFamily="34" charset="0"/>
              </a:rPr>
              <a:t>Secure</a:t>
            </a:r>
            <a:r>
              <a:rPr lang="en-US" altLang="en-US" sz="2400" dirty="0">
                <a:latin typeface="Segoe UI" panose="020B0502040204020203" pitchFamily="34" charset="0"/>
                <a:cs typeface="Segoe UI" panose="020B0502040204020203" pitchFamily="34" charset="0"/>
              </a:rPr>
              <a:t> Passwords.</a:t>
            </a: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Segoe UI" panose="020B0502040204020203" pitchFamily="34" charset="0"/>
                <a:cs typeface="Segoe UI" panose="020B0502040204020203" pitchFamily="34" charset="0"/>
              </a:rPr>
              <a:t>Keep Your Device's OS Up-To-Date.</a:t>
            </a: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Segoe UI" panose="020B0502040204020203" pitchFamily="34" charset="0"/>
                <a:cs typeface="Segoe UI" panose="020B0502040204020203" pitchFamily="34" charset="0"/>
              </a:rPr>
              <a:t> Connect to </a:t>
            </a:r>
            <a:r>
              <a:rPr lang="en-US" altLang="en-US" sz="2400" b="1" dirty="0">
                <a:latin typeface="Segoe UI" panose="020B0502040204020203" pitchFamily="34" charset="0"/>
                <a:cs typeface="Segoe UI" panose="020B0502040204020203" pitchFamily="34" charset="0"/>
              </a:rPr>
              <a:t>Secure</a:t>
            </a:r>
            <a:r>
              <a:rPr lang="en-US" altLang="en-US" sz="2400" dirty="0">
                <a:latin typeface="Segoe UI" panose="020B0502040204020203" pitchFamily="34" charset="0"/>
                <a:cs typeface="Segoe UI" panose="020B0502040204020203" pitchFamily="34" charset="0"/>
              </a:rPr>
              <a:t> </a:t>
            </a:r>
            <a:r>
              <a:rPr lang="en-US" altLang="en-US" sz="2400" dirty="0" err="1">
                <a:latin typeface="Segoe UI" panose="020B0502040204020203" pitchFamily="34" charset="0"/>
                <a:cs typeface="Segoe UI" panose="020B0502040204020203" pitchFamily="34" charset="0"/>
              </a:rPr>
              <a:t>Wifi</a:t>
            </a:r>
            <a:r>
              <a:rPr lang="en-US" altLang="en-US" sz="2400" dirty="0">
                <a:latin typeface="Segoe UI" panose="020B0502040204020203" pitchFamily="34" charset="0"/>
                <a:cs typeface="Segoe UI" panose="020B0502040204020203" pitchFamily="34" charset="0"/>
              </a:rPr>
              <a:t>.</a:t>
            </a: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Segoe UI" panose="020B0502040204020203" pitchFamily="34" charset="0"/>
                <a:cs typeface="Segoe UI" panose="020B0502040204020203" pitchFamily="34" charset="0"/>
              </a:rPr>
              <a:t> Beware of Downloads.</a:t>
            </a: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Segoe UI" panose="020B0502040204020203" pitchFamily="34" charset="0"/>
                <a:cs typeface="Segoe UI" panose="020B0502040204020203" pitchFamily="34" charset="0"/>
              </a:rPr>
              <a:t> Don't Jailbreak or Root Your Phone.</a:t>
            </a: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Segoe UI" panose="020B0502040204020203" pitchFamily="34" charset="0"/>
                <a:cs typeface="Segoe UI" panose="020B0502040204020203" pitchFamily="34" charset="0"/>
              </a:rPr>
              <a:t> Encrypt Your Data.</a:t>
            </a:r>
          </a:p>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Segoe UI" panose="020B0502040204020203" pitchFamily="34" charset="0"/>
                <a:cs typeface="Segoe UI" panose="020B0502040204020203" pitchFamily="34" charset="0"/>
              </a:rPr>
              <a:t>  Install Anti-Virus Software.</a:t>
            </a:r>
            <a:endParaRPr lang="en-US" altLang="en-US" sz="3600" dirty="0">
              <a:latin typeface="Arial" panose="020B0604020202020204" pitchFamily="34" charset="0"/>
            </a:endParaRPr>
          </a:p>
          <a:p>
            <a:pPr marL="355600" indent="-342900">
              <a:lnSpc>
                <a:spcPct val="100000"/>
              </a:lnSpc>
              <a:spcBef>
                <a:spcPts val="865"/>
              </a:spcBef>
              <a:buFont typeface="Arial"/>
              <a:buChar char="•"/>
              <a:tabLst>
                <a:tab pos="354965" algn="l"/>
                <a:tab pos="355600" algn="l"/>
              </a:tabLst>
            </a:pPr>
            <a:endParaRPr lang="en-US" sz="1800" dirty="0">
              <a:latin typeface="Times New Roman"/>
              <a:cs typeface="Times New Roman"/>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371600" y="836243"/>
            <a:ext cx="4953000" cy="813684"/>
          </a:xfrm>
          <a:prstGeom prst="rect">
            <a:avLst/>
          </a:prstGeom>
        </p:spPr>
        <p:txBody>
          <a:bodyPr vert="horz" wrap="square" lIns="0" tIns="13335" rIns="0" bIns="0" rtlCol="0">
            <a:spAutoFit/>
          </a:bodyPr>
          <a:lstStyle/>
          <a:p>
            <a:pPr marL="12700">
              <a:lnSpc>
                <a:spcPct val="100000"/>
              </a:lnSpc>
              <a:spcBef>
                <a:spcPts val="105"/>
              </a:spcBef>
            </a:pPr>
            <a:r>
              <a:rPr lang="en-US" sz="2600" dirty="0">
                <a:latin typeface="Constantia"/>
                <a:cs typeface="Constantia"/>
              </a:rPr>
              <a:t>TIPS TO STAY SAFE</a:t>
            </a:r>
            <a:br>
              <a:rPr lang="en-US" sz="2600" dirty="0">
                <a:latin typeface="Constantia"/>
                <a:cs typeface="Constantia"/>
              </a:rPr>
            </a:br>
            <a:endParaRPr sz="2600" dirty="0">
              <a:latin typeface="Constantia"/>
              <a:cs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307340" y="958341"/>
            <a:ext cx="7936230" cy="575157"/>
          </a:xfrm>
          <a:prstGeom prst="rect">
            <a:avLst/>
          </a:prstGeom>
        </p:spPr>
        <p:txBody>
          <a:bodyPr vert="horz" wrap="square" lIns="0" tIns="13335" rIns="0" bIns="0" rtlCol="0">
            <a:spAutoFit/>
          </a:bodyPr>
          <a:lstStyle/>
          <a:p>
            <a:pPr>
              <a:lnSpc>
                <a:spcPct val="100000"/>
              </a:lnSpc>
              <a:spcBef>
                <a:spcPts val="55"/>
              </a:spcBef>
            </a:pPr>
            <a:r>
              <a:rPr lang="en-US" sz="3650" dirty="0">
                <a:latin typeface="Arial" panose="020B0604020202020204" pitchFamily="34" charset="0"/>
                <a:cs typeface="Arial" panose="020B0604020202020204" pitchFamily="34" charset="0"/>
              </a:rPr>
              <a:t>ANDRIOD VS IOS:</a:t>
            </a:r>
          </a:p>
        </p:txBody>
      </p:sp>
      <p:sp>
        <p:nvSpPr>
          <p:cNvPr id="10" name="TextBox 9">
            <a:extLst>
              <a:ext uri="{FF2B5EF4-FFF2-40B4-BE49-F238E27FC236}">
                <a16:creationId xmlns:a16="http://schemas.microsoft.com/office/drawing/2014/main" id="{DB97B037-E422-4E2C-8771-C5721F7E90C5}"/>
              </a:ext>
            </a:extLst>
          </p:cNvPr>
          <p:cNvSpPr txBox="1"/>
          <p:nvPr/>
        </p:nvSpPr>
        <p:spPr>
          <a:xfrm>
            <a:off x="4114800" y="2693963"/>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8B355041-6E26-4ACA-B195-B9F806C9FDF2}"/>
              </a:ext>
            </a:extLst>
          </p:cNvPr>
          <p:cNvSpPr txBox="1"/>
          <p:nvPr/>
        </p:nvSpPr>
        <p:spPr>
          <a:xfrm>
            <a:off x="213644" y="1533498"/>
            <a:ext cx="8716645" cy="4093428"/>
          </a:xfrm>
          <a:prstGeom prst="rect">
            <a:avLst/>
          </a:prstGeom>
          <a:noFill/>
        </p:spPr>
        <p:txBody>
          <a:bodyPr wrap="square" rtlCol="0">
            <a:spAutoFit/>
          </a:bodyPr>
          <a:lstStyle/>
          <a:p>
            <a:pPr algn="l"/>
            <a:r>
              <a:rPr lang="en-US" sz="2000" b="0" i="0" dirty="0">
                <a:solidFill>
                  <a:schemeClr val="tx1">
                    <a:lumMod val="75000"/>
                    <a:lumOff val="25000"/>
                  </a:schemeClr>
                </a:solidFill>
                <a:effectLst/>
                <a:latin typeface="Segoe UI" panose="020B0502040204020203" pitchFamily="34" charset="0"/>
              </a:rPr>
              <a:t>In some circles, </a:t>
            </a:r>
            <a:r>
              <a:rPr lang="en-US" sz="2000" b="1" i="0" dirty="0">
                <a:solidFill>
                  <a:schemeClr val="tx1">
                    <a:lumMod val="75000"/>
                    <a:lumOff val="25000"/>
                  </a:schemeClr>
                </a:solidFill>
                <a:effectLst/>
                <a:latin typeface="Segoe UI" panose="020B0502040204020203" pitchFamily="34" charset="0"/>
              </a:rPr>
              <a:t>Apple's iOS</a:t>
            </a:r>
            <a:r>
              <a:rPr lang="en-US" sz="2000" b="0" i="0" dirty="0">
                <a:solidFill>
                  <a:schemeClr val="tx1">
                    <a:lumMod val="75000"/>
                    <a:lumOff val="25000"/>
                  </a:schemeClr>
                </a:solidFill>
                <a:effectLst/>
                <a:latin typeface="Segoe UI" panose="020B0502040204020203" pitchFamily="34" charset="0"/>
              </a:rPr>
              <a:t> operating system has long been considered the more </a:t>
            </a:r>
            <a:r>
              <a:rPr lang="en-US" sz="2000" b="1" i="0" dirty="0">
                <a:solidFill>
                  <a:schemeClr val="tx1">
                    <a:lumMod val="75000"/>
                    <a:lumOff val="25000"/>
                  </a:schemeClr>
                </a:solidFill>
                <a:effectLst/>
                <a:latin typeface="Segoe UI" panose="020B0502040204020203" pitchFamily="34" charset="0"/>
              </a:rPr>
              <a:t>secure</a:t>
            </a:r>
            <a:r>
              <a:rPr lang="en-US" sz="2000" b="0" i="0" dirty="0">
                <a:solidFill>
                  <a:schemeClr val="tx1">
                    <a:lumMod val="75000"/>
                    <a:lumOff val="25000"/>
                  </a:schemeClr>
                </a:solidFill>
                <a:effectLst/>
                <a:latin typeface="Segoe UI" panose="020B0502040204020203" pitchFamily="34" charset="0"/>
              </a:rPr>
              <a:t> of the two operating systems. </a:t>
            </a:r>
            <a:r>
              <a:rPr lang="en-US" sz="2000" b="1" i="0" dirty="0">
                <a:solidFill>
                  <a:schemeClr val="tx1">
                    <a:lumMod val="75000"/>
                    <a:lumOff val="25000"/>
                  </a:schemeClr>
                </a:solidFill>
                <a:effectLst/>
                <a:latin typeface="Segoe UI" panose="020B0502040204020203" pitchFamily="34" charset="0"/>
              </a:rPr>
              <a:t>Android</a:t>
            </a:r>
            <a:r>
              <a:rPr lang="en-US" sz="2000" b="0" i="0" dirty="0">
                <a:solidFill>
                  <a:schemeClr val="tx1">
                    <a:lumMod val="75000"/>
                    <a:lumOff val="25000"/>
                  </a:schemeClr>
                </a:solidFill>
                <a:effectLst/>
                <a:latin typeface="Segoe UI" panose="020B0502040204020203" pitchFamily="34" charset="0"/>
              </a:rPr>
              <a:t> is more often targeted by hackers, too, because the operating system powers so many </a:t>
            </a:r>
            <a:r>
              <a:rPr lang="en-US" sz="2000" b="1" i="0" dirty="0">
                <a:solidFill>
                  <a:schemeClr val="tx1">
                    <a:lumMod val="75000"/>
                    <a:lumOff val="25000"/>
                  </a:schemeClr>
                </a:solidFill>
                <a:effectLst/>
                <a:latin typeface="Segoe UI" panose="020B0502040204020203" pitchFamily="34" charset="0"/>
              </a:rPr>
              <a:t>mobile</a:t>
            </a:r>
            <a:r>
              <a:rPr lang="en-US" sz="2000" b="0" i="0" dirty="0">
                <a:solidFill>
                  <a:schemeClr val="tx1">
                    <a:lumMod val="75000"/>
                    <a:lumOff val="25000"/>
                  </a:schemeClr>
                </a:solidFill>
                <a:effectLst/>
                <a:latin typeface="Segoe UI" panose="020B0502040204020203" pitchFamily="34" charset="0"/>
              </a:rPr>
              <a:t> devices today</a:t>
            </a:r>
          </a:p>
          <a:p>
            <a:pPr algn="l"/>
            <a:endParaRPr lang="en-US" sz="2000" dirty="0">
              <a:solidFill>
                <a:schemeClr val="tx1">
                  <a:lumMod val="75000"/>
                  <a:lumOff val="25000"/>
                </a:schemeClr>
              </a:solidFill>
              <a:latin typeface="Segoe UI" panose="020B0502040204020203" pitchFamily="34" charset="0"/>
            </a:endParaRPr>
          </a:p>
          <a:p>
            <a:pPr algn="l"/>
            <a:r>
              <a:rPr lang="en-US" sz="2000" b="1" dirty="0">
                <a:solidFill>
                  <a:schemeClr val="tx1">
                    <a:lumMod val="75000"/>
                    <a:lumOff val="25000"/>
                  </a:schemeClr>
                </a:solidFill>
                <a:latin typeface="Segoe UI" panose="020B0502040204020203" pitchFamily="34" charset="0"/>
              </a:rPr>
              <a:t>iOS:</a:t>
            </a:r>
            <a:endParaRPr lang="en-US" sz="2000" b="1" i="0" dirty="0">
              <a:solidFill>
                <a:schemeClr val="tx1">
                  <a:lumMod val="75000"/>
                  <a:lumOff val="25000"/>
                </a:schemeClr>
              </a:solidFill>
              <a:effectLst/>
              <a:latin typeface="Segoe UI" panose="020B0502040204020203" pitchFamily="34" charset="0"/>
            </a:endParaRPr>
          </a:p>
          <a:p>
            <a:pPr algn="l"/>
            <a:r>
              <a:rPr lang="en-US" sz="2000" b="0" i="0" dirty="0">
                <a:solidFill>
                  <a:srgbClr val="585858"/>
                </a:solidFill>
                <a:effectLst/>
                <a:latin typeface="Arial" panose="020B0604020202020204" pitchFamily="34" charset="0"/>
              </a:rPr>
              <a:t>In some circles, Apple’s iOS operating system has long been considered the more secure of the two operating systems. Why? Apple’s operating system is a closed system. Apple doesn’t release its source code to app developers, and the owners of iPhones and iPads can't modify the code on their phones themselves. This makes it more difficult for hackers to find vulnerabilities on iOS-powered devices.</a:t>
            </a:r>
          </a:p>
          <a:p>
            <a:pPr algn="l"/>
            <a:endParaRPr lang="en-US" sz="2000" b="0" i="0" dirty="0">
              <a:solidFill>
                <a:schemeClr val="tx1">
                  <a:lumMod val="75000"/>
                  <a:lumOff val="25000"/>
                </a:schemeClr>
              </a:solidFill>
              <a:effectLst/>
              <a:latin typeface="Segoe UI" panose="020B0502040204020203" pitchFamily="34" charset="0"/>
            </a:endParaRPr>
          </a:p>
        </p:txBody>
      </p:sp>
    </p:spTree>
    <p:extLst>
      <p:ext uri="{BB962C8B-B14F-4D97-AF65-F5344CB8AC3E}">
        <p14:creationId xmlns:p14="http://schemas.microsoft.com/office/powerpoint/2010/main" val="282204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307340" y="958341"/>
            <a:ext cx="7936230" cy="575157"/>
          </a:xfrm>
          <a:prstGeom prst="rect">
            <a:avLst/>
          </a:prstGeom>
        </p:spPr>
        <p:txBody>
          <a:bodyPr vert="horz" wrap="square" lIns="0" tIns="13335" rIns="0" bIns="0" rtlCol="0">
            <a:spAutoFit/>
          </a:bodyPr>
          <a:lstStyle/>
          <a:p>
            <a:pPr>
              <a:lnSpc>
                <a:spcPct val="100000"/>
              </a:lnSpc>
              <a:spcBef>
                <a:spcPts val="55"/>
              </a:spcBef>
            </a:pPr>
            <a:r>
              <a:rPr lang="en-US" sz="3650" dirty="0">
                <a:latin typeface="Arial" panose="020B0604020202020204" pitchFamily="34" charset="0"/>
                <a:cs typeface="Arial" panose="020B0604020202020204" pitchFamily="34" charset="0"/>
              </a:rPr>
              <a:t>ANDRIOD VS IOS:</a:t>
            </a:r>
          </a:p>
        </p:txBody>
      </p:sp>
      <p:sp>
        <p:nvSpPr>
          <p:cNvPr id="10" name="TextBox 9">
            <a:extLst>
              <a:ext uri="{FF2B5EF4-FFF2-40B4-BE49-F238E27FC236}">
                <a16:creationId xmlns:a16="http://schemas.microsoft.com/office/drawing/2014/main" id="{DB97B037-E422-4E2C-8771-C5721F7E90C5}"/>
              </a:ext>
            </a:extLst>
          </p:cNvPr>
          <p:cNvSpPr txBox="1"/>
          <p:nvPr/>
        </p:nvSpPr>
        <p:spPr>
          <a:xfrm>
            <a:off x="4114800" y="2693963"/>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8B355041-6E26-4ACA-B195-B9F806C9FDF2}"/>
              </a:ext>
            </a:extLst>
          </p:cNvPr>
          <p:cNvSpPr txBox="1"/>
          <p:nvPr/>
        </p:nvSpPr>
        <p:spPr>
          <a:xfrm>
            <a:off x="213644" y="1533498"/>
            <a:ext cx="8716645" cy="3170099"/>
          </a:xfrm>
          <a:prstGeom prst="rect">
            <a:avLst/>
          </a:prstGeom>
          <a:noFill/>
        </p:spPr>
        <p:txBody>
          <a:bodyPr wrap="square" rtlCol="0">
            <a:spAutoFit/>
          </a:bodyPr>
          <a:lstStyle/>
          <a:p>
            <a:pPr algn="l"/>
            <a:endParaRPr lang="en-US" sz="2000" dirty="0">
              <a:solidFill>
                <a:schemeClr val="tx1">
                  <a:lumMod val="75000"/>
                  <a:lumOff val="25000"/>
                </a:schemeClr>
              </a:solidFill>
              <a:latin typeface="Segoe UI" panose="020B0502040204020203" pitchFamily="34" charset="0"/>
            </a:endParaRPr>
          </a:p>
          <a:p>
            <a:pPr algn="l"/>
            <a:r>
              <a:rPr lang="en-US" sz="2000" b="1" i="0" dirty="0">
                <a:solidFill>
                  <a:schemeClr val="tx1">
                    <a:lumMod val="75000"/>
                    <a:lumOff val="25000"/>
                  </a:schemeClr>
                </a:solidFill>
                <a:effectLst/>
                <a:latin typeface="Segoe UI" panose="020B0502040204020203" pitchFamily="34" charset="0"/>
              </a:rPr>
              <a:t>A</a:t>
            </a:r>
            <a:r>
              <a:rPr lang="en-US" sz="2000" b="1" dirty="0">
                <a:solidFill>
                  <a:schemeClr val="tx1">
                    <a:lumMod val="75000"/>
                    <a:lumOff val="25000"/>
                  </a:schemeClr>
                </a:solidFill>
                <a:latin typeface="Segoe UI" panose="020B0502040204020203" pitchFamily="34" charset="0"/>
              </a:rPr>
              <a:t>NDRIOD:</a:t>
            </a:r>
            <a:endParaRPr lang="en-US" sz="2000" b="1" i="0" dirty="0">
              <a:solidFill>
                <a:schemeClr val="tx1">
                  <a:lumMod val="75000"/>
                  <a:lumOff val="25000"/>
                </a:schemeClr>
              </a:solidFill>
              <a:effectLst/>
              <a:latin typeface="Segoe UI" panose="020B0502040204020203" pitchFamily="34" charset="0"/>
            </a:endParaRPr>
          </a:p>
          <a:p>
            <a:pPr algn="l"/>
            <a:r>
              <a:rPr lang="en-US" sz="2000" b="0" i="0" dirty="0">
                <a:solidFill>
                  <a:srgbClr val="585858"/>
                </a:solidFill>
                <a:effectLst/>
                <a:latin typeface="Arial" panose="020B0604020202020204" pitchFamily="34" charset="0"/>
              </a:rPr>
              <a:t>Android devices are the opposite, relying on an open-source code, meaning that the owners of these devices can tinker with their phone’s and tablet’s operating systems. Too much tinkering, and owners might create a weakness in their devices’ security. Then there are manufacturers themselves. If a phone maker puts out a new device with a modification to the Android operating system and there’s a vulnerability in that code, hackers will find it.</a:t>
            </a:r>
          </a:p>
          <a:p>
            <a:pPr algn="l"/>
            <a:endParaRPr lang="en-US" sz="2000" b="0" i="0" dirty="0">
              <a:solidFill>
                <a:schemeClr val="tx1">
                  <a:lumMod val="75000"/>
                  <a:lumOff val="25000"/>
                </a:schemeClr>
              </a:solidFill>
              <a:effectLst/>
              <a:latin typeface="Segoe UI" panose="020B0502040204020203" pitchFamily="34" charset="0"/>
            </a:endParaRPr>
          </a:p>
        </p:txBody>
      </p:sp>
    </p:spTree>
    <p:extLst>
      <p:ext uri="{BB962C8B-B14F-4D97-AF65-F5344CB8AC3E}">
        <p14:creationId xmlns:p14="http://schemas.microsoft.com/office/powerpoint/2010/main" val="1011352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307340" y="958341"/>
            <a:ext cx="7936230" cy="575157"/>
          </a:xfrm>
          <a:prstGeom prst="rect">
            <a:avLst/>
          </a:prstGeom>
        </p:spPr>
        <p:txBody>
          <a:bodyPr vert="horz" wrap="square" lIns="0" tIns="13335" rIns="0" bIns="0" rtlCol="0">
            <a:spAutoFit/>
          </a:bodyPr>
          <a:lstStyle/>
          <a:p>
            <a:pPr>
              <a:lnSpc>
                <a:spcPct val="100000"/>
              </a:lnSpc>
              <a:spcBef>
                <a:spcPts val="55"/>
              </a:spcBef>
            </a:pPr>
            <a:r>
              <a:rPr lang="en-US" sz="3650" dirty="0">
                <a:latin typeface="Arial" panose="020B0604020202020204" pitchFamily="34" charset="0"/>
                <a:cs typeface="Arial" panose="020B0604020202020204" pitchFamily="34" charset="0"/>
              </a:rPr>
              <a:t>ANDRIOD VS IOS:</a:t>
            </a:r>
          </a:p>
        </p:txBody>
      </p:sp>
      <p:pic>
        <p:nvPicPr>
          <p:cNvPr id="9" name="Picture 8" descr="Table&#10;&#10;Description automatically generated">
            <a:extLst>
              <a:ext uri="{FF2B5EF4-FFF2-40B4-BE49-F238E27FC236}">
                <a16:creationId xmlns:a16="http://schemas.microsoft.com/office/drawing/2014/main" id="{F67CF582-A43F-4AC8-8401-B145BDB6AF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1533499"/>
            <a:ext cx="6934199" cy="4981872"/>
          </a:xfrm>
          <a:prstGeom prst="rect">
            <a:avLst/>
          </a:prstGeom>
        </p:spPr>
      </p:pic>
    </p:spTree>
    <p:extLst>
      <p:ext uri="{BB962C8B-B14F-4D97-AF65-F5344CB8AC3E}">
        <p14:creationId xmlns:p14="http://schemas.microsoft.com/office/powerpoint/2010/main" val="71815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321053"/>
            <a:ext cx="1812289" cy="513715"/>
          </a:xfrm>
          <a:prstGeom prst="rect">
            <a:avLst/>
          </a:prstGeom>
        </p:spPr>
        <p:txBody>
          <a:bodyPr vert="horz" wrap="square" lIns="0" tIns="13335" rIns="0" bIns="0" rtlCol="0">
            <a:spAutoFit/>
          </a:bodyPr>
          <a:lstStyle/>
          <a:p>
            <a:pPr marL="12700">
              <a:lnSpc>
                <a:spcPct val="100000"/>
              </a:lnSpc>
              <a:spcBef>
                <a:spcPts val="105"/>
              </a:spcBef>
            </a:pPr>
            <a:r>
              <a:rPr sz="3200" i="0" spc="-10" dirty="0">
                <a:solidFill>
                  <a:srgbClr val="04607A"/>
                </a:solidFill>
                <a:latin typeface="Calibri"/>
                <a:cs typeface="Calibri"/>
              </a:rPr>
              <a:t>CONTENTS</a:t>
            </a:r>
            <a:endParaRPr sz="3200">
              <a:latin typeface="Calibri"/>
              <a:cs typeface="Calibri"/>
            </a:endParaRPr>
          </a:p>
        </p:txBody>
      </p:sp>
      <p:sp>
        <p:nvSpPr>
          <p:cNvPr id="8" name="object 8"/>
          <p:cNvSpPr txBox="1"/>
          <p:nvPr/>
        </p:nvSpPr>
        <p:spPr>
          <a:xfrm>
            <a:off x="535940" y="1869160"/>
            <a:ext cx="6370955" cy="3354765"/>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230"/>
              <a:buFont typeface="Wingdings 2"/>
              <a:buChar char=""/>
              <a:tabLst>
                <a:tab pos="287020" algn="l"/>
              </a:tabLst>
            </a:pPr>
            <a:r>
              <a:rPr sz="2600" spc="-5" dirty="0">
                <a:latin typeface="Constantia"/>
                <a:cs typeface="Constantia"/>
              </a:rPr>
              <a:t>INTRODUCTION</a:t>
            </a:r>
            <a:endParaRPr sz="2600" dirty="0">
              <a:latin typeface="Constantia"/>
              <a:cs typeface="Constantia"/>
            </a:endParaRPr>
          </a:p>
          <a:p>
            <a:pPr marL="287020" indent="-274320">
              <a:lnSpc>
                <a:spcPct val="100000"/>
              </a:lnSpc>
              <a:spcBef>
                <a:spcPts val="625"/>
              </a:spcBef>
              <a:buClr>
                <a:srgbClr val="0AD0D9"/>
              </a:buClr>
              <a:buSzPct val="94230"/>
              <a:buFont typeface="Wingdings 2"/>
              <a:buChar char=""/>
              <a:tabLst>
                <a:tab pos="287020" algn="l"/>
              </a:tabLst>
            </a:pPr>
            <a:r>
              <a:rPr sz="2600" dirty="0">
                <a:latin typeface="Constantia"/>
                <a:cs typeface="Constantia"/>
              </a:rPr>
              <a:t>SECURITY ISSUE WITH MOBILE</a:t>
            </a:r>
            <a:r>
              <a:rPr sz="2600" spc="-155" dirty="0">
                <a:latin typeface="Constantia"/>
                <a:cs typeface="Constantia"/>
              </a:rPr>
              <a:t> </a:t>
            </a:r>
            <a:r>
              <a:rPr sz="2600" spc="-10" dirty="0">
                <a:latin typeface="Constantia"/>
                <a:cs typeface="Constantia"/>
              </a:rPr>
              <a:t>PHONE</a:t>
            </a:r>
            <a:endParaRPr sz="2600" dirty="0">
              <a:latin typeface="Constantia"/>
              <a:cs typeface="Constantia"/>
            </a:endParaRPr>
          </a:p>
          <a:p>
            <a:pPr marL="287020" indent="-274320">
              <a:lnSpc>
                <a:spcPct val="100000"/>
              </a:lnSpc>
              <a:spcBef>
                <a:spcPts val="625"/>
              </a:spcBef>
              <a:buClr>
                <a:srgbClr val="0AD0D9"/>
              </a:buClr>
              <a:buSzPct val="94230"/>
              <a:buFont typeface="Wingdings 2"/>
              <a:buChar char=""/>
              <a:tabLst>
                <a:tab pos="287020" algn="l"/>
              </a:tabLst>
            </a:pPr>
            <a:r>
              <a:rPr sz="2600" spc="5" dirty="0">
                <a:latin typeface="Constantia"/>
                <a:cs typeface="Constantia"/>
              </a:rPr>
              <a:t>TYPES </a:t>
            </a:r>
            <a:r>
              <a:rPr sz="2600" dirty="0">
                <a:latin typeface="Constantia"/>
                <a:cs typeface="Constantia"/>
              </a:rPr>
              <a:t>OF MOBILE</a:t>
            </a:r>
            <a:r>
              <a:rPr sz="2600" spc="-70" dirty="0">
                <a:latin typeface="Constantia"/>
                <a:cs typeface="Constantia"/>
              </a:rPr>
              <a:t> </a:t>
            </a:r>
            <a:r>
              <a:rPr sz="2600" dirty="0">
                <a:latin typeface="Constantia"/>
                <a:cs typeface="Constantia"/>
              </a:rPr>
              <a:t>SECURITY</a:t>
            </a:r>
          </a:p>
          <a:p>
            <a:pPr marL="287020" indent="-274320">
              <a:lnSpc>
                <a:spcPct val="100000"/>
              </a:lnSpc>
              <a:spcBef>
                <a:spcPts val="625"/>
              </a:spcBef>
              <a:buClr>
                <a:srgbClr val="0AD0D9"/>
              </a:buClr>
              <a:buSzPct val="94230"/>
              <a:buFont typeface="Wingdings 2"/>
              <a:buChar char=""/>
              <a:tabLst>
                <a:tab pos="287020" algn="l"/>
              </a:tabLst>
            </a:pPr>
            <a:r>
              <a:rPr sz="2600" dirty="0">
                <a:latin typeface="Constantia"/>
                <a:cs typeface="Constantia"/>
              </a:rPr>
              <a:t>MOBILE</a:t>
            </a:r>
            <a:r>
              <a:rPr sz="2600" spc="-80" dirty="0">
                <a:latin typeface="Constantia"/>
                <a:cs typeface="Constantia"/>
              </a:rPr>
              <a:t> </a:t>
            </a:r>
            <a:r>
              <a:rPr sz="2600" spc="-20" dirty="0">
                <a:latin typeface="Constantia"/>
                <a:cs typeface="Constantia"/>
              </a:rPr>
              <a:t>THREATS</a:t>
            </a:r>
            <a:endParaRPr lang="en-US" sz="2600" spc="-20" dirty="0">
              <a:latin typeface="Constantia"/>
              <a:cs typeface="Constantia"/>
            </a:endParaRPr>
          </a:p>
          <a:p>
            <a:pPr marL="287020" indent="-274320">
              <a:spcBef>
                <a:spcPts val="625"/>
              </a:spcBef>
              <a:buClr>
                <a:srgbClr val="0AD0D9"/>
              </a:buClr>
              <a:buSzPct val="94230"/>
              <a:buFont typeface="Wingdings 2"/>
              <a:buChar char=""/>
              <a:tabLst>
                <a:tab pos="287020" algn="l"/>
              </a:tabLst>
            </a:pPr>
            <a:r>
              <a:rPr lang="en-US" sz="2600" spc="-5" dirty="0">
                <a:latin typeface="Constantia"/>
                <a:cs typeface="Constantia"/>
              </a:rPr>
              <a:t>TIPS </a:t>
            </a:r>
            <a:r>
              <a:rPr lang="en-US" sz="2600" spc="-15" dirty="0">
                <a:latin typeface="Constantia"/>
                <a:cs typeface="Constantia"/>
              </a:rPr>
              <a:t>TO </a:t>
            </a:r>
            <a:r>
              <a:rPr lang="en-US" sz="2600" spc="-90" dirty="0">
                <a:latin typeface="Constantia"/>
                <a:cs typeface="Constantia"/>
              </a:rPr>
              <a:t>STAY</a:t>
            </a:r>
            <a:r>
              <a:rPr lang="en-US" sz="2600" spc="-130" dirty="0">
                <a:latin typeface="Constantia"/>
                <a:cs typeface="Constantia"/>
              </a:rPr>
              <a:t> </a:t>
            </a:r>
            <a:r>
              <a:rPr lang="en-US" sz="2600" dirty="0">
                <a:latin typeface="Constantia"/>
                <a:cs typeface="Constantia"/>
              </a:rPr>
              <a:t>SAFE</a:t>
            </a:r>
          </a:p>
          <a:p>
            <a:pPr marL="287020" indent="-274320">
              <a:lnSpc>
                <a:spcPct val="100000"/>
              </a:lnSpc>
              <a:spcBef>
                <a:spcPts val="625"/>
              </a:spcBef>
              <a:buClr>
                <a:srgbClr val="0AD0D9"/>
              </a:buClr>
              <a:buSzPct val="94230"/>
              <a:buFont typeface="Wingdings 2"/>
              <a:buChar char=""/>
              <a:tabLst>
                <a:tab pos="287020" algn="l"/>
              </a:tabLst>
            </a:pPr>
            <a:r>
              <a:rPr lang="en-US" sz="2600" spc="-20" dirty="0">
                <a:latin typeface="Constantia"/>
                <a:cs typeface="Constantia"/>
              </a:rPr>
              <a:t>COMPARISION(ANDRIOD VS IOS)</a:t>
            </a:r>
            <a:endParaRPr sz="2600" dirty="0">
              <a:latin typeface="Constantia"/>
              <a:cs typeface="Constantia"/>
            </a:endParaRPr>
          </a:p>
          <a:p>
            <a:pPr marL="287020" indent="-274320">
              <a:lnSpc>
                <a:spcPct val="100000"/>
              </a:lnSpc>
              <a:spcBef>
                <a:spcPts val="625"/>
              </a:spcBef>
              <a:buClr>
                <a:srgbClr val="0AD0D9"/>
              </a:buClr>
              <a:buSzPct val="94230"/>
              <a:buFont typeface="Wingdings 2"/>
              <a:buChar char=""/>
              <a:tabLst>
                <a:tab pos="287020" algn="l"/>
              </a:tabLst>
            </a:pPr>
            <a:r>
              <a:rPr sz="2600" spc="-15" dirty="0">
                <a:latin typeface="Constantia"/>
                <a:cs typeface="Constantia"/>
              </a:rPr>
              <a:t>CONCLUSION</a:t>
            </a:r>
            <a:endParaRPr sz="2600" dirty="0">
              <a:latin typeface="Constantia"/>
              <a:cs typeface="Constant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pPr marL="355600" indent="-342900">
              <a:lnSpc>
                <a:spcPct val="100000"/>
              </a:lnSpc>
              <a:spcBef>
                <a:spcPts val="865"/>
              </a:spcBef>
              <a:buFont typeface="Arial"/>
              <a:buChar char="•"/>
              <a:tabLst>
                <a:tab pos="354965" algn="l"/>
                <a:tab pos="355600" algn="l"/>
              </a:tabLst>
            </a:pPr>
            <a:endParaRPr lang="en-US" sz="1800" dirty="0">
              <a:latin typeface="Times New Roman"/>
              <a:cs typeface="Times New Roman"/>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124200" y="1047336"/>
            <a:ext cx="2366182" cy="413575"/>
          </a:xfrm>
          <a:prstGeom prst="rect">
            <a:avLst/>
          </a:prstGeom>
        </p:spPr>
        <p:txBody>
          <a:bodyPr vert="horz" wrap="square" lIns="0" tIns="13335" rIns="0" bIns="0" rtlCol="0">
            <a:spAutoFit/>
          </a:bodyPr>
          <a:lstStyle/>
          <a:p>
            <a:pPr marL="12700">
              <a:lnSpc>
                <a:spcPct val="100000"/>
              </a:lnSpc>
              <a:spcBef>
                <a:spcPts val="105"/>
              </a:spcBef>
            </a:pPr>
            <a:r>
              <a:rPr sz="2600" i="0" u="heavy" spc="-15" dirty="0">
                <a:uFill>
                  <a:solidFill>
                    <a:srgbClr val="000000"/>
                  </a:solidFill>
                </a:uFill>
                <a:latin typeface="Constantia"/>
                <a:cs typeface="Constantia"/>
              </a:rPr>
              <a:t>CONCLUSION</a:t>
            </a:r>
            <a:endParaRPr sz="2600" dirty="0">
              <a:latin typeface="Constantia"/>
              <a:cs typeface="Constantia"/>
            </a:endParaRPr>
          </a:p>
        </p:txBody>
      </p:sp>
      <p:sp>
        <p:nvSpPr>
          <p:cNvPr id="9" name="TextBox 8">
            <a:extLst>
              <a:ext uri="{FF2B5EF4-FFF2-40B4-BE49-F238E27FC236}">
                <a16:creationId xmlns:a16="http://schemas.microsoft.com/office/drawing/2014/main" id="{10836122-7EF9-49B4-86D4-7FF9F1576EE9}"/>
              </a:ext>
            </a:extLst>
          </p:cNvPr>
          <p:cNvSpPr txBox="1"/>
          <p:nvPr/>
        </p:nvSpPr>
        <p:spPr>
          <a:xfrm>
            <a:off x="362757" y="1905000"/>
            <a:ext cx="8077200" cy="3517694"/>
          </a:xfrm>
          <a:prstGeom prst="rect">
            <a:avLst/>
          </a:prstGeom>
          <a:noFill/>
        </p:spPr>
        <p:txBody>
          <a:bodyPr wrap="square" rtlCol="0">
            <a:spAutoFit/>
          </a:bodyPr>
          <a:lstStyle/>
          <a:p>
            <a:pPr marL="355600" marR="791845" indent="-342900">
              <a:lnSpc>
                <a:spcPct val="99800"/>
              </a:lnSpc>
              <a:spcBef>
                <a:spcPts val="775"/>
              </a:spcBef>
              <a:buFont typeface="Wingdings" panose="05000000000000000000" pitchFamily="2" charset="2"/>
              <a:buChar char="Ø"/>
              <a:tabLst>
                <a:tab pos="354965" algn="l"/>
                <a:tab pos="355600" algn="l"/>
              </a:tabLst>
            </a:pPr>
            <a:r>
              <a:rPr lang="en-US" spc="-5" dirty="0">
                <a:latin typeface="Arial" panose="020B0604020202020204" pitchFamily="34" charset="0"/>
                <a:ea typeface="SimSun" panose="02010600030101010101" pitchFamily="2" charset="-122"/>
                <a:cs typeface="Arial" panose="020B0604020202020204" pitchFamily="34" charset="0"/>
              </a:rPr>
              <a:t>There are many threats and attacks against  mobile devices, e.g., loss/theft, sensitive  information leakage, and location privacy  compromise</a:t>
            </a:r>
          </a:p>
          <a:p>
            <a:pPr marL="355600" marR="5080" indent="-342900">
              <a:lnSpc>
                <a:spcPct val="101299"/>
              </a:lnSpc>
              <a:spcBef>
                <a:spcPts val="720"/>
              </a:spcBef>
              <a:buFont typeface="Wingdings" panose="05000000000000000000" pitchFamily="2" charset="2"/>
              <a:buChar char="Ø"/>
              <a:tabLst>
                <a:tab pos="354965" algn="l"/>
                <a:tab pos="355600" algn="l"/>
              </a:tabLst>
            </a:pPr>
            <a:r>
              <a:rPr lang="en-US" spc="-5" dirty="0">
                <a:latin typeface="Arial" panose="020B0604020202020204" pitchFamily="34" charset="0"/>
                <a:ea typeface="SimSun" panose="02010600030101010101" pitchFamily="2" charset="-122"/>
                <a:cs typeface="Arial" panose="020B0604020202020204" pitchFamily="34" charset="0"/>
              </a:rPr>
              <a:t>Mobile access control, information leakage  protection, and location privacy protection, etc.</a:t>
            </a:r>
          </a:p>
          <a:p>
            <a:pPr marL="355600" marR="5080" indent="-342900">
              <a:lnSpc>
                <a:spcPct val="101299"/>
              </a:lnSpc>
              <a:spcBef>
                <a:spcPts val="720"/>
              </a:spcBef>
              <a:buFont typeface="Wingdings" panose="05000000000000000000" pitchFamily="2" charset="2"/>
              <a:buChar char="Ø"/>
              <a:tabLst>
                <a:tab pos="354965" algn="l"/>
                <a:tab pos="355600" algn="l"/>
              </a:tabLst>
            </a:pPr>
            <a:r>
              <a:rPr lang="en-US" spc="-5" dirty="0">
                <a:latin typeface="Arial" panose="020B0604020202020204" pitchFamily="34" charset="0"/>
                <a:ea typeface="SimSun" panose="02010600030101010101" pitchFamily="2" charset="-122"/>
                <a:cs typeface="Arial" panose="020B0604020202020204" pitchFamily="34" charset="0"/>
              </a:rPr>
              <a:t>With the simple tips given in presentation , we can keep  our data safe and secure</a:t>
            </a:r>
          </a:p>
          <a:p>
            <a:pPr marL="355600" marR="5080" indent="-342900">
              <a:lnSpc>
                <a:spcPct val="101299"/>
              </a:lnSpc>
              <a:spcBef>
                <a:spcPts val="720"/>
              </a:spcBef>
              <a:buFont typeface="Wingdings" panose="05000000000000000000" pitchFamily="2" charset="2"/>
              <a:buChar char="Ø"/>
              <a:tabLst>
                <a:tab pos="354965" algn="l"/>
                <a:tab pos="355600" algn="l"/>
              </a:tabLst>
            </a:pPr>
            <a:r>
              <a:rPr lang="en-US" spc="-5" dirty="0">
                <a:latin typeface="Arial" panose="020B0604020202020204" pitchFamily="34" charset="0"/>
                <a:ea typeface="SimSun" panose="02010600030101010101" pitchFamily="2" charset="-122"/>
                <a:cs typeface="Arial" panose="020B0604020202020204" pitchFamily="34" charset="0"/>
              </a:rPr>
              <a:t>Our mobile devices contains important and delicate data  which needs to be kept safe and secure .</a:t>
            </a:r>
          </a:p>
          <a:p>
            <a:pPr marL="355600" marR="5080" indent="-342900">
              <a:lnSpc>
                <a:spcPct val="101299"/>
              </a:lnSpc>
              <a:spcBef>
                <a:spcPts val="720"/>
              </a:spcBef>
              <a:buFont typeface="Arial"/>
              <a:buChar char="•"/>
              <a:tabLst>
                <a:tab pos="354965" algn="l"/>
                <a:tab pos="355600" algn="l"/>
              </a:tabLst>
            </a:pPr>
            <a:endParaRPr lang="en-US" spc="-5" dirty="0">
              <a:latin typeface="Arial" panose="020B0604020202020204" pitchFamily="34" charset="0"/>
              <a:ea typeface="SimSun" panose="02010600030101010101" pitchFamily="2" charset="-122"/>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359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501816" y="1040939"/>
            <a:ext cx="4084574" cy="711200"/>
          </a:xfrm>
          <a:prstGeom prst="rect">
            <a:avLst/>
          </a:prstGeom>
        </p:spPr>
        <p:txBody>
          <a:bodyPr vert="horz" wrap="square" lIns="0" tIns="12700" rIns="0" bIns="0" rtlCol="0">
            <a:spAutoFit/>
          </a:bodyPr>
          <a:lstStyle/>
          <a:p>
            <a:pPr marL="12700" algn="ctr">
              <a:lnSpc>
                <a:spcPct val="100000"/>
              </a:lnSpc>
              <a:spcBef>
                <a:spcPts val="100"/>
              </a:spcBef>
            </a:pPr>
            <a:r>
              <a:rPr sz="4500" i="0" dirty="0">
                <a:solidFill>
                  <a:srgbClr val="04607A"/>
                </a:solidFill>
                <a:latin typeface="Calibri"/>
                <a:cs typeface="Calibri"/>
              </a:rPr>
              <a:t>INT</a:t>
            </a:r>
            <a:r>
              <a:rPr sz="4500" i="0" spc="-50" dirty="0">
                <a:solidFill>
                  <a:srgbClr val="04607A"/>
                </a:solidFill>
                <a:latin typeface="Calibri"/>
                <a:cs typeface="Calibri"/>
              </a:rPr>
              <a:t>R</a:t>
            </a:r>
            <a:r>
              <a:rPr sz="4500" i="0" spc="-5" dirty="0">
                <a:solidFill>
                  <a:srgbClr val="04607A"/>
                </a:solidFill>
                <a:latin typeface="Calibri"/>
                <a:cs typeface="Calibri"/>
              </a:rPr>
              <a:t>ODU</a:t>
            </a:r>
            <a:r>
              <a:rPr sz="4500" i="0" spc="25" dirty="0">
                <a:solidFill>
                  <a:srgbClr val="04607A"/>
                </a:solidFill>
                <a:latin typeface="Calibri"/>
                <a:cs typeface="Calibri"/>
              </a:rPr>
              <a:t>C</a:t>
            </a:r>
            <a:r>
              <a:rPr sz="4500" i="0" spc="-5" dirty="0">
                <a:solidFill>
                  <a:srgbClr val="04607A"/>
                </a:solidFill>
                <a:latin typeface="Calibri"/>
                <a:cs typeface="Calibri"/>
              </a:rPr>
              <a:t>TION</a:t>
            </a:r>
            <a:endParaRPr sz="4500" dirty="0">
              <a:latin typeface="Calibri"/>
              <a:cs typeface="Calibri"/>
            </a:endParaRPr>
          </a:p>
        </p:txBody>
      </p:sp>
      <p:sp>
        <p:nvSpPr>
          <p:cNvPr id="8" name="object 8"/>
          <p:cNvSpPr txBox="1"/>
          <p:nvPr/>
        </p:nvSpPr>
        <p:spPr>
          <a:xfrm>
            <a:off x="294812" y="2211387"/>
            <a:ext cx="8213090" cy="3114955"/>
          </a:xfrm>
          <a:prstGeom prst="rect">
            <a:avLst/>
          </a:prstGeom>
        </p:spPr>
        <p:txBody>
          <a:bodyPr vert="horz" wrap="square" lIns="0" tIns="97790" rIns="0" bIns="0" rtlCol="0">
            <a:spAutoFit/>
          </a:bodyPr>
          <a:lstStyle/>
          <a:p>
            <a:pPr algn="l"/>
            <a:r>
              <a:rPr lang="en-US" sz="2800" b="1" i="0" dirty="0">
                <a:solidFill>
                  <a:schemeClr val="tx1">
                    <a:lumMod val="85000"/>
                    <a:lumOff val="15000"/>
                  </a:schemeClr>
                </a:solidFill>
                <a:effectLst/>
                <a:latin typeface="Segoe UI" panose="020B0502040204020203" pitchFamily="34" charset="0"/>
              </a:rPr>
              <a:t>Mobile security</a:t>
            </a:r>
            <a:r>
              <a:rPr lang="en-US" sz="2800" b="0" i="0" dirty="0">
                <a:solidFill>
                  <a:schemeClr val="tx1">
                    <a:lumMod val="85000"/>
                    <a:lumOff val="15000"/>
                  </a:schemeClr>
                </a:solidFill>
                <a:effectLst/>
                <a:latin typeface="Segoe UI" panose="020B0502040204020203" pitchFamily="34" charset="0"/>
              </a:rPr>
              <a:t> is the protection of portable devices such as smartphones, smartwatches, and tablets from threats and vulnerabilities. People are now commonly using </a:t>
            </a:r>
            <a:r>
              <a:rPr lang="en-US" sz="2800" b="1" i="0" dirty="0">
                <a:solidFill>
                  <a:schemeClr val="tx1">
                    <a:lumMod val="85000"/>
                    <a:lumOff val="15000"/>
                  </a:schemeClr>
                </a:solidFill>
                <a:effectLst/>
                <a:latin typeface="Segoe UI" panose="020B0502040204020203" pitchFamily="34" charset="0"/>
              </a:rPr>
              <a:t>mobile</a:t>
            </a:r>
            <a:r>
              <a:rPr lang="en-US" sz="2800" b="0" i="0" dirty="0">
                <a:solidFill>
                  <a:schemeClr val="tx1">
                    <a:lumMod val="85000"/>
                    <a:lumOff val="15000"/>
                  </a:schemeClr>
                </a:solidFill>
                <a:effectLst/>
                <a:latin typeface="Segoe UI" panose="020B0502040204020203" pitchFamily="34" charset="0"/>
              </a:rPr>
              <a:t> devices for tasks that involve classified data like credit card numbers, social </a:t>
            </a:r>
            <a:r>
              <a:rPr lang="en-US" sz="2800" b="1" i="0" dirty="0">
                <a:solidFill>
                  <a:schemeClr val="tx1">
                    <a:lumMod val="85000"/>
                    <a:lumOff val="15000"/>
                  </a:schemeClr>
                </a:solidFill>
                <a:effectLst/>
                <a:latin typeface="Segoe UI" panose="020B0502040204020203" pitchFamily="34" charset="0"/>
              </a:rPr>
              <a:t>security</a:t>
            </a:r>
            <a:r>
              <a:rPr lang="en-US" sz="2800" b="0" i="0" dirty="0">
                <a:solidFill>
                  <a:schemeClr val="tx1">
                    <a:lumMod val="85000"/>
                    <a:lumOff val="15000"/>
                  </a:schemeClr>
                </a:solidFill>
                <a:effectLst/>
                <a:latin typeface="Segoe UI" panose="020B0502040204020203" pitchFamily="34" charset="0"/>
              </a:rPr>
              <a:t> numbers, and important banking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219200" y="815814"/>
            <a:ext cx="7490459" cy="513715"/>
          </a:xfrm>
          <a:prstGeom prst="rect">
            <a:avLst/>
          </a:prstGeom>
        </p:spPr>
        <p:txBody>
          <a:bodyPr vert="horz" wrap="square" lIns="0" tIns="13335" rIns="0" bIns="0" rtlCol="0">
            <a:spAutoFit/>
          </a:bodyPr>
          <a:lstStyle/>
          <a:p>
            <a:pPr marL="12700">
              <a:lnSpc>
                <a:spcPct val="100000"/>
              </a:lnSpc>
              <a:spcBef>
                <a:spcPts val="105"/>
              </a:spcBef>
            </a:pPr>
            <a:r>
              <a:rPr sz="3200" i="0" u="heavy" spc="5" dirty="0">
                <a:uFill>
                  <a:solidFill>
                    <a:srgbClr val="000000"/>
                  </a:solidFill>
                </a:uFill>
                <a:latin typeface="Constantia"/>
                <a:cs typeface="Constantia"/>
              </a:rPr>
              <a:t>SECURITY </a:t>
            </a:r>
            <a:r>
              <a:rPr sz="3200" i="0" u="heavy" dirty="0">
                <a:uFill>
                  <a:solidFill>
                    <a:srgbClr val="000000"/>
                  </a:solidFill>
                </a:uFill>
                <a:latin typeface="Constantia"/>
                <a:cs typeface="Constantia"/>
              </a:rPr>
              <a:t>ISSUE WITH </a:t>
            </a:r>
            <a:r>
              <a:rPr sz="3200" i="0" u="heavy" spc="-5" dirty="0">
                <a:uFill>
                  <a:solidFill>
                    <a:srgbClr val="000000"/>
                  </a:solidFill>
                </a:uFill>
                <a:latin typeface="Constantia"/>
                <a:cs typeface="Constantia"/>
              </a:rPr>
              <a:t>MOBILE</a:t>
            </a:r>
            <a:r>
              <a:rPr sz="3200" i="0" u="heavy" spc="-229" dirty="0">
                <a:uFill>
                  <a:solidFill>
                    <a:srgbClr val="000000"/>
                  </a:solidFill>
                </a:uFill>
                <a:latin typeface="Constantia"/>
                <a:cs typeface="Constantia"/>
              </a:rPr>
              <a:t> </a:t>
            </a:r>
            <a:r>
              <a:rPr sz="3200" i="0" u="heavy" spc="-15" dirty="0">
                <a:uFill>
                  <a:solidFill>
                    <a:srgbClr val="000000"/>
                  </a:solidFill>
                </a:uFill>
                <a:latin typeface="Constantia"/>
                <a:cs typeface="Constantia"/>
              </a:rPr>
              <a:t>PHONE</a:t>
            </a:r>
            <a:endParaRPr sz="3200" dirty="0">
              <a:latin typeface="Constantia"/>
              <a:cs typeface="Constantia"/>
            </a:endParaRPr>
          </a:p>
        </p:txBody>
      </p:sp>
      <p:sp>
        <p:nvSpPr>
          <p:cNvPr id="8" name="object 8"/>
          <p:cNvSpPr txBox="1"/>
          <p:nvPr/>
        </p:nvSpPr>
        <p:spPr>
          <a:xfrm>
            <a:off x="78739" y="1514278"/>
            <a:ext cx="8895080" cy="4176784"/>
          </a:xfrm>
          <a:prstGeom prst="rect">
            <a:avLst/>
          </a:prstGeom>
        </p:spPr>
        <p:txBody>
          <a:bodyPr vert="horz" wrap="square" lIns="0" tIns="46990" rIns="0" bIns="0" rtlCol="0">
            <a:spAutoFit/>
          </a:bodyPr>
          <a:lstStyle/>
          <a:p>
            <a:pPr marL="287020" indent="-274320">
              <a:lnSpc>
                <a:spcPct val="100000"/>
              </a:lnSpc>
              <a:spcBef>
                <a:spcPts val="370"/>
              </a:spcBef>
              <a:buClr>
                <a:srgbClr val="0AD0D9"/>
              </a:buClr>
              <a:buSzPct val="94230"/>
              <a:buFont typeface="Wingdings 2"/>
              <a:buChar char=""/>
              <a:tabLst>
                <a:tab pos="287020" algn="l"/>
              </a:tabLst>
            </a:pPr>
            <a:r>
              <a:rPr sz="2600" u="heavy" spc="-10" dirty="0">
                <a:solidFill>
                  <a:schemeClr val="tx1">
                    <a:lumMod val="85000"/>
                    <a:lumOff val="15000"/>
                  </a:schemeClr>
                </a:solidFill>
                <a:uFill>
                  <a:solidFill>
                    <a:srgbClr val="000000"/>
                  </a:solidFill>
                </a:uFill>
                <a:latin typeface="Arial" panose="020B0604020202020204" pitchFamily="34" charset="0"/>
                <a:cs typeface="Arial" panose="020B0604020202020204" pitchFamily="34" charset="0"/>
              </a:rPr>
              <a:t>Physical</a:t>
            </a:r>
            <a:r>
              <a:rPr sz="2600" u="heavy" spc="-15" dirty="0">
                <a:solidFill>
                  <a:schemeClr val="tx1">
                    <a:lumMod val="85000"/>
                    <a:lumOff val="15000"/>
                  </a:schemeClr>
                </a:solidFill>
                <a:uFill>
                  <a:solidFill>
                    <a:srgbClr val="000000"/>
                  </a:solidFill>
                </a:uFill>
                <a:latin typeface="Arial" panose="020B0604020202020204" pitchFamily="34" charset="0"/>
                <a:cs typeface="Arial" panose="020B0604020202020204" pitchFamily="34" charset="0"/>
              </a:rPr>
              <a:t> </a:t>
            </a:r>
            <a:r>
              <a:rPr sz="2600" u="heavy" spc="-5" dirty="0">
                <a:solidFill>
                  <a:schemeClr val="tx1">
                    <a:lumMod val="85000"/>
                    <a:lumOff val="15000"/>
                  </a:schemeClr>
                </a:solidFill>
                <a:uFill>
                  <a:solidFill>
                    <a:srgbClr val="000000"/>
                  </a:solidFill>
                </a:uFill>
                <a:latin typeface="Arial" panose="020B0604020202020204" pitchFamily="34" charset="0"/>
                <a:cs typeface="Arial" panose="020B0604020202020204" pitchFamily="34" charset="0"/>
              </a:rPr>
              <a:t>Security</a:t>
            </a:r>
            <a:endParaRPr sz="2600" dirty="0">
              <a:solidFill>
                <a:schemeClr val="tx1">
                  <a:lumMod val="85000"/>
                  <a:lumOff val="15000"/>
                </a:schemeClr>
              </a:solidFill>
              <a:latin typeface="Arial" panose="020B0604020202020204" pitchFamily="34" charset="0"/>
              <a:cs typeface="Arial" panose="020B0604020202020204" pitchFamily="34" charset="0"/>
            </a:endParaRPr>
          </a:p>
          <a:p>
            <a:pPr marL="287020" marR="5080" indent="55880">
              <a:lnSpc>
                <a:spcPts val="3260"/>
              </a:lnSpc>
              <a:spcBef>
                <a:spcPts val="475"/>
              </a:spcBef>
            </a:pPr>
            <a:r>
              <a:rPr sz="2800" i="1" spc="-340" dirty="0">
                <a:solidFill>
                  <a:schemeClr val="tx1">
                    <a:lumMod val="85000"/>
                    <a:lumOff val="15000"/>
                  </a:schemeClr>
                </a:solidFill>
                <a:latin typeface="Arial" panose="020B0604020202020204" pitchFamily="34" charset="0"/>
                <a:cs typeface="Arial" panose="020B0604020202020204" pitchFamily="34" charset="0"/>
              </a:rPr>
              <a:t>A </a:t>
            </a:r>
            <a:r>
              <a:rPr lang="en-US" sz="2800" i="1" spc="-340" dirty="0">
                <a:solidFill>
                  <a:schemeClr val="tx1">
                    <a:lumMod val="85000"/>
                    <a:lumOff val="15000"/>
                  </a:schemeClr>
                </a:solidFill>
                <a:latin typeface="Arial" panose="020B0604020202020204" pitchFamily="34" charset="0"/>
                <a:cs typeface="Arial" panose="020B0604020202020204" pitchFamily="34" charset="0"/>
              </a:rPr>
              <a:t> </a:t>
            </a:r>
            <a:r>
              <a:rPr sz="2800" i="1" spc="-275" dirty="0">
                <a:solidFill>
                  <a:schemeClr val="tx1">
                    <a:lumMod val="85000"/>
                    <a:lumOff val="15000"/>
                  </a:schemeClr>
                </a:solidFill>
                <a:latin typeface="Arial" panose="020B0604020202020204" pitchFamily="34" charset="0"/>
                <a:cs typeface="Arial" panose="020B0604020202020204" pitchFamily="34" charset="0"/>
              </a:rPr>
              <a:t>phone </a:t>
            </a:r>
            <a:r>
              <a:rPr sz="2800" i="1" spc="-270" dirty="0">
                <a:solidFill>
                  <a:schemeClr val="tx1">
                    <a:lumMod val="85000"/>
                    <a:lumOff val="15000"/>
                  </a:schemeClr>
                </a:solidFill>
                <a:latin typeface="Arial" panose="020B0604020202020204" pitchFamily="34" charset="0"/>
                <a:cs typeface="Arial" panose="020B0604020202020204" pitchFamily="34" charset="0"/>
              </a:rPr>
              <a:t>can </a:t>
            </a:r>
            <a:r>
              <a:rPr sz="2800" i="1" spc="-260" dirty="0">
                <a:solidFill>
                  <a:schemeClr val="tx1">
                    <a:lumMod val="85000"/>
                    <a:lumOff val="15000"/>
                  </a:schemeClr>
                </a:solidFill>
                <a:latin typeface="Arial" panose="020B0604020202020204" pitchFamily="34" charset="0"/>
                <a:cs typeface="Arial" panose="020B0604020202020204" pitchFamily="34" charset="0"/>
              </a:rPr>
              <a:t>be </a:t>
            </a:r>
            <a:r>
              <a:rPr lang="en-US" sz="2800" i="1" spc="-245" dirty="0">
                <a:solidFill>
                  <a:schemeClr val="tx1">
                    <a:lumMod val="85000"/>
                    <a:lumOff val="15000"/>
                  </a:schemeClr>
                </a:solidFill>
                <a:latin typeface="Arial" panose="020B0604020202020204" pitchFamily="34" charset="0"/>
                <a:cs typeface="Arial" panose="020B0604020202020204" pitchFamily="34" charset="0"/>
              </a:rPr>
              <a:t>c</a:t>
            </a:r>
            <a:r>
              <a:rPr sz="2800" i="1" spc="-245" dirty="0">
                <a:solidFill>
                  <a:schemeClr val="tx1">
                    <a:lumMod val="85000"/>
                    <a:lumOff val="15000"/>
                  </a:schemeClr>
                </a:solidFill>
                <a:latin typeface="Arial" panose="020B0604020202020204" pitchFamily="34" charset="0"/>
                <a:cs typeface="Arial" panose="020B0604020202020204" pitchFamily="34" charset="0"/>
              </a:rPr>
              <a:t>onfiscated or </a:t>
            </a:r>
            <a:r>
              <a:rPr sz="2800" i="1" spc="-215" dirty="0">
                <a:solidFill>
                  <a:schemeClr val="tx1">
                    <a:lumMod val="85000"/>
                    <a:lumOff val="15000"/>
                  </a:schemeClr>
                </a:solidFill>
                <a:latin typeface="Arial" panose="020B0604020202020204" pitchFamily="34" charset="0"/>
                <a:cs typeface="Arial" panose="020B0604020202020204" pitchFamily="34" charset="0"/>
              </a:rPr>
              <a:t>stolen. </a:t>
            </a:r>
            <a:r>
              <a:rPr sz="2800" i="1" spc="-355" dirty="0">
                <a:solidFill>
                  <a:schemeClr val="tx1">
                    <a:lumMod val="85000"/>
                    <a:lumOff val="15000"/>
                  </a:schemeClr>
                </a:solidFill>
                <a:latin typeface="Arial" panose="020B0604020202020204" pitchFamily="34" charset="0"/>
                <a:cs typeface="Arial" panose="020B0604020202020204" pitchFamily="34" charset="0"/>
              </a:rPr>
              <a:t>We </a:t>
            </a:r>
            <a:r>
              <a:rPr lang="en-US" sz="2800" i="1" spc="-355" dirty="0">
                <a:solidFill>
                  <a:schemeClr val="tx1">
                    <a:lumMod val="85000"/>
                    <a:lumOff val="15000"/>
                  </a:schemeClr>
                </a:solidFill>
                <a:latin typeface="Arial" panose="020B0604020202020204" pitchFamily="34" charset="0"/>
                <a:cs typeface="Arial" panose="020B0604020202020204" pitchFamily="34" charset="0"/>
              </a:rPr>
              <a:t> </a:t>
            </a:r>
            <a:r>
              <a:rPr sz="2800" i="1" spc="-250" dirty="0">
                <a:solidFill>
                  <a:schemeClr val="tx1">
                    <a:lumMod val="85000"/>
                    <a:lumOff val="15000"/>
                  </a:schemeClr>
                </a:solidFill>
                <a:latin typeface="Arial" panose="020B0604020202020204" pitchFamily="34" charset="0"/>
                <a:cs typeface="Arial" panose="020B0604020202020204" pitchFamily="34" charset="0"/>
              </a:rPr>
              <a:t>should </a:t>
            </a:r>
            <a:r>
              <a:rPr sz="2800" i="1" spc="-260" dirty="0">
                <a:solidFill>
                  <a:schemeClr val="tx1">
                    <a:lumMod val="85000"/>
                    <a:lumOff val="15000"/>
                  </a:schemeClr>
                </a:solidFill>
                <a:latin typeface="Arial" panose="020B0604020202020204" pitchFamily="34" charset="0"/>
                <a:cs typeface="Arial" panose="020B0604020202020204" pitchFamily="34" charset="0"/>
              </a:rPr>
              <a:t>always </a:t>
            </a:r>
            <a:r>
              <a:rPr sz="2800" i="1" spc="-250" dirty="0">
                <a:solidFill>
                  <a:schemeClr val="tx1">
                    <a:lumMod val="85000"/>
                    <a:lumOff val="15000"/>
                  </a:schemeClr>
                </a:solidFill>
                <a:latin typeface="Arial" panose="020B0604020202020204" pitchFamily="34" charset="0"/>
                <a:cs typeface="Arial" panose="020B0604020202020204" pitchFamily="34" charset="0"/>
              </a:rPr>
              <a:t>enable </a:t>
            </a:r>
            <a:r>
              <a:rPr sz="2800" i="1" spc="-285" dirty="0">
                <a:solidFill>
                  <a:schemeClr val="tx1">
                    <a:lumMod val="85000"/>
                    <a:lumOff val="15000"/>
                  </a:schemeClr>
                </a:solidFill>
                <a:latin typeface="Arial" panose="020B0604020202020204" pitchFamily="34" charset="0"/>
                <a:cs typeface="Arial" panose="020B0604020202020204" pitchFamily="34" charset="0"/>
              </a:rPr>
              <a:t>some </a:t>
            </a:r>
            <a:r>
              <a:rPr sz="2800" i="1" spc="-245" dirty="0">
                <a:solidFill>
                  <a:schemeClr val="tx1">
                    <a:lumMod val="85000"/>
                    <a:lumOff val="15000"/>
                  </a:schemeClr>
                </a:solidFill>
                <a:latin typeface="Arial" panose="020B0604020202020204" pitchFamily="34" charset="0"/>
                <a:cs typeface="Arial" panose="020B0604020202020204" pitchFamily="34" charset="0"/>
              </a:rPr>
              <a:t>kind  </a:t>
            </a:r>
            <a:r>
              <a:rPr sz="2800" i="1" spc="-220" dirty="0">
                <a:solidFill>
                  <a:schemeClr val="tx1">
                    <a:lumMod val="85000"/>
                    <a:lumOff val="15000"/>
                  </a:schemeClr>
                </a:solidFill>
                <a:latin typeface="Arial" panose="020B0604020202020204" pitchFamily="34" charset="0"/>
                <a:cs typeface="Arial" panose="020B0604020202020204" pitchFamily="34" charset="0"/>
              </a:rPr>
              <a:t>of </a:t>
            </a:r>
            <a:r>
              <a:rPr sz="2800" i="1" spc="-270" dirty="0">
                <a:solidFill>
                  <a:schemeClr val="tx1">
                    <a:lumMod val="85000"/>
                    <a:lumOff val="15000"/>
                  </a:schemeClr>
                </a:solidFill>
                <a:latin typeface="Arial" panose="020B0604020202020204" pitchFamily="34" charset="0"/>
                <a:cs typeface="Arial" panose="020B0604020202020204" pitchFamily="34" charset="0"/>
              </a:rPr>
              <a:t>password </a:t>
            </a:r>
            <a:r>
              <a:rPr sz="2800" i="1" spc="-229" dirty="0">
                <a:solidFill>
                  <a:schemeClr val="tx1">
                    <a:lumMod val="85000"/>
                    <a:lumOff val="15000"/>
                  </a:schemeClr>
                </a:solidFill>
                <a:latin typeface="Arial" panose="020B0604020202020204" pitchFamily="34" charset="0"/>
                <a:cs typeface="Arial" panose="020B0604020202020204" pitchFamily="34" charset="0"/>
              </a:rPr>
              <a:t>protection </a:t>
            </a:r>
            <a:r>
              <a:rPr sz="2800" i="1" spc="-275" dirty="0">
                <a:solidFill>
                  <a:schemeClr val="tx1">
                    <a:lumMod val="85000"/>
                    <a:lumOff val="15000"/>
                  </a:schemeClr>
                </a:solidFill>
                <a:latin typeface="Arial" panose="020B0604020202020204" pitchFamily="34" charset="0"/>
                <a:cs typeface="Arial" panose="020B0604020202020204" pitchFamily="34" charset="0"/>
              </a:rPr>
              <a:t>on </a:t>
            </a:r>
            <a:r>
              <a:rPr sz="2800" i="1" spc="-260" dirty="0">
                <a:solidFill>
                  <a:schemeClr val="tx1">
                    <a:lumMod val="85000"/>
                    <a:lumOff val="15000"/>
                  </a:schemeClr>
                </a:solidFill>
                <a:latin typeface="Arial" panose="020B0604020202020204" pitchFamily="34" charset="0"/>
                <a:cs typeface="Arial" panose="020B0604020202020204" pitchFamily="34" charset="0"/>
              </a:rPr>
              <a:t>our</a:t>
            </a:r>
            <a:r>
              <a:rPr sz="2800" i="1" spc="-155" dirty="0">
                <a:solidFill>
                  <a:schemeClr val="tx1">
                    <a:lumMod val="85000"/>
                    <a:lumOff val="15000"/>
                  </a:schemeClr>
                </a:solidFill>
                <a:latin typeface="Arial" panose="020B0604020202020204" pitchFamily="34" charset="0"/>
                <a:cs typeface="Arial" panose="020B0604020202020204" pitchFamily="34" charset="0"/>
              </a:rPr>
              <a:t> </a:t>
            </a:r>
            <a:r>
              <a:rPr sz="2800" i="1" spc="-250" dirty="0">
                <a:solidFill>
                  <a:schemeClr val="tx1">
                    <a:lumMod val="85000"/>
                    <a:lumOff val="15000"/>
                  </a:schemeClr>
                </a:solidFill>
                <a:latin typeface="Arial" panose="020B0604020202020204" pitchFamily="34" charset="0"/>
                <a:cs typeface="Arial" panose="020B0604020202020204" pitchFamily="34" charset="0"/>
              </a:rPr>
              <a:t>phone.</a:t>
            </a:r>
            <a:endParaRPr sz="2800" dirty="0">
              <a:solidFill>
                <a:schemeClr val="tx1">
                  <a:lumMod val="85000"/>
                  <a:lumOff val="15000"/>
                </a:schemeClr>
              </a:solidFill>
              <a:latin typeface="Arial" panose="020B0604020202020204" pitchFamily="34" charset="0"/>
              <a:cs typeface="Arial" panose="020B0604020202020204" pitchFamily="34" charset="0"/>
            </a:endParaRPr>
          </a:p>
          <a:p>
            <a:pPr>
              <a:lnSpc>
                <a:spcPct val="100000"/>
              </a:lnSpc>
              <a:spcBef>
                <a:spcPts val="40"/>
              </a:spcBef>
            </a:pPr>
            <a:endParaRPr sz="4100" dirty="0">
              <a:solidFill>
                <a:schemeClr val="tx1">
                  <a:lumMod val="85000"/>
                  <a:lumOff val="15000"/>
                </a:schemeClr>
              </a:solidFill>
              <a:latin typeface="Arial" panose="020B0604020202020204" pitchFamily="34" charset="0"/>
              <a:cs typeface="Arial" panose="020B0604020202020204" pitchFamily="34" charset="0"/>
            </a:endParaRPr>
          </a:p>
          <a:p>
            <a:pPr marL="287020" indent="-274320">
              <a:lnSpc>
                <a:spcPct val="100000"/>
              </a:lnSpc>
              <a:buClr>
                <a:srgbClr val="0AD0D9"/>
              </a:buClr>
              <a:buSzPct val="94230"/>
              <a:buFont typeface="Wingdings 2"/>
              <a:buChar char=""/>
              <a:tabLst>
                <a:tab pos="287020" algn="l"/>
              </a:tabLst>
            </a:pPr>
            <a:r>
              <a:rPr sz="2600" u="heavy" spc="-130" dirty="0">
                <a:solidFill>
                  <a:schemeClr val="tx1">
                    <a:lumMod val="85000"/>
                    <a:lumOff val="15000"/>
                  </a:schemeClr>
                </a:solidFill>
                <a:uFill>
                  <a:solidFill>
                    <a:srgbClr val="000000"/>
                  </a:solidFill>
                </a:uFill>
                <a:latin typeface="Arial" panose="020B0604020202020204" pitchFamily="34" charset="0"/>
                <a:cs typeface="Arial" panose="020B0604020202020204" pitchFamily="34" charset="0"/>
              </a:rPr>
              <a:t> </a:t>
            </a:r>
            <a:r>
              <a:rPr sz="2600" u="heavy" spc="-50" dirty="0">
                <a:solidFill>
                  <a:schemeClr val="tx1">
                    <a:lumMod val="85000"/>
                    <a:lumOff val="15000"/>
                  </a:schemeClr>
                </a:solidFill>
                <a:uFill>
                  <a:solidFill>
                    <a:srgbClr val="000000"/>
                  </a:solidFill>
                </a:uFill>
                <a:latin typeface="Arial" panose="020B0604020202020204" pitchFamily="34" charset="0"/>
                <a:cs typeface="Arial" panose="020B0604020202020204" pitchFamily="34" charset="0"/>
              </a:rPr>
              <a:t>Voice</a:t>
            </a:r>
            <a:endParaRPr sz="2600" dirty="0">
              <a:solidFill>
                <a:schemeClr val="tx1">
                  <a:lumMod val="85000"/>
                  <a:lumOff val="15000"/>
                </a:schemeClr>
              </a:solidFill>
              <a:latin typeface="Arial" panose="020B0604020202020204" pitchFamily="34" charset="0"/>
              <a:cs typeface="Arial" panose="020B0604020202020204" pitchFamily="34" charset="0"/>
            </a:endParaRPr>
          </a:p>
          <a:p>
            <a:pPr marL="287020" marR="20320" indent="153670">
              <a:lnSpc>
                <a:spcPct val="100000"/>
              </a:lnSpc>
              <a:spcBef>
                <a:spcPts val="484"/>
              </a:spcBef>
            </a:pPr>
            <a:r>
              <a:rPr sz="2800" i="1" spc="-254" dirty="0">
                <a:solidFill>
                  <a:schemeClr val="tx1">
                    <a:lumMod val="85000"/>
                    <a:lumOff val="15000"/>
                  </a:schemeClr>
                </a:solidFill>
                <a:latin typeface="Arial" panose="020B0604020202020204" pitchFamily="34" charset="0"/>
                <a:cs typeface="Arial" panose="020B0604020202020204" pitchFamily="34" charset="0"/>
              </a:rPr>
              <a:t>Although </a:t>
            </a:r>
            <a:r>
              <a:rPr sz="2800" i="1" spc="-225" dirty="0">
                <a:solidFill>
                  <a:schemeClr val="tx1">
                    <a:lumMod val="85000"/>
                    <a:lumOff val="15000"/>
                  </a:schemeClr>
                </a:solidFill>
                <a:latin typeface="Arial" panose="020B0604020202020204" pitchFamily="34" charset="0"/>
                <a:cs typeface="Arial" panose="020B0604020202020204" pitchFamily="34" charset="0"/>
              </a:rPr>
              <a:t>the </a:t>
            </a:r>
            <a:r>
              <a:rPr sz="2800" i="1" spc="-240" dirty="0">
                <a:solidFill>
                  <a:schemeClr val="tx1">
                    <a:lumMod val="85000"/>
                    <a:lumOff val="15000"/>
                  </a:schemeClr>
                </a:solidFill>
                <a:latin typeface="Arial" panose="020B0604020202020204" pitchFamily="34" charset="0"/>
                <a:cs typeface="Arial" panose="020B0604020202020204" pitchFamily="34" charset="0"/>
              </a:rPr>
              <a:t>voice </a:t>
            </a:r>
            <a:r>
              <a:rPr sz="2800" i="1" spc="-280" dirty="0">
                <a:solidFill>
                  <a:schemeClr val="tx1">
                    <a:lumMod val="85000"/>
                    <a:lumOff val="15000"/>
                  </a:schemeClr>
                </a:solidFill>
                <a:latin typeface="Arial" panose="020B0604020202020204" pitchFamily="34" charset="0"/>
                <a:cs typeface="Arial" panose="020B0604020202020204" pitchFamily="34" charset="0"/>
              </a:rPr>
              <a:t>on </a:t>
            </a:r>
            <a:r>
              <a:rPr sz="2800" i="1" spc="-275" dirty="0">
                <a:solidFill>
                  <a:schemeClr val="tx1">
                    <a:lumMod val="85000"/>
                    <a:lumOff val="15000"/>
                  </a:schemeClr>
                </a:solidFill>
                <a:latin typeface="Arial" panose="020B0604020202020204" pitchFamily="34" charset="0"/>
                <a:cs typeface="Arial" panose="020B0604020202020204" pitchFamily="34" charset="0"/>
              </a:rPr>
              <a:t>a </a:t>
            </a:r>
            <a:r>
              <a:rPr sz="2800" i="1" spc="-254" dirty="0">
                <a:solidFill>
                  <a:schemeClr val="tx1">
                    <a:lumMod val="85000"/>
                    <a:lumOff val="15000"/>
                  </a:schemeClr>
                </a:solidFill>
                <a:latin typeface="Arial" panose="020B0604020202020204" pitchFamily="34" charset="0"/>
                <a:cs typeface="Arial" panose="020B0604020202020204" pitchFamily="34" charset="0"/>
              </a:rPr>
              <a:t>mobile </a:t>
            </a:r>
            <a:r>
              <a:rPr sz="2800" i="1" spc="-275" dirty="0">
                <a:solidFill>
                  <a:schemeClr val="tx1">
                    <a:lumMod val="85000"/>
                    <a:lumOff val="15000"/>
                  </a:schemeClr>
                </a:solidFill>
                <a:latin typeface="Arial" panose="020B0604020202020204" pitchFamily="34" charset="0"/>
                <a:cs typeface="Arial" panose="020B0604020202020204" pitchFamily="34" charset="0"/>
              </a:rPr>
              <a:t>phone </a:t>
            </a:r>
            <a:r>
              <a:rPr sz="2800" i="1" spc="-254" dirty="0">
                <a:solidFill>
                  <a:schemeClr val="tx1">
                    <a:lumMod val="85000"/>
                    <a:lumOff val="15000"/>
                  </a:schemeClr>
                </a:solidFill>
                <a:latin typeface="Arial" panose="020B0604020202020204" pitchFamily="34" charset="0"/>
                <a:cs typeface="Arial" panose="020B0604020202020204" pitchFamily="34" charset="0"/>
              </a:rPr>
              <a:t>channel </a:t>
            </a:r>
            <a:r>
              <a:rPr sz="2800" i="1" spc="-185" dirty="0">
                <a:solidFill>
                  <a:schemeClr val="tx1">
                    <a:lumMod val="85000"/>
                    <a:lumOff val="15000"/>
                  </a:schemeClr>
                </a:solidFill>
                <a:latin typeface="Arial" panose="020B0604020202020204" pitchFamily="34" charset="0"/>
                <a:cs typeface="Arial" panose="020B0604020202020204" pitchFamily="34" charset="0"/>
              </a:rPr>
              <a:t>is </a:t>
            </a:r>
            <a:r>
              <a:rPr sz="2800" i="1" spc="-235" dirty="0">
                <a:solidFill>
                  <a:schemeClr val="tx1">
                    <a:lumMod val="85000"/>
                    <a:lumOff val="15000"/>
                  </a:schemeClr>
                </a:solidFill>
                <a:latin typeface="Arial" panose="020B0604020202020204" pitchFamily="34" charset="0"/>
                <a:cs typeface="Arial" panose="020B0604020202020204" pitchFamily="34" charset="0"/>
              </a:rPr>
              <a:t>encrypted, </a:t>
            </a:r>
            <a:r>
              <a:rPr sz="2800" i="1" spc="-200" dirty="0">
                <a:solidFill>
                  <a:schemeClr val="tx1">
                    <a:lumMod val="85000"/>
                    <a:lumOff val="15000"/>
                  </a:schemeClr>
                </a:solidFill>
                <a:latin typeface="Arial" panose="020B0604020202020204" pitchFamily="34" charset="0"/>
                <a:cs typeface="Arial" panose="020B0604020202020204" pitchFamily="34" charset="0"/>
              </a:rPr>
              <a:t>this  </a:t>
            </a:r>
            <a:r>
              <a:rPr sz="2800" i="1" spc="-240" dirty="0">
                <a:solidFill>
                  <a:schemeClr val="tx1">
                    <a:lumMod val="85000"/>
                    <a:lumOff val="15000"/>
                  </a:schemeClr>
                </a:solidFill>
                <a:latin typeface="Arial" panose="020B0604020202020204" pitchFamily="34" charset="0"/>
                <a:cs typeface="Arial" panose="020B0604020202020204" pitchFamily="34" charset="0"/>
              </a:rPr>
              <a:t>encryption </a:t>
            </a:r>
            <a:r>
              <a:rPr sz="2800" i="1" spc="-285" dirty="0">
                <a:solidFill>
                  <a:schemeClr val="tx1">
                    <a:lumMod val="85000"/>
                    <a:lumOff val="15000"/>
                  </a:schemeClr>
                </a:solidFill>
                <a:latin typeface="Arial" panose="020B0604020202020204" pitchFamily="34" charset="0"/>
                <a:cs typeface="Arial" panose="020B0604020202020204" pitchFamily="34" charset="0"/>
              </a:rPr>
              <a:t>was </a:t>
            </a:r>
            <a:r>
              <a:rPr sz="2800" i="1" spc="-265" dirty="0">
                <a:solidFill>
                  <a:schemeClr val="tx1">
                    <a:lumMod val="85000"/>
                    <a:lumOff val="15000"/>
                  </a:schemeClr>
                </a:solidFill>
                <a:latin typeface="Arial" panose="020B0604020202020204" pitchFamily="34" charset="0"/>
                <a:cs typeface="Arial" panose="020B0604020202020204" pitchFamily="34" charset="0"/>
              </a:rPr>
              <a:t>hacked </a:t>
            </a:r>
            <a:r>
              <a:rPr sz="2800" i="1" spc="-285" dirty="0">
                <a:solidFill>
                  <a:schemeClr val="tx1">
                    <a:lumMod val="85000"/>
                    <a:lumOff val="15000"/>
                  </a:schemeClr>
                </a:solidFill>
                <a:latin typeface="Arial" panose="020B0604020202020204" pitchFamily="34" charset="0"/>
                <a:cs typeface="Arial" panose="020B0604020202020204" pitchFamily="34" charset="0"/>
              </a:rPr>
              <a:t>some </a:t>
            </a:r>
            <a:r>
              <a:rPr sz="2800" i="1" spc="-240" dirty="0">
                <a:solidFill>
                  <a:schemeClr val="tx1">
                    <a:lumMod val="85000"/>
                    <a:lumOff val="15000"/>
                  </a:schemeClr>
                </a:solidFill>
                <a:latin typeface="Arial" panose="020B0604020202020204" pitchFamily="34" charset="0"/>
                <a:cs typeface="Arial" panose="020B0604020202020204" pitchFamily="34" charset="0"/>
              </a:rPr>
              <a:t>time </a:t>
            </a:r>
            <a:r>
              <a:rPr sz="2800" i="1" spc="-280" dirty="0">
                <a:solidFill>
                  <a:schemeClr val="tx1">
                    <a:lumMod val="85000"/>
                    <a:lumOff val="15000"/>
                  </a:schemeClr>
                </a:solidFill>
                <a:latin typeface="Arial" panose="020B0604020202020204" pitchFamily="34" charset="0"/>
                <a:cs typeface="Arial" panose="020B0604020202020204" pitchFamily="34" charset="0"/>
              </a:rPr>
              <a:t>ago and </a:t>
            </a:r>
            <a:r>
              <a:rPr sz="2800" i="1" spc="-185" dirty="0">
                <a:solidFill>
                  <a:schemeClr val="tx1">
                    <a:lumMod val="85000"/>
                    <a:lumOff val="15000"/>
                  </a:schemeClr>
                </a:solidFill>
                <a:latin typeface="Arial" panose="020B0604020202020204" pitchFamily="34" charset="0"/>
                <a:cs typeface="Arial" panose="020B0604020202020204" pitchFamily="34" charset="0"/>
              </a:rPr>
              <a:t>is </a:t>
            </a:r>
            <a:r>
              <a:rPr sz="2800" i="1" spc="-240" dirty="0">
                <a:solidFill>
                  <a:schemeClr val="tx1">
                    <a:lumMod val="85000"/>
                    <a:lumOff val="15000"/>
                  </a:schemeClr>
                </a:solidFill>
                <a:latin typeface="Arial" panose="020B0604020202020204" pitchFamily="34" charset="0"/>
                <a:cs typeface="Arial" panose="020B0604020202020204" pitchFamily="34" charset="0"/>
              </a:rPr>
              <a:t>not </a:t>
            </a:r>
            <a:r>
              <a:rPr sz="2800" i="1" spc="-245" dirty="0">
                <a:solidFill>
                  <a:schemeClr val="tx1">
                    <a:lumMod val="85000"/>
                    <a:lumOff val="15000"/>
                  </a:schemeClr>
                </a:solidFill>
                <a:latin typeface="Arial" panose="020B0604020202020204" pitchFamily="34" charset="0"/>
                <a:cs typeface="Arial" panose="020B0604020202020204" pitchFamily="34" charset="0"/>
              </a:rPr>
              <a:t>considered </a:t>
            </a:r>
            <a:r>
              <a:rPr sz="2800" i="1" spc="-225" dirty="0">
                <a:solidFill>
                  <a:schemeClr val="tx1">
                    <a:lumMod val="85000"/>
                    <a:lumOff val="15000"/>
                  </a:schemeClr>
                </a:solidFill>
                <a:latin typeface="Arial" panose="020B0604020202020204" pitchFamily="34" charset="0"/>
                <a:cs typeface="Arial" panose="020B0604020202020204" pitchFamily="34" charset="0"/>
              </a:rPr>
              <a:t>safe </a:t>
            </a:r>
            <a:r>
              <a:rPr sz="2800" i="1" spc="-265" dirty="0">
                <a:solidFill>
                  <a:schemeClr val="tx1">
                    <a:lumMod val="85000"/>
                    <a:lumOff val="15000"/>
                  </a:schemeClr>
                </a:solidFill>
                <a:latin typeface="Arial" panose="020B0604020202020204" pitchFamily="34" charset="0"/>
                <a:cs typeface="Arial" panose="020B0604020202020204" pitchFamily="34" charset="0"/>
              </a:rPr>
              <a:t>anymore.  </a:t>
            </a:r>
            <a:r>
              <a:rPr sz="2800" i="1" spc="-285" dirty="0">
                <a:solidFill>
                  <a:schemeClr val="tx1">
                    <a:lumMod val="85000"/>
                    <a:lumOff val="15000"/>
                  </a:schemeClr>
                </a:solidFill>
                <a:latin typeface="Arial" panose="020B0604020202020204" pitchFamily="34" charset="0"/>
                <a:cs typeface="Arial" panose="020B0604020202020204" pitchFamily="34" charset="0"/>
              </a:rPr>
              <a:t>Normal </a:t>
            </a:r>
            <a:r>
              <a:rPr sz="2800" i="1" spc="-240" dirty="0">
                <a:solidFill>
                  <a:schemeClr val="tx1">
                    <a:lumMod val="85000"/>
                    <a:lumOff val="15000"/>
                  </a:schemeClr>
                </a:solidFill>
                <a:latin typeface="Arial" panose="020B0604020202020204" pitchFamily="34" charset="0"/>
                <a:cs typeface="Arial" panose="020B0604020202020204" pitchFamily="34" charset="0"/>
              </a:rPr>
              <a:t>voice </a:t>
            </a:r>
            <a:r>
              <a:rPr sz="2800" i="1" spc="-260" dirty="0">
                <a:solidFill>
                  <a:schemeClr val="tx1">
                    <a:lumMod val="85000"/>
                    <a:lumOff val="15000"/>
                  </a:schemeClr>
                </a:solidFill>
                <a:latin typeface="Arial" panose="020B0604020202020204" pitchFamily="34" charset="0"/>
                <a:cs typeface="Arial" panose="020B0604020202020204" pitchFamily="34" charset="0"/>
              </a:rPr>
              <a:t>communications </a:t>
            </a:r>
            <a:r>
              <a:rPr sz="2800" i="1" spc="-250" dirty="0">
                <a:solidFill>
                  <a:schemeClr val="tx1">
                    <a:lumMod val="85000"/>
                    <a:lumOff val="15000"/>
                  </a:schemeClr>
                </a:solidFill>
                <a:latin typeface="Arial" panose="020B0604020202020204" pitchFamily="34" charset="0"/>
                <a:cs typeface="Arial" panose="020B0604020202020204" pitchFamily="34" charset="0"/>
              </a:rPr>
              <a:t>are </a:t>
            </a:r>
            <a:r>
              <a:rPr sz="2800" i="1" spc="-240" dirty="0">
                <a:solidFill>
                  <a:schemeClr val="tx1">
                    <a:lumMod val="85000"/>
                    <a:lumOff val="15000"/>
                  </a:schemeClr>
                </a:solidFill>
                <a:latin typeface="Arial" panose="020B0604020202020204" pitchFamily="34" charset="0"/>
                <a:cs typeface="Arial" panose="020B0604020202020204" pitchFamily="34" charset="0"/>
              </a:rPr>
              <a:t>very </a:t>
            </a:r>
            <a:r>
              <a:rPr sz="2800" i="1" spc="-235" dirty="0">
                <a:solidFill>
                  <a:schemeClr val="tx1">
                    <a:lumMod val="85000"/>
                    <a:lumOff val="15000"/>
                  </a:schemeClr>
                </a:solidFill>
                <a:latin typeface="Arial" panose="020B0604020202020204" pitchFamily="34" charset="0"/>
                <a:cs typeface="Arial" panose="020B0604020202020204" pitchFamily="34" charset="0"/>
              </a:rPr>
              <a:t>insecure </a:t>
            </a:r>
            <a:r>
              <a:rPr sz="2800" i="1" spc="-245" dirty="0">
                <a:solidFill>
                  <a:schemeClr val="tx1">
                    <a:lumMod val="85000"/>
                    <a:lumOff val="15000"/>
                  </a:schemeClr>
                </a:solidFill>
                <a:latin typeface="Arial" panose="020B0604020202020204" pitchFamily="34" charset="0"/>
                <a:cs typeface="Arial" panose="020B0604020202020204" pitchFamily="34" charset="0"/>
              </a:rPr>
              <a:t>as </a:t>
            </a:r>
            <a:r>
              <a:rPr sz="2800" i="1" spc="-229" dirty="0">
                <a:solidFill>
                  <a:schemeClr val="tx1">
                    <a:lumMod val="85000"/>
                    <a:lumOff val="15000"/>
                  </a:schemeClr>
                </a:solidFill>
                <a:latin typeface="Arial" panose="020B0604020202020204" pitchFamily="34" charset="0"/>
                <a:cs typeface="Arial" panose="020B0604020202020204" pitchFamily="34" charset="0"/>
              </a:rPr>
              <a:t>they </a:t>
            </a:r>
            <a:r>
              <a:rPr sz="2800" i="1" spc="-250" dirty="0">
                <a:solidFill>
                  <a:schemeClr val="tx1">
                    <a:lumMod val="85000"/>
                    <a:lumOff val="15000"/>
                  </a:schemeClr>
                </a:solidFill>
                <a:latin typeface="Arial" panose="020B0604020202020204" pitchFamily="34" charset="0"/>
                <a:cs typeface="Arial" panose="020B0604020202020204" pitchFamily="34" charset="0"/>
              </a:rPr>
              <a:t>are </a:t>
            </a:r>
            <a:r>
              <a:rPr sz="2800" i="1" spc="-240" dirty="0">
                <a:solidFill>
                  <a:schemeClr val="tx1">
                    <a:lumMod val="85000"/>
                    <a:lumOff val="15000"/>
                  </a:schemeClr>
                </a:solidFill>
                <a:latin typeface="Arial" panose="020B0604020202020204" pitchFamily="34" charset="0"/>
                <a:cs typeface="Arial" panose="020B0604020202020204" pitchFamily="34" charset="0"/>
              </a:rPr>
              <a:t>not</a:t>
            </a:r>
            <a:r>
              <a:rPr sz="2800" i="1" spc="-40" dirty="0">
                <a:solidFill>
                  <a:schemeClr val="tx1">
                    <a:lumMod val="85000"/>
                    <a:lumOff val="15000"/>
                  </a:schemeClr>
                </a:solidFill>
                <a:latin typeface="Arial" panose="020B0604020202020204" pitchFamily="34" charset="0"/>
                <a:cs typeface="Arial" panose="020B0604020202020204" pitchFamily="34" charset="0"/>
              </a:rPr>
              <a:t> </a:t>
            </a:r>
            <a:r>
              <a:rPr sz="2800" i="1" spc="-235" dirty="0">
                <a:solidFill>
                  <a:schemeClr val="tx1">
                    <a:lumMod val="85000"/>
                    <a:lumOff val="15000"/>
                  </a:schemeClr>
                </a:solidFill>
                <a:latin typeface="Arial" panose="020B0604020202020204" pitchFamily="34" charset="0"/>
                <a:cs typeface="Arial" panose="020B0604020202020204" pitchFamily="34" charset="0"/>
              </a:rPr>
              <a:t>encrypted.</a:t>
            </a:r>
            <a:endParaRPr sz="2800" dirty="0">
              <a:solidFill>
                <a:schemeClr val="tx1">
                  <a:lumMod val="85000"/>
                  <a:lumOff val="1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78739" y="962913"/>
            <a:ext cx="936625" cy="422275"/>
          </a:xfrm>
          <a:prstGeom prst="rect">
            <a:avLst/>
          </a:prstGeom>
        </p:spPr>
        <p:txBody>
          <a:bodyPr vert="horz" wrap="square" lIns="0" tIns="13335" rIns="0" bIns="0" rtlCol="0">
            <a:spAutoFit/>
          </a:bodyPr>
          <a:lstStyle/>
          <a:p>
            <a:pPr marL="287020" indent="-274320">
              <a:lnSpc>
                <a:spcPct val="100000"/>
              </a:lnSpc>
              <a:spcBef>
                <a:spcPts val="105"/>
              </a:spcBef>
              <a:buClr>
                <a:srgbClr val="0AD0D9"/>
              </a:buClr>
              <a:buSzPct val="94230"/>
              <a:buFont typeface="Wingdings 2"/>
              <a:buChar char=""/>
              <a:tabLst>
                <a:tab pos="287020" algn="l"/>
              </a:tabLst>
            </a:pPr>
            <a:r>
              <a:rPr sz="2600" u="heavy" dirty="0">
                <a:uFill>
                  <a:solidFill>
                    <a:srgbClr val="000000"/>
                  </a:solidFill>
                </a:uFill>
                <a:latin typeface="Constantia"/>
                <a:cs typeface="Constantia"/>
              </a:rPr>
              <a:t>SMS</a:t>
            </a:r>
            <a:endParaRPr sz="2600">
              <a:latin typeface="Constantia"/>
              <a:cs typeface="Constantia"/>
            </a:endParaRPr>
          </a:p>
        </p:txBody>
      </p:sp>
      <p:sp>
        <p:nvSpPr>
          <p:cNvPr id="8" name="object 8"/>
          <p:cNvSpPr txBox="1">
            <a:spLocks noGrp="1"/>
          </p:cNvSpPr>
          <p:nvPr>
            <p:ph type="title"/>
          </p:nvPr>
        </p:nvSpPr>
        <p:spPr>
          <a:xfrm>
            <a:off x="628617" y="1413205"/>
            <a:ext cx="7886700" cy="873957"/>
          </a:xfrm>
          <a:prstGeom prst="rect">
            <a:avLst/>
          </a:prstGeom>
        </p:spPr>
        <p:txBody>
          <a:bodyPr vert="horz" wrap="square" lIns="0" tIns="12065" rIns="0" bIns="0" rtlCol="0">
            <a:spAutoFit/>
          </a:bodyPr>
          <a:lstStyle/>
          <a:p>
            <a:pPr marL="12700" marR="5080" indent="34925">
              <a:lnSpc>
                <a:spcPct val="100000"/>
              </a:lnSpc>
              <a:spcBef>
                <a:spcPts val="95"/>
              </a:spcBef>
            </a:pPr>
            <a:r>
              <a:rPr sz="2800" i="1" spc="-240" dirty="0">
                <a:latin typeface="Arial" panose="020B0604020202020204" pitchFamily="34" charset="0"/>
                <a:cs typeface="Arial" panose="020B0604020202020204" pitchFamily="34" charset="0"/>
              </a:rPr>
              <a:t>Text </a:t>
            </a:r>
            <a:r>
              <a:rPr sz="2800" i="1" spc="-260" dirty="0">
                <a:latin typeface="Arial" panose="020B0604020202020204" pitchFamily="34" charset="0"/>
                <a:cs typeface="Arial" panose="020B0604020202020204" pitchFamily="34" charset="0"/>
              </a:rPr>
              <a:t>messages </a:t>
            </a:r>
            <a:r>
              <a:rPr sz="2800" i="1" spc="-250" dirty="0">
                <a:latin typeface="Arial" panose="020B0604020202020204" pitchFamily="34" charset="0"/>
                <a:cs typeface="Arial" panose="020B0604020202020204" pitchFamily="34" charset="0"/>
              </a:rPr>
              <a:t>are </a:t>
            </a:r>
            <a:r>
              <a:rPr sz="2800" i="1" spc="-225" dirty="0">
                <a:latin typeface="Arial" panose="020B0604020202020204" pitchFamily="34" charset="0"/>
                <a:cs typeface="Arial" panose="020B0604020202020204" pitchFamily="34" charset="0"/>
              </a:rPr>
              <a:t>sent </a:t>
            </a:r>
            <a:r>
              <a:rPr sz="2800" i="1" spc="-215" dirty="0">
                <a:latin typeface="Arial" panose="020B0604020202020204" pitchFamily="34" charset="0"/>
                <a:cs typeface="Arial" panose="020B0604020202020204" pitchFamily="34" charset="0"/>
              </a:rPr>
              <a:t>in </a:t>
            </a:r>
            <a:r>
              <a:rPr sz="2800" i="1" spc="-235" dirty="0">
                <a:latin typeface="Arial" panose="020B0604020202020204" pitchFamily="34" charset="0"/>
                <a:cs typeface="Arial" panose="020B0604020202020204" pitchFamily="34" charset="0"/>
              </a:rPr>
              <a:t>plain </a:t>
            </a:r>
            <a:r>
              <a:rPr sz="2800" i="1" spc="-200" dirty="0">
                <a:latin typeface="Arial" panose="020B0604020202020204" pitchFamily="34" charset="0"/>
                <a:cs typeface="Arial" panose="020B0604020202020204" pitchFamily="34" charset="0"/>
              </a:rPr>
              <a:t>text </a:t>
            </a:r>
            <a:r>
              <a:rPr sz="2800" i="1" spc="-250" dirty="0">
                <a:latin typeface="Arial" panose="020B0604020202020204" pitchFamily="34" charset="0"/>
                <a:cs typeface="Arial" panose="020B0604020202020204" pitchFamily="34" charset="0"/>
              </a:rPr>
              <a:t>over </a:t>
            </a:r>
            <a:r>
              <a:rPr sz="2800" i="1" spc="-225" dirty="0">
                <a:latin typeface="Arial" panose="020B0604020202020204" pitchFamily="34" charset="0"/>
                <a:cs typeface="Arial" panose="020B0604020202020204" pitchFamily="34" charset="0"/>
              </a:rPr>
              <a:t>the </a:t>
            </a:r>
            <a:r>
              <a:rPr sz="2800" i="1" spc="-245" dirty="0">
                <a:latin typeface="Arial" panose="020B0604020202020204" pitchFamily="34" charset="0"/>
                <a:cs typeface="Arial" panose="020B0604020202020204" pitchFamily="34" charset="0"/>
              </a:rPr>
              <a:t>network, </a:t>
            </a:r>
            <a:r>
              <a:rPr sz="2800" i="1" spc="-250" dirty="0">
                <a:latin typeface="Arial" panose="020B0604020202020204" pitchFamily="34" charset="0"/>
                <a:cs typeface="Arial" panose="020B0604020202020204" pitchFamily="34" charset="0"/>
              </a:rPr>
              <a:t>so </a:t>
            </a:r>
            <a:r>
              <a:rPr sz="2800" i="1" spc="-229" dirty="0">
                <a:latin typeface="Arial" panose="020B0604020202020204" pitchFamily="34" charset="0"/>
                <a:cs typeface="Arial" panose="020B0604020202020204" pitchFamily="34" charset="0"/>
              </a:rPr>
              <a:t>they </a:t>
            </a:r>
            <a:r>
              <a:rPr sz="2800" i="1" spc="-245" dirty="0">
                <a:latin typeface="Arial" panose="020B0604020202020204" pitchFamily="34" charset="0"/>
                <a:cs typeface="Arial" panose="020B0604020202020204" pitchFamily="34" charset="0"/>
              </a:rPr>
              <a:t>are </a:t>
            </a:r>
            <a:r>
              <a:rPr sz="2800" i="1" spc="-235" dirty="0">
                <a:latin typeface="Arial" panose="020B0604020202020204" pitchFamily="34" charset="0"/>
                <a:cs typeface="Arial" panose="020B0604020202020204" pitchFamily="34" charset="0"/>
              </a:rPr>
              <a:t>also </a:t>
            </a:r>
            <a:r>
              <a:rPr sz="2800" i="1" spc="-240" dirty="0">
                <a:latin typeface="Arial" panose="020B0604020202020204" pitchFamily="34" charset="0"/>
                <a:cs typeface="Arial" panose="020B0604020202020204" pitchFamily="34" charset="0"/>
              </a:rPr>
              <a:t>not  </a:t>
            </a:r>
            <a:r>
              <a:rPr sz="2800" i="1" spc="-245" dirty="0">
                <a:latin typeface="Arial" panose="020B0604020202020204" pitchFamily="34" charset="0"/>
                <a:cs typeface="Arial" panose="020B0604020202020204" pitchFamily="34" charset="0"/>
              </a:rPr>
              <a:t>considered</a:t>
            </a:r>
            <a:r>
              <a:rPr sz="2800" i="1" spc="-145" dirty="0">
                <a:latin typeface="Arial" panose="020B0604020202020204" pitchFamily="34" charset="0"/>
                <a:cs typeface="Arial" panose="020B0604020202020204" pitchFamily="34" charset="0"/>
              </a:rPr>
              <a:t> </a:t>
            </a:r>
            <a:r>
              <a:rPr sz="2800" i="1" spc="-240" dirty="0">
                <a:latin typeface="Arial" panose="020B0604020202020204" pitchFamily="34" charset="0"/>
                <a:cs typeface="Arial" panose="020B0604020202020204" pitchFamily="34" charset="0"/>
              </a:rPr>
              <a:t>Secure.</a:t>
            </a:r>
          </a:p>
        </p:txBody>
      </p:sp>
      <p:sp>
        <p:nvSpPr>
          <p:cNvPr id="9" name="object 9"/>
          <p:cNvSpPr txBox="1"/>
          <p:nvPr/>
        </p:nvSpPr>
        <p:spPr>
          <a:xfrm>
            <a:off x="78739" y="2867792"/>
            <a:ext cx="8867140" cy="2467663"/>
          </a:xfrm>
          <a:prstGeom prst="rect">
            <a:avLst/>
          </a:prstGeom>
        </p:spPr>
        <p:txBody>
          <a:bodyPr vert="horz" wrap="square" lIns="0" tIns="34925" rIns="0" bIns="0" rtlCol="0">
            <a:spAutoFit/>
          </a:bodyPr>
          <a:lstStyle/>
          <a:p>
            <a:pPr marL="287020" indent="-274320">
              <a:lnSpc>
                <a:spcPct val="100000"/>
              </a:lnSpc>
              <a:spcBef>
                <a:spcPts val="275"/>
              </a:spcBef>
              <a:buClr>
                <a:srgbClr val="0AD0D9"/>
              </a:buClr>
              <a:buSzPct val="94230"/>
              <a:buFont typeface="Wingdings 2"/>
              <a:buChar char=""/>
              <a:tabLst>
                <a:tab pos="287020" algn="l"/>
              </a:tabLst>
            </a:pPr>
            <a:r>
              <a:rPr sz="2600" u="heavy" dirty="0">
                <a:uFill>
                  <a:solidFill>
                    <a:srgbClr val="000000"/>
                  </a:solidFill>
                </a:uFill>
                <a:latin typeface="Arial" panose="020B0604020202020204" pitchFamily="34" charset="0"/>
                <a:cs typeface="Arial" panose="020B0604020202020204" pitchFamily="34" charset="0"/>
              </a:rPr>
              <a:t>IMEI</a:t>
            </a:r>
            <a:r>
              <a:rPr sz="2600" u="heavy" spc="-5" dirty="0">
                <a:uFill>
                  <a:solidFill>
                    <a:srgbClr val="000000"/>
                  </a:solidFill>
                </a:uFill>
                <a:latin typeface="Arial" panose="020B0604020202020204" pitchFamily="34" charset="0"/>
                <a:cs typeface="Arial" panose="020B0604020202020204" pitchFamily="34" charset="0"/>
              </a:rPr>
              <a:t> </a:t>
            </a:r>
            <a:r>
              <a:rPr sz="2600" u="heavy" spc="-45" dirty="0">
                <a:uFill>
                  <a:solidFill>
                    <a:srgbClr val="000000"/>
                  </a:solidFill>
                </a:uFill>
                <a:latin typeface="Arial" panose="020B0604020202020204" pitchFamily="34" charset="0"/>
                <a:cs typeface="Arial" panose="020B0604020202020204" pitchFamily="34" charset="0"/>
              </a:rPr>
              <a:t>No.</a:t>
            </a:r>
            <a:endParaRPr sz="2600" dirty="0">
              <a:latin typeface="Arial" panose="020B0604020202020204" pitchFamily="34" charset="0"/>
              <a:cs typeface="Arial" panose="020B0604020202020204" pitchFamily="34" charset="0"/>
            </a:endParaRPr>
          </a:p>
          <a:p>
            <a:pPr marL="346075">
              <a:lnSpc>
                <a:spcPct val="100000"/>
              </a:lnSpc>
              <a:spcBef>
                <a:spcPts val="185"/>
              </a:spcBef>
            </a:pPr>
            <a:r>
              <a:rPr sz="2800" i="1" spc="-280" dirty="0">
                <a:latin typeface="Arial" panose="020B0604020202020204" pitchFamily="34" charset="0"/>
                <a:cs typeface="Arial" panose="020B0604020202020204" pitchFamily="34" charset="0"/>
              </a:rPr>
              <a:t>Beware </a:t>
            </a:r>
            <a:r>
              <a:rPr sz="2800" i="1" spc="-215" dirty="0">
                <a:latin typeface="Arial" panose="020B0604020202020204" pitchFamily="34" charset="0"/>
                <a:cs typeface="Arial" panose="020B0604020202020204" pitchFamily="34" charset="0"/>
              </a:rPr>
              <a:t>that </a:t>
            </a:r>
            <a:r>
              <a:rPr sz="2800" i="1" spc="-254" dirty="0">
                <a:latin typeface="Arial" panose="020B0604020202020204" pitchFamily="34" charset="0"/>
                <a:cs typeface="Arial" panose="020B0604020202020204" pitchFamily="34" charset="0"/>
              </a:rPr>
              <a:t>your </a:t>
            </a:r>
            <a:r>
              <a:rPr sz="2800" i="1" spc="-270" dirty="0">
                <a:latin typeface="Arial" panose="020B0604020202020204" pitchFamily="34" charset="0"/>
                <a:cs typeface="Arial" panose="020B0604020202020204" pitchFamily="34" charset="0"/>
              </a:rPr>
              <a:t>phone </a:t>
            </a:r>
            <a:r>
              <a:rPr sz="2800" i="1" spc="-235" dirty="0">
                <a:latin typeface="Arial" panose="020B0604020202020204" pitchFamily="34" charset="0"/>
                <a:cs typeface="Arial" panose="020B0604020202020204" pitchFamily="34" charset="0"/>
              </a:rPr>
              <a:t>also </a:t>
            </a:r>
            <a:r>
              <a:rPr sz="2800" i="1" spc="-260" dirty="0">
                <a:latin typeface="Arial" panose="020B0604020202020204" pitchFamily="34" charset="0"/>
                <a:cs typeface="Arial" panose="020B0604020202020204" pitchFamily="34" charset="0"/>
              </a:rPr>
              <a:t>has </a:t>
            </a:r>
            <a:r>
              <a:rPr sz="2800" i="1" spc="-275" dirty="0">
                <a:latin typeface="Arial" panose="020B0604020202020204" pitchFamily="34" charset="0"/>
                <a:cs typeface="Arial" panose="020B0604020202020204" pitchFamily="34" charset="0"/>
              </a:rPr>
              <a:t>a</a:t>
            </a:r>
            <a:r>
              <a:rPr sz="2800" i="1" spc="-229" dirty="0">
                <a:latin typeface="Arial" panose="020B0604020202020204" pitchFamily="34" charset="0"/>
                <a:cs typeface="Arial" panose="020B0604020202020204" pitchFamily="34" charset="0"/>
              </a:rPr>
              <a:t> </a:t>
            </a:r>
            <a:r>
              <a:rPr sz="2800" i="1" spc="-254" dirty="0">
                <a:latin typeface="Arial" panose="020B0604020202020204" pitchFamily="34" charset="0"/>
                <a:cs typeface="Arial" panose="020B0604020202020204" pitchFamily="34" charset="0"/>
              </a:rPr>
              <a:t>unique </a:t>
            </a:r>
            <a:r>
              <a:rPr sz="2800" i="1" spc="-200" dirty="0">
                <a:latin typeface="Arial" panose="020B0604020202020204" pitchFamily="34" charset="0"/>
                <a:cs typeface="Arial" panose="020B0604020202020204" pitchFamily="34" charset="0"/>
              </a:rPr>
              <a:t>identifier,</a:t>
            </a:r>
            <a:endParaRPr sz="2800" dirty="0">
              <a:latin typeface="Arial" panose="020B0604020202020204" pitchFamily="34" charset="0"/>
              <a:cs typeface="Arial" panose="020B0604020202020204" pitchFamily="34" charset="0"/>
            </a:endParaRPr>
          </a:p>
          <a:p>
            <a:pPr marL="297180" marR="5080">
              <a:lnSpc>
                <a:spcPts val="4190"/>
              </a:lnSpc>
              <a:spcBef>
                <a:spcPts val="120"/>
              </a:spcBef>
            </a:pPr>
            <a:r>
              <a:rPr sz="2800" i="1" spc="-275" dirty="0">
                <a:latin typeface="Arial" panose="020B0604020202020204" pitchFamily="34" charset="0"/>
                <a:cs typeface="Arial" panose="020B0604020202020204" pitchFamily="34" charset="0"/>
              </a:rPr>
              <a:t>(known </a:t>
            </a:r>
            <a:r>
              <a:rPr sz="2800" i="1" spc="-245" dirty="0">
                <a:latin typeface="Arial" panose="020B0604020202020204" pitchFamily="34" charset="0"/>
                <a:cs typeface="Arial" panose="020B0604020202020204" pitchFamily="34" charset="0"/>
              </a:rPr>
              <a:t>as </a:t>
            </a:r>
            <a:r>
              <a:rPr sz="2800" i="1" spc="-225" dirty="0">
                <a:latin typeface="Arial" panose="020B0604020202020204" pitchFamily="34" charset="0"/>
                <a:cs typeface="Arial" panose="020B0604020202020204" pitchFamily="34" charset="0"/>
              </a:rPr>
              <a:t>the </a:t>
            </a:r>
            <a:r>
              <a:rPr sz="2800" i="1" spc="-295" dirty="0">
                <a:latin typeface="Arial" panose="020B0604020202020204" pitchFamily="34" charset="0"/>
                <a:cs typeface="Arial" panose="020B0604020202020204" pitchFamily="34" charset="0"/>
              </a:rPr>
              <a:t>IMEI </a:t>
            </a:r>
            <a:r>
              <a:rPr sz="2800" i="1" spc="-285" dirty="0">
                <a:latin typeface="Arial" panose="020B0604020202020204" pitchFamily="34" charset="0"/>
                <a:cs typeface="Arial" panose="020B0604020202020204" pitchFamily="34" charset="0"/>
              </a:rPr>
              <a:t>number </a:t>
            </a:r>
            <a:r>
              <a:rPr sz="2800" i="1" spc="-185" dirty="0">
                <a:latin typeface="Arial" panose="020B0604020202020204" pitchFamily="34" charset="0"/>
                <a:cs typeface="Arial" panose="020B0604020202020204" pitchFamily="34" charset="0"/>
              </a:rPr>
              <a:t>i.e </a:t>
            </a:r>
            <a:r>
              <a:rPr sz="2800" i="1" spc="-225" dirty="0">
                <a:latin typeface="Arial" panose="020B0604020202020204" pitchFamily="34" charset="0"/>
                <a:cs typeface="Arial" panose="020B0604020202020204" pitchFamily="34" charset="0"/>
              </a:rPr>
              <a:t>(International </a:t>
            </a:r>
            <a:r>
              <a:rPr sz="2800" i="1" spc="-265" dirty="0">
                <a:latin typeface="Arial" panose="020B0604020202020204" pitchFamily="34" charset="0"/>
                <a:cs typeface="Arial" panose="020B0604020202020204" pitchFamily="34" charset="0"/>
              </a:rPr>
              <a:t>Mobile Equipment </a:t>
            </a:r>
            <a:r>
              <a:rPr sz="2800" i="1" spc="-210" dirty="0">
                <a:latin typeface="Arial" panose="020B0604020202020204" pitchFamily="34" charset="0"/>
                <a:cs typeface="Arial" panose="020B0604020202020204" pitchFamily="34" charset="0"/>
              </a:rPr>
              <a:t>Identity))  </a:t>
            </a:r>
            <a:r>
              <a:rPr sz="2800" i="1" spc="-250" dirty="0">
                <a:latin typeface="Arial" panose="020B0604020202020204" pitchFamily="34" charset="0"/>
                <a:cs typeface="Arial" panose="020B0604020202020204" pitchFamily="34" charset="0"/>
              </a:rPr>
              <a:t>so </a:t>
            </a:r>
            <a:r>
              <a:rPr sz="2800" i="1" spc="-240" dirty="0">
                <a:latin typeface="Arial" panose="020B0604020202020204" pitchFamily="34" charset="0"/>
                <a:cs typeface="Arial" panose="020B0604020202020204" pitchFamily="34" charset="0"/>
              </a:rPr>
              <a:t>switching </a:t>
            </a:r>
            <a:r>
              <a:rPr sz="2800" i="1" spc="-310" dirty="0">
                <a:latin typeface="Arial" panose="020B0604020202020204" pitchFamily="34" charset="0"/>
                <a:cs typeface="Arial" panose="020B0604020202020204" pitchFamily="34" charset="0"/>
              </a:rPr>
              <a:t>SIM </a:t>
            </a:r>
            <a:r>
              <a:rPr sz="2800" i="1" spc="-250" dirty="0">
                <a:latin typeface="Arial" panose="020B0604020202020204" pitchFamily="34" charset="0"/>
                <a:cs typeface="Arial" panose="020B0604020202020204" pitchFamily="34" charset="0"/>
              </a:rPr>
              <a:t>cards </a:t>
            </a:r>
            <a:r>
              <a:rPr sz="2800" i="1" spc="-210" dirty="0">
                <a:latin typeface="Arial" panose="020B0604020202020204" pitchFamily="34" charset="0"/>
                <a:cs typeface="Arial" panose="020B0604020202020204" pitchFamily="34" charset="0"/>
              </a:rPr>
              <a:t>will </a:t>
            </a:r>
            <a:r>
              <a:rPr sz="2800" i="1" spc="-240" dirty="0">
                <a:latin typeface="Arial" panose="020B0604020202020204" pitchFamily="34" charset="0"/>
                <a:cs typeface="Arial" panose="020B0604020202020204" pitchFamily="34" charset="0"/>
              </a:rPr>
              <a:t>not </a:t>
            </a:r>
            <a:r>
              <a:rPr sz="2800" i="1" spc="-250" dirty="0">
                <a:latin typeface="Arial" panose="020B0604020202020204" pitchFamily="34" charset="0"/>
                <a:cs typeface="Arial" panose="020B0604020202020204" pitchFamily="34" charset="0"/>
              </a:rPr>
              <a:t>guarantee </a:t>
            </a:r>
            <a:r>
              <a:rPr sz="2800" i="1" spc="-215" dirty="0">
                <a:latin typeface="Arial" panose="020B0604020202020204" pitchFamily="34" charset="0"/>
                <a:cs typeface="Arial" panose="020B0604020202020204" pitchFamily="34" charset="0"/>
              </a:rPr>
              <a:t>to </a:t>
            </a:r>
            <a:r>
              <a:rPr sz="2800" i="1" spc="-229" dirty="0">
                <a:latin typeface="Arial" panose="020B0604020202020204" pitchFamily="34" charset="0"/>
                <a:cs typeface="Arial" panose="020B0604020202020204" pitchFamily="34" charset="0"/>
              </a:rPr>
              <a:t>protect </a:t>
            </a:r>
            <a:r>
              <a:rPr sz="2800" i="1" spc="-260" dirty="0">
                <a:latin typeface="Arial" panose="020B0604020202020204" pitchFamily="34" charset="0"/>
                <a:cs typeface="Arial" panose="020B0604020202020204" pitchFamily="34" charset="0"/>
              </a:rPr>
              <a:t>your</a:t>
            </a:r>
            <a:r>
              <a:rPr sz="2800" i="1" spc="-55" dirty="0">
                <a:latin typeface="Arial" panose="020B0604020202020204" pitchFamily="34" charset="0"/>
                <a:cs typeface="Arial" panose="020B0604020202020204" pitchFamily="34" charset="0"/>
              </a:rPr>
              <a:t> </a:t>
            </a:r>
            <a:r>
              <a:rPr sz="2800" i="1" spc="-229" dirty="0">
                <a:latin typeface="Arial" panose="020B0604020202020204" pitchFamily="34" charset="0"/>
                <a:cs typeface="Arial" panose="020B0604020202020204" pitchFamily="34" charset="0"/>
              </a:rPr>
              <a:t>privacy.</a:t>
            </a:r>
            <a:endParaRPr sz="28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8" y="-53555"/>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60057" y="938221"/>
            <a:ext cx="7196455"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t>Mobile Threats and Attacks:</a:t>
            </a:r>
            <a:endParaRPr sz="5000" b="1" dirty="0">
              <a:latin typeface="Calibri"/>
              <a:cs typeface="Calibri"/>
            </a:endParaRPr>
          </a:p>
        </p:txBody>
      </p:sp>
      <p:sp>
        <p:nvSpPr>
          <p:cNvPr id="8" name="object 8"/>
          <p:cNvSpPr txBox="1"/>
          <p:nvPr/>
        </p:nvSpPr>
        <p:spPr>
          <a:xfrm>
            <a:off x="266112" y="1550003"/>
            <a:ext cx="8573088" cy="3796552"/>
          </a:xfrm>
          <a:prstGeom prst="rect">
            <a:avLst/>
          </a:prstGeom>
        </p:spPr>
        <p:txBody>
          <a:bodyPr vert="horz" wrap="square" lIns="0" tIns="13335" rIns="0" bIns="0" rtlCol="0">
            <a:spAutoFit/>
          </a:bodyPr>
          <a:lstStyle/>
          <a:p>
            <a:pPr marL="287020" indent="-274320">
              <a:lnSpc>
                <a:spcPct val="100000"/>
              </a:lnSpc>
              <a:spcBef>
                <a:spcPts val="105"/>
              </a:spcBef>
              <a:buClr>
                <a:srgbClr val="0AD0D9"/>
              </a:buClr>
              <a:buSzPct val="94230"/>
              <a:buFont typeface="Wingdings"/>
              <a:buChar char=""/>
              <a:tabLst>
                <a:tab pos="287020" algn="l"/>
              </a:tabLst>
            </a:pPr>
            <a:r>
              <a:rPr lang="en-US" sz="2400" dirty="0"/>
              <a:t>Mobile devices make attractive targets: </a:t>
            </a:r>
          </a:p>
          <a:p>
            <a:pPr marL="12700">
              <a:lnSpc>
                <a:spcPct val="100000"/>
              </a:lnSpc>
              <a:spcBef>
                <a:spcPts val="105"/>
              </a:spcBef>
              <a:buClr>
                <a:srgbClr val="0AD0D9"/>
              </a:buClr>
              <a:buSzPct val="94230"/>
              <a:tabLst>
                <a:tab pos="287020" algn="l"/>
              </a:tabLst>
            </a:pPr>
            <a:r>
              <a:rPr lang="en-US" sz="2400" dirty="0"/>
              <a:t>– People store much personal info on them: email, calendars, contacts, pictures, etc. </a:t>
            </a:r>
          </a:p>
          <a:p>
            <a:pPr marL="12700">
              <a:lnSpc>
                <a:spcPct val="100000"/>
              </a:lnSpc>
              <a:spcBef>
                <a:spcPts val="105"/>
              </a:spcBef>
              <a:buClr>
                <a:srgbClr val="0AD0D9"/>
              </a:buClr>
              <a:buSzPct val="94230"/>
              <a:tabLst>
                <a:tab pos="287020" algn="l"/>
              </a:tabLst>
            </a:pPr>
            <a:r>
              <a:rPr lang="en-US" sz="2400" dirty="0"/>
              <a:t>– Sensitive organizational info too</a:t>
            </a:r>
          </a:p>
          <a:p>
            <a:pPr marL="12700">
              <a:lnSpc>
                <a:spcPct val="100000"/>
              </a:lnSpc>
              <a:spcBef>
                <a:spcPts val="105"/>
              </a:spcBef>
              <a:buClr>
                <a:srgbClr val="0AD0D9"/>
              </a:buClr>
              <a:buSzPct val="94230"/>
              <a:tabLst>
                <a:tab pos="287020" algn="l"/>
              </a:tabLst>
            </a:pPr>
            <a:r>
              <a:rPr lang="en-US" sz="2400" dirty="0"/>
              <a:t>– Can fit in pockets, easily lost/stolen – Built-in billing system: SMS/MMS (mobile operator), in-app purchases (credit card), etc. </a:t>
            </a:r>
          </a:p>
          <a:p>
            <a:pPr marL="12700">
              <a:lnSpc>
                <a:spcPct val="100000"/>
              </a:lnSpc>
              <a:spcBef>
                <a:spcPts val="105"/>
              </a:spcBef>
              <a:buClr>
                <a:srgbClr val="0AD0D9"/>
              </a:buClr>
              <a:buSzPct val="94230"/>
              <a:tabLst>
                <a:tab pos="287020" algn="l"/>
              </a:tabLst>
            </a:pPr>
            <a:r>
              <a:rPr lang="en-US" sz="2400" dirty="0"/>
              <a:t>• Many new devices have near field communications </a:t>
            </a:r>
          </a:p>
          <a:p>
            <a:pPr marL="287020" indent="-274320">
              <a:lnSpc>
                <a:spcPct val="100000"/>
              </a:lnSpc>
              <a:spcBef>
                <a:spcPts val="105"/>
              </a:spcBef>
              <a:buClr>
                <a:srgbClr val="0AD0D9"/>
              </a:buClr>
              <a:buSzPct val="94230"/>
              <a:buFont typeface="Wingdings"/>
              <a:buChar char=""/>
              <a:tabLst>
                <a:tab pos="287020" algn="l"/>
              </a:tabLst>
            </a:pPr>
            <a:r>
              <a:rPr lang="en-US" sz="2400" dirty="0"/>
              <a:t>(NFC), used for contactless payments, etc.</a:t>
            </a:r>
          </a:p>
          <a:p>
            <a:pPr marL="12700">
              <a:lnSpc>
                <a:spcPct val="100000"/>
              </a:lnSpc>
              <a:spcBef>
                <a:spcPts val="105"/>
              </a:spcBef>
              <a:buClr>
                <a:srgbClr val="0AD0D9"/>
              </a:buClr>
              <a:buSzPct val="94230"/>
              <a:tabLst>
                <a:tab pos="287020" algn="l"/>
              </a:tabLst>
            </a:pPr>
            <a:r>
              <a:rPr lang="en-US" sz="2400" dirty="0"/>
              <a:t> • Your device becomes your credit card – Location privacy issues </a:t>
            </a:r>
          </a:p>
          <a:p>
            <a:pPr marL="12700">
              <a:lnSpc>
                <a:spcPct val="100000"/>
              </a:lnSpc>
              <a:spcBef>
                <a:spcPts val="105"/>
              </a:spcBef>
              <a:buClr>
                <a:srgbClr val="0AD0D9"/>
              </a:buClr>
              <a:buSzPct val="94230"/>
              <a:tabLst>
                <a:tab pos="287020" algn="l"/>
              </a:tabLst>
            </a:pPr>
            <a:r>
              <a:rPr lang="en-US" sz="2400" dirty="0"/>
              <a:t>• NFC-based billing system vulnerabilities</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6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31189"/>
            <a:ext cx="7196455" cy="788670"/>
          </a:xfrm>
          <a:prstGeom prst="rect">
            <a:avLst/>
          </a:prstGeom>
        </p:spPr>
        <p:txBody>
          <a:bodyPr vert="horz" wrap="square" lIns="0" tIns="13335" rIns="0" bIns="0" rtlCol="0">
            <a:spAutoFit/>
          </a:bodyPr>
          <a:lstStyle/>
          <a:p>
            <a:pPr marL="12700">
              <a:lnSpc>
                <a:spcPct val="100000"/>
              </a:lnSpc>
              <a:spcBef>
                <a:spcPts val="105"/>
              </a:spcBef>
            </a:pPr>
            <a:r>
              <a:rPr sz="5000" u="heavy" spc="-15" dirty="0">
                <a:solidFill>
                  <a:srgbClr val="04607A"/>
                </a:solidFill>
                <a:uFill>
                  <a:solidFill>
                    <a:srgbClr val="04607A"/>
                  </a:solidFill>
                </a:uFill>
                <a:latin typeface="Calibri"/>
                <a:cs typeface="Calibri"/>
              </a:rPr>
              <a:t>TYPES </a:t>
            </a:r>
            <a:r>
              <a:rPr sz="5000" u="heavy" dirty="0">
                <a:solidFill>
                  <a:srgbClr val="04607A"/>
                </a:solidFill>
                <a:uFill>
                  <a:solidFill>
                    <a:srgbClr val="04607A"/>
                  </a:solidFill>
                </a:uFill>
                <a:latin typeface="Calibri"/>
                <a:cs typeface="Calibri"/>
              </a:rPr>
              <a:t>OF MOBILE</a:t>
            </a:r>
            <a:r>
              <a:rPr sz="5000" u="heavy" spc="-75" dirty="0">
                <a:solidFill>
                  <a:srgbClr val="04607A"/>
                </a:solidFill>
                <a:uFill>
                  <a:solidFill>
                    <a:srgbClr val="04607A"/>
                  </a:solidFill>
                </a:uFill>
                <a:latin typeface="Calibri"/>
                <a:cs typeface="Calibri"/>
              </a:rPr>
              <a:t> </a:t>
            </a:r>
            <a:r>
              <a:rPr sz="5000" u="heavy" spc="-10" dirty="0">
                <a:solidFill>
                  <a:srgbClr val="04607A"/>
                </a:solidFill>
                <a:uFill>
                  <a:solidFill>
                    <a:srgbClr val="04607A"/>
                  </a:solidFill>
                </a:uFill>
                <a:latin typeface="Calibri"/>
                <a:cs typeface="Calibri"/>
              </a:rPr>
              <a:t>SECURITY</a:t>
            </a:r>
            <a:endParaRPr sz="5000">
              <a:latin typeface="Calibri"/>
              <a:cs typeface="Calibri"/>
            </a:endParaRPr>
          </a:p>
        </p:txBody>
      </p:sp>
      <p:sp>
        <p:nvSpPr>
          <p:cNvPr id="8" name="object 8"/>
          <p:cNvSpPr txBox="1"/>
          <p:nvPr/>
        </p:nvSpPr>
        <p:spPr>
          <a:xfrm>
            <a:off x="433127" y="3006661"/>
            <a:ext cx="4222115" cy="813684"/>
          </a:xfrm>
          <a:prstGeom prst="rect">
            <a:avLst/>
          </a:prstGeom>
        </p:spPr>
        <p:txBody>
          <a:bodyPr vert="horz" wrap="square" lIns="0" tIns="13335" rIns="0" bIns="0" rtlCol="0">
            <a:spAutoFit/>
          </a:bodyPr>
          <a:lstStyle/>
          <a:p>
            <a:pPr marL="287020" indent="-274320">
              <a:lnSpc>
                <a:spcPct val="100000"/>
              </a:lnSpc>
              <a:spcBef>
                <a:spcPts val="105"/>
              </a:spcBef>
              <a:buClr>
                <a:srgbClr val="0AD0D9"/>
              </a:buClr>
              <a:buSzPct val="94230"/>
              <a:buFont typeface="Wingdings"/>
              <a:buChar char=""/>
              <a:tabLst>
                <a:tab pos="287020" algn="l"/>
              </a:tabLst>
            </a:pPr>
            <a:r>
              <a:rPr sz="2600" spc="-10" dirty="0">
                <a:latin typeface="Constantia"/>
                <a:cs typeface="Constantia"/>
              </a:rPr>
              <a:t>Mobile </a:t>
            </a:r>
            <a:r>
              <a:rPr sz="2600" spc="-15" dirty="0">
                <a:latin typeface="Constantia"/>
                <a:cs typeface="Constantia"/>
              </a:rPr>
              <a:t>device</a:t>
            </a:r>
            <a:r>
              <a:rPr sz="2600" spc="-265" dirty="0">
                <a:latin typeface="Constantia"/>
                <a:cs typeface="Constantia"/>
              </a:rPr>
              <a:t> </a:t>
            </a:r>
            <a:r>
              <a:rPr sz="2600" spc="-30" dirty="0">
                <a:latin typeface="Constantia"/>
                <a:cs typeface="Constantia"/>
              </a:rPr>
              <a:t>security.</a:t>
            </a:r>
            <a:endParaRPr sz="3750" dirty="0">
              <a:latin typeface="Times New Roman"/>
              <a:cs typeface="Times New Roman"/>
            </a:endParaRPr>
          </a:p>
          <a:p>
            <a:pPr marL="287020" indent="-274320">
              <a:lnSpc>
                <a:spcPct val="100000"/>
              </a:lnSpc>
              <a:spcBef>
                <a:spcPts val="5"/>
              </a:spcBef>
              <a:buClr>
                <a:srgbClr val="0AD0D9"/>
              </a:buClr>
              <a:buSzPct val="94230"/>
              <a:buFont typeface="Wingdings"/>
              <a:buChar char=""/>
              <a:tabLst>
                <a:tab pos="287020" algn="l"/>
              </a:tabLst>
            </a:pPr>
            <a:r>
              <a:rPr sz="2600" spc="-10" dirty="0">
                <a:latin typeface="Constantia"/>
                <a:cs typeface="Constantia"/>
              </a:rPr>
              <a:t>Mobile </a:t>
            </a:r>
            <a:r>
              <a:rPr sz="2600" spc="-5" dirty="0">
                <a:latin typeface="Constantia"/>
                <a:cs typeface="Constantia"/>
              </a:rPr>
              <a:t>application</a:t>
            </a:r>
            <a:r>
              <a:rPr sz="2600" spc="-290" dirty="0">
                <a:latin typeface="Constantia"/>
                <a:cs typeface="Constantia"/>
              </a:rPr>
              <a:t> </a:t>
            </a:r>
            <a:r>
              <a:rPr sz="2600" spc="-30" dirty="0">
                <a:latin typeface="Constantia"/>
                <a:cs typeface="Constantia"/>
              </a:rPr>
              <a:t>security.</a:t>
            </a:r>
            <a:endParaRPr sz="2600" dirty="0">
              <a:latin typeface="Constantia"/>
              <a:cs typeface="Constantia"/>
            </a:endParaRPr>
          </a:p>
        </p:txBody>
      </p:sp>
      <p:sp>
        <p:nvSpPr>
          <p:cNvPr id="9" name="object 9"/>
          <p:cNvSpPr/>
          <p:nvPr/>
        </p:nvSpPr>
        <p:spPr>
          <a:xfrm>
            <a:off x="5486400" y="1905000"/>
            <a:ext cx="3657600" cy="357682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031189"/>
            <a:ext cx="5927725" cy="788670"/>
          </a:xfrm>
          <a:prstGeom prst="rect">
            <a:avLst/>
          </a:prstGeom>
        </p:spPr>
        <p:txBody>
          <a:bodyPr vert="horz" wrap="square" lIns="0" tIns="13335" rIns="0" bIns="0" rtlCol="0">
            <a:spAutoFit/>
          </a:bodyPr>
          <a:lstStyle/>
          <a:p>
            <a:pPr marL="12700">
              <a:lnSpc>
                <a:spcPct val="100000"/>
              </a:lnSpc>
              <a:spcBef>
                <a:spcPts val="105"/>
              </a:spcBef>
            </a:pPr>
            <a:r>
              <a:rPr sz="5000" i="0" dirty="0">
                <a:solidFill>
                  <a:srgbClr val="04607A"/>
                </a:solidFill>
                <a:latin typeface="Calibri"/>
                <a:cs typeface="Calibri"/>
              </a:rPr>
              <a:t>Mobile </a:t>
            </a:r>
            <a:r>
              <a:rPr sz="5000" i="0" spc="-5" dirty="0">
                <a:solidFill>
                  <a:srgbClr val="04607A"/>
                </a:solidFill>
                <a:latin typeface="Calibri"/>
                <a:cs typeface="Calibri"/>
              </a:rPr>
              <a:t>Device</a:t>
            </a:r>
            <a:r>
              <a:rPr sz="5000" i="0" spc="-105" dirty="0">
                <a:solidFill>
                  <a:srgbClr val="04607A"/>
                </a:solidFill>
                <a:latin typeface="Calibri"/>
                <a:cs typeface="Calibri"/>
              </a:rPr>
              <a:t> </a:t>
            </a:r>
            <a:r>
              <a:rPr sz="5000" i="0" spc="-5" dirty="0">
                <a:solidFill>
                  <a:srgbClr val="04607A"/>
                </a:solidFill>
                <a:latin typeface="Calibri"/>
                <a:cs typeface="Calibri"/>
              </a:rPr>
              <a:t>Security</a:t>
            </a:r>
            <a:endParaRPr sz="5000" dirty="0">
              <a:latin typeface="Calibri"/>
              <a:cs typeface="Calibri"/>
            </a:endParaRPr>
          </a:p>
        </p:txBody>
      </p:sp>
      <p:sp>
        <p:nvSpPr>
          <p:cNvPr id="8" name="object 8"/>
          <p:cNvSpPr txBox="1"/>
          <p:nvPr/>
        </p:nvSpPr>
        <p:spPr>
          <a:xfrm>
            <a:off x="444500" y="2334827"/>
            <a:ext cx="7393305" cy="1311910"/>
          </a:xfrm>
          <a:prstGeom prst="rect">
            <a:avLst/>
          </a:prstGeom>
        </p:spPr>
        <p:txBody>
          <a:bodyPr vert="horz" wrap="square" lIns="0" tIns="50800" rIns="0" bIns="0" rtlCol="0">
            <a:spAutoFit/>
          </a:bodyPr>
          <a:lstStyle/>
          <a:p>
            <a:pPr marL="287020" indent="-274320">
              <a:lnSpc>
                <a:spcPct val="100000"/>
              </a:lnSpc>
              <a:spcBef>
                <a:spcPts val="400"/>
              </a:spcBef>
              <a:buClr>
                <a:srgbClr val="0AD0D9"/>
              </a:buClr>
              <a:buSzPct val="93750"/>
              <a:buFont typeface="Wingdings 2"/>
              <a:buChar char=""/>
              <a:tabLst>
                <a:tab pos="287020" algn="l"/>
              </a:tabLst>
            </a:pPr>
            <a:r>
              <a:rPr sz="3200" u="heavy" spc="-10" dirty="0">
                <a:uFill>
                  <a:solidFill>
                    <a:srgbClr val="000000"/>
                  </a:solidFill>
                </a:uFill>
                <a:latin typeface="Arial" panose="020B0604020202020204" pitchFamily="34" charset="0"/>
                <a:cs typeface="Arial" panose="020B0604020202020204" pitchFamily="34" charset="0"/>
              </a:rPr>
              <a:t>Screen</a:t>
            </a:r>
            <a:r>
              <a:rPr sz="3200" u="heavy" spc="-25" dirty="0">
                <a:uFill>
                  <a:solidFill>
                    <a:srgbClr val="000000"/>
                  </a:solidFill>
                </a:uFill>
                <a:latin typeface="Arial" panose="020B0604020202020204" pitchFamily="34" charset="0"/>
                <a:cs typeface="Arial" panose="020B0604020202020204" pitchFamily="34" charset="0"/>
              </a:rPr>
              <a:t> </a:t>
            </a:r>
            <a:r>
              <a:rPr sz="3200" u="heavy" spc="-10" dirty="0">
                <a:uFill>
                  <a:solidFill>
                    <a:srgbClr val="000000"/>
                  </a:solidFill>
                </a:uFill>
                <a:latin typeface="Arial" panose="020B0604020202020204" pitchFamily="34" charset="0"/>
                <a:cs typeface="Arial" panose="020B0604020202020204" pitchFamily="34" charset="0"/>
              </a:rPr>
              <a:t>locks.</a:t>
            </a:r>
            <a:endParaRPr sz="3200" dirty="0">
              <a:latin typeface="Arial" panose="020B0604020202020204" pitchFamily="34" charset="0"/>
              <a:cs typeface="Arial" panose="020B0604020202020204" pitchFamily="34" charset="0"/>
            </a:endParaRPr>
          </a:p>
          <a:p>
            <a:pPr marL="652780" marR="5080" indent="-123825">
              <a:lnSpc>
                <a:spcPct val="100000"/>
              </a:lnSpc>
              <a:spcBef>
                <a:spcPts val="225"/>
              </a:spcBef>
            </a:pPr>
            <a:r>
              <a:rPr sz="2400" i="1" spc="-185" dirty="0">
                <a:latin typeface="Arial" panose="020B0604020202020204" pitchFamily="34" charset="0"/>
                <a:cs typeface="Arial" panose="020B0604020202020204" pitchFamily="34" charset="0"/>
              </a:rPr>
              <a:t>All </a:t>
            </a:r>
            <a:r>
              <a:rPr sz="2400" i="1" spc="-220" dirty="0">
                <a:latin typeface="Arial" panose="020B0604020202020204" pitchFamily="34" charset="0"/>
                <a:cs typeface="Arial" panose="020B0604020202020204" pitchFamily="34" charset="0"/>
              </a:rPr>
              <a:t>mobile </a:t>
            </a:r>
            <a:r>
              <a:rPr sz="2400" i="1" spc="-204" dirty="0">
                <a:latin typeface="Arial" panose="020B0604020202020204" pitchFamily="34" charset="0"/>
                <a:cs typeface="Arial" panose="020B0604020202020204" pitchFamily="34" charset="0"/>
              </a:rPr>
              <a:t>devices </a:t>
            </a:r>
            <a:r>
              <a:rPr sz="2400" i="1" spc="-165" dirty="0">
                <a:latin typeface="Arial" panose="020B0604020202020204" pitchFamily="34" charset="0"/>
                <a:cs typeface="Arial" panose="020B0604020202020204" pitchFamily="34" charset="0"/>
              </a:rPr>
              <a:t>(e.g., </a:t>
            </a:r>
            <a:r>
              <a:rPr sz="2400" i="1" spc="-215" dirty="0">
                <a:latin typeface="Arial" panose="020B0604020202020204" pitchFamily="34" charset="0"/>
                <a:cs typeface="Arial" panose="020B0604020202020204" pitchFamily="34" charset="0"/>
              </a:rPr>
              <a:t>phones, </a:t>
            </a:r>
            <a:r>
              <a:rPr sz="2400" i="1" spc="-175" dirty="0">
                <a:latin typeface="Arial" panose="020B0604020202020204" pitchFamily="34" charset="0"/>
                <a:cs typeface="Arial" panose="020B0604020202020204" pitchFamily="34" charset="0"/>
              </a:rPr>
              <a:t>tablets, </a:t>
            </a:r>
            <a:r>
              <a:rPr sz="2400" i="1" spc="-245" dirty="0">
                <a:latin typeface="Arial" panose="020B0604020202020204" pitchFamily="34" charset="0"/>
                <a:cs typeface="Arial" panose="020B0604020202020204" pitchFamily="34" charset="0"/>
              </a:rPr>
              <a:t>and </a:t>
            </a:r>
            <a:r>
              <a:rPr sz="2400" i="1" spc="-200" dirty="0">
                <a:latin typeface="Arial" panose="020B0604020202020204" pitchFamily="34" charset="0"/>
                <a:cs typeface="Arial" panose="020B0604020202020204" pitchFamily="34" charset="0"/>
              </a:rPr>
              <a:t>laptops) </a:t>
            </a:r>
            <a:r>
              <a:rPr sz="2400" i="1" spc="-215" dirty="0">
                <a:latin typeface="Arial" panose="020B0604020202020204" pitchFamily="34" charset="0"/>
                <a:cs typeface="Arial" panose="020B0604020202020204" pitchFamily="34" charset="0"/>
              </a:rPr>
              <a:t>should </a:t>
            </a:r>
            <a:r>
              <a:rPr sz="2400" i="1" spc="-229" dirty="0">
                <a:latin typeface="Arial" panose="020B0604020202020204" pitchFamily="34" charset="0"/>
                <a:cs typeface="Arial" panose="020B0604020202020204" pitchFamily="34" charset="0"/>
              </a:rPr>
              <a:t>have </a:t>
            </a:r>
            <a:r>
              <a:rPr sz="2400" i="1" spc="-195" dirty="0">
                <a:latin typeface="Arial" panose="020B0604020202020204" pitchFamily="34" charset="0"/>
                <a:cs typeface="Arial" panose="020B0604020202020204" pitchFamily="34" charset="0"/>
              </a:rPr>
              <a:t>the  </a:t>
            </a:r>
            <a:r>
              <a:rPr sz="2400" i="1" spc="-210" dirty="0">
                <a:latin typeface="Arial" panose="020B0604020202020204" pitchFamily="34" charset="0"/>
                <a:cs typeface="Arial" panose="020B0604020202020204" pitchFamily="34" charset="0"/>
              </a:rPr>
              <a:t>screen </a:t>
            </a:r>
            <a:r>
              <a:rPr sz="2400" i="1" spc="-200" dirty="0">
                <a:latin typeface="Arial" panose="020B0604020202020204" pitchFamily="34" charset="0"/>
                <a:cs typeface="Arial" panose="020B0604020202020204" pitchFamily="34" charset="0"/>
              </a:rPr>
              <a:t>lock</a:t>
            </a:r>
            <a:r>
              <a:rPr sz="2400" i="1" dirty="0">
                <a:latin typeface="Arial" panose="020B0604020202020204" pitchFamily="34" charset="0"/>
                <a:cs typeface="Arial" panose="020B0604020202020204" pitchFamily="34" charset="0"/>
              </a:rPr>
              <a:t> </a:t>
            </a:r>
            <a:r>
              <a:rPr sz="2400" i="1" spc="-165" dirty="0">
                <a:latin typeface="Arial" panose="020B0604020202020204" pitchFamily="34" charset="0"/>
                <a:cs typeface="Arial" panose="020B0604020202020204" pitchFamily="34" charset="0"/>
              </a:rPr>
              <a:t>set.</a:t>
            </a:r>
            <a:endParaRPr sz="2400" dirty="0">
              <a:latin typeface="Arial" panose="020B0604020202020204" pitchFamily="34" charset="0"/>
              <a:cs typeface="Arial" panose="020B0604020202020204" pitchFamily="34" charset="0"/>
            </a:endParaRPr>
          </a:p>
        </p:txBody>
      </p:sp>
      <p:sp>
        <p:nvSpPr>
          <p:cNvPr id="9" name="object 9"/>
          <p:cNvSpPr/>
          <p:nvPr/>
        </p:nvSpPr>
        <p:spPr>
          <a:xfrm>
            <a:off x="5486400" y="3276600"/>
            <a:ext cx="3279648" cy="2673096"/>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78739" y="684227"/>
            <a:ext cx="8669655" cy="5698932"/>
          </a:xfrm>
          <a:prstGeom prst="rect">
            <a:avLst/>
          </a:prstGeom>
        </p:spPr>
        <p:txBody>
          <a:bodyPr vert="horz" wrap="square" lIns="0" tIns="43180" rIns="0" bIns="0" rtlCol="0">
            <a:spAutoFit/>
          </a:bodyPr>
          <a:lstStyle/>
          <a:p>
            <a:pPr marL="287020" indent="-274320">
              <a:lnSpc>
                <a:spcPct val="100000"/>
              </a:lnSpc>
              <a:spcBef>
                <a:spcPts val="340"/>
              </a:spcBef>
              <a:buClr>
                <a:srgbClr val="0AD0D9"/>
              </a:buClr>
              <a:buSzPct val="93750"/>
              <a:buFont typeface="Wingdings 2"/>
              <a:buChar char=""/>
              <a:tabLst>
                <a:tab pos="287020" algn="l"/>
              </a:tabLst>
            </a:pPr>
            <a:r>
              <a:rPr sz="3200" u="heavy" spc="-5" dirty="0">
                <a:uFill>
                  <a:solidFill>
                    <a:srgbClr val="000000"/>
                  </a:solidFill>
                </a:uFill>
                <a:latin typeface="Arial" panose="020B0604020202020204" pitchFamily="34" charset="0"/>
                <a:cs typeface="Arial" panose="020B0604020202020204" pitchFamily="34" charset="0"/>
              </a:rPr>
              <a:t>Lockout</a:t>
            </a:r>
            <a:r>
              <a:rPr sz="3200" u="heavy" spc="-170" dirty="0">
                <a:uFill>
                  <a:solidFill>
                    <a:srgbClr val="000000"/>
                  </a:solidFill>
                </a:uFill>
                <a:latin typeface="Arial" panose="020B0604020202020204" pitchFamily="34" charset="0"/>
                <a:cs typeface="Arial" panose="020B0604020202020204" pitchFamily="34" charset="0"/>
              </a:rPr>
              <a:t> </a:t>
            </a:r>
            <a:r>
              <a:rPr sz="3200" u="heavy" spc="-15" dirty="0">
                <a:uFill>
                  <a:solidFill>
                    <a:srgbClr val="000000"/>
                  </a:solidFill>
                </a:uFill>
                <a:latin typeface="Arial" panose="020B0604020202020204" pitchFamily="34" charset="0"/>
                <a:cs typeface="Arial" panose="020B0604020202020204" pitchFamily="34" charset="0"/>
              </a:rPr>
              <a:t>settings.</a:t>
            </a:r>
            <a:endParaRPr sz="3200" dirty="0">
              <a:latin typeface="Arial" panose="020B0604020202020204" pitchFamily="34" charset="0"/>
              <a:cs typeface="Arial" panose="020B0604020202020204" pitchFamily="34" charset="0"/>
            </a:endParaRPr>
          </a:p>
          <a:p>
            <a:pPr marL="652780" marR="285750" indent="57785">
              <a:lnSpc>
                <a:spcPct val="100000"/>
              </a:lnSpc>
              <a:spcBef>
                <a:spcPts val="225"/>
              </a:spcBef>
            </a:pPr>
            <a:r>
              <a:rPr sz="3000" i="1" spc="-235" dirty="0">
                <a:latin typeface="Arial" panose="020B0604020202020204" pitchFamily="34" charset="0"/>
                <a:cs typeface="Arial" panose="020B0604020202020204" pitchFamily="34" charset="0"/>
              </a:rPr>
              <a:t>After </a:t>
            </a:r>
            <a:r>
              <a:rPr sz="3000" i="1" spc="-295" dirty="0">
                <a:latin typeface="Arial" panose="020B0604020202020204" pitchFamily="34" charset="0"/>
                <a:cs typeface="Arial" panose="020B0604020202020204" pitchFamily="34" charset="0"/>
              </a:rPr>
              <a:t>a </a:t>
            </a:r>
            <a:r>
              <a:rPr sz="3000" i="1" spc="-229" dirty="0">
                <a:latin typeface="Arial" panose="020B0604020202020204" pitchFamily="34" charset="0"/>
                <a:cs typeface="Arial" panose="020B0604020202020204" pitchFamily="34" charset="0"/>
              </a:rPr>
              <a:t>specific </a:t>
            </a:r>
            <a:r>
              <a:rPr sz="3000" i="1" spc="-245" dirty="0">
                <a:latin typeface="Arial" panose="020B0604020202020204" pitchFamily="34" charset="0"/>
                <a:cs typeface="Arial" panose="020B0604020202020204" pitchFamily="34" charset="0"/>
              </a:rPr>
              <a:t>no. </a:t>
            </a:r>
            <a:r>
              <a:rPr sz="3000" i="1" spc="-235" dirty="0">
                <a:latin typeface="Arial" panose="020B0604020202020204" pitchFamily="34" charset="0"/>
                <a:cs typeface="Arial" panose="020B0604020202020204" pitchFamily="34" charset="0"/>
              </a:rPr>
              <a:t>of </a:t>
            </a:r>
            <a:r>
              <a:rPr sz="3000" i="1" spc="-254" dirty="0">
                <a:latin typeface="Arial" panose="020B0604020202020204" pitchFamily="34" charset="0"/>
                <a:cs typeface="Arial" panose="020B0604020202020204" pitchFamily="34" charset="0"/>
              </a:rPr>
              <a:t>unsuccessful </a:t>
            </a:r>
            <a:r>
              <a:rPr sz="3000" i="1" spc="-260" dirty="0">
                <a:latin typeface="Arial" panose="020B0604020202020204" pitchFamily="34" charset="0"/>
                <a:cs typeface="Arial" panose="020B0604020202020204" pitchFamily="34" charset="0"/>
              </a:rPr>
              <a:t>unlock </a:t>
            </a:r>
            <a:r>
              <a:rPr sz="3000" i="1" spc="-245" dirty="0">
                <a:latin typeface="Arial" panose="020B0604020202020204" pitchFamily="34" charset="0"/>
                <a:cs typeface="Arial" panose="020B0604020202020204" pitchFamily="34" charset="0"/>
              </a:rPr>
              <a:t>attempts, </a:t>
            </a:r>
            <a:r>
              <a:rPr sz="3000" i="1" spc="-240" dirty="0">
                <a:latin typeface="Arial" panose="020B0604020202020204" pitchFamily="34" charset="0"/>
                <a:cs typeface="Arial" panose="020B0604020202020204" pitchFamily="34" charset="0"/>
              </a:rPr>
              <a:t>the </a:t>
            </a:r>
            <a:r>
              <a:rPr sz="3000" i="1" spc="-254" dirty="0">
                <a:latin typeface="Arial" panose="020B0604020202020204" pitchFamily="34" charset="0"/>
                <a:cs typeface="Arial" panose="020B0604020202020204" pitchFamily="34" charset="0"/>
              </a:rPr>
              <a:t>device  </a:t>
            </a:r>
            <a:r>
              <a:rPr sz="3000" i="1" spc="-225" dirty="0">
                <a:latin typeface="Arial" panose="020B0604020202020204" pitchFamily="34" charset="0"/>
                <a:cs typeface="Arial" panose="020B0604020202020204" pitchFamily="34" charset="0"/>
              </a:rPr>
              <a:t>will </a:t>
            </a:r>
            <a:r>
              <a:rPr sz="3000" i="1" spc="-240" dirty="0">
                <a:latin typeface="Arial" panose="020B0604020202020204" pitchFamily="34" charset="0"/>
                <a:cs typeface="Arial" panose="020B0604020202020204" pitchFamily="34" charset="0"/>
              </a:rPr>
              <a:t>get </a:t>
            </a:r>
            <a:r>
              <a:rPr sz="3000" i="1" spc="-254" dirty="0">
                <a:latin typeface="Arial" panose="020B0604020202020204" pitchFamily="34" charset="0"/>
                <a:cs typeface="Arial" panose="020B0604020202020204" pitchFamily="34" charset="0"/>
              </a:rPr>
              <a:t>locked </a:t>
            </a:r>
            <a:r>
              <a:rPr sz="3000" i="1" spc="-285" dirty="0">
                <a:latin typeface="Arial" panose="020B0604020202020204" pitchFamily="34" charset="0"/>
                <a:cs typeface="Arial" panose="020B0604020202020204" pitchFamily="34" charset="0"/>
              </a:rPr>
              <a:t>which can </a:t>
            </a:r>
            <a:r>
              <a:rPr sz="3000" i="1" spc="-254" dirty="0">
                <a:latin typeface="Arial" panose="020B0604020202020204" pitchFamily="34" charset="0"/>
                <a:cs typeface="Arial" panose="020B0604020202020204" pitchFamily="34" charset="0"/>
              </a:rPr>
              <a:t>only </a:t>
            </a:r>
            <a:r>
              <a:rPr sz="3000" i="1" spc="-275" dirty="0">
                <a:latin typeface="Arial" panose="020B0604020202020204" pitchFamily="34" charset="0"/>
                <a:cs typeface="Arial" panose="020B0604020202020204" pitchFamily="34" charset="0"/>
              </a:rPr>
              <a:t>be </a:t>
            </a:r>
            <a:r>
              <a:rPr sz="3000" i="1" spc="-285" dirty="0">
                <a:latin typeface="Arial" panose="020B0604020202020204" pitchFamily="34" charset="0"/>
                <a:cs typeface="Arial" panose="020B0604020202020204" pitchFamily="34" charset="0"/>
              </a:rPr>
              <a:t>opened </a:t>
            </a:r>
            <a:r>
              <a:rPr sz="3000" i="1" spc="-265" dirty="0">
                <a:latin typeface="Arial" panose="020B0604020202020204" pitchFamily="34" charset="0"/>
                <a:cs typeface="Arial" panose="020B0604020202020204" pitchFamily="34" charset="0"/>
              </a:rPr>
              <a:t>through </a:t>
            </a:r>
            <a:r>
              <a:rPr sz="3000" i="1" spc="-245" dirty="0">
                <a:latin typeface="Arial" panose="020B0604020202020204" pitchFamily="34" charset="0"/>
                <a:cs typeface="Arial" panose="020B0604020202020204" pitchFamily="34" charset="0"/>
              </a:rPr>
              <a:t>user’s</a:t>
            </a:r>
            <a:r>
              <a:rPr sz="3000" i="1" spc="-450" dirty="0">
                <a:latin typeface="Arial" panose="020B0604020202020204" pitchFamily="34" charset="0"/>
                <a:cs typeface="Arial" panose="020B0604020202020204" pitchFamily="34" charset="0"/>
              </a:rPr>
              <a:t> </a:t>
            </a:r>
            <a:r>
              <a:rPr sz="3000" i="1" spc="-265" dirty="0">
                <a:latin typeface="Arial" panose="020B0604020202020204" pitchFamily="34" charset="0"/>
                <a:cs typeface="Arial" panose="020B0604020202020204" pitchFamily="34" charset="0"/>
              </a:rPr>
              <a:t>ID.</a:t>
            </a:r>
            <a:endParaRPr sz="3000" dirty="0">
              <a:latin typeface="Arial" panose="020B0604020202020204" pitchFamily="34" charset="0"/>
              <a:cs typeface="Arial" panose="020B0604020202020204" pitchFamily="34" charset="0"/>
            </a:endParaRPr>
          </a:p>
          <a:p>
            <a:pPr marL="287020" indent="-274320">
              <a:lnSpc>
                <a:spcPct val="100000"/>
              </a:lnSpc>
              <a:spcBef>
                <a:spcPts val="1265"/>
              </a:spcBef>
              <a:buClr>
                <a:srgbClr val="0AD0D9"/>
              </a:buClr>
              <a:buSzPct val="93750"/>
              <a:buFont typeface="Wingdings 2"/>
              <a:buChar char=""/>
              <a:tabLst>
                <a:tab pos="287020" algn="l"/>
              </a:tabLst>
            </a:pPr>
            <a:r>
              <a:rPr sz="3200" u="heavy" dirty="0">
                <a:uFill>
                  <a:solidFill>
                    <a:srgbClr val="000000"/>
                  </a:solidFill>
                </a:uFill>
                <a:latin typeface="Arial" panose="020B0604020202020204" pitchFamily="34" charset="0"/>
                <a:cs typeface="Arial" panose="020B0604020202020204" pitchFamily="34" charset="0"/>
              </a:rPr>
              <a:t>GPS.</a:t>
            </a:r>
            <a:endParaRPr sz="3200" dirty="0">
              <a:latin typeface="Arial" panose="020B0604020202020204" pitchFamily="34" charset="0"/>
              <a:cs typeface="Arial" panose="020B0604020202020204" pitchFamily="34" charset="0"/>
            </a:endParaRPr>
          </a:p>
          <a:p>
            <a:pPr marL="652780" marR="5080" indent="57785">
              <a:lnSpc>
                <a:spcPct val="100000"/>
              </a:lnSpc>
              <a:spcBef>
                <a:spcPts val="225"/>
              </a:spcBef>
            </a:pPr>
            <a:r>
              <a:rPr sz="3000" i="1" spc="-335" dirty="0">
                <a:latin typeface="Arial" panose="020B0604020202020204" pitchFamily="34" charset="0"/>
                <a:cs typeface="Arial" panose="020B0604020202020204" pitchFamily="34" charset="0"/>
              </a:rPr>
              <a:t>Many </a:t>
            </a:r>
            <a:r>
              <a:rPr sz="3000" i="1" spc="-270" dirty="0">
                <a:latin typeface="Arial" panose="020B0604020202020204" pitchFamily="34" charset="0"/>
                <a:cs typeface="Arial" panose="020B0604020202020204" pitchFamily="34" charset="0"/>
              </a:rPr>
              <a:t>mobile </a:t>
            </a:r>
            <a:r>
              <a:rPr sz="3000" i="1" spc="-250" dirty="0">
                <a:latin typeface="Arial" panose="020B0604020202020204" pitchFamily="34" charset="0"/>
                <a:cs typeface="Arial" panose="020B0604020202020204" pitchFamily="34" charset="0"/>
              </a:rPr>
              <a:t>devices </a:t>
            </a:r>
            <a:r>
              <a:rPr sz="3000" i="1" spc="-280" dirty="0">
                <a:latin typeface="Arial" panose="020B0604020202020204" pitchFamily="34" charset="0"/>
                <a:cs typeface="Arial" panose="020B0604020202020204" pitchFamily="34" charset="0"/>
              </a:rPr>
              <a:t>have </a:t>
            </a:r>
            <a:r>
              <a:rPr sz="3000" i="1" spc="-360" dirty="0">
                <a:latin typeface="Arial" panose="020B0604020202020204" pitchFamily="34" charset="0"/>
                <a:cs typeface="Arial" panose="020B0604020202020204" pitchFamily="34" charset="0"/>
              </a:rPr>
              <a:t>GPS </a:t>
            </a:r>
            <a:r>
              <a:rPr sz="3000" i="1" spc="-225" dirty="0">
                <a:latin typeface="Arial" panose="020B0604020202020204" pitchFamily="34" charset="0"/>
                <a:cs typeface="Arial" panose="020B0604020202020204" pitchFamily="34" charset="0"/>
              </a:rPr>
              <a:t>capabilities, </a:t>
            </a:r>
            <a:r>
              <a:rPr sz="3000" i="1" spc="-260" dirty="0">
                <a:latin typeface="Arial" panose="020B0604020202020204" pitchFamily="34" charset="0"/>
                <a:cs typeface="Arial" panose="020B0604020202020204" pitchFamily="34" charset="0"/>
              </a:rPr>
              <a:t>allowing </a:t>
            </a:r>
            <a:r>
              <a:rPr sz="3000" i="1" spc="-235" dirty="0">
                <a:latin typeface="Arial" panose="020B0604020202020204" pitchFamily="34" charset="0"/>
                <a:cs typeface="Arial" panose="020B0604020202020204" pitchFamily="34" charset="0"/>
              </a:rPr>
              <a:t>the </a:t>
            </a:r>
            <a:r>
              <a:rPr sz="3000" i="1" spc="-254" dirty="0">
                <a:latin typeface="Arial" panose="020B0604020202020204" pitchFamily="34" charset="0"/>
                <a:cs typeface="Arial" panose="020B0604020202020204" pitchFamily="34" charset="0"/>
              </a:rPr>
              <a:t>device  </a:t>
            </a:r>
            <a:r>
              <a:rPr sz="3000" i="1" spc="-229" dirty="0">
                <a:latin typeface="Arial" panose="020B0604020202020204" pitchFamily="34" charset="0"/>
                <a:cs typeface="Arial" panose="020B0604020202020204" pitchFamily="34" charset="0"/>
              </a:rPr>
              <a:t>to </a:t>
            </a:r>
            <a:r>
              <a:rPr sz="3000" i="1" spc="-280" dirty="0">
                <a:latin typeface="Arial" panose="020B0604020202020204" pitchFamily="34" charset="0"/>
                <a:cs typeface="Arial" panose="020B0604020202020204" pitchFamily="34" charset="0"/>
              </a:rPr>
              <a:t>be </a:t>
            </a:r>
            <a:r>
              <a:rPr sz="3000" i="1" spc="-250" dirty="0">
                <a:latin typeface="Arial" panose="020B0604020202020204" pitchFamily="34" charset="0"/>
                <a:cs typeface="Arial" panose="020B0604020202020204" pitchFamily="34" charset="0"/>
              </a:rPr>
              <a:t>located </a:t>
            </a:r>
            <a:r>
              <a:rPr sz="3000" i="1" spc="-165" dirty="0">
                <a:latin typeface="Arial" panose="020B0604020202020204" pitchFamily="34" charset="0"/>
                <a:cs typeface="Arial" panose="020B0604020202020204" pitchFamily="34" charset="0"/>
              </a:rPr>
              <a:t>if it </a:t>
            </a:r>
            <a:r>
              <a:rPr sz="3000" i="1" spc="-195" dirty="0">
                <a:latin typeface="Arial" panose="020B0604020202020204" pitchFamily="34" charset="0"/>
                <a:cs typeface="Arial" panose="020B0604020202020204" pitchFamily="34" charset="0"/>
              </a:rPr>
              <a:t>is </a:t>
            </a:r>
            <a:r>
              <a:rPr sz="3000" i="1" spc="-215" dirty="0">
                <a:latin typeface="Arial" panose="020B0604020202020204" pitchFamily="34" charset="0"/>
                <a:cs typeface="Arial" panose="020B0604020202020204" pitchFamily="34" charset="0"/>
              </a:rPr>
              <a:t>lost </a:t>
            </a:r>
            <a:r>
              <a:rPr sz="3000" i="1" spc="-265" dirty="0">
                <a:latin typeface="Arial" panose="020B0604020202020204" pitchFamily="34" charset="0"/>
                <a:cs typeface="Arial" panose="020B0604020202020204" pitchFamily="34" charset="0"/>
              </a:rPr>
              <a:t>or</a:t>
            </a:r>
            <a:r>
              <a:rPr sz="3000" i="1" spc="-130" dirty="0">
                <a:latin typeface="Arial" panose="020B0604020202020204" pitchFamily="34" charset="0"/>
                <a:cs typeface="Arial" panose="020B0604020202020204" pitchFamily="34" charset="0"/>
              </a:rPr>
              <a:t> </a:t>
            </a:r>
            <a:r>
              <a:rPr sz="3000" i="1" spc="-225" dirty="0">
                <a:latin typeface="Arial" panose="020B0604020202020204" pitchFamily="34" charset="0"/>
                <a:cs typeface="Arial" panose="020B0604020202020204" pitchFamily="34" charset="0"/>
              </a:rPr>
              <a:t>stolen.</a:t>
            </a:r>
            <a:endParaRPr sz="3000" dirty="0">
              <a:latin typeface="Arial" panose="020B0604020202020204" pitchFamily="34" charset="0"/>
              <a:cs typeface="Arial" panose="020B0604020202020204" pitchFamily="34" charset="0"/>
            </a:endParaRPr>
          </a:p>
          <a:p>
            <a:pPr marL="287020" indent="-274320">
              <a:lnSpc>
                <a:spcPct val="100000"/>
              </a:lnSpc>
              <a:spcBef>
                <a:spcPts val="1265"/>
              </a:spcBef>
              <a:buClr>
                <a:srgbClr val="0AD0D9"/>
              </a:buClr>
              <a:buSzPct val="93750"/>
              <a:buFont typeface="Wingdings 2"/>
              <a:buChar char=""/>
              <a:tabLst>
                <a:tab pos="287020" algn="l"/>
              </a:tabLst>
            </a:pPr>
            <a:r>
              <a:rPr sz="3200" u="heavy" spc="-20" dirty="0">
                <a:uFill>
                  <a:solidFill>
                    <a:srgbClr val="000000"/>
                  </a:solidFill>
                </a:uFill>
                <a:latin typeface="Arial" panose="020B0604020202020204" pitchFamily="34" charset="0"/>
                <a:cs typeface="Arial" panose="020B0604020202020204" pitchFamily="34" charset="0"/>
              </a:rPr>
              <a:t>Remote</a:t>
            </a:r>
            <a:r>
              <a:rPr sz="3200" u="heavy" spc="-160" dirty="0">
                <a:uFill>
                  <a:solidFill>
                    <a:srgbClr val="000000"/>
                  </a:solidFill>
                </a:uFill>
                <a:latin typeface="Arial" panose="020B0604020202020204" pitchFamily="34" charset="0"/>
                <a:cs typeface="Arial" panose="020B0604020202020204" pitchFamily="34" charset="0"/>
              </a:rPr>
              <a:t> </a:t>
            </a:r>
            <a:r>
              <a:rPr sz="3200" u="heavy" spc="-10" dirty="0">
                <a:uFill>
                  <a:solidFill>
                    <a:srgbClr val="000000"/>
                  </a:solidFill>
                </a:uFill>
                <a:latin typeface="Arial" panose="020B0604020202020204" pitchFamily="34" charset="0"/>
                <a:cs typeface="Arial" panose="020B0604020202020204" pitchFamily="34" charset="0"/>
              </a:rPr>
              <a:t>wiping.</a:t>
            </a:r>
            <a:endParaRPr sz="3200" dirty="0">
              <a:latin typeface="Arial" panose="020B0604020202020204" pitchFamily="34" charset="0"/>
              <a:cs typeface="Arial" panose="020B0604020202020204" pitchFamily="34" charset="0"/>
            </a:endParaRPr>
          </a:p>
          <a:p>
            <a:pPr marL="652780" marR="184785" indent="121920">
              <a:lnSpc>
                <a:spcPct val="103499"/>
              </a:lnSpc>
              <a:spcBef>
                <a:spcPts val="710"/>
              </a:spcBef>
            </a:pPr>
            <a:r>
              <a:rPr sz="3000" i="1" spc="-320" dirty="0">
                <a:latin typeface="Arial" panose="020B0604020202020204" pitchFamily="34" charset="0"/>
                <a:cs typeface="Arial" panose="020B0604020202020204" pitchFamily="34" charset="0"/>
              </a:rPr>
              <a:t>Some </a:t>
            </a:r>
            <a:r>
              <a:rPr sz="3000" i="1" spc="-265" dirty="0">
                <a:latin typeface="Arial" panose="020B0604020202020204" pitchFamily="34" charset="0"/>
                <a:cs typeface="Arial" panose="020B0604020202020204" pitchFamily="34" charset="0"/>
              </a:rPr>
              <a:t>mobile </a:t>
            </a:r>
            <a:r>
              <a:rPr sz="3000" i="1" spc="-250" dirty="0">
                <a:latin typeface="Arial" panose="020B0604020202020204" pitchFamily="34" charset="0"/>
                <a:cs typeface="Arial" panose="020B0604020202020204" pitchFamily="34" charset="0"/>
              </a:rPr>
              <a:t>devices </a:t>
            </a:r>
            <a:r>
              <a:rPr sz="3000" i="1" spc="-260" dirty="0">
                <a:latin typeface="Arial" panose="020B0604020202020204" pitchFamily="34" charset="0"/>
                <a:cs typeface="Arial" panose="020B0604020202020204" pitchFamily="34" charset="0"/>
              </a:rPr>
              <a:t>allow </a:t>
            </a:r>
            <a:r>
              <a:rPr sz="3000" i="1" spc="-225" dirty="0">
                <a:latin typeface="Arial" panose="020B0604020202020204" pitchFamily="34" charset="0"/>
                <a:cs typeface="Arial" panose="020B0604020202020204" pitchFamily="34" charset="0"/>
              </a:rPr>
              <a:t>for </a:t>
            </a:r>
            <a:r>
              <a:rPr sz="3000" i="1" spc="-240" dirty="0">
                <a:latin typeface="Arial" panose="020B0604020202020204" pitchFamily="34" charset="0"/>
                <a:cs typeface="Arial" panose="020B0604020202020204" pitchFamily="34" charset="0"/>
              </a:rPr>
              <a:t>the </a:t>
            </a:r>
            <a:r>
              <a:rPr sz="3000" i="1" spc="-254" dirty="0">
                <a:latin typeface="Arial" panose="020B0604020202020204" pitchFamily="34" charset="0"/>
                <a:cs typeface="Arial" panose="020B0604020202020204" pitchFamily="34" charset="0"/>
              </a:rPr>
              <a:t>device </a:t>
            </a:r>
            <a:r>
              <a:rPr sz="3000" i="1" spc="-229" dirty="0">
                <a:latin typeface="Arial" panose="020B0604020202020204" pitchFamily="34" charset="0"/>
                <a:cs typeface="Arial" panose="020B0604020202020204" pitchFamily="34" charset="0"/>
              </a:rPr>
              <a:t>to </a:t>
            </a:r>
            <a:r>
              <a:rPr sz="3000" i="1" spc="-280" dirty="0">
                <a:latin typeface="Arial" panose="020B0604020202020204" pitchFamily="34" charset="0"/>
                <a:cs typeface="Arial" panose="020B0604020202020204" pitchFamily="34" charset="0"/>
              </a:rPr>
              <a:t>be </a:t>
            </a:r>
            <a:r>
              <a:rPr sz="3000" i="1" spc="-285" dirty="0">
                <a:latin typeface="Arial" panose="020B0604020202020204" pitchFamily="34" charset="0"/>
                <a:cs typeface="Arial" panose="020B0604020202020204" pitchFamily="34" charset="0"/>
              </a:rPr>
              <a:t>wiped </a:t>
            </a:r>
            <a:r>
              <a:rPr sz="3000" i="1" spc="-204" dirty="0">
                <a:latin typeface="Arial" panose="020B0604020202020204" pitchFamily="34" charset="0"/>
                <a:cs typeface="Arial" panose="020B0604020202020204" pitchFamily="34" charset="0"/>
              </a:rPr>
              <a:t>(all </a:t>
            </a:r>
            <a:r>
              <a:rPr sz="3000" i="1" spc="-260" dirty="0">
                <a:latin typeface="Arial" panose="020B0604020202020204" pitchFamily="34" charset="0"/>
                <a:cs typeface="Arial" panose="020B0604020202020204" pitchFamily="34" charset="0"/>
              </a:rPr>
              <a:t>data  </a:t>
            </a:r>
            <a:r>
              <a:rPr sz="3000" i="1" spc="-295" dirty="0">
                <a:latin typeface="Arial" panose="020B0604020202020204" pitchFamily="34" charset="0"/>
                <a:cs typeface="Arial" panose="020B0604020202020204" pitchFamily="34" charset="0"/>
              </a:rPr>
              <a:t>and </a:t>
            </a:r>
            <a:r>
              <a:rPr sz="3000" i="1" spc="-245" dirty="0">
                <a:latin typeface="Arial" panose="020B0604020202020204" pitchFamily="34" charset="0"/>
                <a:cs typeface="Arial" panose="020B0604020202020204" pitchFamily="34" charset="0"/>
              </a:rPr>
              <a:t>applications </a:t>
            </a:r>
            <a:r>
              <a:rPr sz="3000" i="1" spc="-265" dirty="0">
                <a:latin typeface="Arial" panose="020B0604020202020204" pitchFamily="34" charset="0"/>
                <a:cs typeface="Arial" panose="020B0604020202020204" pitchFamily="34" charset="0"/>
              </a:rPr>
              <a:t>are </a:t>
            </a:r>
            <a:r>
              <a:rPr sz="3000" i="1" spc="-285" dirty="0">
                <a:latin typeface="Arial" panose="020B0604020202020204" pitchFamily="34" charset="0"/>
                <a:cs typeface="Arial" panose="020B0604020202020204" pitchFamily="34" charset="0"/>
              </a:rPr>
              <a:t>removed) </a:t>
            </a:r>
            <a:r>
              <a:rPr sz="3000" i="1" spc="-250" dirty="0">
                <a:latin typeface="Arial" panose="020B0604020202020204" pitchFamily="34" charset="0"/>
                <a:cs typeface="Arial" panose="020B0604020202020204" pitchFamily="34" charset="0"/>
              </a:rPr>
              <a:t>remotely. </a:t>
            </a:r>
            <a:r>
              <a:rPr sz="3000" i="1" spc="-254" dirty="0">
                <a:latin typeface="Arial" panose="020B0604020202020204" pitchFamily="34" charset="0"/>
                <a:cs typeface="Arial" panose="020B0604020202020204" pitchFamily="34" charset="0"/>
              </a:rPr>
              <a:t>This </a:t>
            </a:r>
            <a:r>
              <a:rPr sz="3000" i="1" spc="-285" dirty="0">
                <a:latin typeface="Arial" panose="020B0604020202020204" pitchFamily="34" charset="0"/>
                <a:cs typeface="Arial" panose="020B0604020202020204" pitchFamily="34" charset="0"/>
              </a:rPr>
              <a:t>can </a:t>
            </a:r>
            <a:r>
              <a:rPr sz="3000" i="1" spc="-280" dirty="0">
                <a:latin typeface="Arial" panose="020B0604020202020204" pitchFamily="34" charset="0"/>
                <a:cs typeface="Arial" panose="020B0604020202020204" pitchFamily="34" charset="0"/>
              </a:rPr>
              <a:t>be </a:t>
            </a:r>
            <a:r>
              <a:rPr sz="3000" i="1" spc="-275" dirty="0">
                <a:latin typeface="Arial" panose="020B0604020202020204" pitchFamily="34" charset="0"/>
                <a:cs typeface="Arial" panose="020B0604020202020204" pitchFamily="34" charset="0"/>
              </a:rPr>
              <a:t>used </a:t>
            </a:r>
            <a:r>
              <a:rPr sz="3000" i="1" spc="-165" dirty="0">
                <a:latin typeface="Arial" panose="020B0604020202020204" pitchFamily="34" charset="0"/>
                <a:cs typeface="Arial" panose="020B0604020202020204" pitchFamily="34" charset="0"/>
              </a:rPr>
              <a:t>if </a:t>
            </a:r>
            <a:r>
              <a:rPr sz="3000" i="1" spc="-295" dirty="0">
                <a:latin typeface="Arial" panose="020B0604020202020204" pitchFamily="34" charset="0"/>
                <a:cs typeface="Arial" panose="020B0604020202020204" pitchFamily="34" charset="0"/>
              </a:rPr>
              <a:t>a  </a:t>
            </a:r>
            <a:r>
              <a:rPr sz="3000" i="1" spc="-254" dirty="0">
                <a:latin typeface="Arial" panose="020B0604020202020204" pitchFamily="34" charset="0"/>
                <a:cs typeface="Arial" panose="020B0604020202020204" pitchFamily="34" charset="0"/>
              </a:rPr>
              <a:t>device </a:t>
            </a:r>
            <a:r>
              <a:rPr sz="3000" i="1" spc="-195" dirty="0">
                <a:latin typeface="Arial" panose="020B0604020202020204" pitchFamily="34" charset="0"/>
                <a:cs typeface="Arial" panose="020B0604020202020204" pitchFamily="34" charset="0"/>
              </a:rPr>
              <a:t>is</a:t>
            </a:r>
            <a:r>
              <a:rPr sz="3000" i="1" spc="-25" dirty="0">
                <a:latin typeface="Arial" panose="020B0604020202020204" pitchFamily="34" charset="0"/>
                <a:cs typeface="Arial" panose="020B0604020202020204" pitchFamily="34" charset="0"/>
              </a:rPr>
              <a:t> </a:t>
            </a:r>
            <a:r>
              <a:rPr sz="3000" i="1" spc="-260" dirty="0">
                <a:latin typeface="Arial" panose="020B0604020202020204" pitchFamily="34" charset="0"/>
                <a:cs typeface="Arial" panose="020B0604020202020204" pitchFamily="34" charset="0"/>
              </a:rPr>
              <a:t>unrecoverable.</a:t>
            </a:r>
            <a:endParaRPr sz="30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1134</Words>
  <Application>Microsoft Office PowerPoint</Application>
  <PresentationFormat>On-screen Show (4:3)</PresentationFormat>
  <Paragraphs>111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Bauhaus 93</vt:lpstr>
      <vt:lpstr>Calibri</vt:lpstr>
      <vt:lpstr>Calibri Light</vt:lpstr>
      <vt:lpstr>Constantia</vt:lpstr>
      <vt:lpstr>Segoe UI</vt:lpstr>
      <vt:lpstr>Times New Roman</vt:lpstr>
      <vt:lpstr>Wingdings</vt:lpstr>
      <vt:lpstr>Wingdings 2</vt:lpstr>
      <vt:lpstr>Office Theme</vt:lpstr>
      <vt:lpstr>Mobile Device Security</vt:lpstr>
      <vt:lpstr>CONTENTS</vt:lpstr>
      <vt:lpstr>INTRODUCTION</vt:lpstr>
      <vt:lpstr>SECURITY ISSUE WITH MOBILE PHONE</vt:lpstr>
      <vt:lpstr>Text messages are sent in plain text over the network, so they are also not  considered Secure.</vt:lpstr>
      <vt:lpstr>Mobile Threats and Attacks:</vt:lpstr>
      <vt:lpstr>TYPES OF MOBILE SECURITY</vt:lpstr>
      <vt:lpstr>Mobile Device Security</vt:lpstr>
      <vt:lpstr>PowerPoint Presentation</vt:lpstr>
      <vt:lpstr>Mobile Access Control</vt:lpstr>
      <vt:lpstr>Mobile Application Security</vt:lpstr>
      <vt:lpstr>PowerPoint Presentation</vt:lpstr>
      <vt:lpstr>Mobile Threats</vt:lpstr>
      <vt:lpstr>PowerPoint Presentation</vt:lpstr>
      <vt:lpstr>PowerPoint Presentation</vt:lpstr>
      <vt:lpstr>TIPS TO STAY SAFE </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SYEDA MAHAM  WADOOD</cp:lastModifiedBy>
  <cp:revision>18</cp:revision>
  <dcterms:created xsi:type="dcterms:W3CDTF">2020-12-18T19:59:01Z</dcterms:created>
  <dcterms:modified xsi:type="dcterms:W3CDTF">2021-02-03T17:10:47Z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2015-11-13T00:00:00Z</vt:filetime>
  </property>
  <property fmtid="{D5CDD505-2E9C-101B-9397-08002B2CF9AE}" pid="3" name="Creator">
    <vt:lpwstr>Microsoft® PowerPoint® 2013</vt:lpwstr>
  </property>
  <property fmtid="{D5CDD505-2E9C-101B-9397-08002B2CF9AE}" pid="4" name="LastSaved">
    <vt:filetime>2020-12-18T00:00:00Z</vt:filetime>
  </property>
</Properties>
</file>