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2"/>
  </p:notesMasterIdLst>
  <p:handoutMasterIdLst>
    <p:handoutMasterId r:id="rId13"/>
  </p:handoutMasterIdLst>
  <p:sldIdLst>
    <p:sldId id="350" r:id="rId5"/>
    <p:sldId id="361" r:id="rId6"/>
    <p:sldId id="366" r:id="rId7"/>
    <p:sldId id="362" r:id="rId8"/>
    <p:sldId id="365" r:id="rId9"/>
    <p:sldId id="363" r:id="rId10"/>
    <p:sldId id="34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Rrs computers" initials="Rc" lastIdx="1" clrIdx="2">
    <p:extLst>
      <p:ext uri="{19B8F6BF-5375-455C-9EA6-DF929625EA0E}">
        <p15:presenceInfo xmlns:p15="http://schemas.microsoft.com/office/powerpoint/2012/main" userId="Rrs computer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26" autoAdjust="0"/>
  </p:normalViewPr>
  <p:slideViewPr>
    <p:cSldViewPr snapToGrid="0">
      <p:cViewPr varScale="1">
        <p:scale>
          <a:sx n="74" d="100"/>
          <a:sy n="74" d="100"/>
        </p:scale>
        <p:origin x="576" y="6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12/23/2020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December 23, 2020</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December 23, 2020</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December 23, 2020</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December 23, 2020</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December 23, 2020</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December 23, 2020</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December 23, 2020</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December 23, 2020</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December 23, 2020</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December 23, 2020</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Basic Testing Concepts.</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1514019"/>
          </a:xfrm>
        </p:spPr>
        <p:txBody>
          <a:bodyPr/>
          <a:lstStyle/>
          <a:p>
            <a:r>
              <a:rPr lang="en-US" dirty="0">
                <a:latin typeface="+mj-lt"/>
              </a:rPr>
              <a:t>Mansoor Ahmed</a:t>
            </a:r>
          </a:p>
          <a:p>
            <a:r>
              <a:rPr lang="en-US" dirty="0">
                <a:latin typeface="+mj-lt"/>
              </a:rPr>
              <a:t>18B-129-SE</a:t>
            </a:r>
          </a:p>
          <a:p>
            <a:r>
              <a:rPr lang="en-US" dirty="0">
                <a:latin typeface="+mj-lt"/>
              </a:rPr>
              <a:t>Sec ”A”</a:t>
            </a:r>
          </a:p>
          <a:p>
            <a:r>
              <a:rPr lang="en-US" dirty="0">
                <a:latin typeface="+mj-lt"/>
              </a:rPr>
              <a:t>HUMAN RESOURCE MANAGEMENT</a:t>
            </a:r>
            <a:endParaRPr lang="en-US" dirty="0"/>
          </a:p>
          <a:p>
            <a:endParaRPr lang="en-US" dirty="0"/>
          </a:p>
        </p:txBody>
      </p:sp>
    </p:spTree>
    <p:extLst>
      <p:ext uri="{BB962C8B-B14F-4D97-AF65-F5344CB8AC3E}">
        <p14:creationId xmlns:p14="http://schemas.microsoft.com/office/powerpoint/2010/main" val="296095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Reliability</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pPr marL="285750" indent="-285750">
              <a:buFont typeface="Arial" panose="020B0604020202020204" pitchFamily="34" charset="0"/>
              <a:buChar char="•"/>
            </a:pPr>
            <a:r>
              <a:rPr lang="en-US" sz="1800" dirty="0"/>
              <a:t>Reliability is test’s first requirement and refers to its </a:t>
            </a:r>
            <a:r>
              <a:rPr lang="en-US" sz="1800" b="1" dirty="0"/>
              <a:t>consistency</a:t>
            </a:r>
            <a:r>
              <a:rPr lang="en-US" sz="1800" dirty="0"/>
              <a:t>.</a:t>
            </a:r>
          </a:p>
          <a:p>
            <a:pPr marL="285750" indent="-285750">
              <a:buFont typeface="Arial" panose="020B0604020202020204" pitchFamily="34" charset="0"/>
              <a:buChar char="•"/>
            </a:pPr>
            <a:r>
              <a:rPr lang="en-US" sz="1800" dirty="0"/>
              <a:t>A reliability test is one that yields consistent scores when a person takes two alternate forms of the test or when he or she takes the same test on two or more different occasions.</a:t>
            </a:r>
          </a:p>
          <a:p>
            <a:pPr marL="285750" indent="-285750">
              <a:buFont typeface="Arial" panose="020B0604020202020204" pitchFamily="34" charset="0"/>
              <a:buChar char="•"/>
            </a:pPr>
            <a:r>
              <a:rPr lang="en-US" sz="1800" dirty="0"/>
              <a:t>Can be figured out by comparing the results. </a:t>
            </a:r>
          </a:p>
          <a:p>
            <a:endParaRPr lang="en-US" dirty="0"/>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p:txBody>
          <a:bodyPr/>
          <a:lstStyle/>
          <a:p>
            <a:fld id="{6FCA8E82-58CD-E045-8B98-B7A85B79B752}" type="datetime4">
              <a:rPr lang="en-US" smtClean="0"/>
              <a:pPr/>
              <a:t>December 23, 2020</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p:txBody>
          <a:bodyPr/>
          <a:lstStyle/>
          <a:p>
            <a:r>
              <a:rPr lang="en-US" dirty="0"/>
              <a:t>Basic Testing Concepts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p:txBody>
          <a:bodyPr/>
          <a:lstStyle/>
          <a:p>
            <a:fld id="{294A09A9-5501-47C1-A89A-A340965A2BE2}" type="slidenum">
              <a:rPr lang="en-US" smtClean="0"/>
              <a:pPr/>
              <a:t>2</a:t>
            </a:fld>
            <a:endParaRPr lang="en-US" dirty="0"/>
          </a:p>
        </p:txBody>
      </p:sp>
      <p:pic>
        <p:nvPicPr>
          <p:cNvPr id="16" name="Picture 15">
            <a:extLst>
              <a:ext uri="{FF2B5EF4-FFF2-40B4-BE49-F238E27FC236}">
                <a16:creationId xmlns:a16="http://schemas.microsoft.com/office/drawing/2014/main" id="{8D43E6CA-17C4-4729-9022-DD6D199065DC}"/>
              </a:ext>
            </a:extLst>
          </p:cNvPr>
          <p:cNvPicPr>
            <a:picLocks noChangeAspect="1"/>
          </p:cNvPicPr>
          <p:nvPr/>
        </p:nvPicPr>
        <p:blipFill>
          <a:blip r:embed="rId2"/>
          <a:stretch>
            <a:fillRect/>
          </a:stretch>
        </p:blipFill>
        <p:spPr>
          <a:xfrm>
            <a:off x="5905499" y="2102581"/>
            <a:ext cx="5989241" cy="2511070"/>
          </a:xfrm>
          <a:prstGeom prst="rect">
            <a:avLst/>
          </a:prstGeom>
        </p:spPr>
      </p:pic>
    </p:spTree>
    <p:extLst>
      <p:ext uri="{BB962C8B-B14F-4D97-AF65-F5344CB8AC3E}">
        <p14:creationId xmlns:p14="http://schemas.microsoft.com/office/powerpoint/2010/main" val="39124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10">
          <a:fgClr>
            <a:schemeClr val="tx1"/>
          </a:fgClr>
          <a:bgClr>
            <a:schemeClr val="bg1"/>
          </a:bgClr>
        </a:patt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B9E2B0-E653-4E31-9C88-E0341B5A9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2621" y="1251315"/>
            <a:ext cx="4108475" cy="4108475"/>
          </a:xfrm>
          <a:prstGeom prst="rect">
            <a:avLst/>
          </a:prstGeom>
        </p:spPr>
      </p:pic>
      <p:pic>
        <p:nvPicPr>
          <p:cNvPr id="13" name="Picture 12">
            <a:extLst>
              <a:ext uri="{FF2B5EF4-FFF2-40B4-BE49-F238E27FC236}">
                <a16:creationId xmlns:a16="http://schemas.microsoft.com/office/drawing/2014/main" id="{DBC7738F-1AFF-4CCC-9A82-218DF306E308}"/>
              </a:ext>
            </a:extLst>
          </p:cNvPr>
          <p:cNvPicPr>
            <a:picLocks noChangeAspect="1"/>
          </p:cNvPicPr>
          <p:nvPr/>
        </p:nvPicPr>
        <p:blipFill>
          <a:blip r:embed="rId3"/>
          <a:stretch>
            <a:fillRect/>
          </a:stretch>
        </p:blipFill>
        <p:spPr>
          <a:xfrm>
            <a:off x="388765" y="1251315"/>
            <a:ext cx="6929699" cy="4108475"/>
          </a:xfrm>
          <a:prstGeom prst="rect">
            <a:avLst/>
          </a:prstGeom>
        </p:spPr>
      </p:pic>
      <p:sp>
        <p:nvSpPr>
          <p:cNvPr id="14" name="Title 1">
            <a:extLst>
              <a:ext uri="{FF2B5EF4-FFF2-40B4-BE49-F238E27FC236}">
                <a16:creationId xmlns:a16="http://schemas.microsoft.com/office/drawing/2014/main" id="{2BE3AF8D-1F4B-471B-AAD4-099DB5081055}"/>
              </a:ext>
            </a:extLst>
          </p:cNvPr>
          <p:cNvSpPr txBox="1">
            <a:spLocks/>
          </p:cNvSpPr>
          <p:nvPr/>
        </p:nvSpPr>
        <p:spPr>
          <a:xfrm>
            <a:off x="1987525" y="5452121"/>
            <a:ext cx="4108475" cy="757009"/>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Rorschach Test</a:t>
            </a:r>
          </a:p>
        </p:txBody>
      </p:sp>
      <p:sp>
        <p:nvSpPr>
          <p:cNvPr id="17" name="Title 1">
            <a:extLst>
              <a:ext uri="{FF2B5EF4-FFF2-40B4-BE49-F238E27FC236}">
                <a16:creationId xmlns:a16="http://schemas.microsoft.com/office/drawing/2014/main" id="{51A0C302-BD22-4B85-9606-600188BFFF12}"/>
              </a:ext>
            </a:extLst>
          </p:cNvPr>
          <p:cNvSpPr txBox="1">
            <a:spLocks/>
          </p:cNvSpPr>
          <p:nvPr/>
        </p:nvSpPr>
        <p:spPr>
          <a:xfrm>
            <a:off x="7592621" y="5606685"/>
            <a:ext cx="4371852" cy="1079647"/>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solidFill>
                  <a:schemeClr val="tx1"/>
                </a:solidFill>
              </a:rPr>
              <a:t>Night Blindness Test</a:t>
            </a:r>
          </a:p>
        </p:txBody>
      </p:sp>
    </p:spTree>
    <p:extLst>
      <p:ext uri="{BB962C8B-B14F-4D97-AF65-F5344CB8AC3E}">
        <p14:creationId xmlns:p14="http://schemas.microsoft.com/office/powerpoint/2010/main" val="196766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0" r="10"/>
          <a:stretch/>
        </p:blipFill>
        <p:spPr/>
      </p:pic>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Validity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4572001" cy="3583403"/>
          </a:xfrm>
        </p:spPr>
        <p:txBody>
          <a:bodyPr/>
          <a:lstStyle/>
          <a:p>
            <a:pPr marL="285750" indent="-285750">
              <a:buFont typeface="Arial" panose="020B0604020202020204" pitchFamily="34" charset="0"/>
              <a:buChar char="•"/>
            </a:pPr>
            <a:r>
              <a:rPr lang="en-US" b="1" i="0" u="none" strike="noStrike" dirty="0">
                <a:solidFill>
                  <a:srgbClr val="000000"/>
                </a:solidFill>
                <a:effectLst/>
                <a:latin typeface="Arial" panose="020B0604020202020204" pitchFamily="34" charset="0"/>
              </a:rPr>
              <a:t>Validity</a:t>
            </a:r>
            <a:r>
              <a:rPr lang="en-US" b="0" i="0" u="none" strike="noStrike" dirty="0">
                <a:solidFill>
                  <a:srgbClr val="000000"/>
                </a:solidFill>
                <a:effectLst/>
                <a:latin typeface="Arial" panose="020B0604020202020204" pitchFamily="34" charset="0"/>
              </a:rPr>
              <a:t> refers to how well a test measures what it was made to measure.</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0" i="0" u="none" strike="noStrike" dirty="0">
                <a:solidFill>
                  <a:srgbClr val="000000"/>
                </a:solidFill>
                <a:effectLst/>
                <a:latin typeface="Arial" panose="020B0604020202020204" pitchFamily="34" charset="0"/>
              </a:rPr>
              <a:t> </a:t>
            </a:r>
            <a:r>
              <a:rPr lang="en-US" b="0" i="0" dirty="0">
                <a:solidFill>
                  <a:srgbClr val="000000"/>
                </a:solidFill>
                <a:effectLst/>
                <a:latin typeface="Arial" panose="020B0604020202020204" pitchFamily="34" charset="0"/>
              </a:rPr>
              <a:t>For a test to be reliable, it also needs to be valid.  </a:t>
            </a:r>
          </a:p>
          <a:p>
            <a:pPr marL="285750" indent="-285750">
              <a:buFont typeface="Arial" panose="020B0604020202020204" pitchFamily="34" charset="0"/>
              <a:buChar char="•"/>
            </a:pPr>
            <a:r>
              <a:rPr lang="en-US" b="0" i="0" dirty="0">
                <a:solidFill>
                  <a:srgbClr val="000000"/>
                </a:solidFill>
                <a:effectLst/>
                <a:latin typeface="Arial" panose="020B0604020202020204" pitchFamily="34" charset="0"/>
              </a:rPr>
              <a:t>For example, if your scale is off by 5 lbs., it reads your weight every day with an excess of 5lbs.  The scale is reliable because it consistently reports the same weight every day, but it is not valid because it adds 5lbs to your true weight.  It is not a valid measure of your weight.</a:t>
            </a:r>
            <a:endParaRPr lang="en-US" b="0" i="0" u="none" strike="noStrike" dirty="0">
              <a:solidFill>
                <a:srgbClr val="000000"/>
              </a:solidFill>
              <a:effectLst/>
              <a:latin typeface="Arial" panose="020B0604020202020204" pitchFamily="34" charset="0"/>
            </a:endParaRPr>
          </a:p>
          <a:p>
            <a:pPr marL="285750" indent="-285750">
              <a:buFont typeface="Arial" panose="020B0604020202020204" pitchFamily="34" charset="0"/>
              <a:buChar char="•"/>
            </a:pPr>
            <a:endParaRPr lang="en-US" dirty="0"/>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p:txBody>
          <a:bodyPr/>
          <a:lstStyle/>
          <a:p>
            <a:fld id="{6FCA8E82-58CD-E045-8B98-B7A85B79B752}" type="datetime4">
              <a:rPr lang="en-US" smtClean="0"/>
              <a:pPr/>
              <a:t>December 23, 2020</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56153" y="6332220"/>
            <a:ext cx="1497330" cy="247651"/>
          </a:xfrm>
        </p:spPr>
        <p:txBody>
          <a:bodyPr/>
          <a:lstStyle/>
          <a:p>
            <a:r>
              <a:rPr lang="en-US" dirty="0"/>
              <a:t>Basic Testing Concepts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68828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Types of Validity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64023" y="1990772"/>
            <a:ext cx="4572001" cy="3583403"/>
          </a:xfrm>
        </p:spPr>
        <p:txBody>
          <a:bodyPr/>
          <a:lstStyle/>
          <a:p>
            <a:pPr marL="285750" indent="-285750">
              <a:buFont typeface="Arial" panose="020B0604020202020204" pitchFamily="34" charset="0"/>
              <a:buChar char="•"/>
            </a:pPr>
            <a:r>
              <a:rPr lang="en-US" b="1" dirty="0"/>
              <a:t>Test Validity </a:t>
            </a:r>
          </a:p>
          <a:p>
            <a:pPr marL="971550" lvl="1" indent="-285750"/>
            <a:r>
              <a:rPr lang="en-US" sz="1600" dirty="0"/>
              <a:t>The accuracy with which a test, interview, and so on measures what it purports to measure or fulfills the function it was designed to fill.</a:t>
            </a:r>
            <a:endParaRPr lang="en-US" b="1" dirty="0"/>
          </a:p>
          <a:p>
            <a:pPr marL="285750" indent="-285750">
              <a:buFont typeface="Arial" panose="020B0604020202020204" pitchFamily="34" charset="0"/>
              <a:buChar char="•"/>
            </a:pPr>
            <a:r>
              <a:rPr lang="en-US" b="1" dirty="0"/>
              <a:t>Criterion Validity</a:t>
            </a:r>
          </a:p>
          <a:p>
            <a:pPr marL="971550" lvl="1" indent="-285750"/>
            <a:r>
              <a:rPr lang="en-US" sz="1600" dirty="0"/>
              <a:t>A type of validity based on showing that scores on the test (predictors) are related to job performance (criterion).</a:t>
            </a:r>
          </a:p>
          <a:p>
            <a:pPr marL="285750" indent="-285750">
              <a:buFont typeface="Arial" panose="020B0604020202020204" pitchFamily="34" charset="0"/>
              <a:buChar char="•"/>
            </a:pPr>
            <a:r>
              <a:rPr lang="en-US" b="1" dirty="0"/>
              <a:t>Content Validity</a:t>
            </a:r>
          </a:p>
          <a:p>
            <a:pPr marL="971550" lvl="1" indent="-285750"/>
            <a:r>
              <a:rPr lang="en-US" sz="1600" dirty="0"/>
              <a:t>A test that is content valid is one that contains a fair sample of the tasks and skills actually needed for the job in question.</a:t>
            </a:r>
          </a:p>
          <a:p>
            <a:pPr marL="285750" indent="-285750">
              <a:buFont typeface="Arial" panose="020B0604020202020204" pitchFamily="34" charset="0"/>
              <a:buChar char="•"/>
            </a:pPr>
            <a:endParaRPr lang="en-US" dirty="0"/>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p:txBody>
          <a:bodyPr/>
          <a:lstStyle/>
          <a:p>
            <a:fld id="{6FCA8E82-58CD-E045-8B98-B7A85B79B752}" type="datetime4">
              <a:rPr lang="en-US" smtClean="0"/>
              <a:pPr/>
              <a:t>December 23, 2020</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56153" y="6332220"/>
            <a:ext cx="1497330" cy="247651"/>
          </a:xfrm>
        </p:spPr>
        <p:txBody>
          <a:bodyPr/>
          <a:lstStyle/>
          <a:p>
            <a:r>
              <a:rPr lang="en-US" dirty="0"/>
              <a:t>Basic Testing Concepts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p:txBody>
          <a:bodyPr/>
          <a:lstStyle/>
          <a:p>
            <a:fld id="{294A09A9-5501-47C1-A89A-A340965A2BE2}" type="slidenum">
              <a:rPr lang="en-US" smtClean="0"/>
              <a:pPr/>
              <a:t>5</a:t>
            </a:fld>
            <a:endParaRPr lang="en-US" dirty="0"/>
          </a:p>
        </p:txBody>
      </p:sp>
      <p:sp>
        <p:nvSpPr>
          <p:cNvPr id="10" name="Text Placeholder 3">
            <a:extLst>
              <a:ext uri="{FF2B5EF4-FFF2-40B4-BE49-F238E27FC236}">
                <a16:creationId xmlns:a16="http://schemas.microsoft.com/office/drawing/2014/main" id="{85ABAB04-3C58-4273-B51A-BA2DEC1D4376}"/>
              </a:ext>
            </a:extLst>
          </p:cNvPr>
          <p:cNvSpPr txBox="1">
            <a:spLocks/>
          </p:cNvSpPr>
          <p:nvPr/>
        </p:nvSpPr>
        <p:spPr>
          <a:xfrm>
            <a:off x="6655978" y="1959561"/>
            <a:ext cx="4572001" cy="358340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b="1" dirty="0"/>
              <a:t>Construct Validity</a:t>
            </a:r>
          </a:p>
          <a:p>
            <a:pPr marL="1428750" lvl="2" indent="-285750"/>
            <a:r>
              <a:rPr lang="en-US" sz="1600" dirty="0"/>
              <a:t>A test that is construct valid is one that demonstrates that a selection procedure measures a construct and that construct is important for successful job performance.</a:t>
            </a:r>
            <a:endParaRPr lang="en-US" b="1" dirty="0"/>
          </a:p>
          <a:p>
            <a:pPr marL="285750" indent="-285750">
              <a:buFont typeface="Arial" panose="020B0604020202020204" pitchFamily="34" charset="0"/>
              <a:buChar char="•"/>
            </a:pPr>
            <a:r>
              <a:rPr lang="en-US" b="1" dirty="0"/>
              <a:t>Face Validity </a:t>
            </a:r>
          </a:p>
          <a:p>
            <a:pPr lvl="1"/>
            <a:r>
              <a:rPr lang="en-US" sz="1600" dirty="0"/>
              <a:t>The stakeholders can easily assess face validity. Although this is not a very “scientific” type of validity, it may be an essential component in enlisting motivation of stakeholders.</a:t>
            </a:r>
            <a:endParaRPr lang="en-US" sz="1600" b="1" dirty="0"/>
          </a:p>
          <a:p>
            <a:pPr lvl="1" indent="0">
              <a:buNone/>
            </a:pPr>
            <a:endParaRPr lang="en-US" sz="1600" dirty="0"/>
          </a:p>
          <a:p>
            <a:pPr lvl="1" indent="0">
              <a:buNone/>
            </a:pPr>
            <a:endParaRPr lang="en-US" sz="1600" dirty="0"/>
          </a:p>
        </p:txBody>
      </p:sp>
    </p:spTree>
    <p:extLst>
      <p:ext uri="{BB962C8B-B14F-4D97-AF65-F5344CB8AC3E}">
        <p14:creationId xmlns:p14="http://schemas.microsoft.com/office/powerpoint/2010/main" val="370090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8E72546C-90C8-4212-AF3C-E913C37DA0B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2" r="222"/>
          <a:stretch>
            <a:fillRect/>
          </a:stretch>
        </p:blipFill>
        <p:spPr>
          <a:xfrm>
            <a:off x="2009844" y="1130537"/>
            <a:ext cx="8172311" cy="4596925"/>
          </a:xfrm>
          <a:prstGeom prst="rect">
            <a:avLst/>
          </a:prstGeom>
          <a:ln>
            <a:noFill/>
          </a:ln>
          <a:effectLst>
            <a:outerShdw blurRad="149987" dist="250190" dir="8460000" algn="ctr">
              <a:srgbClr val="000000">
                <a:alpha val="28000"/>
              </a:srgbClr>
            </a:outerShdw>
            <a:reflection blurRad="6350" stA="52000" endA="300" endPos="35000" dir="5400000" sy="-100000" algn="bl" rotWithShape="0"/>
          </a:effectLst>
          <a:scene3d>
            <a:camera prst="orthographicFront">
              <a:rot lat="0" lon="0" rev="0"/>
            </a:camera>
            <a:lightRig rig="contrasting" dir="t">
              <a:rot lat="0" lon="0" rev="1500000"/>
            </a:lightRig>
          </a:scene3d>
          <a:sp3d prstMaterial="metal">
            <a:bevelT w="88900" h="88900"/>
          </a:sp3d>
        </p:spPr>
      </p:pic>
      <p:sp>
        <p:nvSpPr>
          <p:cNvPr id="8" name="Title 7">
            <a:extLst>
              <a:ext uri="{FF2B5EF4-FFF2-40B4-BE49-F238E27FC236}">
                <a16:creationId xmlns:a16="http://schemas.microsoft.com/office/drawing/2014/main" id="{87AEE761-DC5C-4EB1-BAFD-429DE332E5FB}"/>
              </a:ext>
            </a:extLst>
          </p:cNvPr>
          <p:cNvSpPr>
            <a:spLocks noGrp="1"/>
          </p:cNvSpPr>
          <p:nvPr>
            <p:ph type="title"/>
          </p:nvPr>
        </p:nvSpPr>
        <p:spPr>
          <a:xfrm>
            <a:off x="462945" y="218980"/>
            <a:ext cx="11266108" cy="610863"/>
          </a:xfrm>
        </p:spPr>
        <p:txBody>
          <a:bodyPr>
            <a:normAutofit fontScale="90000"/>
          </a:bodyPr>
          <a:lstStyle/>
          <a:p>
            <a:r>
              <a:rPr lang="en-US" u="sng" dirty="0">
                <a:solidFill>
                  <a:schemeClr val="bg1"/>
                </a:solidFill>
              </a:rPr>
              <a:t>Graphical Representation of Reliability &amp; Validity </a:t>
            </a:r>
          </a:p>
        </p:txBody>
      </p:sp>
      <p:sp>
        <p:nvSpPr>
          <p:cNvPr id="5" name="Date Placeholder 4">
            <a:extLst>
              <a:ext uri="{FF2B5EF4-FFF2-40B4-BE49-F238E27FC236}">
                <a16:creationId xmlns:a16="http://schemas.microsoft.com/office/drawing/2014/main" id="{938C041B-29D0-4077-93CA-013A9A3ECDC7}"/>
              </a:ext>
            </a:extLst>
          </p:cNvPr>
          <p:cNvSpPr>
            <a:spLocks noGrp="1"/>
          </p:cNvSpPr>
          <p:nvPr>
            <p:ph type="dt" sz="half" idx="4294967295"/>
          </p:nvPr>
        </p:nvSpPr>
        <p:spPr>
          <a:xfrm>
            <a:off x="2580492" y="6328850"/>
            <a:ext cx="1312863" cy="247650"/>
          </a:xfrm>
        </p:spPr>
        <p:txBody>
          <a:bodyPr/>
          <a:lstStyle/>
          <a:p>
            <a:fld id="{6FCA8E82-58CD-E045-8B98-B7A85B79B752}" type="datetime4">
              <a:rPr lang="en-US" smtClean="0"/>
              <a:pPr/>
              <a:t>December 23, 2020</a:t>
            </a:fld>
            <a:endParaRPr lang="en-US" dirty="0">
              <a:latin typeface="+mn-lt"/>
            </a:endParaRPr>
          </a:p>
        </p:txBody>
      </p:sp>
      <p:sp>
        <p:nvSpPr>
          <p:cNvPr id="6" name="Footer Placeholder 5">
            <a:extLst>
              <a:ext uri="{FF2B5EF4-FFF2-40B4-BE49-F238E27FC236}">
                <a16:creationId xmlns:a16="http://schemas.microsoft.com/office/drawing/2014/main" id="{5982DD81-C92F-48BA-9945-17B60BC81E6E}"/>
              </a:ext>
            </a:extLst>
          </p:cNvPr>
          <p:cNvSpPr>
            <a:spLocks noGrp="1"/>
          </p:cNvSpPr>
          <p:nvPr>
            <p:ph type="ftr" sz="quarter" idx="4294967295"/>
          </p:nvPr>
        </p:nvSpPr>
        <p:spPr>
          <a:xfrm>
            <a:off x="1083479" y="6328850"/>
            <a:ext cx="1497013" cy="247650"/>
          </a:xfrm>
        </p:spPr>
        <p:txBody>
          <a:bodyPr/>
          <a:lstStyle/>
          <a:p>
            <a:r>
              <a:rPr lang="en-US" dirty="0"/>
              <a:t>Basic Testing Concepts</a:t>
            </a:r>
            <a:endParaRPr lang="en-US" b="0" dirty="0"/>
          </a:p>
        </p:txBody>
      </p:sp>
      <p:sp>
        <p:nvSpPr>
          <p:cNvPr id="7" name="Slide Number Placeholder 6">
            <a:extLst>
              <a:ext uri="{FF2B5EF4-FFF2-40B4-BE49-F238E27FC236}">
                <a16:creationId xmlns:a16="http://schemas.microsoft.com/office/drawing/2014/main" id="{BD19AB5E-FCBA-4892-9A7C-E65717022DFD}"/>
              </a:ext>
            </a:extLst>
          </p:cNvPr>
          <p:cNvSpPr>
            <a:spLocks noGrp="1"/>
          </p:cNvSpPr>
          <p:nvPr>
            <p:ph type="sldNum" sz="quarter" idx="4294967295"/>
          </p:nvPr>
        </p:nvSpPr>
        <p:spPr>
          <a:xfrm>
            <a:off x="805554" y="6328850"/>
            <a:ext cx="523875" cy="247650"/>
          </a:xfrm>
        </p:spPr>
        <p:txBody>
          <a:bodyPr/>
          <a:lstStyle/>
          <a:p>
            <a:fld id="{294A09A9-5501-47C1-A89A-A340965A2BE2}" type="slidenum">
              <a:rPr lang="en-US" smtClean="0"/>
              <a:pPr/>
              <a:t>6</a:t>
            </a:fld>
            <a:endParaRPr lang="en-US" dirty="0">
              <a:latin typeface="+mn-lt"/>
            </a:endParaRPr>
          </a:p>
        </p:txBody>
      </p:sp>
    </p:spTree>
    <p:extLst>
      <p:ext uri="{BB962C8B-B14F-4D97-AF65-F5344CB8AC3E}">
        <p14:creationId xmlns:p14="http://schemas.microsoft.com/office/powerpoint/2010/main" val="266200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2388494" y="2199415"/>
            <a:ext cx="3175179" cy="610863"/>
          </a:xfrm>
        </p:spPr>
        <p:txBody>
          <a:bodyPr/>
          <a:lstStyle/>
          <a:p>
            <a:r>
              <a:rPr lang="en-US" dirty="0"/>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r="16761"/>
          <a:stretch/>
        </p:blipFill>
        <p:spPr>
          <a:xfrm>
            <a:off x="0" y="0"/>
            <a:ext cx="5712317" cy="6858000"/>
          </a:xfrm>
        </p:spPr>
      </p:pic>
      <p:sp>
        <p:nvSpPr>
          <p:cNvPr id="10" name="Title 1">
            <a:extLst>
              <a:ext uri="{FF2B5EF4-FFF2-40B4-BE49-F238E27FC236}">
                <a16:creationId xmlns:a16="http://schemas.microsoft.com/office/drawing/2014/main" id="{AB0B51A3-3ADE-4F8F-B881-66CAFB06CE82}"/>
              </a:ext>
            </a:extLst>
          </p:cNvPr>
          <p:cNvSpPr txBox="1">
            <a:spLocks/>
          </p:cNvSpPr>
          <p:nvPr/>
        </p:nvSpPr>
        <p:spPr>
          <a:xfrm>
            <a:off x="12318105" y="3429000"/>
            <a:ext cx="3175179"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ar-AE" b="0" i="0" dirty="0">
                <a:effectLst/>
                <a:latin typeface="arial" panose="020B0604020202020204" pitchFamily="34" charset="0"/>
              </a:rPr>
              <a:t> جَزَاكَ ٱللَّٰهُ</a:t>
            </a:r>
            <a:endParaRPr lang="en-US" dirty="0"/>
          </a:p>
        </p:txBody>
      </p:sp>
    </p:spTree>
    <p:extLst>
      <p:ext uri="{BB962C8B-B14F-4D97-AF65-F5344CB8AC3E}">
        <p14:creationId xmlns:p14="http://schemas.microsoft.com/office/powerpoint/2010/main" val="233667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5196 -0.0007 L 0.36888 -0.00255 " pathEditMode="relative" rAng="0" ptsTypes="AA">
                                      <p:cBhvr>
                                        <p:cTn id="6" dur="2000" fill="hold"/>
                                        <p:tgtEl>
                                          <p:spTgt spid="2"/>
                                        </p:tgtEl>
                                        <p:attrNameLst>
                                          <p:attrName>ppt_x</p:attrName>
                                          <p:attrName>ppt_y</p:attrName>
                                        </p:attrNameLst>
                                      </p:cBhvr>
                                      <p:rCtr x="15846" y="-93"/>
                                    </p:animMotion>
                                  </p:childTnLst>
                                </p:cTn>
                              </p:par>
                            </p:childTnLst>
                          </p:cTn>
                        </p:par>
                      </p:childTnLst>
                    </p:cTn>
                  </p:par>
                  <p:par>
                    <p:cTn id="7" fill="hold">
                      <p:stCondLst>
                        <p:cond delay="indefinite"/>
                      </p:stCondLst>
                      <p:childTnLst>
                        <p:par>
                          <p:cTn id="8" fill="hold">
                            <p:stCondLst>
                              <p:cond delay="0"/>
                            </p:stCondLst>
                            <p:childTnLst>
                              <p:par>
                                <p:cTn id="9" presetID="49" presetClass="path" presetSubtype="0" accel="50000" decel="50000" fill="hold" grpId="0" nodeType="clickEffect">
                                  <p:stCondLst>
                                    <p:cond delay="0"/>
                                  </p:stCondLst>
                                  <p:childTnLst>
                                    <p:animMotion origin="layout" path="M -0.00247 0.04468 L -0.44153 0.04468 " pathEditMode="relative" rAng="0" ptsTypes="AA">
                                      <p:cBhvr>
                                        <p:cTn id="10" dur="2000" fill="hold"/>
                                        <p:tgtEl>
                                          <p:spTgt spid="10"/>
                                        </p:tgtEl>
                                        <p:attrNameLst>
                                          <p:attrName>ppt_x</p:attrName>
                                          <p:attrName>ppt_y</p:attrName>
                                        </p:attrNameLst>
                                      </p:cBhvr>
                                      <p:rCtr x="-219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454</TotalTime>
  <Words>351</Words>
  <Application>Microsoft Office PowerPoint</Application>
  <PresentationFormat>Widescreen</PresentationFormat>
  <Paragraphs>42</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vt:lpstr>
      <vt:lpstr>Calibri</vt:lpstr>
      <vt:lpstr>Franklin Gothic Book</vt:lpstr>
      <vt:lpstr>Franklin Gothic Demi</vt:lpstr>
      <vt:lpstr>Wingdings</vt:lpstr>
      <vt:lpstr>Theme1</vt:lpstr>
      <vt:lpstr>Basic Testing Concepts.</vt:lpstr>
      <vt:lpstr>Reliability</vt:lpstr>
      <vt:lpstr>PowerPoint Presentation</vt:lpstr>
      <vt:lpstr>Validity </vt:lpstr>
      <vt:lpstr>Types of Validity </vt:lpstr>
      <vt:lpstr>Graphical Representation of Reliability &amp; Validity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Testing Concepts.</dc:title>
  <dc:creator>Rrs computers</dc:creator>
  <cp:lastModifiedBy>Rrs computers</cp:lastModifiedBy>
  <cp:revision>28</cp:revision>
  <dcterms:created xsi:type="dcterms:W3CDTF">2020-12-17T03:50:35Z</dcterms:created>
  <dcterms:modified xsi:type="dcterms:W3CDTF">2020-12-23T17:52:47Z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