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lacial Indifference" panose="020B0604020202020204" charset="0"/>
      <p:regular r:id="rId25"/>
    </p:embeddedFont>
    <p:embeddedFont>
      <p:font typeface="Glacial Indifference Bold" panose="020B0604020202020204" charset="0"/>
      <p:regular r:id="rId26"/>
    </p:embeddedFont>
    <p:embeddedFont>
      <p:font typeface="Open Sauce Light" panose="020B0604020202020204" charset="0"/>
      <p:regular r:id="rId27"/>
    </p:embeddedFont>
    <p:embeddedFont>
      <p:font typeface="Open Sauce Light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6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1187631" y="2511883"/>
            <a:ext cx="7146415" cy="38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b="1" dirty="0">
                <a:solidFill>
                  <a:srgbClr val="000000"/>
                </a:solidFill>
                <a:latin typeface="Glacial Indifference"/>
              </a:rPr>
              <a:t>IMDB</a:t>
            </a:r>
            <a:r>
              <a:rPr lang="en-US" sz="9000" dirty="0">
                <a:solidFill>
                  <a:srgbClr val="000000"/>
                </a:solidFill>
                <a:latin typeface="Glacial Indifference"/>
              </a:rPr>
              <a:t> Real World Scenario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97617" y="1261656"/>
            <a:ext cx="6761467" cy="776368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7016349"/>
            <a:ext cx="6296657" cy="38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>
                <a:solidFill>
                  <a:srgbClr val="FFFFFF"/>
                </a:solidFill>
                <a:latin typeface="Open Sauce Light"/>
              </a:rPr>
              <a:t>A Class Activity presented by </a:t>
            </a:r>
            <a:r>
              <a:rPr lang="en-US" sz="2394" spc="95" dirty="0">
                <a:solidFill>
                  <a:srgbClr val="FFFFFF"/>
                </a:solidFill>
                <a:latin typeface="Open Sauce Light Bold"/>
              </a:rPr>
              <a:t>Group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10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08979" y="1348148"/>
            <a:ext cx="6417596" cy="7590704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 rot="-5400000">
            <a:off x="4435899" y="3932223"/>
            <a:ext cx="9525" cy="2519433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170314" y="1848338"/>
            <a:ext cx="540694" cy="776453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806913" y="2898551"/>
            <a:ext cx="5267497" cy="1600409"/>
            <a:chOff x="0" y="0"/>
            <a:chExt cx="7023329" cy="213387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05451"/>
              <a:ext cx="7023329" cy="1328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7023329" cy="640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120">
                  <a:solidFill>
                    <a:srgbClr val="000000"/>
                  </a:solidFill>
                  <a:latin typeface="Open Sauce Light"/>
                </a:rPr>
                <a:t>Qualitative Methods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51140" y="6078780"/>
            <a:ext cx="979042" cy="404077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1806913" y="6838253"/>
            <a:ext cx="5267497" cy="1600409"/>
            <a:chOff x="0" y="0"/>
            <a:chExt cx="7023329" cy="213387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05451"/>
              <a:ext cx="7023329" cy="1328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Make sure you do enough research to support your points. It’s also a good idea to pair data with visual aids like charts.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7023329" cy="640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120">
                  <a:solidFill>
                    <a:srgbClr val="000000"/>
                  </a:solidFill>
                  <a:latin typeface="Open Sauce Light"/>
                </a:rPr>
                <a:t>Quantitative Methods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11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 rot="-5400000">
            <a:off x="3633989" y="5416130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AutoShape 11"/>
          <p:cNvSpPr/>
          <p:nvPr/>
        </p:nvSpPr>
        <p:spPr>
          <a:xfrm rot="-5400000">
            <a:off x="10092608" y="5416130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AutoShape 12"/>
          <p:cNvSpPr/>
          <p:nvPr/>
        </p:nvSpPr>
        <p:spPr>
          <a:xfrm rot="-5400000">
            <a:off x="6863298" y="5416130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AutoShape 13"/>
          <p:cNvSpPr/>
          <p:nvPr/>
        </p:nvSpPr>
        <p:spPr>
          <a:xfrm rot="-5400000">
            <a:off x="13321918" y="5416130"/>
            <a:ext cx="8929" cy="112436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TextBox 14"/>
          <p:cNvSpPr txBox="1"/>
          <p:nvPr/>
        </p:nvSpPr>
        <p:spPr>
          <a:xfrm>
            <a:off x="1000259" y="953427"/>
            <a:ext cx="8629883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Glacial Indifference"/>
              </a:rPr>
              <a:t>Project Timeline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92381" y="5346985"/>
            <a:ext cx="2104948" cy="2960228"/>
            <a:chOff x="0" y="0"/>
            <a:chExt cx="2806598" cy="3946970"/>
          </a:xfrm>
        </p:grpSpPr>
        <p:grpSp>
          <p:nvGrpSpPr>
            <p:cNvPr id="16" name="Group 16"/>
            <p:cNvGrpSpPr/>
            <p:nvPr/>
          </p:nvGrpSpPr>
          <p:grpSpPr>
            <a:xfrm>
              <a:off x="1299977" y="0"/>
              <a:ext cx="206644" cy="206644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973938" y="505360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068789"/>
              <a:ext cx="2806598" cy="1878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>
                  <a:solidFill>
                    <a:srgbClr val="FFFFFF"/>
                  </a:solidFill>
                  <a:latin typeface="Open Sauce Light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03565" y="1403316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>
                  <a:solidFill>
                    <a:srgbClr val="FFFFFF"/>
                  </a:solidFill>
                  <a:latin typeface="Glacial Indifference"/>
                </a:rPr>
                <a:t>Phase 01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200634" y="2999559"/>
            <a:ext cx="2104948" cy="3248677"/>
            <a:chOff x="0" y="0"/>
            <a:chExt cx="2806598" cy="4331569"/>
          </a:xfrm>
        </p:grpSpPr>
        <p:grpSp>
          <p:nvGrpSpPr>
            <p:cNvPr id="22" name="Group 22"/>
            <p:cNvGrpSpPr/>
            <p:nvPr/>
          </p:nvGrpSpPr>
          <p:grpSpPr>
            <a:xfrm>
              <a:off x="1299977" y="3127199"/>
              <a:ext cx="206644" cy="206644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973938" y="3632559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93135"/>
              <a:ext cx="2806598" cy="1958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>
                  <a:solidFill>
                    <a:srgbClr val="FFFFFF"/>
                  </a:solidFill>
                  <a:latin typeface="Open Sauce Light"/>
                </a:rPr>
                <a:t>Start with an outline of topics and identify highlights, which can be applied to whatever subject you plan on discussing.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403565" y="28575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>
                  <a:solidFill>
                    <a:srgbClr val="FFFFFF"/>
                  </a:solidFill>
                  <a:latin typeface="Glacial Indifference"/>
                </a:rPr>
                <a:t>Phase 02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659254" y="3063496"/>
            <a:ext cx="2104948" cy="3184739"/>
            <a:chOff x="0" y="0"/>
            <a:chExt cx="2806598" cy="4246319"/>
          </a:xfrm>
        </p:grpSpPr>
        <p:grpSp>
          <p:nvGrpSpPr>
            <p:cNvPr id="28" name="Group 28"/>
            <p:cNvGrpSpPr/>
            <p:nvPr/>
          </p:nvGrpSpPr>
          <p:grpSpPr>
            <a:xfrm>
              <a:off x="1299977" y="3047354"/>
              <a:ext cx="206644" cy="206644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973938" y="3552714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693135"/>
              <a:ext cx="2806598" cy="1878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>
                  <a:solidFill>
                    <a:srgbClr val="FFFFFF"/>
                  </a:solidFill>
                  <a:latin typeface="Open Sauce Light"/>
                </a:rPr>
                <a:t>Avoid overloading</a:t>
              </a:r>
            </a:p>
            <a:p>
              <a:pPr algn="ctr">
                <a:lnSpc>
                  <a:spcPts val="1968"/>
                </a:lnSpc>
              </a:pPr>
              <a:r>
                <a:rPr lang="en-US" sz="1312" spc="52">
                  <a:solidFill>
                    <a:srgbClr val="FFFFFF"/>
                  </a:solidFill>
                  <a:latin typeface="Open Sauce Light"/>
                </a:rPr>
                <a:t>a slide with too many words and choose a color palette that</a:t>
              </a:r>
            </a:p>
            <a:p>
              <a:pPr algn="ctr">
                <a:lnSpc>
                  <a:spcPts val="1968"/>
                </a:lnSpc>
              </a:pPr>
              <a:r>
                <a:rPr lang="en-US" sz="1312" spc="52">
                  <a:solidFill>
                    <a:srgbClr val="FFFFFF"/>
                  </a:solidFill>
                  <a:latin typeface="Open Sauce Light"/>
                </a:rPr>
                <a:t>won't distract the audience.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403565" y="28575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>
                  <a:solidFill>
                    <a:srgbClr val="FFFFFF"/>
                  </a:solidFill>
                  <a:latin typeface="Glacial Indifference"/>
                </a:rPr>
                <a:t>Phase 04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429944" y="5349012"/>
            <a:ext cx="2104948" cy="2958201"/>
            <a:chOff x="0" y="0"/>
            <a:chExt cx="2806598" cy="3944268"/>
          </a:xfrm>
        </p:grpSpPr>
        <p:grpSp>
          <p:nvGrpSpPr>
            <p:cNvPr id="34" name="Group 34"/>
            <p:cNvGrpSpPr/>
            <p:nvPr/>
          </p:nvGrpSpPr>
          <p:grpSpPr>
            <a:xfrm>
              <a:off x="1307264" y="0"/>
              <a:ext cx="206644" cy="206644"/>
              <a:chOff x="0" y="0"/>
              <a:chExt cx="6350000" cy="63500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973938" y="505360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2066087"/>
              <a:ext cx="2806598" cy="1878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>
                  <a:solidFill>
                    <a:srgbClr val="FFFFFF"/>
                  </a:solidFill>
                  <a:latin typeface="Open Sauce Light"/>
                </a:rPr>
                <a:t>Make sure you do enough research to support your points. It’s also a good idea to pair data with visual aids like charts or images.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403565" y="1400613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>
                  <a:solidFill>
                    <a:srgbClr val="FFFFFF"/>
                  </a:solidFill>
                  <a:latin typeface="Glacial Indifference"/>
                </a:rPr>
                <a:t>Phase 03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888564" y="5344958"/>
            <a:ext cx="2104948" cy="2962255"/>
            <a:chOff x="0" y="0"/>
            <a:chExt cx="2806598" cy="3949673"/>
          </a:xfrm>
        </p:grpSpPr>
        <p:grpSp>
          <p:nvGrpSpPr>
            <p:cNvPr id="40" name="Group 40"/>
            <p:cNvGrpSpPr/>
            <p:nvPr/>
          </p:nvGrpSpPr>
          <p:grpSpPr>
            <a:xfrm>
              <a:off x="1301699" y="0"/>
              <a:ext cx="206644" cy="206644"/>
              <a:chOff x="0" y="0"/>
              <a:chExt cx="6350000" cy="63500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42" name="TextBox 42"/>
            <p:cNvSpPr txBox="1"/>
            <p:nvPr/>
          </p:nvSpPr>
          <p:spPr>
            <a:xfrm>
              <a:off x="973938" y="505360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>
                  <a:solidFill>
                    <a:srgbClr val="FFFFFF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2071492"/>
              <a:ext cx="2806598" cy="1878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>
                  <a:solidFill>
                    <a:srgbClr val="FFFFFF"/>
                  </a:solidFill>
                  <a:latin typeface="Open Sauce Light"/>
                </a:rPr>
                <a:t>Remember to keep your presentation easy-to-read. Avoid overloading a slide with too many words and choose a color palette.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403565" y="1406019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>
                  <a:solidFill>
                    <a:srgbClr val="FFFFFF"/>
                  </a:solidFill>
                  <a:latin typeface="Glacial Indifference"/>
                </a:rPr>
                <a:t>Phase 05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12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887859" y="6294654"/>
            <a:ext cx="4100178" cy="135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Presentations are communication tools that can be used as demonstrations, lectures, speeches, reports, and more.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84361" y="6294654"/>
            <a:ext cx="4100178" cy="135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Make sure you do enough research to support your points. It’s also a good idea to pair data with visual aids like graphs.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94511" y="6294654"/>
            <a:ext cx="4100178" cy="135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Avoid overloading a slide with too many words and choose a color palette that won't distract the audience.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887859" y="5359054"/>
            <a:ext cx="4100178" cy="670751"/>
            <a:chOff x="0" y="0"/>
            <a:chExt cx="5466904" cy="894335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Open Sauce Light"/>
                </a:rPr>
                <a:t>Step 01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884361" y="5359054"/>
            <a:ext cx="4100178" cy="670751"/>
            <a:chOff x="0" y="0"/>
            <a:chExt cx="5466904" cy="894335"/>
          </a:xfrm>
        </p:grpSpPr>
        <p:grpSp>
          <p:nvGrpSpPr>
            <p:cNvPr id="21" name="Group 21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Open Sauce Light"/>
                </a:rPr>
                <a:t>Step 02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894511" y="5359054"/>
            <a:ext cx="4100178" cy="670751"/>
            <a:chOff x="0" y="0"/>
            <a:chExt cx="5466904" cy="894335"/>
          </a:xfrm>
        </p:grpSpPr>
        <p:grpSp>
          <p:nvGrpSpPr>
            <p:cNvPr id="29" name="Group 29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Open Sauce Light"/>
                </a:rPr>
                <a:t>Step 03</a:t>
              </a:r>
            </a:p>
          </p:txBody>
        </p:sp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1887859" y="2144258"/>
            <a:ext cx="14106830" cy="2452164"/>
            <a:chOff x="0" y="0"/>
            <a:chExt cx="18809107" cy="3269552"/>
          </a:xfrm>
        </p:grpSpPr>
        <p:sp>
          <p:nvSpPr>
            <p:cNvPr id="38" name="TextBox 38"/>
            <p:cNvSpPr txBox="1"/>
            <p:nvPr/>
          </p:nvSpPr>
          <p:spPr>
            <a:xfrm>
              <a:off x="0" y="76200"/>
              <a:ext cx="1880910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Data Collection Methods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2408808" y="2030324"/>
              <a:ext cx="13973294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Steps and Action Items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13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8854" y="2018713"/>
            <a:ext cx="7575146" cy="674876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9432114" y="2018713"/>
            <a:ext cx="6069091" cy="6319088"/>
            <a:chOff x="0" y="0"/>
            <a:chExt cx="8092121" cy="842545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Results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300380" y="4512543"/>
              <a:ext cx="3491361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Part 03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52994" y="-157809"/>
            <a:ext cx="10030256" cy="10621413"/>
            <a:chOff x="0" y="0"/>
            <a:chExt cx="3392951" cy="3592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2951" cy="3592923"/>
            </a:xfrm>
            <a:custGeom>
              <a:avLst/>
              <a:gdLst/>
              <a:ahLst/>
              <a:cxnLst/>
              <a:rect l="l" t="t" r="r" b="b"/>
              <a:pathLst>
                <a:path w="3392951" h="3592923">
                  <a:moveTo>
                    <a:pt x="0" y="0"/>
                  </a:moveTo>
                  <a:lnTo>
                    <a:pt x="3392951" y="0"/>
                  </a:lnTo>
                  <a:lnTo>
                    <a:pt x="3392951" y="3592923"/>
                  </a:lnTo>
                  <a:lnTo>
                    <a:pt x="0" y="3592923"/>
                  </a:ln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9" name="TextBox 9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14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314379" y="3028569"/>
            <a:ext cx="5176244" cy="4229862"/>
            <a:chOff x="0" y="0"/>
            <a:chExt cx="6901658" cy="563981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7150"/>
              <a:ext cx="6901658" cy="2626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</a:rPr>
                <a:t>Qualitative Results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884015"/>
              <a:ext cx="6110891" cy="2755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000000"/>
                  </a:solidFill>
                  <a:latin typeface="Glacial Indifference"/>
                </a:rPr>
                <a:t>Research findings </a:t>
              </a:r>
            </a:p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000000"/>
                  </a:solidFill>
                  <a:latin typeface="Glacial Indifference"/>
                </a:rPr>
                <a:t>and highlights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740838" y="1697921"/>
            <a:ext cx="6103600" cy="1536388"/>
            <a:chOff x="0" y="0"/>
            <a:chExt cx="8138133" cy="204851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720089"/>
              <a:ext cx="8138133" cy="1328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Highlight 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740838" y="4326985"/>
            <a:ext cx="6103600" cy="1536388"/>
            <a:chOff x="0" y="0"/>
            <a:chExt cx="8138133" cy="204851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720089"/>
              <a:ext cx="8138133" cy="1328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Make sure you do enough research to support your points. It’s also a good idea to pair data with visual aids like charts, graphs, or images.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Highlight 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740838" y="7052692"/>
            <a:ext cx="6103600" cy="1536388"/>
            <a:chOff x="0" y="0"/>
            <a:chExt cx="8138133" cy="204851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720089"/>
              <a:ext cx="8138133" cy="1328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Avoid overloading a slide with too many words and choose a color palette that won't distract the audience.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Highlight 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589176"/>
            <a:chOff x="0" y="0"/>
            <a:chExt cx="999406" cy="785568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9525"/>
              <a:ext cx="605260" cy="795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99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15</a:t>
              </a:r>
            </a:p>
            <a:p>
              <a:pPr algn="r">
                <a:lnSpc>
                  <a:spcPts val="2400"/>
                </a:lnSpc>
              </a:pPr>
              <a:endParaRPr lang="en-US" sz="2000" spc="200">
                <a:solidFill>
                  <a:srgbClr val="000000"/>
                </a:solidFill>
                <a:latin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183898" y="4274994"/>
            <a:ext cx="9920204" cy="164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120">
                <a:solidFill>
                  <a:srgbClr val="000000"/>
                </a:solidFill>
                <a:latin typeface="Open Sauce Light"/>
              </a:rPr>
              <a:t>Avoid overloading a slide with too many words</a:t>
            </a:r>
          </a:p>
          <a:p>
            <a:pPr algn="ctr">
              <a:lnSpc>
                <a:spcPts val="4500"/>
              </a:lnSpc>
            </a:pPr>
            <a:r>
              <a:rPr lang="en-US" sz="3000" spc="120">
                <a:solidFill>
                  <a:srgbClr val="000000"/>
                </a:solidFill>
                <a:latin typeface="Open Sauce Light"/>
              </a:rPr>
              <a:t>and choose a color palette that won't</a:t>
            </a:r>
          </a:p>
          <a:p>
            <a:pPr algn="ctr">
              <a:lnSpc>
                <a:spcPts val="4500"/>
              </a:lnSpc>
            </a:pPr>
            <a:r>
              <a:rPr lang="en-US" sz="3000" spc="120">
                <a:solidFill>
                  <a:srgbClr val="000000"/>
                </a:solidFill>
                <a:latin typeface="Open Sauce Light"/>
              </a:rPr>
              <a:t>distract the audience. 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6371619"/>
            <a:ext cx="3729943" cy="318062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40888" y="1028700"/>
            <a:ext cx="6329255" cy="230154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769114" y="6715555"/>
            <a:ext cx="4635235" cy="27052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16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968585" y="1605340"/>
            <a:ext cx="6901796" cy="6947388"/>
            <a:chOff x="0" y="0"/>
            <a:chExt cx="9202395" cy="9263184"/>
          </a:xfrm>
        </p:grpSpPr>
        <p:sp>
          <p:nvSpPr>
            <p:cNvPr id="11" name="TextBox 11"/>
            <p:cNvSpPr txBox="1"/>
            <p:nvPr/>
          </p:nvSpPr>
          <p:spPr>
            <a:xfrm>
              <a:off x="699246" y="8830370"/>
              <a:ext cx="1530567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Item 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442392" y="8830370"/>
              <a:ext cx="1530567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Item 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185537" y="8830370"/>
              <a:ext cx="1530567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Item 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928683" y="8830370"/>
              <a:ext cx="1530567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Item 4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71828" y="8830370"/>
              <a:ext cx="1530567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Item 5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699246" y="197357"/>
              <a:ext cx="8503149" cy="8503149"/>
              <a:chOff x="0" y="0"/>
              <a:chExt cx="10287000" cy="10287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20510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41084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61658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82232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2952" y="-38100"/>
              <a:ext cx="528330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50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662530"/>
              <a:ext cx="531283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40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56" y="3363160"/>
              <a:ext cx="530627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30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624" y="5063789"/>
              <a:ext cx="528658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20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5944" y="6764419"/>
              <a:ext cx="455338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10 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18320" y="8465049"/>
              <a:ext cx="312963" cy="43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77"/>
                </a:lnSpc>
              </a:pPr>
              <a:r>
                <a:rPr lang="en-US" sz="1983">
                  <a:solidFill>
                    <a:srgbClr val="000000"/>
                  </a:solidFill>
                  <a:latin typeface="Open Sauce Light"/>
                </a:rPr>
                <a:t>0 </a:t>
              </a:r>
            </a:p>
          </p:txBody>
        </p:sp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699246" y="197357"/>
              <a:ext cx="8503149" cy="8503149"/>
              <a:chOff x="0" y="0"/>
              <a:chExt cx="10287000" cy="10287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-1732" y="8216863"/>
                <a:ext cx="1855125" cy="2070137"/>
              </a:xfrm>
              <a:custGeom>
                <a:avLst/>
                <a:gdLst/>
                <a:ahLst/>
                <a:cxnLst/>
                <a:rect l="l" t="t" r="r" b="b"/>
                <a:pathLst>
                  <a:path w="1855125" h="2070137">
                    <a:moveTo>
                      <a:pt x="1732" y="2070137"/>
                    </a:moveTo>
                    <a:lnTo>
                      <a:pt x="1732" y="154520"/>
                    </a:lnTo>
                    <a:cubicBezTo>
                      <a:pt x="0" y="114144"/>
                      <a:pt x="14838" y="74814"/>
                      <a:pt x="42809" y="45644"/>
                    </a:cubicBezTo>
                    <a:cubicBezTo>
                      <a:pt x="70779" y="16476"/>
                      <a:pt x="109452" y="0"/>
                      <a:pt x="149865" y="37"/>
                    </a:cubicBezTo>
                    <a:lnTo>
                      <a:pt x="1705259" y="37"/>
                    </a:lnTo>
                    <a:cubicBezTo>
                      <a:pt x="1745672" y="0"/>
                      <a:pt x="1784345" y="16476"/>
                      <a:pt x="1812315" y="45644"/>
                    </a:cubicBezTo>
                    <a:cubicBezTo>
                      <a:pt x="1840286" y="74814"/>
                      <a:pt x="1855124" y="114144"/>
                      <a:pt x="1853392" y="154520"/>
                    </a:cubicBezTo>
                    <a:lnTo>
                      <a:pt x="1853392" y="2070137"/>
                    </a:lnTo>
                    <a:close/>
                  </a:path>
                </a:pathLst>
              </a:custGeom>
              <a:solidFill>
                <a:srgbClr val="1B48AB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2108835" y="6165850"/>
                <a:ext cx="1851660" cy="4121150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4121150">
                    <a:moveTo>
                      <a:pt x="0" y="4121150"/>
                    </a:moveTo>
                    <a:lnTo>
                      <a:pt x="0" y="148133"/>
                    </a:lnTo>
                    <a:cubicBezTo>
                      <a:pt x="0" y="108846"/>
                      <a:pt x="15607" y="71167"/>
                      <a:pt x="43387" y="43387"/>
                    </a:cubicBezTo>
                    <a:cubicBezTo>
                      <a:pt x="71167" y="15607"/>
                      <a:pt x="108846" y="0"/>
                      <a:pt x="148133" y="0"/>
                    </a:cubicBezTo>
                    <a:lnTo>
                      <a:pt x="1703527" y="0"/>
                    </a:lnTo>
                    <a:cubicBezTo>
                      <a:pt x="1742814" y="0"/>
                      <a:pt x="1780493" y="15607"/>
                      <a:pt x="1808273" y="43387"/>
                    </a:cubicBezTo>
                    <a:cubicBezTo>
                      <a:pt x="1836053" y="71167"/>
                      <a:pt x="1851660" y="108846"/>
                      <a:pt x="1851660" y="148133"/>
                    </a:cubicBezTo>
                    <a:lnTo>
                      <a:pt x="1851660" y="4121150"/>
                    </a:lnTo>
                    <a:close/>
                  </a:path>
                </a:pathLst>
              </a:custGeom>
              <a:solidFill>
                <a:srgbClr val="1B48AB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4217670" y="4108450"/>
                <a:ext cx="1851660" cy="6178550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6178550">
                    <a:moveTo>
                      <a:pt x="0" y="6178550"/>
                    </a:moveTo>
                    <a:lnTo>
                      <a:pt x="0" y="148133"/>
                    </a:lnTo>
                    <a:cubicBezTo>
                      <a:pt x="0" y="108846"/>
                      <a:pt x="15607" y="71167"/>
                      <a:pt x="43387" y="43387"/>
                    </a:cubicBezTo>
                    <a:cubicBezTo>
                      <a:pt x="71167" y="15607"/>
                      <a:pt x="108846" y="0"/>
                      <a:pt x="148133" y="0"/>
                    </a:cubicBezTo>
                    <a:lnTo>
                      <a:pt x="1703527" y="0"/>
                    </a:lnTo>
                    <a:cubicBezTo>
                      <a:pt x="1742814" y="0"/>
                      <a:pt x="1780493" y="15607"/>
                      <a:pt x="1808273" y="43387"/>
                    </a:cubicBezTo>
                    <a:cubicBezTo>
                      <a:pt x="1836053" y="71167"/>
                      <a:pt x="1851660" y="108846"/>
                      <a:pt x="1851660" y="148133"/>
                    </a:cubicBezTo>
                    <a:lnTo>
                      <a:pt x="1851660" y="6178550"/>
                    </a:lnTo>
                    <a:close/>
                  </a:path>
                </a:pathLst>
              </a:custGeom>
              <a:solidFill>
                <a:srgbClr val="1B48AB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6326505" y="2051050"/>
                <a:ext cx="1851660" cy="8235950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8235950">
                    <a:moveTo>
                      <a:pt x="0" y="8235950"/>
                    </a:moveTo>
                    <a:lnTo>
                      <a:pt x="0" y="148133"/>
                    </a:lnTo>
                    <a:cubicBezTo>
                      <a:pt x="0" y="108845"/>
                      <a:pt x="15607" y="71167"/>
                      <a:pt x="43387" y="43387"/>
                    </a:cubicBezTo>
                    <a:cubicBezTo>
                      <a:pt x="71167" y="15607"/>
                      <a:pt x="108846" y="0"/>
                      <a:pt x="148133" y="0"/>
                    </a:cubicBezTo>
                    <a:lnTo>
                      <a:pt x="1703527" y="0"/>
                    </a:lnTo>
                    <a:cubicBezTo>
                      <a:pt x="1742815" y="0"/>
                      <a:pt x="1780492" y="15607"/>
                      <a:pt x="1808273" y="43387"/>
                    </a:cubicBezTo>
                    <a:cubicBezTo>
                      <a:pt x="1836053" y="71167"/>
                      <a:pt x="1851660" y="108845"/>
                      <a:pt x="1851660" y="148133"/>
                    </a:cubicBezTo>
                    <a:lnTo>
                      <a:pt x="1851660" y="8235950"/>
                    </a:lnTo>
                    <a:close/>
                  </a:path>
                </a:pathLst>
              </a:custGeom>
              <a:solidFill>
                <a:srgbClr val="1B48AB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8435340" y="-6350"/>
                <a:ext cx="1851660" cy="10293350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10293350">
                    <a:moveTo>
                      <a:pt x="0" y="10293350"/>
                    </a:moveTo>
                    <a:lnTo>
                      <a:pt x="0" y="148133"/>
                    </a:lnTo>
                    <a:cubicBezTo>
                      <a:pt x="0" y="108846"/>
                      <a:pt x="15607" y="71167"/>
                      <a:pt x="43387" y="43387"/>
                    </a:cubicBezTo>
                    <a:cubicBezTo>
                      <a:pt x="71168" y="15607"/>
                      <a:pt x="108845" y="0"/>
                      <a:pt x="148133" y="0"/>
                    </a:cubicBezTo>
                    <a:lnTo>
                      <a:pt x="1703527" y="0"/>
                    </a:lnTo>
                    <a:cubicBezTo>
                      <a:pt x="1742815" y="0"/>
                      <a:pt x="1780492" y="15607"/>
                      <a:pt x="1808273" y="43387"/>
                    </a:cubicBezTo>
                    <a:cubicBezTo>
                      <a:pt x="1836053" y="71167"/>
                      <a:pt x="1851660" y="108846"/>
                      <a:pt x="1851660" y="148133"/>
                    </a:cubicBezTo>
                    <a:lnTo>
                      <a:pt x="1851660" y="10293350"/>
                    </a:lnTo>
                    <a:close/>
                  </a:path>
                </a:pathLst>
              </a:custGeom>
              <a:solidFill>
                <a:srgbClr val="1B48AB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0" y="9251950"/>
                <a:ext cx="1851660" cy="1035050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103505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1035050"/>
                    </a:lnTo>
                    <a:lnTo>
                      <a:pt x="0" y="1035050"/>
                    </a:lnTo>
                    <a:close/>
                  </a:path>
                </a:pathLst>
              </a:custGeom>
              <a:solidFill>
                <a:srgbClr val="FFDF2B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2108835" y="6990080"/>
                <a:ext cx="1851660" cy="3296920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329692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3296920"/>
                    </a:lnTo>
                    <a:lnTo>
                      <a:pt x="0" y="3296920"/>
                    </a:lnTo>
                    <a:close/>
                  </a:path>
                </a:pathLst>
              </a:custGeom>
              <a:solidFill>
                <a:srgbClr val="FFDF2B"/>
              </a:solidFill>
            </p:spPr>
          </p:sp>
          <p:sp>
            <p:nvSpPr>
              <p:cNvPr id="37" name="Freeform 37"/>
              <p:cNvSpPr/>
              <p:nvPr/>
            </p:nvSpPr>
            <p:spPr>
              <a:xfrm>
                <a:off x="4217670" y="5138208"/>
                <a:ext cx="1851660" cy="5148792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5148792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5148792"/>
                    </a:lnTo>
                    <a:lnTo>
                      <a:pt x="0" y="5148792"/>
                    </a:lnTo>
                    <a:close/>
                  </a:path>
                </a:pathLst>
              </a:custGeom>
              <a:solidFill>
                <a:srgbClr val="FFDF2B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6326505" y="3698240"/>
                <a:ext cx="1851660" cy="6588760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65887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6588760"/>
                    </a:lnTo>
                    <a:lnTo>
                      <a:pt x="0" y="6588760"/>
                    </a:lnTo>
                    <a:close/>
                  </a:path>
                </a:pathLst>
              </a:custGeom>
              <a:solidFill>
                <a:srgbClr val="FFDF2B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8435340" y="1640586"/>
                <a:ext cx="1851660" cy="8646414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8646414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8646414"/>
                    </a:lnTo>
                    <a:lnTo>
                      <a:pt x="0" y="8646414"/>
                    </a:lnTo>
                    <a:close/>
                  </a:path>
                </a:pathLst>
              </a:custGeom>
              <a:solidFill>
                <a:srgbClr val="FFDF2B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0" y="10287000"/>
                <a:ext cx="18516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516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3D3D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2108835" y="8638540"/>
                <a:ext cx="1851660" cy="1648460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1648460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1648460"/>
                    </a:lnTo>
                    <a:lnTo>
                      <a:pt x="0" y="1648460"/>
                    </a:lnTo>
                    <a:close/>
                  </a:path>
                </a:pathLst>
              </a:custGeom>
              <a:solidFill>
                <a:srgbClr val="ED3D3D"/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4217670" y="7197725"/>
                <a:ext cx="1851660" cy="3089275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3089275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3089275"/>
                    </a:lnTo>
                    <a:lnTo>
                      <a:pt x="0" y="3089275"/>
                    </a:lnTo>
                    <a:close/>
                  </a:path>
                </a:pathLst>
              </a:custGeom>
              <a:solidFill>
                <a:srgbClr val="ED3D3D"/>
              </a:solidFill>
            </p:spPr>
          </p:sp>
          <p:sp>
            <p:nvSpPr>
              <p:cNvPr id="43" name="Freeform 43"/>
              <p:cNvSpPr/>
              <p:nvPr/>
            </p:nvSpPr>
            <p:spPr>
              <a:xfrm>
                <a:off x="6326505" y="6580822"/>
                <a:ext cx="1851660" cy="3706178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3706178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3706178"/>
                    </a:lnTo>
                    <a:lnTo>
                      <a:pt x="0" y="3706178"/>
                    </a:lnTo>
                    <a:close/>
                  </a:path>
                </a:pathLst>
              </a:custGeom>
              <a:solidFill>
                <a:srgbClr val="ED3D3D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8435340" y="5757926"/>
                <a:ext cx="1851660" cy="4529074"/>
              </a:xfrm>
              <a:custGeom>
                <a:avLst/>
                <a:gdLst/>
                <a:ahLst/>
                <a:cxnLst/>
                <a:rect l="l" t="t" r="r" b="b"/>
                <a:pathLst>
                  <a:path w="1851660" h="4529074">
                    <a:moveTo>
                      <a:pt x="0" y="0"/>
                    </a:moveTo>
                    <a:lnTo>
                      <a:pt x="1851660" y="0"/>
                    </a:lnTo>
                    <a:lnTo>
                      <a:pt x="1851660" y="4529074"/>
                    </a:lnTo>
                    <a:lnTo>
                      <a:pt x="0" y="4529074"/>
                    </a:lnTo>
                    <a:close/>
                  </a:path>
                </a:pathLst>
              </a:custGeom>
              <a:solidFill>
                <a:srgbClr val="ED3D3D"/>
              </a:solidFill>
            </p:spPr>
          </p:sp>
        </p:grpSp>
      </p:grpSp>
      <p:grpSp>
        <p:nvGrpSpPr>
          <p:cNvPr id="45" name="Group 45"/>
          <p:cNvGrpSpPr/>
          <p:nvPr/>
        </p:nvGrpSpPr>
        <p:grpSpPr>
          <a:xfrm>
            <a:off x="1028700" y="2027300"/>
            <a:ext cx="6105232" cy="6232399"/>
            <a:chOff x="0" y="0"/>
            <a:chExt cx="8140309" cy="8309866"/>
          </a:xfrm>
        </p:grpSpPr>
        <p:sp>
          <p:nvSpPr>
            <p:cNvPr id="46" name="TextBox 46"/>
            <p:cNvSpPr txBox="1"/>
            <p:nvPr/>
          </p:nvSpPr>
          <p:spPr>
            <a:xfrm>
              <a:off x="0" y="123825"/>
              <a:ext cx="8140309" cy="2473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</a:rPr>
                <a:t>Quantitative Results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2893285"/>
              <a:ext cx="8140309" cy="5416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Presentations are communication tools that can be used as demonstrations, lectures, speeches, reports, and more.</a:t>
              </a:r>
            </a:p>
            <a:p>
              <a:pPr>
                <a:lnSpc>
                  <a:spcPts val="2700"/>
                </a:lnSpc>
              </a:pPr>
              <a:endParaRPr lang="en-US" sz="1800" spc="72">
                <a:solidFill>
                  <a:srgbClr val="000000"/>
                </a:solidFill>
                <a:latin typeface="Open Sauce Light"/>
              </a:endParaRPr>
            </a:p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It is mostly presented before an audience. It serves a variety of purposes, making presentations powerful tools for convincing and teaching. </a:t>
              </a:r>
            </a:p>
            <a:p>
              <a:pPr>
                <a:lnSpc>
                  <a:spcPts val="2700"/>
                </a:lnSpc>
              </a:pPr>
              <a:endParaRPr lang="en-US" sz="1800" spc="72">
                <a:solidFill>
                  <a:srgbClr val="000000"/>
                </a:solidFill>
                <a:latin typeface="Open Sauce Light"/>
              </a:endParaRPr>
            </a:p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To create a stunning presentation, it's best to simplify your thoughts. Start with an outline of topics and identify highlights, which can be applied to whatever subject you plan on discussing. 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536071" y="2018713"/>
            <a:ext cx="6069091" cy="6319088"/>
            <a:chOff x="0" y="0"/>
            <a:chExt cx="8092121" cy="8425451"/>
          </a:xfrm>
        </p:grpSpPr>
        <p:sp>
          <p:nvSpPr>
            <p:cNvPr id="7" name="TextBox 7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Conclusion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206902" y="4512543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Part 04</a:t>
              </a:r>
            </a:p>
          </p:txBody>
        </p:sp>
        <p:sp>
          <p:nvSpPr>
            <p:cNvPr id="9" name="AutoShape 9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0" name="AutoShape 10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2" name="TextBox 12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17</a:t>
              </a:r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01877" y="1626910"/>
            <a:ext cx="8065814" cy="76313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18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396827" y="2730009"/>
            <a:ext cx="4144234" cy="4237806"/>
            <a:chOff x="0" y="0"/>
            <a:chExt cx="5525645" cy="565040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5525645" cy="5650408"/>
              <a:chOff x="0" y="0"/>
              <a:chExt cx="27632168" cy="28256069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632168" cy="28256068"/>
              </a:xfrm>
              <a:custGeom>
                <a:avLst/>
                <a:gdLst/>
                <a:ahLst/>
                <a:cxnLst/>
                <a:rect l="l" t="t" r="r" b="b"/>
                <a:pathLst>
                  <a:path w="27632168" h="28256068">
                    <a:moveTo>
                      <a:pt x="27406107" y="0"/>
                    </a:moveTo>
                    <a:lnTo>
                      <a:pt x="0" y="0"/>
                    </a:lnTo>
                    <a:lnTo>
                      <a:pt x="0" y="28256068"/>
                    </a:lnTo>
                    <a:lnTo>
                      <a:pt x="27632168" y="28256068"/>
                    </a:lnTo>
                    <a:lnTo>
                      <a:pt x="27632168" y="0"/>
                    </a:lnTo>
                    <a:lnTo>
                      <a:pt x="27406107" y="0"/>
                    </a:lnTo>
                    <a:close/>
                    <a:moveTo>
                      <a:pt x="27406107" y="28030010"/>
                    </a:moveTo>
                    <a:lnTo>
                      <a:pt x="228600" y="28030010"/>
                    </a:lnTo>
                    <a:lnTo>
                      <a:pt x="228600" y="228600"/>
                    </a:lnTo>
                    <a:lnTo>
                      <a:pt x="27406107" y="228600"/>
                    </a:lnTo>
                    <a:lnTo>
                      <a:pt x="27406107" y="280300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3" name="AutoShape 13"/>
            <p:cNvSpPr/>
            <p:nvPr/>
          </p:nvSpPr>
          <p:spPr>
            <a:xfrm rot="-5400000">
              <a:off x="1457079" y="1835965"/>
              <a:ext cx="12700" cy="177061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578123" y="641541"/>
              <a:ext cx="4407007" cy="1441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sz="1500" spc="60">
                  <a:solidFill>
                    <a:srgbClr val="000000"/>
                  </a:solidFill>
                  <a:latin typeface="Open Sauce Light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78123" y="4545403"/>
              <a:ext cx="4407007" cy="358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 Bold"/>
                </a:rPr>
                <a:t>Project highlights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578123" y="3319390"/>
              <a:ext cx="4407007" cy="669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79"/>
                </a:lnSpc>
              </a:pPr>
              <a:r>
                <a:rPr lang="en-US" sz="1599" spc="191">
                  <a:solidFill>
                    <a:srgbClr val="000000"/>
                  </a:solidFill>
                  <a:latin typeface="Open Sauce Light"/>
                </a:rPr>
                <a:t>UNCOVERED KEY RESEARCH TRENDS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32104" y="2730009"/>
            <a:ext cx="4144234" cy="4237806"/>
            <a:chOff x="0" y="0"/>
            <a:chExt cx="5525645" cy="5650408"/>
          </a:xfrm>
        </p:grpSpPr>
        <p:sp>
          <p:nvSpPr>
            <p:cNvPr id="18" name="AutoShape 18"/>
            <p:cNvSpPr/>
            <p:nvPr/>
          </p:nvSpPr>
          <p:spPr>
            <a:xfrm rot="-5400000">
              <a:off x="1463618" y="1835965"/>
              <a:ext cx="12700" cy="1770611"/>
            </a:xfrm>
            <a:prstGeom prst="rect">
              <a:avLst/>
            </a:prstGeom>
            <a:solidFill>
              <a:srgbClr val="000000"/>
            </a:solidFill>
          </p:spPr>
        </p:sp>
        <p:grpSp>
          <p:nvGrpSpPr>
            <p:cNvPr id="19" name="Group 19"/>
            <p:cNvGrpSpPr/>
            <p:nvPr/>
          </p:nvGrpSpPr>
          <p:grpSpPr>
            <a:xfrm>
              <a:off x="0" y="0"/>
              <a:ext cx="5525645" cy="5650408"/>
              <a:chOff x="0" y="0"/>
              <a:chExt cx="27632168" cy="2825606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7632168" cy="28256068"/>
              </a:xfrm>
              <a:custGeom>
                <a:avLst/>
                <a:gdLst/>
                <a:ahLst/>
                <a:cxnLst/>
                <a:rect l="l" t="t" r="r" b="b"/>
                <a:pathLst>
                  <a:path w="27632168" h="28256068">
                    <a:moveTo>
                      <a:pt x="27406107" y="0"/>
                    </a:moveTo>
                    <a:lnTo>
                      <a:pt x="0" y="0"/>
                    </a:lnTo>
                    <a:lnTo>
                      <a:pt x="0" y="28256068"/>
                    </a:lnTo>
                    <a:lnTo>
                      <a:pt x="27632168" y="28256068"/>
                    </a:lnTo>
                    <a:lnTo>
                      <a:pt x="27632168" y="0"/>
                    </a:lnTo>
                    <a:lnTo>
                      <a:pt x="27406107" y="0"/>
                    </a:lnTo>
                    <a:close/>
                    <a:moveTo>
                      <a:pt x="27406107" y="28030010"/>
                    </a:moveTo>
                    <a:lnTo>
                      <a:pt x="228600" y="28030010"/>
                    </a:lnTo>
                    <a:lnTo>
                      <a:pt x="228600" y="228600"/>
                    </a:lnTo>
                    <a:lnTo>
                      <a:pt x="27406107" y="228600"/>
                    </a:lnTo>
                    <a:lnTo>
                      <a:pt x="27406107" y="280300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578123" y="641541"/>
              <a:ext cx="4407007" cy="1441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sz="1500" spc="60">
                  <a:solidFill>
                    <a:srgbClr val="000000"/>
                  </a:solidFill>
                  <a:latin typeface="Open Sauce Light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578123" y="4545403"/>
              <a:ext cx="4407007" cy="358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 Bold"/>
                </a:rPr>
                <a:t>Significant discovery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578123" y="3319390"/>
              <a:ext cx="4407007" cy="669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79"/>
                </a:lnSpc>
              </a:pPr>
              <a:r>
                <a:rPr lang="en-US" sz="1599" spc="191">
                  <a:solidFill>
                    <a:srgbClr val="000000"/>
                  </a:solidFill>
                  <a:latin typeface="Open Sauce Light"/>
                </a:rPr>
                <a:t>NEW UNDERSTANDING OF THE PROBLEM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867380" y="2730009"/>
            <a:ext cx="4144234" cy="4237806"/>
            <a:chOff x="0" y="0"/>
            <a:chExt cx="5525645" cy="565040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5525645" cy="5650408"/>
              <a:chOff x="0" y="0"/>
              <a:chExt cx="27632168" cy="28256069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7632168" cy="28256068"/>
              </a:xfrm>
              <a:custGeom>
                <a:avLst/>
                <a:gdLst/>
                <a:ahLst/>
                <a:cxnLst/>
                <a:rect l="l" t="t" r="r" b="b"/>
                <a:pathLst>
                  <a:path w="27632168" h="28256068">
                    <a:moveTo>
                      <a:pt x="27406107" y="0"/>
                    </a:moveTo>
                    <a:lnTo>
                      <a:pt x="0" y="0"/>
                    </a:lnTo>
                    <a:lnTo>
                      <a:pt x="0" y="28256068"/>
                    </a:lnTo>
                    <a:lnTo>
                      <a:pt x="27632168" y="28256068"/>
                    </a:lnTo>
                    <a:lnTo>
                      <a:pt x="27632168" y="0"/>
                    </a:lnTo>
                    <a:lnTo>
                      <a:pt x="27406107" y="0"/>
                    </a:lnTo>
                    <a:close/>
                    <a:moveTo>
                      <a:pt x="27406107" y="28030010"/>
                    </a:moveTo>
                    <a:lnTo>
                      <a:pt x="228600" y="28030010"/>
                    </a:lnTo>
                    <a:lnTo>
                      <a:pt x="228600" y="228600"/>
                    </a:lnTo>
                    <a:lnTo>
                      <a:pt x="27406107" y="228600"/>
                    </a:lnTo>
                    <a:lnTo>
                      <a:pt x="27406107" y="280300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7" name="AutoShape 27"/>
            <p:cNvSpPr/>
            <p:nvPr/>
          </p:nvSpPr>
          <p:spPr>
            <a:xfrm rot="-5400000">
              <a:off x="1457079" y="1835965"/>
              <a:ext cx="12700" cy="177061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578123" y="641541"/>
              <a:ext cx="4407007" cy="1441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sz="1500" spc="60">
                  <a:solidFill>
                    <a:srgbClr val="000000"/>
                  </a:solidFill>
                  <a:latin typeface="Open Sauce Light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578123" y="4545403"/>
              <a:ext cx="4407007" cy="358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 Bold"/>
                </a:rPr>
                <a:t>Interpretation of findings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578123" y="3319390"/>
              <a:ext cx="4407007" cy="669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79"/>
                </a:lnSpc>
              </a:pPr>
              <a:r>
                <a:rPr lang="en-US" sz="1599" spc="191">
                  <a:solidFill>
                    <a:srgbClr val="000000"/>
                  </a:solidFill>
                  <a:latin typeface="Open Sauce Light"/>
                </a:rPr>
                <a:t>DISAGREEMENTS WITH THESIS STATEMENT</a:t>
              </a:r>
            </a:p>
          </p:txBody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11850" y="6422564"/>
            <a:ext cx="6156106" cy="51823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7335" y="2805390"/>
            <a:ext cx="5780302" cy="4676219"/>
            <a:chOff x="0" y="0"/>
            <a:chExt cx="7707069" cy="6234959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0"/>
              <a:ext cx="7707069" cy="3933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FFFFFF"/>
                  </a:solidFill>
                  <a:latin typeface="Glacial Indifference"/>
                </a:rPr>
                <a:t>Contributions of the</a:t>
              </a:r>
            </a:p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FFFFFF"/>
                  </a:solidFill>
                  <a:latin typeface="Glacial Indifference"/>
                </a:rPr>
                <a:t>Project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370963"/>
              <a:ext cx="7707069" cy="1863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00"/>
                </a:lnSpc>
              </a:pPr>
              <a:r>
                <a:rPr lang="en-US" sz="5000">
                  <a:solidFill>
                    <a:srgbClr val="FFFFFF"/>
                  </a:solidFill>
                  <a:latin typeface="Glacial Indifference"/>
                </a:rPr>
                <a:t>Suggestions for future research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281853" y="7064997"/>
            <a:ext cx="5780302" cy="416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>
                <a:solidFill>
                  <a:srgbClr val="FFFFFF"/>
                </a:solidFill>
                <a:latin typeface="Glacial Indifference"/>
              </a:rPr>
              <a:t>hello@reallygreatsite.com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9941070" y="3628100"/>
            <a:ext cx="9525" cy="132795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 rot="-5400000">
            <a:off x="9941070" y="5472021"/>
            <a:ext cx="9525" cy="1327959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8" name="Group 8"/>
          <p:cNvGrpSpPr/>
          <p:nvPr/>
        </p:nvGrpSpPr>
        <p:grpSpPr>
          <a:xfrm>
            <a:off x="9281853" y="3081615"/>
            <a:ext cx="6031511" cy="731951"/>
            <a:chOff x="0" y="0"/>
            <a:chExt cx="8042014" cy="975935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5430194" cy="41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 Bold"/>
                </a:rPr>
                <a:t>Address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49972"/>
              <a:ext cx="8042014" cy="325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79"/>
                </a:lnSpc>
              </a:pPr>
              <a:r>
                <a:rPr lang="en-US" sz="1599" spc="191">
                  <a:solidFill>
                    <a:srgbClr val="FFFFFF"/>
                  </a:solidFill>
                  <a:latin typeface="Open Sauce Light"/>
                </a:rPr>
                <a:t>123 ANYWHERE ST., ANY CITY, ST 12345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281853" y="4954112"/>
            <a:ext cx="6031511" cy="731951"/>
            <a:chOff x="0" y="0"/>
            <a:chExt cx="8042014" cy="97593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5430194" cy="41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 Bold"/>
                </a:rPr>
                <a:t>Phone Number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49972"/>
              <a:ext cx="8042014" cy="325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79"/>
                </a:lnSpc>
              </a:pPr>
              <a:r>
                <a:rPr lang="en-US" sz="1599" spc="191">
                  <a:solidFill>
                    <a:srgbClr val="FFFFFF"/>
                  </a:solidFill>
                  <a:latin typeface="Open Sauce Light"/>
                </a:rPr>
                <a:t>123-456-7890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9" name="TextBox 19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19</a:t>
              </a:r>
            </a:p>
          </p:txBody>
        </p:sp>
        <p:sp>
          <p:nvSpPr>
            <p:cNvPr id="20" name="AutoShape 20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4943299" y="535253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dirty="0">
                  <a:solidFill>
                    <a:srgbClr val="FFFFFF"/>
                  </a:solidFill>
                  <a:latin typeface="Glacial Indifference"/>
                </a:rPr>
                <a:t>Group Members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>
                  <a:solidFill>
                    <a:srgbClr val="FFFFFF"/>
                  </a:solidFill>
                  <a:latin typeface="Glacial Indifference"/>
                </a:rPr>
                <a:t>Group 2</a:t>
              </a:r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8001000" y="3464288"/>
            <a:ext cx="1517995" cy="1517989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1602" r="-50792" b="-8399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7238179" y="5317337"/>
            <a:ext cx="3043636" cy="1187177"/>
            <a:chOff x="0" y="-19049"/>
            <a:chExt cx="4058181" cy="158290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Hafsa Parker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1" cy="861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Scientist and Encoder</a:t>
              </a: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3303341" y="3464288"/>
            <a:ext cx="1517995" cy="1517989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69735" t="-93124" r="-263900" b="-229565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589159" y="5317337"/>
            <a:ext cx="2946359" cy="849951"/>
            <a:chOff x="0" y="-19049"/>
            <a:chExt cx="3928479" cy="1133268"/>
          </a:xfrm>
        </p:grpSpPr>
        <p:sp>
          <p:nvSpPr>
            <p:cNvPr id="21" name="TextBox 21"/>
            <p:cNvSpPr txBox="1"/>
            <p:nvPr/>
          </p:nvSpPr>
          <p:spPr>
            <a:xfrm>
              <a:off x="249573" y="702140"/>
              <a:ext cx="3429331" cy="412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18B-129-SE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Mansoor Ahmed</a:t>
              </a: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2735137" y="3464288"/>
            <a:ext cx="1517995" cy="1517989"/>
            <a:chOff x="0" y="0"/>
            <a:chExt cx="6350000" cy="634997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9678" r="-30321"/>
              </a:stretch>
            </a:blipFill>
          </p:spPr>
        </p:sp>
      </p:grpSp>
      <p:grpSp>
        <p:nvGrpSpPr>
          <p:cNvPr id="25" name="Group 25"/>
          <p:cNvGrpSpPr/>
          <p:nvPr/>
        </p:nvGrpSpPr>
        <p:grpSpPr>
          <a:xfrm>
            <a:off x="11984476" y="5317337"/>
            <a:ext cx="3019317" cy="862050"/>
            <a:chOff x="0" y="-19049"/>
            <a:chExt cx="4025756" cy="1149400"/>
          </a:xfrm>
        </p:grpSpPr>
        <p:sp>
          <p:nvSpPr>
            <p:cNvPr id="26" name="TextBox 26"/>
            <p:cNvSpPr txBox="1"/>
            <p:nvPr/>
          </p:nvSpPr>
          <p:spPr>
            <a:xfrm>
              <a:off x="298213" y="702140"/>
              <a:ext cx="3429331" cy="428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Statistician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9049"/>
              <a:ext cx="402575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Waleed </a:t>
              </a:r>
              <a:r>
                <a:rPr lang="en-US" sz="2500" spc="100" dirty="0" err="1">
                  <a:solidFill>
                    <a:srgbClr val="FFFFFF"/>
                  </a:solidFill>
                  <a:latin typeface="Open Sauce Light Bold"/>
                </a:rPr>
                <a:t>Sohail</a:t>
              </a:r>
              <a:endParaRPr lang="en-US" sz="2500" spc="100" dirty="0">
                <a:solidFill>
                  <a:srgbClr val="FFFFFF"/>
                </a:solidFill>
                <a:latin typeface="Open Sauce Light Bold"/>
              </a:endParaRPr>
            </a:p>
          </p:txBody>
        </p:sp>
      </p:grpSp>
      <p:grpSp>
        <p:nvGrpSpPr>
          <p:cNvPr id="28" name="Group 13">
            <a:extLst>
              <a:ext uri="{FF2B5EF4-FFF2-40B4-BE49-F238E27FC236}">
                <a16:creationId xmlns:a16="http://schemas.microsoft.com/office/drawing/2014/main" id="{DE2B1C08-D01A-4B52-BCDB-B0F8936C60FD}"/>
              </a:ext>
            </a:extLst>
          </p:cNvPr>
          <p:cNvGrpSpPr>
            <a:grpSpLocks noChangeAspect="1"/>
          </p:cNvGrpSpPr>
          <p:nvPr/>
        </p:nvGrpSpPr>
        <p:grpSpPr>
          <a:xfrm>
            <a:off x="8070547" y="6885142"/>
            <a:ext cx="1517995" cy="1517989"/>
            <a:chOff x="0" y="0"/>
            <a:chExt cx="6350000" cy="6349975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25016FF-CF67-4C40-BE07-7E47804EDC0B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1602" r="-50792" b="-8399"/>
              </a:stretch>
            </a:blipFill>
          </p:spPr>
        </p:sp>
      </p:grpSp>
      <p:grpSp>
        <p:nvGrpSpPr>
          <p:cNvPr id="30" name="Group 15">
            <a:extLst>
              <a:ext uri="{FF2B5EF4-FFF2-40B4-BE49-F238E27FC236}">
                <a16:creationId xmlns:a16="http://schemas.microsoft.com/office/drawing/2014/main" id="{40274BD9-2E23-4EF9-96DB-48DBA83D4CB7}"/>
              </a:ext>
            </a:extLst>
          </p:cNvPr>
          <p:cNvGrpSpPr/>
          <p:nvPr/>
        </p:nvGrpSpPr>
        <p:grpSpPr>
          <a:xfrm>
            <a:off x="7307726" y="8738191"/>
            <a:ext cx="3043636" cy="1187177"/>
            <a:chOff x="0" y="-19049"/>
            <a:chExt cx="4058181" cy="1582903"/>
          </a:xfrm>
        </p:grpSpPr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25E840CB-5138-4EB2-B7CF-87395AD8AC63}"/>
                </a:ext>
              </a:extLst>
            </p:cNvPr>
            <p:cNvSpPr txBox="1"/>
            <p:nvPr/>
          </p:nvSpPr>
          <p:spPr>
            <a:xfrm>
              <a:off x="0" y="-19049"/>
              <a:ext cx="4058181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 err="1">
                  <a:solidFill>
                    <a:srgbClr val="FFFFFF"/>
                  </a:solidFill>
                  <a:latin typeface="Open Sauce Light Bold"/>
                </a:rPr>
                <a:t>Fiza</a:t>
              </a: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 Khan</a:t>
              </a:r>
            </a:p>
          </p:txBody>
        </p:sp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38B1E45B-5676-4017-9C72-B748A7B04C7B}"/>
                </a:ext>
              </a:extLst>
            </p:cNvPr>
            <p:cNvSpPr txBox="1"/>
            <p:nvPr/>
          </p:nvSpPr>
          <p:spPr>
            <a:xfrm>
              <a:off x="314425" y="702140"/>
              <a:ext cx="3429331" cy="861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Scientist and Encoder</a:t>
              </a:r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E2239F5B-358F-4B1D-85F9-3FABF20CCBA8}"/>
              </a:ext>
            </a:extLst>
          </p:cNvPr>
          <p:cNvGrpSpPr>
            <a:grpSpLocks noChangeAspect="1"/>
          </p:cNvGrpSpPr>
          <p:nvPr/>
        </p:nvGrpSpPr>
        <p:grpSpPr>
          <a:xfrm>
            <a:off x="3372888" y="6885142"/>
            <a:ext cx="1517995" cy="1517989"/>
            <a:chOff x="0" y="0"/>
            <a:chExt cx="6350000" cy="6349975"/>
          </a:xfrm>
        </p:grpSpPr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FDB1CE86-EB2D-41C6-B2FE-1EE520BDB2A0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69735" t="-93124" r="-263900" b="-229565"/>
              </a:stretch>
            </a:blipFill>
          </p:spPr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8FD59E87-2CF4-4ED2-886E-4C4369D6F061}"/>
              </a:ext>
            </a:extLst>
          </p:cNvPr>
          <p:cNvGrpSpPr/>
          <p:nvPr/>
        </p:nvGrpSpPr>
        <p:grpSpPr>
          <a:xfrm>
            <a:off x="2658706" y="8738191"/>
            <a:ext cx="2946359" cy="1187177"/>
            <a:chOff x="0" y="-19049"/>
            <a:chExt cx="3928479" cy="1582903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7F1152B1-BCC3-4A72-988C-C734C976F559}"/>
                </a:ext>
              </a:extLst>
            </p:cNvPr>
            <p:cNvSpPr txBox="1"/>
            <p:nvPr/>
          </p:nvSpPr>
          <p:spPr>
            <a:xfrm>
              <a:off x="249574" y="702140"/>
              <a:ext cx="3429331" cy="861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Scientist and </a:t>
              </a:r>
            </a:p>
            <a:p>
              <a:pPr algn="ctr">
                <a:lnSpc>
                  <a:spcPts val="2600"/>
                </a:lnSpc>
              </a:pPr>
              <a:r>
                <a:rPr lang="en-US" sz="2000" spc="80" dirty="0">
                  <a:solidFill>
                    <a:srgbClr val="FFFFFF"/>
                  </a:solidFill>
                  <a:latin typeface="Open Sauce Light"/>
                </a:rPr>
                <a:t>Researcher</a:t>
              </a:r>
            </a:p>
          </p:txBody>
        </p:sp>
        <p:sp>
          <p:nvSpPr>
            <p:cNvPr id="37" name="TextBox 22">
              <a:extLst>
                <a:ext uri="{FF2B5EF4-FFF2-40B4-BE49-F238E27FC236}">
                  <a16:creationId xmlns:a16="http://schemas.microsoft.com/office/drawing/2014/main" id="{6127D921-8788-4C89-8A1B-FE10631A5F0A}"/>
                </a:ext>
              </a:extLst>
            </p:cNvPr>
            <p:cNvSpPr txBox="1"/>
            <p:nvPr/>
          </p:nvSpPr>
          <p:spPr>
            <a:xfrm>
              <a:off x="0" y="-19049"/>
              <a:ext cx="3928479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 err="1">
                  <a:solidFill>
                    <a:srgbClr val="FFFFFF"/>
                  </a:solidFill>
                  <a:latin typeface="Open Sauce Light Bold"/>
                </a:rPr>
                <a:t>M.Khizer</a:t>
              </a: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 </a:t>
              </a:r>
            </a:p>
          </p:txBody>
        </p:sp>
      </p:grpSp>
      <p:grpSp>
        <p:nvGrpSpPr>
          <p:cNvPr id="38" name="Group 23">
            <a:extLst>
              <a:ext uri="{FF2B5EF4-FFF2-40B4-BE49-F238E27FC236}">
                <a16:creationId xmlns:a16="http://schemas.microsoft.com/office/drawing/2014/main" id="{C5828159-1CA0-4534-AB70-F2AF45D9D887}"/>
              </a:ext>
            </a:extLst>
          </p:cNvPr>
          <p:cNvGrpSpPr>
            <a:grpSpLocks noChangeAspect="1"/>
          </p:cNvGrpSpPr>
          <p:nvPr/>
        </p:nvGrpSpPr>
        <p:grpSpPr>
          <a:xfrm>
            <a:off x="12804684" y="6885142"/>
            <a:ext cx="1517995" cy="1517989"/>
            <a:chOff x="0" y="0"/>
            <a:chExt cx="6350000" cy="6349975"/>
          </a:xfrm>
        </p:grpSpPr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9F90387A-05AA-4EF9-8CBF-4CFA709B4386}"/>
                </a:ext>
              </a:extLst>
            </p:cNvPr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9678" r="-30321"/>
              </a:stretch>
            </a:blipFill>
          </p:spPr>
        </p:sp>
      </p:grpSp>
      <p:grpSp>
        <p:nvGrpSpPr>
          <p:cNvPr id="40" name="Group 25">
            <a:extLst>
              <a:ext uri="{FF2B5EF4-FFF2-40B4-BE49-F238E27FC236}">
                <a16:creationId xmlns:a16="http://schemas.microsoft.com/office/drawing/2014/main" id="{3CBEFA99-4904-47DD-ABA0-6F6D5027DF78}"/>
              </a:ext>
            </a:extLst>
          </p:cNvPr>
          <p:cNvGrpSpPr/>
          <p:nvPr/>
        </p:nvGrpSpPr>
        <p:grpSpPr>
          <a:xfrm>
            <a:off x="12054023" y="8738191"/>
            <a:ext cx="3019317" cy="862050"/>
            <a:chOff x="0" y="-19049"/>
            <a:chExt cx="4025756" cy="1149400"/>
          </a:xfrm>
        </p:grpSpPr>
        <p:sp>
          <p:nvSpPr>
            <p:cNvPr id="41" name="TextBox 26">
              <a:extLst>
                <a:ext uri="{FF2B5EF4-FFF2-40B4-BE49-F238E27FC236}">
                  <a16:creationId xmlns:a16="http://schemas.microsoft.com/office/drawing/2014/main" id="{43A57FAE-8BDF-4883-BD11-245E7E111275}"/>
                </a:ext>
              </a:extLst>
            </p:cNvPr>
            <p:cNvSpPr txBox="1"/>
            <p:nvPr/>
          </p:nvSpPr>
          <p:spPr>
            <a:xfrm>
              <a:off x="298213" y="702140"/>
              <a:ext cx="3429331" cy="428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</a:rPr>
                <a:t>Statistician</a:t>
              </a: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DAE9B706-FBA1-4C6C-9ABB-AD30F5101032}"/>
                </a:ext>
              </a:extLst>
            </p:cNvPr>
            <p:cNvSpPr txBox="1"/>
            <p:nvPr/>
          </p:nvSpPr>
          <p:spPr>
            <a:xfrm>
              <a:off x="0" y="-19049"/>
              <a:ext cx="4025756" cy="521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spc="100" dirty="0" err="1">
                  <a:solidFill>
                    <a:srgbClr val="FFFFFF"/>
                  </a:solidFill>
                  <a:latin typeface="Open Sauce Light Bold"/>
                </a:rPr>
                <a:t>Humeyma</a:t>
              </a:r>
              <a:r>
                <a:rPr lang="en-US" sz="2500" spc="100" dirty="0">
                  <a:solidFill>
                    <a:srgbClr val="FFFFFF"/>
                  </a:solidFill>
                  <a:latin typeface="Open Sauce Light Bold"/>
                </a:rPr>
                <a:t> Khan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03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08919" y="2018713"/>
            <a:ext cx="6626123" cy="676135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9432114" y="2014436"/>
            <a:ext cx="6069091" cy="6327643"/>
            <a:chOff x="0" y="0"/>
            <a:chExt cx="8092121" cy="843685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Introduction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300380" y="4512543"/>
              <a:ext cx="3491361" cy="1250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Part 01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73642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187631" y="3674021"/>
            <a:ext cx="4604065" cy="670751"/>
            <a:chOff x="0" y="0"/>
            <a:chExt cx="6138753" cy="894335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5400000">
              <a:off x="5146736" y="-97682"/>
              <a:ext cx="894335" cy="1089699"/>
              <a:chOff x="0" y="0"/>
              <a:chExt cx="2354580" cy="286893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98002" y="0"/>
              <a:ext cx="4895902" cy="894335"/>
              <a:chOff x="0" y="0"/>
              <a:chExt cx="1133005" cy="20696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33005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133005" h="206966">
                    <a:moveTo>
                      <a:pt x="0" y="0"/>
                    </a:moveTo>
                    <a:lnTo>
                      <a:pt x="1133005" y="0"/>
                    </a:lnTo>
                    <a:lnTo>
                      <a:pt x="1133005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87631" y="2094913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Background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7631" y="4744113"/>
            <a:ext cx="7821983" cy="339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Presentations are communication tools that can be used as demonstrations, lectures, speeches, reports, and more.</a:t>
            </a:r>
          </a:p>
          <a:p>
            <a:pPr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Open Sauce Light"/>
            </a:endParaRPr>
          </a:p>
          <a:p>
            <a:pPr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It is mostly presented before an audience. It serves a variety of purposes, making presentations powerful tools for convincing and teaching. </a:t>
            </a:r>
          </a:p>
          <a:p>
            <a:pPr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Open Sauce Light"/>
            </a:endParaRPr>
          </a:p>
          <a:p>
            <a:pPr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To create a stunning presentation, it's best to simplify your thoughts. Start with an outline of topics and identify highlights, which can be applied to whatever subject you plan on discussing.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04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09614" y="1330318"/>
            <a:ext cx="7301861" cy="808053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450460" y="3804505"/>
            <a:ext cx="3932599" cy="38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Open Sauce Light"/>
              </a:rPr>
              <a:t>Overview of the project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05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35114" y="4221352"/>
            <a:ext cx="1423672" cy="1198452"/>
            <a:chOff x="0" y="0"/>
            <a:chExt cx="1898229" cy="159793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 rot="-5646314">
              <a:off x="295205" y="-9981"/>
              <a:ext cx="1485925" cy="161789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69248"/>
              <a:ext cx="1381233" cy="120544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209592" y="4118616"/>
            <a:ext cx="1279385" cy="1213424"/>
            <a:chOff x="0" y="0"/>
            <a:chExt cx="1705846" cy="161789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1485925" cy="161789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421805" y="434431"/>
              <a:ext cx="1284041" cy="1078595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5570792" y="2452089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</a:rPr>
              <a:t>The Problem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088958" y="5554682"/>
            <a:ext cx="4383161" cy="1877067"/>
            <a:chOff x="0" y="0"/>
            <a:chExt cx="5844215" cy="250275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20089"/>
              <a:ext cx="5844215" cy="1782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00375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What we want to solve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815881" y="5554682"/>
            <a:ext cx="4383161" cy="1877067"/>
            <a:chOff x="0" y="0"/>
            <a:chExt cx="5844215" cy="250275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720089"/>
              <a:ext cx="5844215" cy="1782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Start with an outline of topics and identify highlights, which can be applied to whatever subject you plan on discussing.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00375" y="-19050"/>
              <a:ext cx="5243465" cy="516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499" spc="99">
                  <a:solidFill>
                    <a:srgbClr val="000000"/>
                  </a:solidFill>
                  <a:latin typeface="Open Sauce Light"/>
                </a:rPr>
                <a:t>Hypothesis</a:t>
              </a: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06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887859" y="3458169"/>
            <a:ext cx="6276620" cy="3370662"/>
            <a:chOff x="0" y="0"/>
            <a:chExt cx="8368827" cy="449421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200"/>
              <a:ext cx="836882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Objectives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68677"/>
              <a:ext cx="7409956" cy="24255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What we want to achieve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774291" y="2844265"/>
            <a:ext cx="7194395" cy="4598471"/>
            <a:chOff x="0" y="0"/>
            <a:chExt cx="9592526" cy="613129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57150"/>
              <a:ext cx="9592526" cy="87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24451"/>
              <a:ext cx="9592526" cy="1349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Make sure you do enough research to support your points. It’s also a good idea to pair data with visual aids like charts, graphs, or images.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781574"/>
              <a:ext cx="9592526" cy="1349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000000"/>
                  </a:solidFill>
                  <a:latin typeface="Open Sauce Light"/>
                </a:rPr>
                <a:t>Remember to keep your presentation easy-to-read. Avoid overloading a slide with too many words and choose a color palette that won't distract the audience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 rot="-5400000">
              <a:off x="4789908" y="-3296943"/>
              <a:ext cx="12710" cy="959252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7" name="AutoShape 17"/>
            <p:cNvSpPr/>
            <p:nvPr/>
          </p:nvSpPr>
          <p:spPr>
            <a:xfrm rot="-5400000">
              <a:off x="4789913" y="-639816"/>
              <a:ext cx="12700" cy="9592526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07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887859" y="2137607"/>
            <a:ext cx="8760966" cy="2522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9"/>
              </a:lnSpc>
            </a:pPr>
            <a:r>
              <a:rPr lang="en-US" sz="8999">
                <a:solidFill>
                  <a:srgbClr val="000000"/>
                </a:solidFill>
                <a:latin typeface="Glacial Indifference"/>
              </a:rPr>
              <a:t>Significance</a:t>
            </a:r>
          </a:p>
          <a:p>
            <a:pPr>
              <a:lnSpc>
                <a:spcPts val="9899"/>
              </a:lnSpc>
            </a:pPr>
            <a:r>
              <a:rPr lang="en-US" sz="8999">
                <a:solidFill>
                  <a:srgbClr val="000000"/>
                </a:solidFill>
                <a:latin typeface="Glacial Indifference"/>
              </a:rPr>
              <a:t>of the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7859" y="6294654"/>
            <a:ext cx="4100178" cy="135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Presentations are communication tools that can be used as demonstrations, lectures, speeches, reports, and more.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84361" y="6294654"/>
            <a:ext cx="4100178" cy="135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Start with an outline of topics and identify highlights, which can be applied to whatever subject you plan on discussing.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94511" y="6294654"/>
            <a:ext cx="4100178" cy="135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You can include photos</a:t>
            </a: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of your team, descriptions</a:t>
            </a: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of products, or your goals as</a:t>
            </a: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Open Sauce Light"/>
              </a:rPr>
              <a:t>a company.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887859" y="5359054"/>
            <a:ext cx="4100178" cy="670751"/>
            <a:chOff x="0" y="0"/>
            <a:chExt cx="5466904" cy="894335"/>
          </a:xfrm>
        </p:grpSpPr>
        <p:grpSp>
          <p:nvGrpSpPr>
            <p:cNvPr id="14" name="Group 14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Open Sauce Light"/>
                </a:rPr>
                <a:t>In terms of scope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884361" y="5359054"/>
            <a:ext cx="4100178" cy="670751"/>
            <a:chOff x="0" y="0"/>
            <a:chExt cx="5466904" cy="894335"/>
          </a:xfrm>
        </p:grpSpPr>
        <p:grpSp>
          <p:nvGrpSpPr>
            <p:cNvPr id="22" name="Group 22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Open Sauce Light"/>
                </a:rPr>
                <a:t>In terms of resources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894511" y="5359054"/>
            <a:ext cx="4100178" cy="670751"/>
            <a:chOff x="0" y="0"/>
            <a:chExt cx="5466904" cy="894335"/>
          </a:xfrm>
        </p:grpSpPr>
        <p:grpSp>
          <p:nvGrpSpPr>
            <p:cNvPr id="30" name="Group 30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447644" y="183503"/>
              <a:ext cx="4601410" cy="499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Open Sauce Light"/>
                </a:rPr>
                <a:t>In terms of time</a:t>
              </a:r>
            </a:p>
          </p:txBody>
        </p:sp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lacial Indifference Bold"/>
                </a:rPr>
                <a:t>08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04366" y="1497582"/>
            <a:ext cx="6337268" cy="729183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536071" y="2018713"/>
            <a:ext cx="6069091" cy="6319088"/>
            <a:chOff x="0" y="0"/>
            <a:chExt cx="8092121" cy="842545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</a:rPr>
                <a:t>Methods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206902" y="4512543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</a:rPr>
                <a:t>Part 02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5400000">
              <a:off x="109655" y="109655"/>
              <a:ext cx="438619" cy="43861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spc="200">
                  <a:solidFill>
                    <a:srgbClr val="FFFFFF"/>
                  </a:solidFill>
                  <a:latin typeface="Glacial Indifference Bold"/>
                </a:rPr>
                <a:t>09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499545" y="9552243"/>
            <a:ext cx="394907" cy="26279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078459" y="2367980"/>
            <a:ext cx="7821763" cy="5551040"/>
            <a:chOff x="0" y="0"/>
            <a:chExt cx="10429017" cy="740138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33350"/>
              <a:ext cx="10429017" cy="2463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99"/>
                </a:lnSpc>
              </a:pPr>
              <a:r>
                <a:rPr lang="en-US" sz="6999">
                  <a:solidFill>
                    <a:srgbClr val="FFFFFF"/>
                  </a:solidFill>
                  <a:latin typeface="Glacial Indifference"/>
                </a:rPr>
                <a:t>Overview of Research Methods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5"/>
              <a:ext cx="10429017" cy="4508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FFFFFF"/>
                  </a:solidFill>
                  <a:latin typeface="Open Sauce Light"/>
                </a:rPr>
                <a:t>Presentations are communication tools that can be used as demonstrations, lectures, speeches, reports, and more.</a:t>
              </a:r>
            </a:p>
            <a:p>
              <a:pPr>
                <a:lnSpc>
                  <a:spcPts val="2700"/>
                </a:lnSpc>
              </a:pPr>
              <a:endParaRPr lang="en-US" sz="1800" spc="72">
                <a:solidFill>
                  <a:srgbClr val="FFFFFF"/>
                </a:solidFill>
                <a:latin typeface="Open Sauce Light"/>
              </a:endParaRPr>
            </a:p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FFFFFF"/>
                  </a:solidFill>
                  <a:latin typeface="Open Sauce Light"/>
                </a:rPr>
                <a:t>It is mostly presented before an audience. It serves a variety of purposes, making presentations powerful tools for convincing and teaching. </a:t>
              </a:r>
            </a:p>
            <a:p>
              <a:pPr>
                <a:lnSpc>
                  <a:spcPts val="2700"/>
                </a:lnSpc>
              </a:pPr>
              <a:endParaRPr lang="en-US" sz="1800" spc="72">
                <a:solidFill>
                  <a:srgbClr val="FFFFFF"/>
                </a:solidFill>
                <a:latin typeface="Open Sauce Light"/>
              </a:endParaRPr>
            </a:p>
            <a:p>
              <a:pPr>
                <a:lnSpc>
                  <a:spcPts val="2700"/>
                </a:lnSpc>
              </a:pPr>
              <a:r>
                <a:rPr lang="en-US" sz="1800" spc="72">
                  <a:solidFill>
                    <a:srgbClr val="FFFFFF"/>
                  </a:solidFill>
                  <a:latin typeface="Open Sauce Light"/>
                </a:rPr>
                <a:t>To create a stunning presentation, it's best to simplify your thoughts. Start with an outline of topics and identify highlights, which can be applied to whatever subject you plan on discussing. 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39318" y="1956369"/>
            <a:ext cx="5704871" cy="6850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1001</Words>
  <Application>Microsoft Office PowerPoint</Application>
  <PresentationFormat>Custom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Open Sauce Light Bold</vt:lpstr>
      <vt:lpstr>Open Sauce Light</vt:lpstr>
      <vt:lpstr>Calibri</vt:lpstr>
      <vt:lpstr>Arial</vt:lpstr>
      <vt:lpstr>Glacial Indifference Bold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Illustrated Learning and Technology School Project Education Presentation</dc:title>
  <cp:lastModifiedBy>John Peter</cp:lastModifiedBy>
  <cp:revision>4</cp:revision>
  <dcterms:created xsi:type="dcterms:W3CDTF">2006-08-16T00:00:00Z</dcterms:created>
  <dcterms:modified xsi:type="dcterms:W3CDTF">2020-11-11T15:35:46Z</dcterms:modified>
  <dc:identifier>DAENNYwRFVo</dc:identifier>
</cp:coreProperties>
</file>