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41"/>
  </p:notes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embeddedFontLst>
    <p:embeddedFont>
      <p:font typeface="Trebuchet MS" panose="020B0603020202020204" pitchFamily="3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Kaushan Script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6194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5111" y="16052"/>
            <a:ext cx="14567778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-686" y="881"/>
            <a:ext cx="14021486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1128889" y="-881"/>
            <a:ext cx="2888149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-699911" y="-4974"/>
            <a:ext cx="1874858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400" cy="147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000" cy="92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-464242" y="-4700"/>
            <a:ext cx="2305487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109727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 flipH="1">
            <a:off x="-1491537" y="-4700"/>
            <a:ext cx="4147624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10786046" y="-6969"/>
            <a:ext cx="1466640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-464242" y="-4700"/>
            <a:ext cx="2305487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 flipH="1">
            <a:off x="-1491537" y="-4700"/>
            <a:ext cx="4147624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rot="10800000">
            <a:off x="10786046" y="-6969"/>
            <a:ext cx="1466640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658990"/>
            <a:ext cx="53846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97600" y="1658990"/>
            <a:ext cx="53846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0800000" flipH="1">
            <a:off x="-464242" y="-4700"/>
            <a:ext cx="2305487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-1491537" y="-4700"/>
            <a:ext cx="4147624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>
            <a:off x="10786046" y="-6969"/>
            <a:ext cx="1466640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32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-8352" y="4933386"/>
            <a:ext cx="12200051" cy="3100650"/>
            <a:chOff x="-6264" y="4933386"/>
            <a:chExt cx="9150267" cy="3100650"/>
          </a:xfrm>
        </p:grpSpPr>
        <p:sp>
          <p:nvSpPr>
            <p:cNvPr id="41" name="Shape 41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389717" y="5367337"/>
            <a:ext cx="7315200" cy="804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727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130&amp;v=n5Zyn9y_M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442725" y="1044272"/>
            <a:ext cx="9401400" cy="208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Memo, Letter, and Email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Use and Formatting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000" cy="9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Syeda Maryam Zaidi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 FORMATTING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this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video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composing and writing a memo.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Formatting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formatting is very different from memo formatting.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use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formatting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Request and Response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ssignments.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Request and Response Letter 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both how to use the direct strategy and how to write a list with parallel structure.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11</a:t>
            </a:fld>
            <a:endParaRPr lang="en-US"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070" y="5334001"/>
            <a:ext cx="1491816" cy="135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Formatting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you write your Request and Response Letter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ssignments, refer to this PowerPoint again.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create a “LEMO,” which is a combination letter (LE) and memo (MO) mutant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;)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12</a:t>
            </a:fld>
            <a:endParaRPr lang="en-US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4226876"/>
            <a:ext cx="1844699" cy="238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Letterhead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Letterhead typically includes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name, address, phone, email, and company web address at the top of the page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ometimes the address can be placed at the very bottom)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13</a:t>
            </a:fld>
            <a:endParaRPr lang="en-US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974" y="3568175"/>
            <a:ext cx="1627200" cy="268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Formatting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the Subject Line ABOVE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Salutation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(the Dear Mr. ___ : Dear Ms. ___ : part), not below.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locations are acceptable, but BSTEC  110 Company’s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manual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requires it ABOVE the salutation, to avoid breaking up letter “flow.” ;)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14</a:t>
            </a:fld>
            <a:endParaRPr lang="en-US"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Letterhead Examples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15</a:t>
            </a:fld>
            <a:endParaRPr lang="en-US"/>
          </a:p>
        </p:txBody>
      </p:sp>
      <p:pic>
        <p:nvPicPr>
          <p:cNvPr id="177" name="Shape 17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828800"/>
            <a:ext cx="8029575" cy="13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8400" y="3352801"/>
            <a:ext cx="7772400" cy="12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8400" y="4800601"/>
            <a:ext cx="7953374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Request-Response Letters Assignment Packet has more Details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1089825" y="1447800"/>
            <a:ext cx="9120899" cy="506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 out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month. Use month, day, year order.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1, 2015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rgbClr val="2F994B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you have room,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TITLE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2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inside address, and the company name on Line 3.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okay to combine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and job title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1 (first choice), or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and company name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line 3 (second choice, as shown)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</a:t>
            </a: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 out</a:t>
            </a:r>
            <a:r>
              <a:rPr lang="en-US" sz="2400" b="1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Road, Street, Drive, Avenue, Circle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 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okay to abbreviate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Boulevard (Blvd.); </a:t>
            </a:r>
            <a:r>
              <a:rPr lang="en-US" sz="20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period after abbreviations.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Request-Response Letters Assignment Packet has more Details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408825" y="1447800"/>
            <a:ext cx="8802000" cy="506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LETTERS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line underneath the street address, put the City, followed by a comma and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TWO LETTERS for State  abbreviation (WA-no periods!). No comma before zip code.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LINE </a:t>
            </a: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Salutation, not below. </a:t>
            </a:r>
          </a:p>
          <a:p>
            <a:pPr marR="0" lvl="1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(Again, both are acceptable, but your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BSTEC 110 Company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prefers above, to avoid breaking up flow.)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17</a:t>
            </a:fld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Request-Response Letters Assignment Packet has more Details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408825" y="1447800"/>
            <a:ext cx="8802000" cy="506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Letters have a “complimentary close,” usually “Sincerely,” one blank line after the end of the letter.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Underneath this is the writer’s signature, written above the writer’s typed name. Writer’s title is below the typed name.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Copies to and Enclosure notations are placed below this “signature block.” See How to Format a Business Letter document.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Left-align business documents.              Do NOT “justify.”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18</a:t>
            </a:fld>
            <a:endParaRPr lang="en-US"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653725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012" y="5915025"/>
            <a:ext cx="7905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850" y="5915025"/>
            <a:ext cx="533399" cy="6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1442720" y="1656080"/>
            <a:ext cx="9401400" cy="14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Formatting Emails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1"/>
          </p:nvPr>
        </p:nvSpPr>
        <p:spPr>
          <a:xfrm>
            <a:off x="1442720" y="3230880"/>
            <a:ext cx="9381000" cy="92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Ms Syeda Maryam Zaidi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3199" cy="777875"/>
          </a:xfrm>
        </p:spPr>
        <p:txBody>
          <a:bodyPr/>
          <a:lstStyle/>
          <a:p>
            <a:pPr algn="ctr"/>
            <a:r>
              <a:rPr lang="en-GB" dirty="0" smtClean="0"/>
              <a:t>Classroom Rules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11048999" cy="5257800"/>
          </a:xfrm>
        </p:spPr>
        <p:txBody>
          <a:bodyPr/>
          <a:lstStyle/>
          <a:p>
            <a:r>
              <a:rPr lang="en-GB" b="1" dirty="0"/>
              <a:t>Cell Phones</a:t>
            </a:r>
          </a:p>
          <a:p>
            <a:r>
              <a:rPr lang="en-GB" dirty="0"/>
              <a:t>Cell phone use </a:t>
            </a:r>
            <a:r>
              <a:rPr lang="en-GB" dirty="0" smtClean="0"/>
              <a:t>in class is NOT allowed.</a:t>
            </a:r>
            <a:r>
              <a:rPr lang="en-GB" dirty="0"/>
              <a:t>  Please silence your cell </a:t>
            </a:r>
            <a:r>
              <a:rPr lang="en-GB" dirty="0" smtClean="0"/>
              <a:t>phone.</a:t>
            </a:r>
          </a:p>
          <a:p>
            <a:r>
              <a:rPr lang="en-GB" b="1" dirty="0" smtClean="0"/>
              <a:t>Attendance </a:t>
            </a:r>
            <a:r>
              <a:rPr lang="en-GB" b="1" dirty="0"/>
              <a:t>&amp; Classroom Behaviour &amp; Civility</a:t>
            </a:r>
          </a:p>
          <a:p>
            <a:r>
              <a:rPr lang="en-GB" dirty="0" smtClean="0"/>
              <a:t>Regular attendance, </a:t>
            </a:r>
            <a:r>
              <a:rPr lang="en-GB" dirty="0"/>
              <a:t>is expected </a:t>
            </a:r>
            <a:r>
              <a:rPr lang="en-GB" dirty="0" smtClean="0"/>
              <a:t>from </a:t>
            </a:r>
            <a:r>
              <a:rPr lang="en-GB" dirty="0"/>
              <a:t>all </a:t>
            </a:r>
            <a:r>
              <a:rPr lang="en-GB" dirty="0" smtClean="0"/>
              <a:t>students. Your attendance will not be marked after 05 minutes from starting of a lecture. </a:t>
            </a:r>
          </a:p>
          <a:p>
            <a:r>
              <a:rPr lang="en-GB" dirty="0" smtClean="0"/>
              <a:t>Ask relevant questions during Q/A session. </a:t>
            </a:r>
          </a:p>
          <a:p>
            <a:r>
              <a:rPr lang="en-GB" dirty="0" smtClean="0"/>
              <a:t>Do not make noise during the lecture &amp; Q/A session.</a:t>
            </a:r>
          </a:p>
          <a:p>
            <a:r>
              <a:rPr lang="en-GB" dirty="0"/>
              <a:t>Bring your own books &amp; stationary with you </a:t>
            </a:r>
            <a:r>
              <a:rPr lang="en-GB" dirty="0" smtClean="0"/>
              <a:t>everyday.</a:t>
            </a:r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24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Email Formatting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programs have To and Subject boxes for you to fill in. The date is automatically added.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The “look” varies by program.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50" y="3849499"/>
            <a:ext cx="8255324" cy="18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Formatting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 for memos and letters, the Subject Line should be specific, “headlining” what this is about for a busy reader scrolling through hundreds of emails.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50" y="3849499"/>
            <a:ext cx="8255324" cy="18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Salutations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58200" y="1389825"/>
            <a:ext cx="10795500" cy="510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Emails also require Salutations, although these are less formal than a letter’s “Dear Mr. or Ms. ______:”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You can use that, but, unless it’s very formal, you may use Hello, Mr. or Ms. _________, (with a comma) or, if you know the person, “Hello, Nate,” or “Hello, Kara,” instead.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000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Using “hey,” or “yo,” or no Salutation is NOT professional.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Email Body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 always, a message needs an Introduction, a Body, and a Closing.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Use one blank line between paragraphs to avoid “Wall of Text” Syndrome!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Body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838200" y="1230350"/>
            <a:ext cx="10515599" cy="49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advice is to, </a:t>
            </a:r>
            <a:r>
              <a:rPr lang="en-US" b="1"/>
              <a:t>if possible</a:t>
            </a:r>
            <a:r>
              <a:rPr lang="en-US"/>
              <a:t>, limit email length to what appears on the screen.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Since readers use multiple devices, with different size screens, this can’t always be adhered to.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But consider the average-sized computer monitor screen, and use that as a </a:t>
            </a:r>
            <a:r>
              <a:rPr lang="en-US" i="1"/>
              <a:t>suggested </a:t>
            </a:r>
            <a:r>
              <a:rPr lang="en-US"/>
              <a:t>guideline.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Email Signature Block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 the complimentary close “Sincerely,” if the email is formal. You can also use “Thank you.”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Most professionals use an automatically inserted “Signature,” which appears at the end of emails.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950" y="4777575"/>
            <a:ext cx="53816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Signature 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100" y="2070625"/>
            <a:ext cx="4918900" cy="38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Signature 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Don’t put TOO much information with your signature. It can look cluttered if you add too much: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Keep it clean.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425" y="4021375"/>
            <a:ext cx="2745899" cy="21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25" y="3174275"/>
            <a:ext cx="685799" cy="50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5225" y="3157525"/>
            <a:ext cx="5905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9775" y="3243250"/>
            <a:ext cx="1295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9175" y="3071800"/>
            <a:ext cx="715071" cy="5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3725" y="3071182"/>
            <a:ext cx="685799" cy="54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Signature 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909" y="1825626"/>
            <a:ext cx="6208215" cy="47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Signature 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24" y="2147400"/>
            <a:ext cx="8674350" cy="41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Emails, Memos, and Letters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generally used both within an organization (“in-house”) and outside an organization, when the subject is relatively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 and routine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used only for communication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organization, especially when the subject is more formal, non-routine, and more serious than what you’d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email.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typically sent to recipients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organization.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Letters might also be used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organization if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topic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and/or non-routine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Email Etiquette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/>
              <a:t> 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50" y="4980650"/>
            <a:ext cx="3455600" cy="17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1442725" y="2878373"/>
            <a:ext cx="9401400" cy="119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O.H.I.O.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ubTitle" idx="1"/>
          </p:nvPr>
        </p:nvSpPr>
        <p:spPr>
          <a:xfrm>
            <a:off x="1442725" y="3861900"/>
            <a:ext cx="9381000" cy="11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Only Handle it Once</a:t>
            </a:r>
          </a:p>
          <a:p>
            <a:pPr lvl="0" algn="ctr" rtl="0">
              <a:spcBef>
                <a:spcPts val="0"/>
              </a:spcBef>
              <a:buNone/>
            </a:pPr>
            <a:endParaRPr sz="3600"/>
          </a:p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How to Handle Multiple Messages Efficiently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325" y="398724"/>
            <a:ext cx="1948199" cy="22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Only Handle it Once (O.H.I.O.)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The gist of OHIO is to manage your time and resources efficiently and to reduce clutter.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-US"/>
              <a:t>When handling hard-copy letters or memos for the first time, determine whether it needs action right now, today, tomorrow, this week or month, or whether no action is needed.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900" y="4939800"/>
            <a:ext cx="1524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Only Handle it Once (O.H.I.O.)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/>
              <a:t>Only Handle it Once</a:t>
            </a:r>
            <a:r>
              <a:rPr lang="en-US"/>
              <a:t> applies especially to junk mail, hard-copy, or email, that you can make a fast decision about to delete.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The “rule” is not meant to be taken literally for other mail and email, which should be considered carefully and handled an </a:t>
            </a:r>
            <a:r>
              <a:rPr lang="en-US" b="1"/>
              <a:t>efficient </a:t>
            </a:r>
            <a:r>
              <a:rPr lang="en-US"/>
              <a:t>number of times.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Only Handle it Once (O.H.I.O.)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b="1"/>
              <a:t>Only Handle it Once</a:t>
            </a:r>
            <a:r>
              <a:rPr lang="en-US"/>
              <a:t> can mean that you set the non-urgent letter, memo, or email aside and then commit time that evening to focus on it.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Some messages might be about large projects, and, obviously, you cannot handle those once and complete the project, while ignoring everything else!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Only Handle it Once (O.H.I.O.)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for Memos and Letters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Sort or file the memo or letter accordingly: “need action soonest” items near at hand; others filed and easily identified (so you don’t forget about them!)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No action needed</a:t>
            </a:r>
            <a:r>
              <a:rPr lang="en-US"/>
              <a:t> might be filed for documentation or historical purposes, or recycled or shredded.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Only Handle it Once (O.H.I.O.) for Email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Emails can be overwhelming; you might receive 100s daily at work.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Email “folders” help you to immediately prioritize and “file” emails to work on right away, today, tomorrow, within the week, etc.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200"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Different email providers offer their own style of folders.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Only Handle it Once (O.H.I.O.) for Email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200250" y="8399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66875"/>
            <a:ext cx="297180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268" y="2207423"/>
            <a:ext cx="2135642" cy="244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9925" y="1666875"/>
            <a:ext cx="3209674" cy="37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O.H.I.O or H.I.O.O?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By the way, if you think that </a:t>
            </a:r>
            <a:r>
              <a:rPr lang="en-US" b="1"/>
              <a:t>Only Handle it Once </a:t>
            </a:r>
            <a:r>
              <a:rPr lang="en-US"/>
              <a:t>has a misplaced modifier, you are correct.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But Handle It Only Once (HIOO) is just not as catchy. :)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689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End of Memo, Letter, and Email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Formatting Presentation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GB" dirty="0" smtClean="0"/>
          </a:p>
          <a:p>
            <a:pPr lvl="0" algn="ctr">
              <a:spcBef>
                <a:spcPts val="0"/>
              </a:spcBef>
              <a:buNone/>
            </a:pPr>
            <a:endParaRPr lang="en-GB" dirty="0"/>
          </a:p>
          <a:p>
            <a:pPr lvl="0" algn="ctr">
              <a:spcBef>
                <a:spcPts val="0"/>
              </a:spcBef>
              <a:buNone/>
            </a:pPr>
            <a:endParaRPr lang="en-GB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-GB" dirty="0" smtClean="0"/>
              <a:t>Ask relevant questions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Emails, Memos, and Letters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/>
          </a:p>
        </p:txBody>
      </p:sp>
      <p:sp>
        <p:nvSpPr>
          <p:cNvPr id="74" name="Shape 74"/>
          <p:cNvSpPr txBox="1"/>
          <p:nvPr/>
        </p:nvSpPr>
        <p:spPr>
          <a:xfrm>
            <a:off x="2152650" y="1905000"/>
            <a:ext cx="7924799" cy="42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Emails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Inside and Outside organization 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Memos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Inside organization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Letters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Outside organization (usually)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5075" y="3390265"/>
            <a:ext cx="2425199" cy="7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4775" y="5025878"/>
            <a:ext cx="2425199" cy="8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2532846"/>
            <a:ext cx="1790699" cy="62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0" y="2504275"/>
            <a:ext cx="1905899" cy="6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 Cue Words Formatting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89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0" marR="0" lvl="6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UP CUE WORD CONTENT AT </a:t>
            </a:r>
            <a:r>
              <a:rPr lang="en-US" sz="1800" b="1" i="1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inch </a:t>
            </a:r>
            <a:r>
              <a:rPr lang="en-US" sz="1800" b="1" i="1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ruler mark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		  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out as month, day, year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TO:		   </a:t>
            </a:r>
            <a:r>
              <a:rPr lang="en-US"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Recipient’s name (and, if desired, title)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	  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Sender’s name (and, if desired, title) and initials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SUBJECT:	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One-Line “Headline”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-US"/>
          </a:p>
        </p:txBody>
      </p:sp>
      <p:cxnSp>
        <p:nvCxnSpPr>
          <p:cNvPr id="87" name="Shape 87"/>
          <p:cNvCxnSpPr/>
          <p:nvPr/>
        </p:nvCxnSpPr>
        <p:spPr>
          <a:xfrm>
            <a:off x="2603200" y="1467275"/>
            <a:ext cx="0" cy="46481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2603199" y="2186775"/>
            <a:ext cx="12954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Capitalization in Formatting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6" indent="-463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capitalize ONLY the first letter of the MAIN/MAJOR words, if you know how to identify these. </a:t>
            </a:r>
          </a:p>
          <a:p>
            <a:pPr marL="274320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6" indent="-4635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of these memo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show the cue words and subject line in ALL caps. This avoids the hassle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trying to identify main/major words. Be aware that two styles exist.</a:t>
            </a:r>
          </a:p>
          <a:p>
            <a:pPr marL="514350" marR="0" lvl="6" indent="-4635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6" indent="-4635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05000" y="283053"/>
            <a:ext cx="8691593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 Cue Words Formatting Example # </a:t>
            </a:r>
            <a:r>
              <a:rPr lang="en-US" sz="3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38200" y="1426051"/>
            <a:ext cx="10515599" cy="475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Capitalizing only first letter of main/major words.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		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September 30, 2015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To:		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 Charles, Marketing Manager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From:		</a:t>
            </a:r>
            <a:r>
              <a:rPr lang="en-US" sz="24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King, Events Manager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BK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Subject:	</a:t>
            </a:r>
            <a:r>
              <a:rPr lang="en-US" sz="24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Conference Planning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/>
          </a:p>
        </p:txBody>
      </p:sp>
      <p:cxnSp>
        <p:nvCxnSpPr>
          <p:cNvPr id="105" name="Shape 105"/>
          <p:cNvCxnSpPr/>
          <p:nvPr/>
        </p:nvCxnSpPr>
        <p:spPr>
          <a:xfrm>
            <a:off x="2658000" y="1896450"/>
            <a:ext cx="0" cy="38099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06" name="Shape 106"/>
          <p:cNvCxnSpPr/>
          <p:nvPr/>
        </p:nvCxnSpPr>
        <p:spPr>
          <a:xfrm rot="10800000">
            <a:off x="2657999" y="2027800"/>
            <a:ext cx="1380600" cy="1349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905000" y="283053"/>
            <a:ext cx="8691593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 Cue Words Formatting Example # </a:t>
            </a:r>
            <a:r>
              <a:rPr lang="en-US" sz="3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		       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eptember 30, 2015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TO:			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 Charles, Marketing Manager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FROM:		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Bruce King, Events Manager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BK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SUBJECT:	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CONFERENCE PLANNING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/>
          </a:p>
        </p:txBody>
      </p:sp>
      <p:cxnSp>
        <p:nvCxnSpPr>
          <p:cNvPr id="115" name="Shape 115"/>
          <p:cNvCxnSpPr/>
          <p:nvPr/>
        </p:nvCxnSpPr>
        <p:spPr>
          <a:xfrm>
            <a:off x="3241175" y="1677200"/>
            <a:ext cx="0" cy="46481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3241174" y="2239925"/>
            <a:ext cx="12954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 FORMATTING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the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Format a Memo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9</a:t>
            </a:fld>
            <a:endParaRPr lang="en-US"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3581401"/>
            <a:ext cx="2514599" cy="295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6600" y="3962401"/>
            <a:ext cx="1762963" cy="182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c. 2007-2014 Lamoreux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1480</Words>
  <Application>Microsoft Office PowerPoint</Application>
  <PresentationFormat>Widescreen</PresentationFormat>
  <Paragraphs>209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Trebuchet MS</vt:lpstr>
      <vt:lpstr>Calibri</vt:lpstr>
      <vt:lpstr>Arial</vt:lpstr>
      <vt:lpstr>Kaushan Script</vt:lpstr>
      <vt:lpstr>wave</vt:lpstr>
      <vt:lpstr>Memo, Letter, and Email  Use and Formatting</vt:lpstr>
      <vt:lpstr>Classroom Rules </vt:lpstr>
      <vt:lpstr>Emails, Memos, and Letters</vt:lpstr>
      <vt:lpstr>Emails, Memos, and Letters</vt:lpstr>
      <vt:lpstr>Memo Cue Words Formatting</vt:lpstr>
      <vt:lpstr>About Capitalization in Formatting</vt:lpstr>
      <vt:lpstr>Memo Cue Words Formatting Example # 1</vt:lpstr>
      <vt:lpstr>Memo Cue Words Formatting Example # 2</vt:lpstr>
      <vt:lpstr>MEMO FORMATTING</vt:lpstr>
      <vt:lpstr>MEMO FORMATTING</vt:lpstr>
      <vt:lpstr>Letter Formatting</vt:lpstr>
      <vt:lpstr>Letter Formatting</vt:lpstr>
      <vt:lpstr>Business Letterhead</vt:lpstr>
      <vt:lpstr>Letter Formatting</vt:lpstr>
      <vt:lpstr>Letterhead Examples</vt:lpstr>
      <vt:lpstr>Request-Response Letters Assignment Packet has more Details</vt:lpstr>
      <vt:lpstr>Request-Response Letters Assignment Packet has more Details</vt:lpstr>
      <vt:lpstr>Request-Response Letters Assignment Packet has more Details</vt:lpstr>
      <vt:lpstr>Formatting Emails</vt:lpstr>
      <vt:lpstr>Email Formatting</vt:lpstr>
      <vt:lpstr>Email Formatting</vt:lpstr>
      <vt:lpstr>Email Salutations</vt:lpstr>
      <vt:lpstr>Email Body</vt:lpstr>
      <vt:lpstr>Email Body</vt:lpstr>
      <vt:lpstr>Email Signature Block</vt:lpstr>
      <vt:lpstr>Email Signature </vt:lpstr>
      <vt:lpstr>Email Signature </vt:lpstr>
      <vt:lpstr>Email Signature </vt:lpstr>
      <vt:lpstr>Email Signature </vt:lpstr>
      <vt:lpstr>Email Etiquette</vt:lpstr>
      <vt:lpstr>O.H.I.O.</vt:lpstr>
      <vt:lpstr>Only Handle it Once (O.H.I.O.)</vt:lpstr>
      <vt:lpstr>Only Handle it Once (O.H.I.O.)</vt:lpstr>
      <vt:lpstr>Only Handle it Once (O.H.I.O.)</vt:lpstr>
      <vt:lpstr>Only Handle it Once (O.H.I.O.)  for Memos and Letters</vt:lpstr>
      <vt:lpstr>Only Handle it Once (O.H.I.O.) for Email</vt:lpstr>
      <vt:lpstr>Only Handle it Once (O.H.I.O.) for Email</vt:lpstr>
      <vt:lpstr>O.H.I.O or H.I.O.O?</vt:lpstr>
      <vt:lpstr>End of Memo, Letter, and Email  Formatting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Memo, Letter, and Email  Use and Formatting</dc:title>
  <dc:creator>Taherrah Jones</dc:creator>
  <cp:lastModifiedBy>Syeda Maryam Zaidi</cp:lastModifiedBy>
  <cp:revision>7</cp:revision>
  <dcterms:modified xsi:type="dcterms:W3CDTF">2019-10-07T08:44:40Z</dcterms:modified>
</cp:coreProperties>
</file>