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9" r:id="rId2"/>
    <p:sldId id="260" r:id="rId3"/>
  </p:sldIdLst>
  <p:sldSz cx="9144000" cy="6858000" type="screen4x3"/>
  <p:notesSz cx="6661150"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84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70" y="-1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6075" cy="493713"/>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773488" y="0"/>
            <a:ext cx="2886075" cy="493713"/>
          </a:xfrm>
          <a:prstGeom prst="rect">
            <a:avLst/>
          </a:prstGeom>
        </p:spPr>
        <p:txBody>
          <a:bodyPr vert="horz" lIns="91440" tIns="45720" rIns="91440" bIns="45720" rtlCol="0"/>
          <a:lstStyle>
            <a:lvl1pPr algn="r">
              <a:defRPr sz="1200"/>
            </a:lvl1pPr>
          </a:lstStyle>
          <a:p>
            <a:fld id="{B49FE0D0-FEA8-4A3A-BE62-50AB647EA456}" type="datetimeFigureOut">
              <a:rPr lang="en-AU" smtClean="0"/>
              <a:t>12/09/2014</a:t>
            </a:fld>
            <a:endParaRPr lang="en-AU"/>
          </a:p>
        </p:txBody>
      </p:sp>
      <p:sp>
        <p:nvSpPr>
          <p:cNvPr id="4" name="Slide Image Placeholder 3"/>
          <p:cNvSpPr>
            <a:spLocks noGrp="1" noRot="1" noChangeAspect="1"/>
          </p:cNvSpPr>
          <p:nvPr>
            <p:ph type="sldImg" idx="2"/>
          </p:nvPr>
        </p:nvSpPr>
        <p:spPr>
          <a:xfrm>
            <a:off x="863600" y="739775"/>
            <a:ext cx="4933950" cy="3700463"/>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66750" y="4686300"/>
            <a:ext cx="5327650" cy="44402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371013"/>
            <a:ext cx="2886075" cy="49371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773488" y="9371013"/>
            <a:ext cx="2886075" cy="493712"/>
          </a:xfrm>
          <a:prstGeom prst="rect">
            <a:avLst/>
          </a:prstGeom>
        </p:spPr>
        <p:txBody>
          <a:bodyPr vert="horz" lIns="91440" tIns="45720" rIns="91440" bIns="45720" rtlCol="0" anchor="b"/>
          <a:lstStyle>
            <a:lvl1pPr algn="r">
              <a:defRPr sz="1200"/>
            </a:lvl1pPr>
          </a:lstStyle>
          <a:p>
            <a:fld id="{8E1FC265-64E5-4738-A7FF-9E393BF67510}" type="slidenum">
              <a:rPr lang="en-AU" smtClean="0"/>
              <a:t>‹#›</a:t>
            </a:fld>
            <a:endParaRPr lang="en-AU"/>
          </a:p>
        </p:txBody>
      </p:sp>
    </p:spTree>
    <p:extLst>
      <p:ext uri="{BB962C8B-B14F-4D97-AF65-F5344CB8AC3E}">
        <p14:creationId xmlns:p14="http://schemas.microsoft.com/office/powerpoint/2010/main" val="3691845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8E1FC265-64E5-4738-A7FF-9E393BF67510}" type="slidenum">
              <a:rPr lang="en-AU" smtClean="0"/>
              <a:t>1</a:t>
            </a:fld>
            <a:endParaRPr lang="en-AU"/>
          </a:p>
        </p:txBody>
      </p:sp>
    </p:spTree>
    <p:extLst>
      <p:ext uri="{BB962C8B-B14F-4D97-AF65-F5344CB8AC3E}">
        <p14:creationId xmlns:p14="http://schemas.microsoft.com/office/powerpoint/2010/main" val="22086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25500" y="457200"/>
            <a:ext cx="15240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AU" sz="2000" b="1" dirty="0" smtClean="0"/>
              <a:t>Plan</a:t>
            </a:r>
            <a:endParaRPr lang="en-AU" sz="1600" b="1" dirty="0"/>
          </a:p>
        </p:txBody>
      </p:sp>
      <p:sp>
        <p:nvSpPr>
          <p:cNvPr id="5" name="Rounded Rectangle 4"/>
          <p:cNvSpPr/>
          <p:nvPr/>
        </p:nvSpPr>
        <p:spPr>
          <a:xfrm>
            <a:off x="4147698" y="473710"/>
            <a:ext cx="15240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AU" sz="2000" b="1" dirty="0" smtClean="0"/>
              <a:t>Write</a:t>
            </a:r>
            <a:endParaRPr lang="en-AU" sz="1600" b="1" dirty="0"/>
          </a:p>
        </p:txBody>
      </p:sp>
      <p:sp>
        <p:nvSpPr>
          <p:cNvPr id="6" name="Rounded Rectangle 5"/>
          <p:cNvSpPr/>
          <p:nvPr/>
        </p:nvSpPr>
        <p:spPr>
          <a:xfrm>
            <a:off x="5816600" y="473396"/>
            <a:ext cx="15240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AU" sz="2000" b="1" dirty="0" smtClean="0"/>
              <a:t>Review</a:t>
            </a:r>
            <a:endParaRPr lang="en-AU" sz="1600" b="1" dirty="0"/>
          </a:p>
        </p:txBody>
      </p:sp>
      <p:sp>
        <p:nvSpPr>
          <p:cNvPr id="7" name="Rounded Rectangle 6"/>
          <p:cNvSpPr/>
          <p:nvPr/>
        </p:nvSpPr>
        <p:spPr>
          <a:xfrm>
            <a:off x="7480300" y="473396"/>
            <a:ext cx="15240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AU" sz="2000" b="1" dirty="0" smtClean="0"/>
              <a:t>Publish</a:t>
            </a:r>
            <a:endParaRPr lang="en-AU" sz="1600" b="1" dirty="0"/>
          </a:p>
        </p:txBody>
      </p:sp>
      <p:sp>
        <p:nvSpPr>
          <p:cNvPr id="2" name="Rectangle 1"/>
          <p:cNvSpPr/>
          <p:nvPr/>
        </p:nvSpPr>
        <p:spPr>
          <a:xfrm>
            <a:off x="825500" y="1219201"/>
            <a:ext cx="1524000" cy="2819399"/>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marL="144000" indent="-144000">
              <a:buFont typeface="Arial" pitchFamily="34" charset="0"/>
              <a:buChar char="•"/>
            </a:pPr>
            <a:r>
              <a:rPr lang="en-AU" sz="1300" smtClean="0"/>
              <a:t>Define scope, stakeholders &amp; </a:t>
            </a:r>
            <a:r>
              <a:rPr lang="en-AU" sz="1300" dirty="0" smtClean="0"/>
              <a:t>process</a:t>
            </a:r>
          </a:p>
          <a:p>
            <a:pPr marL="144000" indent="-144000">
              <a:buFont typeface="Arial" pitchFamily="34" charset="0"/>
              <a:buChar char="•"/>
            </a:pPr>
            <a:r>
              <a:rPr lang="en-AU" sz="1300" dirty="0" smtClean="0"/>
              <a:t>Select techniques &amp; tools</a:t>
            </a:r>
          </a:p>
          <a:p>
            <a:pPr marL="144000" indent="-144000">
              <a:buFont typeface="Arial" pitchFamily="34" charset="0"/>
              <a:buChar char="•"/>
            </a:pPr>
            <a:r>
              <a:rPr lang="en-AU" sz="1300" dirty="0" smtClean="0"/>
              <a:t>Review Doc. Plan with stakeholders</a:t>
            </a:r>
          </a:p>
          <a:p>
            <a:pPr marL="144000" indent="-144000">
              <a:buFont typeface="Arial" pitchFamily="34" charset="0"/>
              <a:buChar char="•"/>
            </a:pPr>
            <a:r>
              <a:rPr lang="en-AU" sz="1300" dirty="0" smtClean="0"/>
              <a:t>Schedule project</a:t>
            </a:r>
          </a:p>
          <a:p>
            <a:pPr marL="144000" indent="-144000">
              <a:buFont typeface="Arial" pitchFamily="34" charset="0"/>
              <a:buChar char="•"/>
            </a:pPr>
            <a:r>
              <a:rPr lang="en-AU" sz="1300" dirty="0" smtClean="0"/>
              <a:t>Check for templates or  style guides</a:t>
            </a:r>
          </a:p>
          <a:p>
            <a:pPr marL="144000" indent="-144000">
              <a:buFont typeface="Arial" pitchFamily="34" charset="0"/>
              <a:buChar char="•"/>
            </a:pPr>
            <a:r>
              <a:rPr lang="en-AU" sz="1300" dirty="0" smtClean="0"/>
              <a:t>Gather information </a:t>
            </a:r>
          </a:p>
          <a:p>
            <a:pPr marL="144000" indent="-144000">
              <a:buFont typeface="Arial" pitchFamily="34" charset="0"/>
              <a:buChar char="•"/>
            </a:pPr>
            <a:r>
              <a:rPr lang="en-AU" sz="1300" dirty="0" smtClean="0"/>
              <a:t>Track progress</a:t>
            </a:r>
          </a:p>
        </p:txBody>
      </p:sp>
      <p:sp>
        <p:nvSpPr>
          <p:cNvPr id="29" name="Rectangle 28"/>
          <p:cNvSpPr/>
          <p:nvPr/>
        </p:nvSpPr>
        <p:spPr>
          <a:xfrm>
            <a:off x="2484482" y="1219201"/>
            <a:ext cx="1524000" cy="2819399"/>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marL="144000" indent="-144000">
              <a:buFont typeface="Arial" pitchFamily="34" charset="0"/>
              <a:buChar char="•"/>
            </a:pPr>
            <a:r>
              <a:rPr lang="en-AU" sz="1300" dirty="0"/>
              <a:t>Create table of contents (if required)</a:t>
            </a:r>
          </a:p>
          <a:p>
            <a:pPr marL="144000" indent="-144000">
              <a:buFont typeface="Arial" pitchFamily="34" charset="0"/>
              <a:buChar char="•"/>
            </a:pPr>
            <a:r>
              <a:rPr lang="en-AU" sz="1300" dirty="0"/>
              <a:t>Review table of </a:t>
            </a:r>
            <a:r>
              <a:rPr lang="en-AU" sz="1300" dirty="0" smtClean="0"/>
              <a:t>contents with subject matter experts / stakeholders</a:t>
            </a:r>
          </a:p>
          <a:p>
            <a:pPr marL="144000" indent="-144000">
              <a:buFont typeface="Arial" pitchFamily="34" charset="0"/>
              <a:buChar char="•"/>
            </a:pPr>
            <a:endParaRPr lang="en-AU" sz="1300" dirty="0"/>
          </a:p>
        </p:txBody>
      </p:sp>
      <p:sp>
        <p:nvSpPr>
          <p:cNvPr id="30" name="Rectangle 29"/>
          <p:cNvSpPr/>
          <p:nvPr/>
        </p:nvSpPr>
        <p:spPr>
          <a:xfrm>
            <a:off x="4147698" y="1219201"/>
            <a:ext cx="1524000" cy="2819399"/>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marL="144000" indent="-144000">
              <a:buFont typeface="Arial" pitchFamily="34" charset="0"/>
              <a:buChar char="•"/>
            </a:pPr>
            <a:r>
              <a:rPr lang="en-AU" sz="1300" dirty="0" smtClean="0"/>
              <a:t>Write first draft</a:t>
            </a:r>
          </a:p>
          <a:p>
            <a:pPr marL="144000" indent="-144000">
              <a:buFont typeface="Arial" pitchFamily="34" charset="0"/>
              <a:buChar char="•"/>
            </a:pPr>
            <a:r>
              <a:rPr lang="en-AU" sz="1300" dirty="0" smtClean="0"/>
              <a:t>Review </a:t>
            </a:r>
            <a:r>
              <a:rPr lang="en-AU" sz="1300" dirty="0"/>
              <a:t>draft with </a:t>
            </a:r>
            <a:r>
              <a:rPr lang="en-AU" sz="1300" dirty="0" smtClean="0"/>
              <a:t>subject matter experts</a:t>
            </a:r>
            <a:endParaRPr lang="en-AU" sz="1300" dirty="0"/>
          </a:p>
          <a:p>
            <a:pPr marL="144000" indent="-144000">
              <a:buFont typeface="Arial" pitchFamily="34" charset="0"/>
              <a:buChar char="•"/>
            </a:pPr>
            <a:r>
              <a:rPr lang="en-AU" sz="1300" dirty="0" smtClean="0">
                <a:solidFill>
                  <a:schemeClr val="tx1"/>
                </a:solidFill>
              </a:rPr>
              <a:t>Review &amp; revise draft to final stage </a:t>
            </a:r>
          </a:p>
          <a:p>
            <a:pPr marL="144000" indent="-144000">
              <a:buFont typeface="Arial" pitchFamily="34" charset="0"/>
              <a:buChar char="•"/>
            </a:pPr>
            <a:r>
              <a:rPr lang="en-AU" sz="1300" dirty="0" smtClean="0"/>
              <a:t>Format </a:t>
            </a:r>
            <a:r>
              <a:rPr lang="en-AU" sz="1300"/>
              <a:t>/ </a:t>
            </a:r>
            <a:r>
              <a:rPr lang="en-AU" sz="1300" smtClean="0"/>
              <a:t>lay out </a:t>
            </a:r>
            <a:r>
              <a:rPr lang="en-AU" sz="1300" dirty="0"/>
              <a:t>draft </a:t>
            </a:r>
          </a:p>
          <a:p>
            <a:pPr marL="144000" indent="-144000">
              <a:buFont typeface="Arial" pitchFamily="34" charset="0"/>
              <a:buChar char="•"/>
            </a:pPr>
            <a:endParaRPr lang="en-AU" sz="1300" dirty="0" smtClean="0"/>
          </a:p>
        </p:txBody>
      </p:sp>
      <p:sp>
        <p:nvSpPr>
          <p:cNvPr id="32" name="Rectangle 31"/>
          <p:cNvSpPr/>
          <p:nvPr/>
        </p:nvSpPr>
        <p:spPr>
          <a:xfrm>
            <a:off x="5816600" y="1219201"/>
            <a:ext cx="1524000" cy="2819399"/>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marL="144000" indent="-144000">
              <a:buFont typeface="Arial" pitchFamily="34" charset="0"/>
              <a:buChar char="•"/>
            </a:pPr>
            <a:r>
              <a:rPr lang="en-AU" sz="1300" dirty="0" smtClean="0">
                <a:solidFill>
                  <a:schemeClr val="tx1"/>
                </a:solidFill>
              </a:rPr>
              <a:t>Edit &amp; check draft</a:t>
            </a:r>
          </a:p>
          <a:p>
            <a:pPr marL="144000" indent="-144000">
              <a:buFont typeface="Arial" pitchFamily="34" charset="0"/>
              <a:buChar char="•"/>
            </a:pPr>
            <a:r>
              <a:rPr lang="en-AU" sz="1300" dirty="0" smtClean="0">
                <a:solidFill>
                  <a:schemeClr val="tx1"/>
                </a:solidFill>
              </a:rPr>
              <a:t>Define </a:t>
            </a:r>
            <a:r>
              <a:rPr lang="en-AU" sz="1300" dirty="0">
                <a:solidFill>
                  <a:schemeClr val="tx1"/>
                </a:solidFill>
              </a:rPr>
              <a:t>review </a:t>
            </a:r>
            <a:r>
              <a:rPr lang="en-AU" sz="1300" dirty="0" smtClean="0">
                <a:solidFill>
                  <a:schemeClr val="tx1"/>
                </a:solidFill>
              </a:rPr>
              <a:t>team</a:t>
            </a:r>
            <a:endParaRPr lang="en-AU" sz="1300" dirty="0">
              <a:solidFill>
                <a:schemeClr val="tx1"/>
              </a:solidFill>
            </a:endParaRPr>
          </a:p>
          <a:p>
            <a:pPr marL="144000" indent="-144000">
              <a:buFont typeface="Arial" pitchFamily="34" charset="0"/>
              <a:buChar char="•"/>
            </a:pPr>
            <a:r>
              <a:rPr lang="en-AU" sz="1300" dirty="0" smtClean="0">
                <a:solidFill>
                  <a:schemeClr val="tx1"/>
                </a:solidFill>
              </a:rPr>
              <a:t>Conduct stakeholder review</a:t>
            </a:r>
          </a:p>
          <a:p>
            <a:pPr marL="144000" indent="-144000">
              <a:buFont typeface="Arial" pitchFamily="34" charset="0"/>
              <a:buChar char="•"/>
            </a:pPr>
            <a:r>
              <a:rPr lang="en-AU" sz="1300" dirty="0" smtClean="0"/>
              <a:t>Collate feedback &amp; revise draft</a:t>
            </a:r>
            <a:endParaRPr lang="en-AU" sz="1300" dirty="0"/>
          </a:p>
          <a:p>
            <a:pPr marL="144000" indent="-144000">
              <a:buFont typeface="Arial" pitchFamily="34" charset="0"/>
              <a:buChar char="•"/>
            </a:pPr>
            <a:r>
              <a:rPr lang="en-AU" sz="1300" dirty="0"/>
              <a:t>Obtain </a:t>
            </a:r>
            <a:r>
              <a:rPr lang="en-AU" sz="1300" dirty="0" smtClean="0"/>
              <a:t>approval to publish </a:t>
            </a:r>
            <a:endParaRPr lang="en-AU" sz="1300" dirty="0"/>
          </a:p>
        </p:txBody>
      </p:sp>
      <p:sp>
        <p:nvSpPr>
          <p:cNvPr id="13" name="Right Arrow 12"/>
          <p:cNvSpPr/>
          <p:nvPr/>
        </p:nvSpPr>
        <p:spPr>
          <a:xfrm>
            <a:off x="5551870" y="592773"/>
            <a:ext cx="366656" cy="371475"/>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sz="1200" dirty="0"/>
          </a:p>
        </p:txBody>
      </p:sp>
      <p:sp>
        <p:nvSpPr>
          <p:cNvPr id="15" name="Right Arrow 14"/>
          <p:cNvSpPr/>
          <p:nvPr/>
        </p:nvSpPr>
        <p:spPr>
          <a:xfrm>
            <a:off x="7220772" y="576263"/>
            <a:ext cx="366656" cy="371475"/>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sz="2000" b="1" dirty="0">
              <a:solidFill>
                <a:schemeClr val="dk1"/>
              </a:solidFill>
            </a:endParaRPr>
          </a:p>
        </p:txBody>
      </p:sp>
      <p:sp>
        <p:nvSpPr>
          <p:cNvPr id="19" name="Rectangle 18"/>
          <p:cNvSpPr/>
          <p:nvPr/>
        </p:nvSpPr>
        <p:spPr>
          <a:xfrm>
            <a:off x="7480300" y="4190999"/>
            <a:ext cx="1511300" cy="2285999"/>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lstStyle/>
          <a:p>
            <a:pPr marL="144000" indent="-144000">
              <a:buFont typeface="Arial" pitchFamily="34" charset="0"/>
              <a:buChar char="•"/>
            </a:pPr>
            <a:r>
              <a:rPr lang="en-AU" sz="1300" dirty="0" smtClean="0"/>
              <a:t>Controlled Document</a:t>
            </a:r>
          </a:p>
          <a:p>
            <a:pPr marL="144000" indent="-144000">
              <a:buFont typeface="Arial" pitchFamily="34" charset="0"/>
              <a:buChar char="•"/>
            </a:pPr>
            <a:r>
              <a:rPr lang="en-AU" sz="1300" smtClean="0"/>
              <a:t>Message to </a:t>
            </a:r>
            <a:r>
              <a:rPr lang="en-AU" sz="1300" dirty="0" smtClean="0"/>
              <a:t>Stakeholders</a:t>
            </a:r>
            <a:endParaRPr lang="en-AU" sz="1300" dirty="0"/>
          </a:p>
        </p:txBody>
      </p:sp>
      <p:sp>
        <p:nvSpPr>
          <p:cNvPr id="20" name="Rectangle 19"/>
          <p:cNvSpPr/>
          <p:nvPr/>
        </p:nvSpPr>
        <p:spPr>
          <a:xfrm>
            <a:off x="139408" y="1219201"/>
            <a:ext cx="393992" cy="2819399"/>
          </a:xfrm>
          <a:prstGeom prst="rect">
            <a:avLst/>
          </a:prstGeom>
          <a:noFill/>
          <a:ln>
            <a:noFill/>
          </a:ln>
        </p:spPr>
        <p:style>
          <a:lnRef idx="2">
            <a:schemeClr val="dk1"/>
          </a:lnRef>
          <a:fillRef idx="1">
            <a:schemeClr val="lt1"/>
          </a:fillRef>
          <a:effectRef idx="0">
            <a:schemeClr val="dk1"/>
          </a:effectRef>
          <a:fontRef idx="minor">
            <a:schemeClr val="dk1"/>
          </a:fontRef>
        </p:style>
        <p:txBody>
          <a:bodyPr vert="vert270" rtlCol="0" anchor="ctr" anchorCtr="0"/>
          <a:lstStyle/>
          <a:p>
            <a:pPr algn="ctr"/>
            <a:r>
              <a:rPr lang="en-AU" b="1" dirty="0"/>
              <a:t>Activities</a:t>
            </a:r>
          </a:p>
        </p:txBody>
      </p:sp>
      <p:sp>
        <p:nvSpPr>
          <p:cNvPr id="22" name="Rectangle 21"/>
          <p:cNvSpPr/>
          <p:nvPr/>
        </p:nvSpPr>
        <p:spPr>
          <a:xfrm>
            <a:off x="139408" y="4191000"/>
            <a:ext cx="393992" cy="2133599"/>
          </a:xfrm>
          <a:prstGeom prst="rect">
            <a:avLst/>
          </a:prstGeom>
          <a:noFill/>
          <a:ln>
            <a:noFill/>
          </a:ln>
        </p:spPr>
        <p:style>
          <a:lnRef idx="2">
            <a:schemeClr val="dk1"/>
          </a:lnRef>
          <a:fillRef idx="1">
            <a:schemeClr val="lt1"/>
          </a:fillRef>
          <a:effectRef idx="0">
            <a:schemeClr val="dk1"/>
          </a:effectRef>
          <a:fontRef idx="minor">
            <a:schemeClr val="dk1"/>
          </a:fontRef>
        </p:style>
        <p:txBody>
          <a:bodyPr vert="vert270" rtlCol="0" anchor="ctr" anchorCtr="0"/>
          <a:lstStyle/>
          <a:p>
            <a:pPr algn="ctr"/>
            <a:r>
              <a:rPr lang="en-AU" b="1" dirty="0"/>
              <a:t>Tools / Outputs</a:t>
            </a:r>
          </a:p>
        </p:txBody>
      </p:sp>
      <p:sp>
        <p:nvSpPr>
          <p:cNvPr id="21" name="Rectangle 20"/>
          <p:cNvSpPr/>
          <p:nvPr/>
        </p:nvSpPr>
        <p:spPr>
          <a:xfrm>
            <a:off x="7480300" y="1219201"/>
            <a:ext cx="1524000" cy="2819399"/>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marL="144000" indent="-144000">
              <a:buFont typeface="Arial" pitchFamily="34" charset="0"/>
              <a:buChar char="•"/>
            </a:pPr>
            <a:r>
              <a:rPr lang="en-AU" sz="1300" dirty="0" smtClean="0"/>
              <a:t>Finalise document (formatting, proofreading, etc.) </a:t>
            </a:r>
          </a:p>
          <a:p>
            <a:pPr marL="144000" indent="-144000">
              <a:buFont typeface="Arial" pitchFamily="34" charset="0"/>
              <a:buChar char="•"/>
            </a:pPr>
            <a:r>
              <a:rPr lang="en-AU" sz="1300" dirty="0" smtClean="0"/>
              <a:t>Establish document control</a:t>
            </a:r>
          </a:p>
          <a:p>
            <a:pPr marL="144000" indent="-144000">
              <a:buFont typeface="Arial" pitchFamily="34" charset="0"/>
              <a:buChar char="•"/>
            </a:pPr>
            <a:r>
              <a:rPr lang="en-AU" sz="1300" dirty="0" smtClean="0"/>
              <a:t>Publish final draft </a:t>
            </a:r>
          </a:p>
          <a:p>
            <a:pPr marL="144000" indent="-144000">
              <a:buFont typeface="Arial" pitchFamily="34" charset="0"/>
              <a:buChar char="•"/>
            </a:pPr>
            <a:r>
              <a:rPr lang="en-AU" sz="1300" dirty="0" smtClean="0"/>
              <a:t>Communicate with stakeholders </a:t>
            </a:r>
            <a:endParaRPr lang="en-AU" sz="1300" dirty="0"/>
          </a:p>
        </p:txBody>
      </p:sp>
      <p:sp>
        <p:nvSpPr>
          <p:cNvPr id="26" name="Rounded Rectangle 25"/>
          <p:cNvSpPr/>
          <p:nvPr/>
        </p:nvSpPr>
        <p:spPr>
          <a:xfrm>
            <a:off x="2471782" y="473396"/>
            <a:ext cx="15367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AU" sz="2000" b="1" dirty="0" smtClean="0"/>
              <a:t>Structure</a:t>
            </a:r>
            <a:endParaRPr lang="en-AU" sz="1600" b="1" dirty="0"/>
          </a:p>
        </p:txBody>
      </p:sp>
      <p:sp>
        <p:nvSpPr>
          <p:cNvPr id="14" name="Right Arrow 13"/>
          <p:cNvSpPr/>
          <p:nvPr/>
        </p:nvSpPr>
        <p:spPr>
          <a:xfrm>
            <a:off x="3888654" y="592773"/>
            <a:ext cx="366656" cy="371475"/>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sz="1200" dirty="0"/>
          </a:p>
        </p:txBody>
      </p:sp>
      <p:sp>
        <p:nvSpPr>
          <p:cNvPr id="27" name="Right Arrow 26"/>
          <p:cNvSpPr/>
          <p:nvPr/>
        </p:nvSpPr>
        <p:spPr>
          <a:xfrm>
            <a:off x="2212254" y="567372"/>
            <a:ext cx="366656" cy="371475"/>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sz="1200" dirty="0"/>
          </a:p>
        </p:txBody>
      </p:sp>
      <p:sp>
        <p:nvSpPr>
          <p:cNvPr id="25" name="Rectangle 24"/>
          <p:cNvSpPr/>
          <p:nvPr/>
        </p:nvSpPr>
        <p:spPr>
          <a:xfrm>
            <a:off x="152108" y="3463"/>
            <a:ext cx="8852192" cy="381001"/>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AU" sz="2000" b="1" smtClean="0"/>
              <a:t>Technical </a:t>
            </a:r>
            <a:r>
              <a:rPr lang="en-AU" sz="2000" b="1" dirty="0" smtClean="0"/>
              <a:t>Writing Process</a:t>
            </a:r>
            <a:endParaRPr lang="en-AU" sz="2000" b="1" i="1" dirty="0"/>
          </a:p>
        </p:txBody>
      </p:sp>
      <p:sp>
        <p:nvSpPr>
          <p:cNvPr id="28" name="Rectangle 27"/>
          <p:cNvSpPr/>
          <p:nvPr/>
        </p:nvSpPr>
        <p:spPr>
          <a:xfrm>
            <a:off x="139408" y="457201"/>
            <a:ext cx="378752" cy="609600"/>
          </a:xfrm>
          <a:prstGeom prst="rect">
            <a:avLst/>
          </a:prstGeom>
          <a:noFill/>
          <a:ln>
            <a:noFill/>
          </a:ln>
        </p:spPr>
        <p:style>
          <a:lnRef idx="2">
            <a:schemeClr val="dk1"/>
          </a:lnRef>
          <a:fillRef idx="1">
            <a:schemeClr val="lt1"/>
          </a:fillRef>
          <a:effectRef idx="0">
            <a:schemeClr val="dk1"/>
          </a:effectRef>
          <a:fontRef idx="minor">
            <a:schemeClr val="dk1"/>
          </a:fontRef>
        </p:style>
        <p:txBody>
          <a:bodyPr vert="vert270" rtlCol="0" anchor="ctr" anchorCtr="0"/>
          <a:lstStyle/>
          <a:p>
            <a:pPr algn="ctr"/>
            <a:r>
              <a:rPr lang="en-AU" b="1" dirty="0" smtClean="0"/>
              <a:t>Steps</a:t>
            </a:r>
            <a:endParaRPr lang="en-AU" sz="1400" b="1" dirty="0"/>
          </a:p>
        </p:txBody>
      </p:sp>
      <p:sp>
        <p:nvSpPr>
          <p:cNvPr id="31" name="Rectangle 30"/>
          <p:cNvSpPr/>
          <p:nvPr/>
        </p:nvSpPr>
        <p:spPr>
          <a:xfrm>
            <a:off x="838526" y="4190999"/>
            <a:ext cx="1524000" cy="2285999"/>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lstStyle/>
          <a:p>
            <a:pPr marL="144000" indent="-144000">
              <a:buFont typeface="Arial" pitchFamily="34" charset="0"/>
              <a:buChar char="•"/>
            </a:pPr>
            <a:r>
              <a:rPr lang="en-AU" sz="1300" dirty="0" smtClean="0"/>
              <a:t>Technical Writing Process</a:t>
            </a:r>
          </a:p>
          <a:p>
            <a:pPr marL="144000" indent="-144000">
              <a:buFont typeface="Arial" pitchFamily="34" charset="0"/>
              <a:buChar char="•"/>
            </a:pPr>
            <a:r>
              <a:rPr lang="en-AU" sz="1300" dirty="0" smtClean="0"/>
              <a:t>Documentation Plan</a:t>
            </a:r>
          </a:p>
          <a:p>
            <a:pPr marL="144000" indent="-144000">
              <a:buFont typeface="Arial" pitchFamily="34" charset="0"/>
              <a:buChar char="•"/>
            </a:pPr>
            <a:r>
              <a:rPr lang="en-AU" sz="1300" dirty="0" smtClean="0"/>
              <a:t>Documentation  Timeline / Schedule</a:t>
            </a:r>
            <a:endParaRPr lang="en-AU" sz="1300" dirty="0"/>
          </a:p>
          <a:p>
            <a:pPr marL="144000" indent="-144000">
              <a:buFont typeface="Arial" pitchFamily="34" charset="0"/>
              <a:buChar char="•"/>
            </a:pPr>
            <a:r>
              <a:rPr lang="en-AU" sz="1300"/>
              <a:t>Deliverables </a:t>
            </a:r>
            <a:r>
              <a:rPr lang="en-AU" sz="1300" smtClean="0"/>
              <a:t>Matrix / Worksheet*</a:t>
            </a:r>
            <a:endParaRPr lang="en-AU" sz="1300" dirty="0"/>
          </a:p>
          <a:p>
            <a:pPr marL="144000" indent="-144000">
              <a:buFont typeface="Arial" pitchFamily="34" charset="0"/>
              <a:buChar char="•"/>
            </a:pPr>
            <a:r>
              <a:rPr lang="en-AU" sz="1300" dirty="0" smtClean="0"/>
              <a:t>Status Tracker*</a:t>
            </a:r>
            <a:endParaRPr lang="en-AU" sz="1300" dirty="0"/>
          </a:p>
          <a:p>
            <a:pPr marL="144000" indent="-144000">
              <a:buFont typeface="Arial" pitchFamily="34" charset="0"/>
              <a:buChar char="•"/>
            </a:pPr>
            <a:endParaRPr lang="en-AU" sz="1300" dirty="0"/>
          </a:p>
        </p:txBody>
      </p:sp>
      <p:sp>
        <p:nvSpPr>
          <p:cNvPr id="33" name="Rectangle 32"/>
          <p:cNvSpPr/>
          <p:nvPr/>
        </p:nvSpPr>
        <p:spPr>
          <a:xfrm>
            <a:off x="4160724" y="4190999"/>
            <a:ext cx="1524000" cy="2285999"/>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lstStyle/>
          <a:p>
            <a:pPr marL="144000" indent="-144000">
              <a:buFont typeface="Arial" pitchFamily="34" charset="0"/>
              <a:buChar char="•"/>
            </a:pPr>
            <a:r>
              <a:rPr lang="en-AU" sz="1300" dirty="0" smtClean="0"/>
              <a:t>Drafts (First, Interim, Final)</a:t>
            </a:r>
          </a:p>
          <a:p>
            <a:pPr marL="285750" indent="-285750">
              <a:buFont typeface="Arial" pitchFamily="34" charset="0"/>
              <a:buChar char="•"/>
            </a:pPr>
            <a:endParaRPr lang="en-AU" sz="1400" dirty="0"/>
          </a:p>
        </p:txBody>
      </p:sp>
      <p:sp>
        <p:nvSpPr>
          <p:cNvPr id="34" name="Rectangle 33"/>
          <p:cNvSpPr/>
          <p:nvPr/>
        </p:nvSpPr>
        <p:spPr>
          <a:xfrm>
            <a:off x="5829626" y="4190999"/>
            <a:ext cx="1524000" cy="2285999"/>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lstStyle/>
          <a:p>
            <a:pPr marL="144000" indent="-144000">
              <a:buFont typeface="Arial" pitchFamily="34" charset="0"/>
              <a:buChar char="•"/>
            </a:pPr>
            <a:r>
              <a:rPr lang="en-AU" sz="1300" dirty="0" smtClean="0"/>
              <a:t>Editing Checklist</a:t>
            </a:r>
          </a:p>
          <a:p>
            <a:pPr marL="144000" indent="-144000">
              <a:buFont typeface="Arial" pitchFamily="34" charset="0"/>
              <a:buChar char="•"/>
            </a:pPr>
            <a:r>
              <a:rPr lang="en-AU" sz="1300" dirty="0" smtClean="0"/>
              <a:t>Editing Sheet</a:t>
            </a:r>
          </a:p>
          <a:p>
            <a:pPr marL="144000" indent="-144000">
              <a:buFont typeface="Arial" pitchFamily="34" charset="0"/>
              <a:buChar char="•"/>
            </a:pPr>
            <a:r>
              <a:rPr lang="en-AU" sz="1300" dirty="0" smtClean="0"/>
              <a:t>Review Matrix</a:t>
            </a:r>
          </a:p>
          <a:p>
            <a:pPr marL="144000" indent="-144000">
              <a:buFont typeface="Arial" pitchFamily="34" charset="0"/>
              <a:buChar char="•"/>
            </a:pPr>
            <a:r>
              <a:rPr lang="en-AU" sz="1300" smtClean="0"/>
              <a:t>Message to </a:t>
            </a:r>
            <a:r>
              <a:rPr lang="en-AU" sz="1300" dirty="0" smtClean="0"/>
              <a:t>Review Team</a:t>
            </a:r>
          </a:p>
          <a:p>
            <a:pPr marL="144000" indent="-144000">
              <a:buFont typeface="Arial" pitchFamily="34" charset="0"/>
              <a:buChar char="•"/>
            </a:pPr>
            <a:r>
              <a:rPr lang="en-AU" sz="1300" dirty="0" smtClean="0"/>
              <a:t>Review Log</a:t>
            </a:r>
          </a:p>
          <a:p>
            <a:pPr marL="144000" indent="-144000">
              <a:buFont typeface="Arial" pitchFamily="34" charset="0"/>
              <a:buChar char="•"/>
            </a:pPr>
            <a:r>
              <a:rPr lang="en-AU" sz="1300" dirty="0" smtClean="0"/>
              <a:t>Approved Draft</a:t>
            </a:r>
            <a:endParaRPr lang="en-AU" sz="1300" dirty="0"/>
          </a:p>
        </p:txBody>
      </p:sp>
      <p:sp>
        <p:nvSpPr>
          <p:cNvPr id="35" name="Rectangle 34"/>
          <p:cNvSpPr/>
          <p:nvPr/>
        </p:nvSpPr>
        <p:spPr>
          <a:xfrm>
            <a:off x="2471782" y="4191000"/>
            <a:ext cx="1524000" cy="2285998"/>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lstStyle/>
          <a:p>
            <a:pPr marL="144000" indent="-144000">
              <a:buFont typeface="Arial" pitchFamily="34" charset="0"/>
              <a:buChar char="•"/>
            </a:pPr>
            <a:r>
              <a:rPr lang="en-AU" sz="1300" dirty="0" smtClean="0"/>
              <a:t>Table </a:t>
            </a:r>
            <a:r>
              <a:rPr lang="en-AU" sz="1300" dirty="0"/>
              <a:t>of </a:t>
            </a:r>
            <a:r>
              <a:rPr lang="en-AU" sz="1300" dirty="0" smtClean="0"/>
              <a:t>Contents</a:t>
            </a:r>
          </a:p>
        </p:txBody>
      </p:sp>
      <p:sp>
        <p:nvSpPr>
          <p:cNvPr id="36" name="Rectangle 35"/>
          <p:cNvSpPr/>
          <p:nvPr/>
        </p:nvSpPr>
        <p:spPr>
          <a:xfrm>
            <a:off x="762000" y="6553199"/>
            <a:ext cx="3088024" cy="304801"/>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r>
              <a:rPr lang="en-AU" sz="1300" i="1" dirty="0" smtClean="0"/>
              <a:t>*For projects with </a:t>
            </a:r>
            <a:r>
              <a:rPr lang="en-AU" sz="1300" i="1" smtClean="0"/>
              <a:t>multiple deliverables </a:t>
            </a:r>
            <a:endParaRPr lang="en-AU" sz="1300" b="1" dirty="0"/>
          </a:p>
        </p:txBody>
      </p:sp>
      <p:sp>
        <p:nvSpPr>
          <p:cNvPr id="3" name="Left Brace 2"/>
          <p:cNvSpPr/>
          <p:nvPr/>
        </p:nvSpPr>
        <p:spPr>
          <a:xfrm>
            <a:off x="533400" y="469900"/>
            <a:ext cx="228600" cy="6096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AU" dirty="0"/>
          </a:p>
        </p:txBody>
      </p:sp>
      <p:sp>
        <p:nvSpPr>
          <p:cNvPr id="37" name="Left Brace 36"/>
          <p:cNvSpPr/>
          <p:nvPr/>
        </p:nvSpPr>
        <p:spPr>
          <a:xfrm>
            <a:off x="533400" y="1216660"/>
            <a:ext cx="228600" cy="282193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AU" dirty="0"/>
          </a:p>
        </p:txBody>
      </p:sp>
      <p:sp>
        <p:nvSpPr>
          <p:cNvPr id="38" name="Left Brace 37"/>
          <p:cNvSpPr/>
          <p:nvPr/>
        </p:nvSpPr>
        <p:spPr>
          <a:xfrm>
            <a:off x="533400" y="4190999"/>
            <a:ext cx="228600" cy="213359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AU" dirty="0"/>
          </a:p>
        </p:txBody>
      </p:sp>
    </p:spTree>
    <p:extLst>
      <p:ext uri="{BB962C8B-B14F-4D97-AF65-F5344CB8AC3E}">
        <p14:creationId xmlns:p14="http://schemas.microsoft.com/office/powerpoint/2010/main" val="862718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55073"/>
          </a:xfrm>
        </p:spPr>
        <p:txBody>
          <a:bodyPr>
            <a:normAutofit fontScale="90000"/>
          </a:bodyPr>
          <a:lstStyle/>
          <a:p>
            <a:r>
              <a:rPr lang="en-AU" smtClean="0"/>
              <a:t>Terms of Use</a:t>
            </a:r>
            <a:endParaRPr lang="en-AU"/>
          </a:p>
        </p:txBody>
      </p:sp>
      <p:sp>
        <p:nvSpPr>
          <p:cNvPr id="3" name="Content Placeholder 2"/>
          <p:cNvSpPr>
            <a:spLocks noGrp="1"/>
          </p:cNvSpPr>
          <p:nvPr>
            <p:ph idx="1"/>
          </p:nvPr>
        </p:nvSpPr>
        <p:spPr>
          <a:xfrm>
            <a:off x="457200" y="914400"/>
            <a:ext cx="8229600" cy="5715000"/>
          </a:xfrm>
        </p:spPr>
        <p:txBody>
          <a:bodyPr>
            <a:noAutofit/>
          </a:bodyPr>
          <a:lstStyle/>
          <a:p>
            <a:pPr marL="0" indent="0" fontAlgn="base">
              <a:buNone/>
            </a:pPr>
            <a:r>
              <a:rPr lang="en-AU" sz="850" b="1"/>
              <a:t>Copyright</a:t>
            </a:r>
            <a:endParaRPr lang="en-AU" sz="850"/>
          </a:p>
          <a:p>
            <a:pPr marL="0" indent="0" fontAlgn="base">
              <a:buNone/>
            </a:pPr>
            <a:r>
              <a:rPr lang="en-AU" sz="850"/>
              <a:t>The Technical Writing Process e-book, hardcopy book, website, and diagram are copyright © Kieran Morgan 2014. On purchase, download or use of the Technical Writing Process book (either the hardcopy or e-book versions, or any versions published in any other format), website, diagram, or templates, you agree to the following terms:</a:t>
            </a:r>
          </a:p>
          <a:p>
            <a:pPr fontAlgn="base"/>
            <a:r>
              <a:rPr lang="en-AU" sz="850"/>
              <a:t>Main Work. “Main Work” includes everything in the book apart from the templates depicted in the Templates appendix. The Main Work is copyrighted. No part of the Main Work may be reproduced, transmitted, downloaded or stored in any information storage and retrieval system, whether electronic or mechanical, whether known now or invented in the future, without the express written permission of the publisher, Better On Paper Publications.</a:t>
            </a:r>
          </a:p>
          <a:p>
            <a:pPr fontAlgn="base"/>
            <a:r>
              <a:rPr lang="en-AU" sz="850"/>
              <a:t>Templates. “Templates” are the templates depicted in the Templates appendix of the book and available for download from TechnicalWritingProcess.com. The Templates are copyright. On purchase or use of the book, e-book or the downloadable Templates, you are granted a license to edit and amend the Templates to make them suitable for your purposes. You must not republish the Templates in unamended form. You must not sell or redistribute the Templates or derivatives of the Templates. No warranties or representations are provided concerning the Templates, and no liability is accepted in relation to their use.</a:t>
            </a:r>
          </a:p>
          <a:p>
            <a:pPr marL="0" indent="0" fontAlgn="base">
              <a:buNone/>
            </a:pPr>
            <a:r>
              <a:rPr lang="en-AU" sz="850"/>
              <a:t>Requests and inquiries concerning reproduction and rights of the Main Work or Templates should be addressed in writing to the publisher, Better On Paper </a:t>
            </a:r>
            <a:r>
              <a:rPr lang="en-AU" sz="850"/>
              <a:t>Publications</a:t>
            </a:r>
            <a:r>
              <a:rPr lang="en-AU" sz="850" smtClean="0"/>
              <a:t>.</a:t>
            </a:r>
          </a:p>
          <a:p>
            <a:pPr marL="0" indent="0" fontAlgn="base">
              <a:buNone/>
            </a:pPr>
            <a:endParaRPr lang="en-AU" sz="850"/>
          </a:p>
          <a:p>
            <a:pPr marL="0" indent="0" fontAlgn="base">
              <a:buNone/>
            </a:pPr>
            <a:r>
              <a:rPr lang="en-AU" sz="850" b="1"/>
              <a:t>Publisher</a:t>
            </a:r>
            <a:endParaRPr lang="en-AU" sz="850"/>
          </a:p>
          <a:p>
            <a:pPr marL="0" indent="0" fontAlgn="base">
              <a:buNone/>
            </a:pPr>
            <a:r>
              <a:rPr lang="en-AU" sz="850"/>
              <a:t>The publisher of this book (including the hardcopy and e-book versions, and any versions published in any other format) and templates (including the templates depicted in the book as well as the downloadable templates) is Better On Paper Publications. Contact the publisher using the contact </a:t>
            </a:r>
            <a:r>
              <a:rPr lang="en-AU" sz="850"/>
              <a:t>form </a:t>
            </a:r>
            <a:r>
              <a:rPr lang="en-AU" sz="850" smtClean="0"/>
              <a:t>on the website TechnicalWritingProcess.com, </a:t>
            </a:r>
            <a:r>
              <a:rPr lang="en-AU" sz="850"/>
              <a:t>or by mail </a:t>
            </a:r>
            <a:r>
              <a:rPr lang="en-AU" sz="850"/>
              <a:t>at</a:t>
            </a:r>
            <a:r>
              <a:rPr lang="en-AU" sz="850" smtClean="0"/>
              <a:t>:</a:t>
            </a:r>
          </a:p>
          <a:p>
            <a:pPr marL="0" indent="0" fontAlgn="base">
              <a:buNone/>
            </a:pPr>
            <a:endParaRPr lang="en-AU" sz="850"/>
          </a:p>
          <a:p>
            <a:pPr marL="0" indent="0" fontAlgn="base">
              <a:buNone/>
            </a:pPr>
            <a:r>
              <a:rPr lang="en-AU" sz="850"/>
              <a:t>Better On Paper Publications</a:t>
            </a:r>
            <a:br>
              <a:rPr lang="en-AU" sz="850"/>
            </a:br>
            <a:r>
              <a:rPr lang="en-AU" sz="850"/>
              <a:t>PO Box 494</a:t>
            </a:r>
            <a:br>
              <a:rPr lang="en-AU" sz="850"/>
            </a:br>
            <a:r>
              <a:rPr lang="en-AU" sz="850"/>
              <a:t>St Leonards NSW 1590</a:t>
            </a:r>
            <a:r>
              <a:rPr lang="en-AU" sz="850"/>
              <a:t/>
            </a:r>
            <a:br>
              <a:rPr lang="en-AU" sz="850"/>
            </a:br>
            <a:r>
              <a:rPr lang="en-AU" sz="850" smtClean="0"/>
              <a:t>AUSTRALIA</a:t>
            </a:r>
          </a:p>
          <a:p>
            <a:pPr marL="0" indent="0" fontAlgn="base">
              <a:buNone/>
            </a:pPr>
            <a:endParaRPr lang="en-AU" sz="850"/>
          </a:p>
          <a:p>
            <a:pPr marL="0" indent="0" fontAlgn="base">
              <a:buNone/>
            </a:pPr>
            <a:r>
              <a:rPr lang="en-AU" sz="850" b="1"/>
              <a:t>Disclaimer</a:t>
            </a:r>
            <a:endParaRPr lang="en-AU" sz="850"/>
          </a:p>
          <a:p>
            <a:pPr marL="0" indent="0" fontAlgn="base">
              <a:buNone/>
            </a:pPr>
            <a:r>
              <a:rPr lang="en-AU" sz="850"/>
              <a:t>While the publisher and author have used their best efforts in preparing the Technical Writing Process website, templates, diagram, and book (including the hardcopy and e-book versions, and any versions published in any other format), they make no representations or warranties with respect to the accuracy or completeness of the contents of the Technical Writing Process website, templates, diagram, and book and specifically disclaim any implied warranties of merchantability or fitness for a particular purpose. The Technical Writing Process website, templates, diagram, and book does not purport to be legal advice, and it is provided as a general guide only. The advice, information and templates contained within the Technical Writing Process website, templates, diagram, and book  may not be suitable for your situation. Some advice, information or templates in the Technical Writing Process website, templates, diagram, and book  may become superseded due to changes in industry practice, technology or law. Neither the publisher nor the author shall be liable for any loss or other damages that may be incurred as a result of using the templates or acting on the advice or information contained in the Technical Writing Process website, templates, diagram, </a:t>
            </a:r>
            <a:r>
              <a:rPr lang="en-AU" sz="850"/>
              <a:t>and </a:t>
            </a:r>
            <a:r>
              <a:rPr lang="en-AU" sz="850" smtClean="0"/>
              <a:t>book.</a:t>
            </a:r>
          </a:p>
          <a:p>
            <a:pPr marL="0" indent="0" fontAlgn="base">
              <a:buNone/>
            </a:pPr>
            <a:endParaRPr lang="en-AU" sz="850"/>
          </a:p>
          <a:p>
            <a:pPr marL="0" indent="0" fontAlgn="base">
              <a:buNone/>
            </a:pPr>
            <a:r>
              <a:rPr lang="en-AU" sz="850" b="1"/>
              <a:t>Trademarks</a:t>
            </a:r>
            <a:endParaRPr lang="en-AU" sz="850"/>
          </a:p>
          <a:p>
            <a:pPr marL="0" indent="0" fontAlgn="base">
              <a:buNone/>
            </a:pPr>
            <a:r>
              <a:rPr lang="en-AU" sz="850"/>
              <a:t>The Technical Writing Process diagram is a trademark of Kieran Morgan. Adobe, Acrobat, FrameMaker, InDesign and Photoshop are either registered trademarks or trademarks of Adobe Systems Incorporated in the United States and / or other countries. Apache and OpenOffice are trademarks of The Apache Software Foundation. Author-it is a registered trademark of Author-it Software Corporation. BPMN is a trademark of Object Management Group, Inc. in the United States and / or other countries. DITA is a trademark of OASIS, the open standards consortium where the DITA specification is owned and developed. Flare is the trademark of MadCap Software, Inc. in the United States and / or other countries. ISO is a registered trademark of the International Organization for Standardization. Microsoft, Excel, PowerPoint, SharePoint and Visio are either registered trademarks or trademarks of Microsoft Corporation in the United States and / or other countries. TechSmith and Snagit are registered trademarks of TechSmith Corporation. All other trademarks and registered trademarks are the property of their respective owners.</a:t>
            </a:r>
          </a:p>
          <a:p>
            <a:pPr marL="0" indent="0">
              <a:buNone/>
            </a:pPr>
            <a:endParaRPr lang="en-AU" sz="850"/>
          </a:p>
        </p:txBody>
      </p:sp>
    </p:spTree>
    <p:extLst>
      <p:ext uri="{BB962C8B-B14F-4D97-AF65-F5344CB8AC3E}">
        <p14:creationId xmlns:p14="http://schemas.microsoft.com/office/powerpoint/2010/main" val="2486990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6013</TotalTime>
  <Words>189</Words>
  <Application>Microsoft Office PowerPoint</Application>
  <PresentationFormat>On-screen Show (4:3)</PresentationFormat>
  <Paragraphs>65</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Terms of Use</vt:lpstr>
    </vt:vector>
  </TitlesOfParts>
  <Company>technicalwritingprocess.com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Kieran Morgan</cp:lastModifiedBy>
  <cp:revision>303</cp:revision>
  <cp:lastPrinted>2014-07-30T00:43:42Z</cp:lastPrinted>
  <dcterms:created xsi:type="dcterms:W3CDTF">2006-08-16T00:00:00Z</dcterms:created>
  <dcterms:modified xsi:type="dcterms:W3CDTF">2014-09-11T21:55:14Z</dcterms:modified>
</cp:coreProperties>
</file>