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742" r:id="rId2"/>
  </p:sldMasterIdLst>
  <p:notesMasterIdLst>
    <p:notesMasterId r:id="rId37"/>
  </p:notesMasterIdLst>
  <p:handoutMasterIdLst>
    <p:handoutMasterId r:id="rId38"/>
  </p:handoutMasterIdLst>
  <p:sldIdLst>
    <p:sldId id="322" r:id="rId3"/>
    <p:sldId id="320" r:id="rId4"/>
    <p:sldId id="321" r:id="rId5"/>
    <p:sldId id="292" r:id="rId6"/>
    <p:sldId id="293" r:id="rId7"/>
    <p:sldId id="294" r:id="rId8"/>
    <p:sldId id="295" r:id="rId9"/>
    <p:sldId id="266" r:id="rId10"/>
    <p:sldId id="298" r:id="rId11"/>
    <p:sldId id="296" r:id="rId12"/>
    <p:sldId id="297" r:id="rId13"/>
    <p:sldId id="277" r:id="rId14"/>
    <p:sldId id="299" r:id="rId15"/>
    <p:sldId id="300" r:id="rId16"/>
    <p:sldId id="301" r:id="rId17"/>
    <p:sldId id="302" r:id="rId18"/>
    <p:sldId id="303" r:id="rId19"/>
    <p:sldId id="28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7" r:id="rId32"/>
    <p:sldId id="318" r:id="rId33"/>
    <p:sldId id="316" r:id="rId34"/>
    <p:sldId id="319" r:id="rId35"/>
    <p:sldId id="315" r:id="rId36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60000"/>
      </a:lnSpc>
      <a:spcBef>
        <a:spcPct val="20000"/>
      </a:spcBef>
      <a:spcAft>
        <a:spcPct val="0"/>
      </a:spcAft>
      <a:buSzPct val="75000"/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1pPr>
    <a:lvl2pPr marL="457200" algn="ctr" rtl="0" fontAlgn="base">
      <a:lnSpc>
        <a:spcPct val="60000"/>
      </a:lnSpc>
      <a:spcBef>
        <a:spcPct val="20000"/>
      </a:spcBef>
      <a:spcAft>
        <a:spcPct val="0"/>
      </a:spcAft>
      <a:buSzPct val="75000"/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2pPr>
    <a:lvl3pPr marL="914400" algn="ctr" rtl="0" fontAlgn="base">
      <a:lnSpc>
        <a:spcPct val="60000"/>
      </a:lnSpc>
      <a:spcBef>
        <a:spcPct val="20000"/>
      </a:spcBef>
      <a:spcAft>
        <a:spcPct val="0"/>
      </a:spcAft>
      <a:buSzPct val="75000"/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3pPr>
    <a:lvl4pPr marL="1371600" algn="ctr" rtl="0" fontAlgn="base">
      <a:lnSpc>
        <a:spcPct val="60000"/>
      </a:lnSpc>
      <a:spcBef>
        <a:spcPct val="20000"/>
      </a:spcBef>
      <a:spcAft>
        <a:spcPct val="0"/>
      </a:spcAft>
      <a:buSzPct val="75000"/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4pPr>
    <a:lvl5pPr marL="1828800" algn="ctr" rtl="0" fontAlgn="base">
      <a:lnSpc>
        <a:spcPct val="60000"/>
      </a:lnSpc>
      <a:spcBef>
        <a:spcPct val="20000"/>
      </a:spcBef>
      <a:spcAft>
        <a:spcPct val="0"/>
      </a:spcAft>
      <a:buSzPct val="75000"/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S. Donnellan" initials="JSD" lastIdx="65" clrIdx="0"/>
  <p:cmAuthor id="1" name="Mary Draper" initials="MD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019"/>
    <a:srgbClr val="B9D749"/>
    <a:srgbClr val="D89013"/>
    <a:srgbClr val="774286"/>
    <a:srgbClr val="6A831B"/>
    <a:srgbClr val="F3C675"/>
    <a:srgbClr val="963C26"/>
    <a:srgbClr val="3B6D81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6947" autoAdjust="0"/>
  </p:normalViewPr>
  <p:slideViewPr>
    <p:cSldViewPr>
      <p:cViewPr>
        <p:scale>
          <a:sx n="80" d="100"/>
          <a:sy n="80" d="100"/>
        </p:scale>
        <p:origin x="-136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04"/>
    </p:cViewPr>
  </p:sorterViewPr>
  <p:notesViewPr>
    <p:cSldViewPr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C9970E-1D3B-4F79-B3CD-7C640D1DAB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3959EB-B9C8-4876-A283-D6BD66A0CAE7}">
      <dgm:prSet custT="1"/>
      <dgm:spPr>
        <a:solidFill>
          <a:srgbClr val="B9D749"/>
        </a:solidFill>
      </dgm:spPr>
      <dgm:t>
        <a:bodyPr/>
        <a:lstStyle/>
        <a:p>
          <a:pPr rtl="0"/>
          <a:r>
            <a:rPr lang="en-US" sz="3000" dirty="0" smtClean="0">
              <a:solidFill>
                <a:schemeClr val="tx1"/>
              </a:solidFill>
            </a:rPr>
            <a:t>Preparing and Composing Professional E-Mail Messages</a:t>
          </a:r>
          <a:endParaRPr lang="en-US" sz="3000" dirty="0">
            <a:solidFill>
              <a:schemeClr val="tx1"/>
            </a:solidFill>
          </a:endParaRPr>
        </a:p>
      </dgm:t>
    </dgm:pt>
    <dgm:pt modelId="{0FD0FCF4-2BD0-4E26-9A69-09CCBA63FFEF}" type="parTrans" cxnId="{B0A0D72B-7450-4550-949D-49F87A14E4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26837A2-52A3-4752-AE75-C34A14E4185A}" type="sibTrans" cxnId="{B0A0D72B-7450-4550-949D-49F87A14E4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AA365FF-BB15-4514-9DBF-B9710833162D}">
      <dgm:prSet custT="1"/>
      <dgm:spPr>
        <a:solidFill>
          <a:srgbClr val="B9D749"/>
        </a:solidFill>
      </dgm:spPr>
      <dgm:t>
        <a:bodyPr/>
        <a:lstStyle/>
        <a:p>
          <a:pPr rtl="0"/>
          <a:r>
            <a:rPr lang="en-US" sz="3000" dirty="0" smtClean="0">
              <a:solidFill>
                <a:schemeClr val="tx1"/>
              </a:solidFill>
            </a:rPr>
            <a:t>Formatting E-Mail Messages</a:t>
          </a:r>
          <a:endParaRPr lang="en-US" sz="3000" dirty="0">
            <a:solidFill>
              <a:schemeClr val="tx1"/>
            </a:solidFill>
          </a:endParaRPr>
        </a:p>
      </dgm:t>
    </dgm:pt>
    <dgm:pt modelId="{98A2E54A-8A46-412C-BD7F-43A9CF5C8A44}" type="parTrans" cxnId="{A4EF7D3F-04AC-4C95-B0A0-330DF8FC7DB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C1DBF5-5E71-4297-8352-3344EA65796F}" type="sibTrans" cxnId="{A4EF7D3F-04AC-4C95-B0A0-330DF8FC7DB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02ACB57-98B2-4AA6-AE64-9F4C3E457DCA}">
      <dgm:prSet custT="1"/>
      <dgm:spPr>
        <a:solidFill>
          <a:srgbClr val="B9D749"/>
        </a:solidFill>
      </dgm:spPr>
      <dgm:t>
        <a:bodyPr/>
        <a:lstStyle/>
        <a:p>
          <a:pPr rtl="0"/>
          <a:r>
            <a:rPr lang="en-US" sz="3000" dirty="0" smtClean="0">
              <a:solidFill>
                <a:schemeClr val="tx1"/>
              </a:solidFill>
            </a:rPr>
            <a:t>Smart E-Mail Practices</a:t>
          </a:r>
          <a:endParaRPr lang="en-US" sz="3000" dirty="0">
            <a:solidFill>
              <a:schemeClr val="tx1"/>
            </a:solidFill>
          </a:endParaRPr>
        </a:p>
      </dgm:t>
    </dgm:pt>
    <dgm:pt modelId="{5CC135E9-602A-4DEB-939E-9F8727105D18}" type="parTrans" cxnId="{CD2509F4-52C2-4172-8A68-6218D9ABFD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92041D-F284-4A56-81B4-FC0FE1A5815E}" type="sibTrans" cxnId="{CD2509F4-52C2-4172-8A68-6218D9ABFD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DDC8C88-EA91-42A4-A1DA-ABFEF1DFFDB6}">
      <dgm:prSet custT="1"/>
      <dgm:spPr>
        <a:solidFill>
          <a:srgbClr val="B9D749"/>
        </a:solidFill>
      </dgm:spPr>
      <dgm:t>
        <a:bodyPr/>
        <a:lstStyle/>
        <a:p>
          <a:pPr rtl="0"/>
          <a:r>
            <a:rPr lang="en-US" sz="3000" dirty="0" smtClean="0">
              <a:solidFill>
                <a:schemeClr val="tx1"/>
              </a:solidFill>
            </a:rPr>
            <a:t>The Top Ten E-Mail Mistakes</a:t>
          </a:r>
          <a:endParaRPr lang="en-US" sz="3000" dirty="0">
            <a:solidFill>
              <a:schemeClr val="tx1"/>
            </a:solidFill>
          </a:endParaRPr>
        </a:p>
      </dgm:t>
    </dgm:pt>
    <dgm:pt modelId="{8ED7E76A-7CB4-4E3D-8F6B-6A7A231BAE74}" type="parTrans" cxnId="{F140B313-2EC5-476E-95F2-0AD65D69B4C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8162E3-697F-474C-A2CE-FFF77DFFA4F9}" type="sibTrans" cxnId="{F140B313-2EC5-476E-95F2-0AD65D69B4C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6D70AA-EE97-41E8-952F-854D6C727289}">
      <dgm:prSet custT="1"/>
      <dgm:spPr>
        <a:solidFill>
          <a:srgbClr val="B9D749"/>
        </a:solidFill>
      </dgm:spPr>
      <dgm:t>
        <a:bodyPr/>
        <a:lstStyle/>
        <a:p>
          <a:pPr rtl="0"/>
          <a:r>
            <a:rPr lang="en-US" sz="3000" dirty="0" smtClean="0">
              <a:solidFill>
                <a:schemeClr val="tx1"/>
              </a:solidFill>
            </a:rPr>
            <a:t>Using Instant Messaging and Texting Professionally</a:t>
          </a:r>
          <a:endParaRPr lang="en-US" sz="3000" dirty="0">
            <a:solidFill>
              <a:schemeClr val="tx1"/>
            </a:solidFill>
          </a:endParaRPr>
        </a:p>
      </dgm:t>
    </dgm:pt>
    <dgm:pt modelId="{3A9BBD9A-540E-4983-875C-0DE65BE48A1A}" type="parTrans" cxnId="{50C0A8F7-85F2-4BA0-97BE-2077C80DDA20}">
      <dgm:prSet/>
      <dgm:spPr/>
      <dgm:t>
        <a:bodyPr/>
        <a:lstStyle/>
        <a:p>
          <a:endParaRPr lang="en-US"/>
        </a:p>
      </dgm:t>
    </dgm:pt>
    <dgm:pt modelId="{D93B3988-59B7-42F2-BEEF-2D4D96081318}" type="sibTrans" cxnId="{50C0A8F7-85F2-4BA0-97BE-2077C80DDA20}">
      <dgm:prSet/>
      <dgm:spPr/>
      <dgm:t>
        <a:bodyPr/>
        <a:lstStyle/>
        <a:p>
          <a:endParaRPr lang="en-US"/>
        </a:p>
      </dgm:t>
    </dgm:pt>
    <dgm:pt modelId="{74A90687-1EF4-4BF3-8F69-F8F34B92A995}" type="pres">
      <dgm:prSet presAssocID="{ADC9970E-1D3B-4F79-B3CD-7C640D1DAB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307E90-11D0-4428-BB98-C62EB0853646}" type="pres">
      <dgm:prSet presAssocID="{D93959EB-B9C8-4876-A283-D6BD66A0CAE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BE18A4-6437-468E-ACAF-330370F80E6B}" type="pres">
      <dgm:prSet presAssocID="{826837A2-52A3-4752-AE75-C34A14E4185A}" presName="spacer" presStyleCnt="0"/>
      <dgm:spPr/>
    </dgm:pt>
    <dgm:pt modelId="{C2C5BC37-A39E-4395-BBE0-14819161D256}" type="pres">
      <dgm:prSet presAssocID="{2AA365FF-BB15-4514-9DBF-B9710833162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14270-7BB5-43D8-B7A2-6F490DDB542A}" type="pres">
      <dgm:prSet presAssocID="{19C1DBF5-5E71-4297-8352-3344EA65796F}" presName="spacer" presStyleCnt="0"/>
      <dgm:spPr/>
    </dgm:pt>
    <dgm:pt modelId="{0A757A40-856A-4259-9331-8595310D566E}" type="pres">
      <dgm:prSet presAssocID="{A02ACB57-98B2-4AA6-AE64-9F4C3E457DC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756023-E6C9-46EF-BCC0-B184156CBD5A}" type="pres">
      <dgm:prSet presAssocID="{3A92041D-F284-4A56-81B4-FC0FE1A5815E}" presName="spacer" presStyleCnt="0"/>
      <dgm:spPr/>
    </dgm:pt>
    <dgm:pt modelId="{DF9C0479-48E4-4829-BD63-95CFCB821434}" type="pres">
      <dgm:prSet presAssocID="{1DDC8C88-EA91-42A4-A1DA-ABFEF1DFFDB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85946A-4D38-4E5A-9A14-8B49FADFFCC7}" type="pres">
      <dgm:prSet presAssocID="{198162E3-697F-474C-A2CE-FFF77DFFA4F9}" presName="spacer" presStyleCnt="0"/>
      <dgm:spPr/>
    </dgm:pt>
    <dgm:pt modelId="{597B50A6-2E6E-42BC-8B98-25E41AB96F21}" type="pres">
      <dgm:prSet presAssocID="{C26D70AA-EE97-41E8-952F-854D6C72728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EF7D3F-04AC-4C95-B0A0-330DF8FC7DB7}" srcId="{ADC9970E-1D3B-4F79-B3CD-7C640D1DAB75}" destId="{2AA365FF-BB15-4514-9DBF-B9710833162D}" srcOrd="1" destOrd="0" parTransId="{98A2E54A-8A46-412C-BD7F-43A9CF5C8A44}" sibTransId="{19C1DBF5-5E71-4297-8352-3344EA65796F}"/>
    <dgm:cxn modelId="{F140B313-2EC5-476E-95F2-0AD65D69B4C1}" srcId="{ADC9970E-1D3B-4F79-B3CD-7C640D1DAB75}" destId="{1DDC8C88-EA91-42A4-A1DA-ABFEF1DFFDB6}" srcOrd="3" destOrd="0" parTransId="{8ED7E76A-7CB4-4E3D-8F6B-6A7A231BAE74}" sibTransId="{198162E3-697F-474C-A2CE-FFF77DFFA4F9}"/>
    <dgm:cxn modelId="{B0A0D72B-7450-4550-949D-49F87A14E4D8}" srcId="{ADC9970E-1D3B-4F79-B3CD-7C640D1DAB75}" destId="{D93959EB-B9C8-4876-A283-D6BD66A0CAE7}" srcOrd="0" destOrd="0" parTransId="{0FD0FCF4-2BD0-4E26-9A69-09CCBA63FFEF}" sibTransId="{826837A2-52A3-4752-AE75-C34A14E4185A}"/>
    <dgm:cxn modelId="{100E2969-D7B9-41D4-8353-577E1C2905FD}" type="presOf" srcId="{C26D70AA-EE97-41E8-952F-854D6C727289}" destId="{597B50A6-2E6E-42BC-8B98-25E41AB96F21}" srcOrd="0" destOrd="0" presId="urn:microsoft.com/office/officeart/2005/8/layout/vList2"/>
    <dgm:cxn modelId="{B810CA86-7AA7-468F-AC21-CDFA8BA58096}" type="presOf" srcId="{2AA365FF-BB15-4514-9DBF-B9710833162D}" destId="{C2C5BC37-A39E-4395-BBE0-14819161D256}" srcOrd="0" destOrd="0" presId="urn:microsoft.com/office/officeart/2005/8/layout/vList2"/>
    <dgm:cxn modelId="{50C0A8F7-85F2-4BA0-97BE-2077C80DDA20}" srcId="{ADC9970E-1D3B-4F79-B3CD-7C640D1DAB75}" destId="{C26D70AA-EE97-41E8-952F-854D6C727289}" srcOrd="4" destOrd="0" parTransId="{3A9BBD9A-540E-4983-875C-0DE65BE48A1A}" sibTransId="{D93B3988-59B7-42F2-BEEF-2D4D96081318}"/>
    <dgm:cxn modelId="{3D8EA307-DF90-45D7-9B8B-BA3D15929619}" type="presOf" srcId="{ADC9970E-1D3B-4F79-B3CD-7C640D1DAB75}" destId="{74A90687-1EF4-4BF3-8F69-F8F34B92A995}" srcOrd="0" destOrd="0" presId="urn:microsoft.com/office/officeart/2005/8/layout/vList2"/>
    <dgm:cxn modelId="{EE08CCF5-A0CE-401D-B5C3-1641C1BF79EF}" type="presOf" srcId="{D93959EB-B9C8-4876-A283-D6BD66A0CAE7}" destId="{C9307E90-11D0-4428-BB98-C62EB0853646}" srcOrd="0" destOrd="0" presId="urn:microsoft.com/office/officeart/2005/8/layout/vList2"/>
    <dgm:cxn modelId="{F522D30A-D287-4E00-BA38-D6B6A7B6B79E}" type="presOf" srcId="{1DDC8C88-EA91-42A4-A1DA-ABFEF1DFFDB6}" destId="{DF9C0479-48E4-4829-BD63-95CFCB821434}" srcOrd="0" destOrd="0" presId="urn:microsoft.com/office/officeart/2005/8/layout/vList2"/>
    <dgm:cxn modelId="{2ECD418F-8FA6-469F-9059-C3F99A27E635}" type="presOf" srcId="{A02ACB57-98B2-4AA6-AE64-9F4C3E457DCA}" destId="{0A757A40-856A-4259-9331-8595310D566E}" srcOrd="0" destOrd="0" presId="urn:microsoft.com/office/officeart/2005/8/layout/vList2"/>
    <dgm:cxn modelId="{CD2509F4-52C2-4172-8A68-6218D9ABFD07}" srcId="{ADC9970E-1D3B-4F79-B3CD-7C640D1DAB75}" destId="{A02ACB57-98B2-4AA6-AE64-9F4C3E457DCA}" srcOrd="2" destOrd="0" parTransId="{5CC135E9-602A-4DEB-939E-9F8727105D18}" sibTransId="{3A92041D-F284-4A56-81B4-FC0FE1A5815E}"/>
    <dgm:cxn modelId="{AEF0F85D-2C40-40F3-9B6B-8ACE58513747}" type="presParOf" srcId="{74A90687-1EF4-4BF3-8F69-F8F34B92A995}" destId="{C9307E90-11D0-4428-BB98-C62EB0853646}" srcOrd="0" destOrd="0" presId="urn:microsoft.com/office/officeart/2005/8/layout/vList2"/>
    <dgm:cxn modelId="{151D2072-ED52-436B-A0E1-F5D8BAF76FE6}" type="presParOf" srcId="{74A90687-1EF4-4BF3-8F69-F8F34B92A995}" destId="{86BE18A4-6437-468E-ACAF-330370F80E6B}" srcOrd="1" destOrd="0" presId="urn:microsoft.com/office/officeart/2005/8/layout/vList2"/>
    <dgm:cxn modelId="{A5C0D6B6-F74D-4B2C-8BC8-16539D1FF670}" type="presParOf" srcId="{74A90687-1EF4-4BF3-8F69-F8F34B92A995}" destId="{C2C5BC37-A39E-4395-BBE0-14819161D256}" srcOrd="2" destOrd="0" presId="urn:microsoft.com/office/officeart/2005/8/layout/vList2"/>
    <dgm:cxn modelId="{622A1C12-A097-4061-9E2F-4999DA90E13B}" type="presParOf" srcId="{74A90687-1EF4-4BF3-8F69-F8F34B92A995}" destId="{40314270-7BB5-43D8-B7A2-6F490DDB542A}" srcOrd="3" destOrd="0" presId="urn:microsoft.com/office/officeart/2005/8/layout/vList2"/>
    <dgm:cxn modelId="{D84381A0-1642-4044-9A00-EA4B52817FDF}" type="presParOf" srcId="{74A90687-1EF4-4BF3-8F69-F8F34B92A995}" destId="{0A757A40-856A-4259-9331-8595310D566E}" srcOrd="4" destOrd="0" presId="urn:microsoft.com/office/officeart/2005/8/layout/vList2"/>
    <dgm:cxn modelId="{08237CEF-BB22-4484-AD4C-A8E9BF83FC78}" type="presParOf" srcId="{74A90687-1EF4-4BF3-8F69-F8F34B92A995}" destId="{1A756023-E6C9-46EF-BCC0-B184156CBD5A}" srcOrd="5" destOrd="0" presId="urn:microsoft.com/office/officeart/2005/8/layout/vList2"/>
    <dgm:cxn modelId="{AB36747A-4151-485D-8B5C-FA4EF8779456}" type="presParOf" srcId="{74A90687-1EF4-4BF3-8F69-F8F34B92A995}" destId="{DF9C0479-48E4-4829-BD63-95CFCB821434}" srcOrd="6" destOrd="0" presId="urn:microsoft.com/office/officeart/2005/8/layout/vList2"/>
    <dgm:cxn modelId="{BEA1E1E8-6FE7-4543-9791-4967655EE7B9}" type="presParOf" srcId="{74A90687-1EF4-4BF3-8F69-F8F34B92A995}" destId="{4A85946A-4D38-4E5A-9A14-8B49FADFFCC7}" srcOrd="7" destOrd="0" presId="urn:microsoft.com/office/officeart/2005/8/layout/vList2"/>
    <dgm:cxn modelId="{509FD28D-FE7F-481F-BCE9-074917DFE308}" type="presParOf" srcId="{74A90687-1EF4-4BF3-8F69-F8F34B92A995}" destId="{597B50A6-2E6E-42BC-8B98-25E41AB96F21}" srcOrd="8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C9970E-1D3B-4F79-B3CD-7C640D1DAB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3959EB-B9C8-4876-A283-D6BD66A0CAE7}">
      <dgm:prSet custT="1"/>
      <dgm:spPr>
        <a:solidFill>
          <a:srgbClr val="B9D749"/>
        </a:solidFill>
      </dgm:spPr>
      <dgm:t>
        <a:bodyPr/>
        <a:lstStyle/>
        <a:p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000" dirty="0" smtClean="0">
              <a:solidFill>
                <a:schemeClr val="tx1"/>
              </a:solidFill>
            </a:rPr>
            <a:t>Creating a Podcast (or Webcast) for Business</a:t>
          </a:r>
          <a:endParaRPr lang="en-US" sz="3000" dirty="0">
            <a:solidFill>
              <a:schemeClr val="tx1"/>
            </a:solidFill>
          </a:endParaRPr>
        </a:p>
      </dgm:t>
    </dgm:pt>
    <dgm:pt modelId="{0FD0FCF4-2BD0-4E26-9A69-09CCBA63FFEF}" type="parTrans" cxnId="{B0A0D72B-7450-4550-949D-49F87A14E4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26837A2-52A3-4752-AE75-C34A14E4185A}" type="sibTrans" cxnId="{B0A0D72B-7450-4550-949D-49F87A14E4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AA365FF-BB15-4514-9DBF-B9710833162D}">
      <dgm:prSet custT="1"/>
      <dgm:spPr>
        <a:solidFill>
          <a:srgbClr val="B9D749"/>
        </a:solidFill>
      </dgm:spPr>
      <dgm:t>
        <a:bodyPr/>
        <a:lstStyle/>
        <a:p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000" dirty="0" smtClean="0">
              <a:solidFill>
                <a:schemeClr val="tx1"/>
              </a:solidFill>
            </a:rPr>
            <a:t>Creating a Professional Blog</a:t>
          </a:r>
          <a:endParaRPr lang="en-US" sz="3000" dirty="0">
            <a:solidFill>
              <a:schemeClr val="tx1"/>
            </a:solidFill>
          </a:endParaRPr>
        </a:p>
      </dgm:t>
    </dgm:pt>
    <dgm:pt modelId="{98A2E54A-8A46-412C-BD7F-43A9CF5C8A44}" type="parTrans" cxnId="{A4EF7D3F-04AC-4C95-B0A0-330DF8FC7DB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C1DBF5-5E71-4297-8352-3344EA65796F}" type="sibTrans" cxnId="{A4EF7D3F-04AC-4C95-B0A0-330DF8FC7DB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02ACB57-98B2-4AA6-AE64-9F4C3E457DCA}">
      <dgm:prSet custT="1"/>
      <dgm:spPr>
        <a:solidFill>
          <a:srgbClr val="B9D749"/>
        </a:solidFill>
      </dgm:spPr>
      <dgm:t>
        <a:bodyPr/>
        <a:lstStyle/>
        <a:p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000" dirty="0" smtClean="0">
              <a:solidFill>
                <a:schemeClr val="tx1"/>
              </a:solidFill>
            </a:rPr>
            <a:t>Uses of Wikis in Business</a:t>
          </a:r>
          <a:endParaRPr lang="en-US" sz="3000" dirty="0">
            <a:solidFill>
              <a:schemeClr val="tx1"/>
            </a:solidFill>
          </a:endParaRPr>
        </a:p>
      </dgm:t>
    </dgm:pt>
    <dgm:pt modelId="{5CC135E9-602A-4DEB-939E-9F8727105D18}" type="parTrans" cxnId="{CD2509F4-52C2-4172-8A68-6218D9ABFD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92041D-F284-4A56-81B4-FC0FE1A5815E}" type="sibTrans" cxnId="{CD2509F4-52C2-4172-8A68-6218D9ABFD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DDC8C88-EA91-42A4-A1DA-ABFEF1DFFDB6}">
      <dgm:prSet custT="1"/>
      <dgm:spPr>
        <a:solidFill>
          <a:srgbClr val="B9D749"/>
        </a:solidFill>
      </dgm:spPr>
      <dgm:t>
        <a:bodyPr/>
        <a:lstStyle/>
        <a:p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000" dirty="0" smtClean="0">
              <a:solidFill>
                <a:schemeClr val="tx1"/>
              </a:solidFill>
            </a:rPr>
            <a:t>How Businesses Use Social Networks</a:t>
          </a:r>
          <a:endParaRPr lang="en-US" sz="3000" dirty="0">
            <a:solidFill>
              <a:schemeClr val="tx1"/>
            </a:solidFill>
          </a:endParaRPr>
        </a:p>
      </dgm:t>
    </dgm:pt>
    <dgm:pt modelId="{8ED7E76A-7CB4-4E3D-8F6B-6A7A231BAE74}" type="parTrans" cxnId="{F140B313-2EC5-476E-95F2-0AD65D69B4C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8162E3-697F-474C-A2CE-FFF77DFFA4F9}" type="sibTrans" cxnId="{F140B313-2EC5-476E-95F2-0AD65D69B4C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6D70AA-EE97-41E8-952F-854D6C727289}">
      <dgm:prSet custT="1"/>
      <dgm:spPr>
        <a:solidFill>
          <a:srgbClr val="B9D749"/>
        </a:solidFill>
      </dgm:spPr>
      <dgm:t>
        <a:bodyPr/>
        <a:lstStyle/>
        <a:p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000" dirty="0" smtClean="0">
              <a:solidFill>
                <a:schemeClr val="tx1"/>
              </a:solidFill>
            </a:rPr>
            <a:t>Really Simple Syndication and Social Bookmarking Sites</a:t>
          </a:r>
          <a:endParaRPr lang="en-US" sz="3000" dirty="0">
            <a:solidFill>
              <a:schemeClr val="tx1"/>
            </a:solidFill>
          </a:endParaRPr>
        </a:p>
      </dgm:t>
    </dgm:pt>
    <dgm:pt modelId="{3A9BBD9A-540E-4983-875C-0DE65BE48A1A}" type="parTrans" cxnId="{50C0A8F7-85F2-4BA0-97BE-2077C80DDA20}">
      <dgm:prSet/>
      <dgm:spPr/>
      <dgm:t>
        <a:bodyPr/>
        <a:lstStyle/>
        <a:p>
          <a:endParaRPr lang="en-US"/>
        </a:p>
      </dgm:t>
    </dgm:pt>
    <dgm:pt modelId="{D93B3988-59B7-42F2-BEEF-2D4D96081318}" type="sibTrans" cxnId="{50C0A8F7-85F2-4BA0-97BE-2077C80DDA20}">
      <dgm:prSet/>
      <dgm:spPr/>
      <dgm:t>
        <a:bodyPr/>
        <a:lstStyle/>
        <a:p>
          <a:endParaRPr lang="en-US"/>
        </a:p>
      </dgm:t>
    </dgm:pt>
    <dgm:pt modelId="{A50F4CEF-62A2-4C9B-8CED-9B6F6BCA5662}" type="pres">
      <dgm:prSet presAssocID="{ADC9970E-1D3B-4F79-B3CD-7C640D1DAB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926B40-2596-43F5-B203-5E2E06F26C17}" type="pres">
      <dgm:prSet presAssocID="{D93959EB-B9C8-4876-A283-D6BD66A0CAE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DB6DF-39E9-4EFD-B7A8-07C90DF6D09C}" type="pres">
      <dgm:prSet presAssocID="{826837A2-52A3-4752-AE75-C34A14E4185A}" presName="spacer" presStyleCnt="0"/>
      <dgm:spPr/>
    </dgm:pt>
    <dgm:pt modelId="{7FBD887A-8A2C-47C0-86FB-B115F77A76AE}" type="pres">
      <dgm:prSet presAssocID="{2AA365FF-BB15-4514-9DBF-B9710833162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60DA7-3F8B-4EFE-98AB-830246F7B5E8}" type="pres">
      <dgm:prSet presAssocID="{19C1DBF5-5E71-4297-8352-3344EA65796F}" presName="spacer" presStyleCnt="0"/>
      <dgm:spPr/>
    </dgm:pt>
    <dgm:pt modelId="{DD1E43F4-7326-42C6-B0C8-8A966A7F3879}" type="pres">
      <dgm:prSet presAssocID="{A02ACB57-98B2-4AA6-AE64-9F4C3E457DC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6B2C6-C350-44B7-B581-55FAD66B4703}" type="pres">
      <dgm:prSet presAssocID="{3A92041D-F284-4A56-81B4-FC0FE1A5815E}" presName="spacer" presStyleCnt="0"/>
      <dgm:spPr/>
    </dgm:pt>
    <dgm:pt modelId="{59E6C66E-1D05-430D-8816-952A61BA21B8}" type="pres">
      <dgm:prSet presAssocID="{1DDC8C88-EA91-42A4-A1DA-ABFEF1DFFDB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DCEEB-A63F-4CA4-A326-82E4DD5866B6}" type="pres">
      <dgm:prSet presAssocID="{198162E3-697F-474C-A2CE-FFF77DFFA4F9}" presName="spacer" presStyleCnt="0"/>
      <dgm:spPr/>
    </dgm:pt>
    <dgm:pt modelId="{B34151DE-0602-4EAB-BF70-FFB90021B83E}" type="pres">
      <dgm:prSet presAssocID="{C26D70AA-EE97-41E8-952F-854D6C72728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EF7D3F-04AC-4C95-B0A0-330DF8FC7DB7}" srcId="{ADC9970E-1D3B-4F79-B3CD-7C640D1DAB75}" destId="{2AA365FF-BB15-4514-9DBF-B9710833162D}" srcOrd="1" destOrd="0" parTransId="{98A2E54A-8A46-412C-BD7F-43A9CF5C8A44}" sibTransId="{19C1DBF5-5E71-4297-8352-3344EA65796F}"/>
    <dgm:cxn modelId="{8AB1CA96-E426-42B6-9621-7E32C04F1FC0}" type="presOf" srcId="{2AA365FF-BB15-4514-9DBF-B9710833162D}" destId="{7FBD887A-8A2C-47C0-86FB-B115F77A76AE}" srcOrd="0" destOrd="0" presId="urn:microsoft.com/office/officeart/2005/8/layout/vList2"/>
    <dgm:cxn modelId="{B0A0D72B-7450-4550-949D-49F87A14E4D8}" srcId="{ADC9970E-1D3B-4F79-B3CD-7C640D1DAB75}" destId="{D93959EB-B9C8-4876-A283-D6BD66A0CAE7}" srcOrd="0" destOrd="0" parTransId="{0FD0FCF4-2BD0-4E26-9A69-09CCBA63FFEF}" sibTransId="{826837A2-52A3-4752-AE75-C34A14E4185A}"/>
    <dgm:cxn modelId="{F140B313-2EC5-476E-95F2-0AD65D69B4C1}" srcId="{ADC9970E-1D3B-4F79-B3CD-7C640D1DAB75}" destId="{1DDC8C88-EA91-42A4-A1DA-ABFEF1DFFDB6}" srcOrd="3" destOrd="0" parTransId="{8ED7E76A-7CB4-4E3D-8F6B-6A7A231BAE74}" sibTransId="{198162E3-697F-474C-A2CE-FFF77DFFA4F9}"/>
    <dgm:cxn modelId="{3EFF9AF9-90F8-45FF-BBDC-550EA44BCD87}" type="presOf" srcId="{D93959EB-B9C8-4876-A283-D6BD66A0CAE7}" destId="{3B926B40-2596-43F5-B203-5E2E06F26C17}" srcOrd="0" destOrd="0" presId="urn:microsoft.com/office/officeart/2005/8/layout/vList2"/>
    <dgm:cxn modelId="{50C0A8F7-85F2-4BA0-97BE-2077C80DDA20}" srcId="{ADC9970E-1D3B-4F79-B3CD-7C640D1DAB75}" destId="{C26D70AA-EE97-41E8-952F-854D6C727289}" srcOrd="4" destOrd="0" parTransId="{3A9BBD9A-540E-4983-875C-0DE65BE48A1A}" sibTransId="{D93B3988-59B7-42F2-BEEF-2D4D96081318}"/>
    <dgm:cxn modelId="{1B61CCF1-1AD8-4789-97A1-4A059C1B4027}" type="presOf" srcId="{1DDC8C88-EA91-42A4-A1DA-ABFEF1DFFDB6}" destId="{59E6C66E-1D05-430D-8816-952A61BA21B8}" srcOrd="0" destOrd="0" presId="urn:microsoft.com/office/officeart/2005/8/layout/vList2"/>
    <dgm:cxn modelId="{128C3F11-F4D3-444F-8A59-668C18DF74B7}" type="presOf" srcId="{ADC9970E-1D3B-4F79-B3CD-7C640D1DAB75}" destId="{A50F4CEF-62A2-4C9B-8CED-9B6F6BCA5662}" srcOrd="0" destOrd="0" presId="urn:microsoft.com/office/officeart/2005/8/layout/vList2"/>
    <dgm:cxn modelId="{7CB4F474-585B-4CF3-B44B-CDB63FCE10FC}" type="presOf" srcId="{A02ACB57-98B2-4AA6-AE64-9F4C3E457DCA}" destId="{DD1E43F4-7326-42C6-B0C8-8A966A7F3879}" srcOrd="0" destOrd="0" presId="urn:microsoft.com/office/officeart/2005/8/layout/vList2"/>
    <dgm:cxn modelId="{740D6594-A191-445B-AF24-72B86B619FF8}" type="presOf" srcId="{C26D70AA-EE97-41E8-952F-854D6C727289}" destId="{B34151DE-0602-4EAB-BF70-FFB90021B83E}" srcOrd="0" destOrd="0" presId="urn:microsoft.com/office/officeart/2005/8/layout/vList2"/>
    <dgm:cxn modelId="{CD2509F4-52C2-4172-8A68-6218D9ABFD07}" srcId="{ADC9970E-1D3B-4F79-B3CD-7C640D1DAB75}" destId="{A02ACB57-98B2-4AA6-AE64-9F4C3E457DCA}" srcOrd="2" destOrd="0" parTransId="{5CC135E9-602A-4DEB-939E-9F8727105D18}" sibTransId="{3A92041D-F284-4A56-81B4-FC0FE1A5815E}"/>
    <dgm:cxn modelId="{3EBBF84B-ED74-46B6-AD99-F610EF9800A5}" type="presParOf" srcId="{A50F4CEF-62A2-4C9B-8CED-9B6F6BCA5662}" destId="{3B926B40-2596-43F5-B203-5E2E06F26C17}" srcOrd="0" destOrd="0" presId="urn:microsoft.com/office/officeart/2005/8/layout/vList2"/>
    <dgm:cxn modelId="{2930DCE5-A2B2-4879-B6C1-F49868269315}" type="presParOf" srcId="{A50F4CEF-62A2-4C9B-8CED-9B6F6BCA5662}" destId="{DEFDB6DF-39E9-4EFD-B7A8-07C90DF6D09C}" srcOrd="1" destOrd="0" presId="urn:microsoft.com/office/officeart/2005/8/layout/vList2"/>
    <dgm:cxn modelId="{E1491743-9327-48FB-9025-CD61FB247DF5}" type="presParOf" srcId="{A50F4CEF-62A2-4C9B-8CED-9B6F6BCA5662}" destId="{7FBD887A-8A2C-47C0-86FB-B115F77A76AE}" srcOrd="2" destOrd="0" presId="urn:microsoft.com/office/officeart/2005/8/layout/vList2"/>
    <dgm:cxn modelId="{17C2368A-7448-488F-A2F1-A9575CA2705A}" type="presParOf" srcId="{A50F4CEF-62A2-4C9B-8CED-9B6F6BCA5662}" destId="{79F60DA7-3F8B-4EFE-98AB-830246F7B5E8}" srcOrd="3" destOrd="0" presId="urn:microsoft.com/office/officeart/2005/8/layout/vList2"/>
    <dgm:cxn modelId="{7756BDB9-ACB4-41A5-8A7F-340927ED16AF}" type="presParOf" srcId="{A50F4CEF-62A2-4C9B-8CED-9B6F6BCA5662}" destId="{DD1E43F4-7326-42C6-B0C8-8A966A7F3879}" srcOrd="4" destOrd="0" presId="urn:microsoft.com/office/officeart/2005/8/layout/vList2"/>
    <dgm:cxn modelId="{CFC1CAB8-1CCC-43AC-ADE8-51BF00A835BA}" type="presParOf" srcId="{A50F4CEF-62A2-4C9B-8CED-9B6F6BCA5662}" destId="{9F46B2C6-C350-44B7-B581-55FAD66B4703}" srcOrd="5" destOrd="0" presId="urn:microsoft.com/office/officeart/2005/8/layout/vList2"/>
    <dgm:cxn modelId="{A34C9E78-F550-47F9-A1A4-D1309601C30A}" type="presParOf" srcId="{A50F4CEF-62A2-4C9B-8CED-9B6F6BCA5662}" destId="{59E6C66E-1D05-430D-8816-952A61BA21B8}" srcOrd="6" destOrd="0" presId="urn:microsoft.com/office/officeart/2005/8/layout/vList2"/>
    <dgm:cxn modelId="{C5569B0E-D69C-43E6-B5E9-C94F6C69B090}" type="presParOf" srcId="{A50F4CEF-62A2-4C9B-8CED-9B6F6BCA5662}" destId="{5D7DCEEB-A63F-4CA4-A326-82E4DD5866B6}" srcOrd="7" destOrd="0" presId="urn:microsoft.com/office/officeart/2005/8/layout/vList2"/>
    <dgm:cxn modelId="{43B54099-C473-4A3A-944C-801DE3FA0CB3}" type="presParOf" srcId="{A50F4CEF-62A2-4C9B-8CED-9B6F6BCA5662}" destId="{B34151DE-0602-4EAB-BF70-FFB90021B83E}" srcOrd="8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04BA63-33D2-43C9-905B-34814EBB2765}" type="doc">
      <dgm:prSet loTypeId="urn:microsoft.com/office/officeart/2005/8/layout/hierarchy4" loCatId="hierarchy" qsTypeId="urn:microsoft.com/office/officeart/2005/8/quickstyle/3d5" qsCatId="3D" csTypeId="urn:microsoft.com/office/officeart/2005/8/colors/accent2_4" csCatId="accent2"/>
      <dgm:spPr/>
      <dgm:t>
        <a:bodyPr/>
        <a:lstStyle/>
        <a:p>
          <a:endParaRPr lang="en-US"/>
        </a:p>
      </dgm:t>
    </dgm:pt>
    <dgm:pt modelId="{BB231A81-2318-4ACA-868A-A31A7E753D82}">
      <dgm:prSet/>
      <dgm:spPr/>
      <dgm:t>
        <a:bodyPr/>
        <a:lstStyle/>
        <a:p>
          <a:pPr algn="l" rtl="0"/>
          <a:r>
            <a:rPr lang="en-US" dirty="0" smtClean="0"/>
            <a:t>A wiki is a Web site that employs collaborative software to allow users to share information by creating documents that can be easily edited.</a:t>
          </a:r>
          <a:endParaRPr lang="en-US" dirty="0"/>
        </a:p>
      </dgm:t>
    </dgm:pt>
    <dgm:pt modelId="{E28E2EF5-77BF-48EB-86FC-749E5C512A53}" type="parTrans" cxnId="{2ECE3AF9-4889-42C0-A0A7-3083E54DF874}">
      <dgm:prSet/>
      <dgm:spPr/>
      <dgm:t>
        <a:bodyPr/>
        <a:lstStyle/>
        <a:p>
          <a:endParaRPr lang="en-US"/>
        </a:p>
      </dgm:t>
    </dgm:pt>
    <dgm:pt modelId="{243E81E6-53D3-4923-A781-20D0D0293349}" type="sibTrans" cxnId="{2ECE3AF9-4889-42C0-A0A7-3083E54DF874}">
      <dgm:prSet/>
      <dgm:spPr/>
      <dgm:t>
        <a:bodyPr/>
        <a:lstStyle/>
        <a:p>
          <a:endParaRPr lang="en-US"/>
        </a:p>
      </dgm:t>
    </dgm:pt>
    <dgm:pt modelId="{2D6639B2-8ABC-4FCB-BD09-18F065217D2D}" type="pres">
      <dgm:prSet presAssocID="{4A04BA63-33D2-43C9-905B-34814EBB276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0E6AA38-3219-4942-B8F9-9BB574853735}" type="pres">
      <dgm:prSet presAssocID="{BB231A81-2318-4ACA-868A-A31A7E753D82}" presName="vertOne" presStyleCnt="0"/>
      <dgm:spPr/>
    </dgm:pt>
    <dgm:pt modelId="{2F167D73-9562-410E-8FE8-1A8DA666A50C}" type="pres">
      <dgm:prSet presAssocID="{BB231A81-2318-4ACA-868A-A31A7E753D8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CA370F-D483-4904-9BB2-CF2109704D8F}" type="pres">
      <dgm:prSet presAssocID="{BB231A81-2318-4ACA-868A-A31A7E753D82}" presName="horzOne" presStyleCnt="0"/>
      <dgm:spPr/>
    </dgm:pt>
  </dgm:ptLst>
  <dgm:cxnLst>
    <dgm:cxn modelId="{2ECE3AF9-4889-42C0-A0A7-3083E54DF874}" srcId="{4A04BA63-33D2-43C9-905B-34814EBB2765}" destId="{BB231A81-2318-4ACA-868A-A31A7E753D82}" srcOrd="0" destOrd="0" parTransId="{E28E2EF5-77BF-48EB-86FC-749E5C512A53}" sibTransId="{243E81E6-53D3-4923-A781-20D0D0293349}"/>
    <dgm:cxn modelId="{6A3FDA60-76AF-49DD-829B-17456C6C2423}" type="presOf" srcId="{4A04BA63-33D2-43C9-905B-34814EBB2765}" destId="{2D6639B2-8ABC-4FCB-BD09-18F065217D2D}" srcOrd="0" destOrd="0" presId="urn:microsoft.com/office/officeart/2005/8/layout/hierarchy4"/>
    <dgm:cxn modelId="{5719DD7E-F84A-4AC1-A095-ACCEBEAAAE28}" type="presOf" srcId="{BB231A81-2318-4ACA-868A-A31A7E753D82}" destId="{2F167D73-9562-410E-8FE8-1A8DA666A50C}" srcOrd="0" destOrd="0" presId="urn:microsoft.com/office/officeart/2005/8/layout/hierarchy4"/>
    <dgm:cxn modelId="{7BF2C217-25B3-48B2-9FAD-ACD9CA8F99C6}" type="presParOf" srcId="{2D6639B2-8ABC-4FCB-BD09-18F065217D2D}" destId="{F0E6AA38-3219-4942-B8F9-9BB574853735}" srcOrd="0" destOrd="0" presId="urn:microsoft.com/office/officeart/2005/8/layout/hierarchy4"/>
    <dgm:cxn modelId="{B78DC2B2-CC0C-46AB-83D2-6FD7F83032B8}" type="presParOf" srcId="{F0E6AA38-3219-4942-B8F9-9BB574853735}" destId="{2F167D73-9562-410E-8FE8-1A8DA666A50C}" srcOrd="0" destOrd="0" presId="urn:microsoft.com/office/officeart/2005/8/layout/hierarchy4"/>
    <dgm:cxn modelId="{62500303-B3F7-4A9A-B953-8B2B9412CE45}" type="presParOf" srcId="{F0E6AA38-3219-4942-B8F9-9BB574853735}" destId="{92CA370F-D483-4904-9BB2-CF2109704D8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A6B32C-FCD2-4FB6-B577-34AC36B8DD76}" type="doc">
      <dgm:prSet loTypeId="urn:microsoft.com/office/officeart/2005/8/layout/hProcess9" loCatId="process" qsTypeId="urn:microsoft.com/office/officeart/2005/8/quickstyle/3d2" qsCatId="3D" csTypeId="urn:microsoft.com/office/officeart/2005/8/colors/accent2_2" csCatId="accent2" phldr="1"/>
      <dgm:spPr/>
    </dgm:pt>
    <dgm:pt modelId="{7D1361A4-EBBA-4CA9-957B-656E994033C3}">
      <dgm:prSet phldrT="[Text]" custT="1"/>
      <dgm:spPr/>
      <dgm:t>
        <a:bodyPr/>
        <a:lstStyle/>
        <a:p>
          <a:pPr algn="l"/>
          <a:r>
            <a:rPr lang="en-US" sz="2200" dirty="0" smtClean="0"/>
            <a:t>Content provider updates or creates new material on syndicated Web site.</a:t>
          </a:r>
          <a:endParaRPr lang="en-US" sz="2200" dirty="0"/>
        </a:p>
      </dgm:t>
    </dgm:pt>
    <dgm:pt modelId="{3DAE6E85-E43E-4DE6-AF5A-44132D49CCFB}" type="parTrans" cxnId="{8170A682-6DF3-4D82-9427-FCF850AF06F6}">
      <dgm:prSet/>
      <dgm:spPr/>
      <dgm:t>
        <a:bodyPr/>
        <a:lstStyle/>
        <a:p>
          <a:endParaRPr lang="en-US"/>
        </a:p>
      </dgm:t>
    </dgm:pt>
    <dgm:pt modelId="{821529B0-9180-4749-BB18-821961A3B878}" type="sibTrans" cxnId="{8170A682-6DF3-4D82-9427-FCF850AF06F6}">
      <dgm:prSet/>
      <dgm:spPr/>
      <dgm:t>
        <a:bodyPr/>
        <a:lstStyle/>
        <a:p>
          <a:endParaRPr lang="en-US" dirty="0"/>
        </a:p>
      </dgm:t>
    </dgm:pt>
    <dgm:pt modelId="{5A688F95-47F0-4567-B351-513369864AFA}">
      <dgm:prSet phldrT="[Text]" custT="1"/>
      <dgm:spPr/>
      <dgm:t>
        <a:bodyPr/>
        <a:lstStyle/>
        <a:p>
          <a:pPr algn="l"/>
          <a:r>
            <a:rPr lang="en-US" sz="2200" smtClean="0"/>
            <a:t>Content provider transmits RSS documents (called feeds or channels) to subscribers.</a:t>
          </a:r>
          <a:endParaRPr lang="en-US" sz="2200" dirty="0"/>
        </a:p>
      </dgm:t>
    </dgm:pt>
    <dgm:pt modelId="{21F78DC1-74EE-4850-88EA-D3BEBE95D0C4}" type="parTrans" cxnId="{8842687E-06ED-4852-901C-DAD80BEFD4E9}">
      <dgm:prSet/>
      <dgm:spPr/>
      <dgm:t>
        <a:bodyPr/>
        <a:lstStyle/>
        <a:p>
          <a:endParaRPr lang="en-US"/>
        </a:p>
      </dgm:t>
    </dgm:pt>
    <dgm:pt modelId="{03571657-C57A-4BC4-BBCE-149D3405070A}" type="sibTrans" cxnId="{8842687E-06ED-4852-901C-DAD80BEFD4E9}">
      <dgm:prSet/>
      <dgm:spPr/>
      <dgm:t>
        <a:bodyPr/>
        <a:lstStyle/>
        <a:p>
          <a:endParaRPr lang="en-US" dirty="0"/>
        </a:p>
      </dgm:t>
    </dgm:pt>
    <dgm:pt modelId="{84EC676B-FDB6-4E71-A368-B70DD90860E3}">
      <dgm:prSet phldrT="[Text]" custT="1"/>
      <dgm:spPr/>
      <dgm:t>
        <a:bodyPr/>
        <a:lstStyle/>
        <a:p>
          <a:pPr algn="l"/>
          <a:r>
            <a:rPr lang="en-US" sz="2200" dirty="0" smtClean="0"/>
            <a:t>Subscribers read RSS feeds with Internet browsers, e-mail programs, or “cloud” reader programs.</a:t>
          </a:r>
          <a:endParaRPr lang="en-US" sz="2200" dirty="0"/>
        </a:p>
      </dgm:t>
    </dgm:pt>
    <dgm:pt modelId="{B497E979-2619-4EAD-8548-F194DBE9B2E6}" type="parTrans" cxnId="{1573570D-4CA6-4FC1-81D3-BB5A32638144}">
      <dgm:prSet/>
      <dgm:spPr/>
      <dgm:t>
        <a:bodyPr/>
        <a:lstStyle/>
        <a:p>
          <a:endParaRPr lang="en-US"/>
        </a:p>
      </dgm:t>
    </dgm:pt>
    <dgm:pt modelId="{E56BCE35-559A-4FF9-941B-070DF4E3B9E4}" type="sibTrans" cxnId="{1573570D-4CA6-4FC1-81D3-BB5A32638144}">
      <dgm:prSet/>
      <dgm:spPr/>
      <dgm:t>
        <a:bodyPr/>
        <a:lstStyle/>
        <a:p>
          <a:endParaRPr lang="en-US"/>
        </a:p>
      </dgm:t>
    </dgm:pt>
    <dgm:pt modelId="{0C4C81B8-5900-4DA4-BEFA-C1E16B6CE231}" type="pres">
      <dgm:prSet presAssocID="{B3A6B32C-FCD2-4FB6-B577-34AC36B8DD76}" presName="CompostProcess" presStyleCnt="0">
        <dgm:presLayoutVars>
          <dgm:dir/>
          <dgm:resizeHandles val="exact"/>
        </dgm:presLayoutVars>
      </dgm:prSet>
      <dgm:spPr/>
    </dgm:pt>
    <dgm:pt modelId="{A89F527F-577D-4F6A-9E24-4AE360E9B024}" type="pres">
      <dgm:prSet presAssocID="{B3A6B32C-FCD2-4FB6-B577-34AC36B8DD76}" presName="arrow" presStyleLbl="bgShp" presStyleIdx="0" presStyleCnt="1"/>
      <dgm:spPr/>
    </dgm:pt>
    <dgm:pt modelId="{87219C79-A497-4B05-8A6F-321DF9AD1EE1}" type="pres">
      <dgm:prSet presAssocID="{B3A6B32C-FCD2-4FB6-B577-34AC36B8DD76}" presName="linearProcess" presStyleCnt="0"/>
      <dgm:spPr/>
    </dgm:pt>
    <dgm:pt modelId="{2F6AE060-CD95-499C-B4CA-46F975A7F983}" type="pres">
      <dgm:prSet presAssocID="{7D1361A4-EBBA-4CA9-957B-656E994033C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65BD9-6AC5-42D1-9266-65B50CFD7994}" type="pres">
      <dgm:prSet presAssocID="{821529B0-9180-4749-BB18-821961A3B878}" presName="sibTrans" presStyleCnt="0"/>
      <dgm:spPr/>
    </dgm:pt>
    <dgm:pt modelId="{6E438266-5EDA-4972-84FF-3A9206F531E7}" type="pres">
      <dgm:prSet presAssocID="{5A688F95-47F0-4567-B351-513369864AFA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CCC3B5-D6FA-4014-9395-70AA02E54C93}" type="pres">
      <dgm:prSet presAssocID="{03571657-C57A-4BC4-BBCE-149D3405070A}" presName="sibTrans" presStyleCnt="0"/>
      <dgm:spPr/>
    </dgm:pt>
    <dgm:pt modelId="{8B3216EB-2DE2-475F-8FA2-AFD6396F1398}" type="pres">
      <dgm:prSet presAssocID="{84EC676B-FDB6-4E71-A368-B70DD90860E3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3CCA6E-5AB8-42D2-82E4-607330B358CD}" type="presOf" srcId="{B3A6B32C-FCD2-4FB6-B577-34AC36B8DD76}" destId="{0C4C81B8-5900-4DA4-BEFA-C1E16B6CE231}" srcOrd="0" destOrd="0" presId="urn:microsoft.com/office/officeart/2005/8/layout/hProcess9"/>
    <dgm:cxn modelId="{C56BBAB4-221B-48B5-837F-7EE0B5111FE4}" type="presOf" srcId="{84EC676B-FDB6-4E71-A368-B70DD90860E3}" destId="{8B3216EB-2DE2-475F-8FA2-AFD6396F1398}" srcOrd="0" destOrd="0" presId="urn:microsoft.com/office/officeart/2005/8/layout/hProcess9"/>
    <dgm:cxn modelId="{F07C1ED2-A146-461A-AB93-A30370685947}" type="presOf" srcId="{5A688F95-47F0-4567-B351-513369864AFA}" destId="{6E438266-5EDA-4972-84FF-3A9206F531E7}" srcOrd="0" destOrd="0" presId="urn:microsoft.com/office/officeart/2005/8/layout/hProcess9"/>
    <dgm:cxn modelId="{CDF84277-9534-4F62-9A04-E29E6A92EE43}" type="presOf" srcId="{7D1361A4-EBBA-4CA9-957B-656E994033C3}" destId="{2F6AE060-CD95-499C-B4CA-46F975A7F983}" srcOrd="0" destOrd="0" presId="urn:microsoft.com/office/officeart/2005/8/layout/hProcess9"/>
    <dgm:cxn modelId="{8842687E-06ED-4852-901C-DAD80BEFD4E9}" srcId="{B3A6B32C-FCD2-4FB6-B577-34AC36B8DD76}" destId="{5A688F95-47F0-4567-B351-513369864AFA}" srcOrd="1" destOrd="0" parTransId="{21F78DC1-74EE-4850-88EA-D3BEBE95D0C4}" sibTransId="{03571657-C57A-4BC4-BBCE-149D3405070A}"/>
    <dgm:cxn modelId="{1573570D-4CA6-4FC1-81D3-BB5A32638144}" srcId="{B3A6B32C-FCD2-4FB6-B577-34AC36B8DD76}" destId="{84EC676B-FDB6-4E71-A368-B70DD90860E3}" srcOrd="2" destOrd="0" parTransId="{B497E979-2619-4EAD-8548-F194DBE9B2E6}" sibTransId="{E56BCE35-559A-4FF9-941B-070DF4E3B9E4}"/>
    <dgm:cxn modelId="{8170A682-6DF3-4D82-9427-FCF850AF06F6}" srcId="{B3A6B32C-FCD2-4FB6-B577-34AC36B8DD76}" destId="{7D1361A4-EBBA-4CA9-957B-656E994033C3}" srcOrd="0" destOrd="0" parTransId="{3DAE6E85-E43E-4DE6-AF5A-44132D49CCFB}" sibTransId="{821529B0-9180-4749-BB18-821961A3B878}"/>
    <dgm:cxn modelId="{E2CFEF92-4090-4142-9668-21CD9878AA3A}" type="presParOf" srcId="{0C4C81B8-5900-4DA4-BEFA-C1E16B6CE231}" destId="{A89F527F-577D-4F6A-9E24-4AE360E9B024}" srcOrd="0" destOrd="0" presId="urn:microsoft.com/office/officeart/2005/8/layout/hProcess9"/>
    <dgm:cxn modelId="{B0511937-67F1-4565-8879-62899AE4271E}" type="presParOf" srcId="{0C4C81B8-5900-4DA4-BEFA-C1E16B6CE231}" destId="{87219C79-A497-4B05-8A6F-321DF9AD1EE1}" srcOrd="1" destOrd="0" presId="urn:microsoft.com/office/officeart/2005/8/layout/hProcess9"/>
    <dgm:cxn modelId="{F28A7299-1D36-44BA-9CDC-1AEE24E8CAB2}" type="presParOf" srcId="{87219C79-A497-4B05-8A6F-321DF9AD1EE1}" destId="{2F6AE060-CD95-499C-B4CA-46F975A7F983}" srcOrd="0" destOrd="0" presId="urn:microsoft.com/office/officeart/2005/8/layout/hProcess9"/>
    <dgm:cxn modelId="{5597A338-865E-4B1E-99DD-FD8CDCDC2A2F}" type="presParOf" srcId="{87219C79-A497-4B05-8A6F-321DF9AD1EE1}" destId="{D9865BD9-6AC5-42D1-9266-65B50CFD7994}" srcOrd="1" destOrd="0" presId="urn:microsoft.com/office/officeart/2005/8/layout/hProcess9"/>
    <dgm:cxn modelId="{D6BAB5B1-15F9-4D47-82EA-4671885E453F}" type="presParOf" srcId="{87219C79-A497-4B05-8A6F-321DF9AD1EE1}" destId="{6E438266-5EDA-4972-84FF-3A9206F531E7}" srcOrd="2" destOrd="0" presId="urn:microsoft.com/office/officeart/2005/8/layout/hProcess9"/>
    <dgm:cxn modelId="{73FD1BF8-0754-474A-B033-98DBBE0B4091}" type="presParOf" srcId="{87219C79-A497-4B05-8A6F-321DF9AD1EE1}" destId="{93CCC3B5-D6FA-4014-9395-70AA02E54C93}" srcOrd="3" destOrd="0" presId="urn:microsoft.com/office/officeart/2005/8/layout/hProcess9"/>
    <dgm:cxn modelId="{4C9AF7A2-213D-4139-AB32-146C6AD02720}" type="presParOf" srcId="{87219C79-A497-4B05-8A6F-321DF9AD1EE1}" destId="{8B3216EB-2DE2-475F-8FA2-AFD6396F139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9307E90-11D0-4428-BB98-C62EB0853646}">
      <dsp:nvSpPr>
        <dsp:cNvPr id="0" name=""/>
        <dsp:cNvSpPr/>
      </dsp:nvSpPr>
      <dsp:spPr>
        <a:xfrm>
          <a:off x="0" y="225"/>
          <a:ext cx="8686800" cy="859950"/>
        </a:xfrm>
        <a:prstGeom prst="roundRect">
          <a:avLst/>
        </a:prstGeom>
        <a:solidFill>
          <a:srgbClr val="B9D74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Preparing and Composing Professional E-Mail Messages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0" y="225"/>
        <a:ext cx="8686800" cy="859950"/>
      </dsp:txXfrm>
    </dsp:sp>
    <dsp:sp modelId="{C2C5BC37-A39E-4395-BBE0-14819161D256}">
      <dsp:nvSpPr>
        <dsp:cNvPr id="0" name=""/>
        <dsp:cNvSpPr/>
      </dsp:nvSpPr>
      <dsp:spPr>
        <a:xfrm>
          <a:off x="0" y="870975"/>
          <a:ext cx="8686800" cy="859950"/>
        </a:xfrm>
        <a:prstGeom prst="roundRect">
          <a:avLst/>
        </a:prstGeom>
        <a:solidFill>
          <a:srgbClr val="B9D74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Formatting E-Mail Messages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0" y="870975"/>
        <a:ext cx="8686800" cy="859950"/>
      </dsp:txXfrm>
    </dsp:sp>
    <dsp:sp modelId="{0A757A40-856A-4259-9331-8595310D566E}">
      <dsp:nvSpPr>
        <dsp:cNvPr id="0" name=""/>
        <dsp:cNvSpPr/>
      </dsp:nvSpPr>
      <dsp:spPr>
        <a:xfrm>
          <a:off x="0" y="1741725"/>
          <a:ext cx="8686800" cy="859950"/>
        </a:xfrm>
        <a:prstGeom prst="roundRect">
          <a:avLst/>
        </a:prstGeom>
        <a:solidFill>
          <a:srgbClr val="B9D74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Smart E-Mail Practices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0" y="1741725"/>
        <a:ext cx="8686800" cy="859950"/>
      </dsp:txXfrm>
    </dsp:sp>
    <dsp:sp modelId="{DF9C0479-48E4-4829-BD63-95CFCB821434}">
      <dsp:nvSpPr>
        <dsp:cNvPr id="0" name=""/>
        <dsp:cNvSpPr/>
      </dsp:nvSpPr>
      <dsp:spPr>
        <a:xfrm>
          <a:off x="0" y="2612474"/>
          <a:ext cx="8686800" cy="859950"/>
        </a:xfrm>
        <a:prstGeom prst="roundRect">
          <a:avLst/>
        </a:prstGeom>
        <a:solidFill>
          <a:srgbClr val="B9D74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The Top Ten E-Mail Mistakes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0" y="2612474"/>
        <a:ext cx="8686800" cy="859950"/>
      </dsp:txXfrm>
    </dsp:sp>
    <dsp:sp modelId="{597B50A6-2E6E-42BC-8B98-25E41AB96F21}">
      <dsp:nvSpPr>
        <dsp:cNvPr id="0" name=""/>
        <dsp:cNvSpPr/>
      </dsp:nvSpPr>
      <dsp:spPr>
        <a:xfrm>
          <a:off x="0" y="3483224"/>
          <a:ext cx="8686800" cy="859950"/>
        </a:xfrm>
        <a:prstGeom prst="roundRect">
          <a:avLst/>
        </a:prstGeom>
        <a:solidFill>
          <a:srgbClr val="B9D74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Using Instant Messaging and Texting Professionally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0" y="3483224"/>
        <a:ext cx="8686800" cy="85995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926B40-2596-43F5-B203-5E2E06F26C17}">
      <dsp:nvSpPr>
        <dsp:cNvPr id="0" name=""/>
        <dsp:cNvSpPr/>
      </dsp:nvSpPr>
      <dsp:spPr>
        <a:xfrm>
          <a:off x="0" y="1970"/>
          <a:ext cx="8686800" cy="859904"/>
        </a:xfrm>
        <a:prstGeom prst="roundRect">
          <a:avLst/>
        </a:prstGeom>
        <a:solidFill>
          <a:srgbClr val="B9D74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000" kern="1200" dirty="0" smtClean="0">
              <a:solidFill>
                <a:schemeClr val="tx1"/>
              </a:solidFill>
            </a:rPr>
            <a:t>Creating a Podcast (or Webcast) for Business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0" y="1970"/>
        <a:ext cx="8686800" cy="859904"/>
      </dsp:txXfrm>
    </dsp:sp>
    <dsp:sp modelId="{7FBD887A-8A2C-47C0-86FB-B115F77A76AE}">
      <dsp:nvSpPr>
        <dsp:cNvPr id="0" name=""/>
        <dsp:cNvSpPr/>
      </dsp:nvSpPr>
      <dsp:spPr>
        <a:xfrm>
          <a:off x="0" y="871859"/>
          <a:ext cx="8686800" cy="859904"/>
        </a:xfrm>
        <a:prstGeom prst="roundRect">
          <a:avLst/>
        </a:prstGeom>
        <a:solidFill>
          <a:srgbClr val="B9D74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000" kern="1200" dirty="0" smtClean="0">
              <a:solidFill>
                <a:schemeClr val="tx1"/>
              </a:solidFill>
            </a:rPr>
            <a:t>Creating a Professional Blog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0" y="871859"/>
        <a:ext cx="8686800" cy="859904"/>
      </dsp:txXfrm>
    </dsp:sp>
    <dsp:sp modelId="{DD1E43F4-7326-42C6-B0C8-8A966A7F3879}">
      <dsp:nvSpPr>
        <dsp:cNvPr id="0" name=""/>
        <dsp:cNvSpPr/>
      </dsp:nvSpPr>
      <dsp:spPr>
        <a:xfrm>
          <a:off x="0" y="1741747"/>
          <a:ext cx="8686800" cy="859904"/>
        </a:xfrm>
        <a:prstGeom prst="roundRect">
          <a:avLst/>
        </a:prstGeom>
        <a:solidFill>
          <a:srgbClr val="B9D74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000" kern="1200" dirty="0" smtClean="0">
              <a:solidFill>
                <a:schemeClr val="tx1"/>
              </a:solidFill>
            </a:rPr>
            <a:t>Uses of Wikis in Business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0" y="1741747"/>
        <a:ext cx="8686800" cy="859904"/>
      </dsp:txXfrm>
    </dsp:sp>
    <dsp:sp modelId="{59E6C66E-1D05-430D-8816-952A61BA21B8}">
      <dsp:nvSpPr>
        <dsp:cNvPr id="0" name=""/>
        <dsp:cNvSpPr/>
      </dsp:nvSpPr>
      <dsp:spPr>
        <a:xfrm>
          <a:off x="0" y="2611636"/>
          <a:ext cx="8686800" cy="859904"/>
        </a:xfrm>
        <a:prstGeom prst="roundRect">
          <a:avLst/>
        </a:prstGeom>
        <a:solidFill>
          <a:srgbClr val="B9D74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000" kern="1200" dirty="0" smtClean="0">
              <a:solidFill>
                <a:schemeClr val="tx1"/>
              </a:solidFill>
            </a:rPr>
            <a:t>How Businesses Use Social Networks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0" y="2611636"/>
        <a:ext cx="8686800" cy="859904"/>
      </dsp:txXfrm>
    </dsp:sp>
    <dsp:sp modelId="{B34151DE-0602-4EAB-BF70-FFB90021B83E}">
      <dsp:nvSpPr>
        <dsp:cNvPr id="0" name=""/>
        <dsp:cNvSpPr/>
      </dsp:nvSpPr>
      <dsp:spPr>
        <a:xfrm>
          <a:off x="0" y="3481525"/>
          <a:ext cx="8686800" cy="859904"/>
        </a:xfrm>
        <a:prstGeom prst="roundRect">
          <a:avLst/>
        </a:prstGeom>
        <a:solidFill>
          <a:srgbClr val="B9D74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000" kern="1200" dirty="0" smtClean="0">
              <a:solidFill>
                <a:schemeClr val="tx1"/>
              </a:solidFill>
            </a:rPr>
            <a:t>Really Simple Syndication and Social Bookmarking Sites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0" y="3481525"/>
        <a:ext cx="8686800" cy="85990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E326E-C5ED-4F1C-879E-845DD620CFEA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F4B71-64FD-44D9-9112-C1B510D5C6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SzTx/>
              <a:defRPr sz="1200" b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defRPr sz="1200" b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SzTx/>
              <a:defRPr sz="1200" b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defRPr sz="1200" b="0">
                <a:latin typeface="Arial" charset="0"/>
              </a:defRPr>
            </a:lvl1pPr>
          </a:lstStyle>
          <a:p>
            <a:fld id="{8BBBF66A-ABB3-4ADD-8C9C-F8AD88EED8B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20CF9-EA11-44C4-99A2-EA94770F49F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17075-0509-454E-94C8-A6EF8C7B88D5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7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577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17075-0509-454E-94C8-A6EF8C7B88D5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7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577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7C8507-0E59-41D4-93AC-445ABE72B0D3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65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6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065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7C8507-0E59-41D4-93AC-445ABE72B0D3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65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6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065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7C8507-0E59-41D4-93AC-445ABE72B0D3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65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6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065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3600"/>
            <a:ext cx="7315200" cy="147002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15200" cy="1752600"/>
          </a:xfrm>
        </p:spPr>
        <p:txBody>
          <a:bodyPr/>
          <a:lstStyle>
            <a:lvl1pPr marL="0" indent="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80000"/>
              <a:buFontTx/>
              <a:buNone/>
              <a:def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Book cover7e-no line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781800" y="1981200"/>
            <a:ext cx="1371600" cy="17551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BD9A7D-EFB0-4B4A-AA08-FC02BE78EE13}" type="datetime1">
              <a:rPr lang="en-US"/>
              <a:pPr/>
              <a:t>9/27/2010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5E55A0-2A76-49B5-9F3E-831BF810D02E}" type="datetime1">
              <a:rPr lang="en-US"/>
              <a:pPr/>
              <a:t>9/27/2010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153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8481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752600"/>
            <a:ext cx="38481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7086600" y="6248400"/>
            <a:ext cx="167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17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Ch. 7, Slide </a:t>
            </a:r>
            <a:fld id="{9D03E303-61F5-4763-AEE4-8C53B2FF2225}" type="slidenum">
              <a:rPr kumimoji="0" 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153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848100" cy="426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7300" y="1752600"/>
            <a:ext cx="38481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7086600" y="6248400"/>
            <a:ext cx="167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17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Ch. 7, Slide </a:t>
            </a:r>
            <a:fld id="{9D03E303-61F5-4763-AEE4-8C53B2FF2225}" type="slidenum">
              <a:rPr kumimoji="0" 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153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066800" y="1752600"/>
            <a:ext cx="7848600" cy="426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0" y="6245225"/>
            <a:ext cx="6248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Mary Ellen </a:t>
            </a:r>
            <a:r>
              <a:rPr lang="en-US" dirty="0" err="1"/>
              <a:t>Guffey</a:t>
            </a:r>
            <a:r>
              <a:rPr lang="en-US" dirty="0"/>
              <a:t>, </a:t>
            </a:r>
            <a:r>
              <a:rPr lang="en-US" i="1" dirty="0"/>
              <a:t>Business Communication: Process and Product</a:t>
            </a:r>
            <a:r>
              <a:rPr lang="en-US" dirty="0"/>
              <a:t>, 6e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86600" y="6248400"/>
            <a:ext cx="1676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r>
              <a:rPr lang="en-US" sz="1800" b="0">
                <a:latin typeface="+mn-lt"/>
              </a:rPr>
              <a:t>Ch. 7, Slide </a:t>
            </a:r>
            <a:fld id="{FE58EE5A-E70B-4A43-A800-F5DAA340B185}" type="slidenum">
              <a:rPr lang="en-US" sz="1800" b="0">
                <a:latin typeface="+mn-lt"/>
              </a:rPr>
              <a:pPr/>
              <a:t>‹#›</a:t>
            </a:fld>
            <a:endParaRPr lang="en-US" sz="1800" b="0">
              <a:latin typeface="+mn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70648" y="6400800"/>
            <a:ext cx="1676400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1500" b="1">
                <a:solidFill>
                  <a:srgbClr val="002060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/>
              <a:t>Ch. 7, Slide </a:t>
            </a:r>
            <a:fld id="{9D03E303-61F5-4763-AEE4-8C53B2FF2225}" type="slidenum">
              <a:rPr lang="en-US" kern="0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kern="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4488" indent="-344488">
              <a:lnSpc>
                <a:spcPct val="90000"/>
              </a:lnSpc>
              <a:buClr>
                <a:srgbClr val="963C26"/>
              </a:buClr>
              <a:buFont typeface="Wingdings" pitchFamily="2" charset="2"/>
              <a:buChar char="§"/>
              <a:defRPr lang="en-US" sz="30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solidFill>
                  <a:srgbClr val="002060"/>
                </a:solidFill>
                <a:latin typeface="+mn-lt"/>
              </a:defRPr>
            </a:lvl4pPr>
            <a:lvl5pPr>
              <a:lnSpc>
                <a:spcPct val="90000"/>
              </a:lnSpc>
              <a:defRPr>
                <a:solidFill>
                  <a:srgbClr val="002060"/>
                </a:solidFill>
                <a:latin typeface="+mn-lt"/>
              </a:defRPr>
            </a:lvl5pPr>
          </a:lstStyle>
          <a:p>
            <a:pPr marL="0" lv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70648" y="6400800"/>
            <a:ext cx="1676400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1500" b="1">
                <a:solidFill>
                  <a:srgbClr val="002060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/>
              <a:t>Ch. 7, Slide </a:t>
            </a:r>
            <a:fld id="{9D03E303-61F5-4763-AEE4-8C53B2FF2225}" type="slidenum">
              <a:rPr lang="en-US" kern="0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kern="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ctr">
              <a:defRPr sz="44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70648" y="6400800"/>
            <a:ext cx="1676400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1500" b="1">
                <a:solidFill>
                  <a:srgbClr val="002060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/>
              <a:t>Ch. 7, Slide </a:t>
            </a:r>
            <a:fld id="{9D03E303-61F5-4763-AEE4-8C53B2FF2225}" type="slidenum">
              <a:rPr lang="en-US" kern="0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kern="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848100" cy="4267200"/>
          </a:xfrm>
        </p:spPr>
        <p:txBody>
          <a:bodyPr/>
          <a:lstStyle>
            <a:lvl1pPr marL="344488" indent="-344488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 typeface="Wingdings" pitchFamily="2" charset="2"/>
              <a:buChar char="§"/>
              <a:defRPr lang="en-US" sz="30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lnSpc>
                <a:spcPct val="90000"/>
              </a:lnSpc>
              <a:defRPr lang="en-US" sz="26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lnSpc>
                <a:spcPct val="90000"/>
              </a:lnSpc>
              <a:defRPr lang="en-US" sz="22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3pPr>
            <a:lvl4pPr>
              <a:lnSpc>
                <a:spcPct val="90000"/>
              </a:lnSpc>
              <a:defRPr sz="1800">
                <a:solidFill>
                  <a:srgbClr val="002060"/>
                </a:solidFill>
                <a:latin typeface="+mn-lt"/>
              </a:defRPr>
            </a:lvl4pPr>
            <a:lvl5pPr>
              <a:lnSpc>
                <a:spcPct val="90000"/>
              </a:lnSpc>
              <a:defRPr sz="1800">
                <a:solidFill>
                  <a:srgbClr val="002060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742950" lvl="1" indent="-28575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89013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1143000" lvl="2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752600"/>
            <a:ext cx="3848100" cy="4267200"/>
          </a:xfrm>
        </p:spPr>
        <p:txBody>
          <a:bodyPr/>
          <a:lstStyle>
            <a:lvl1pPr marL="344488" indent="-344488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 typeface="Wingdings" pitchFamily="2" charset="2"/>
              <a:buChar char="§"/>
              <a:defRPr lang="en-US" sz="30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lnSpc>
                <a:spcPct val="90000"/>
              </a:lnSpc>
              <a:defRPr lang="en-US" sz="26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lnSpc>
                <a:spcPct val="90000"/>
              </a:lnSpc>
              <a:defRPr lang="en-US" sz="22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3pPr>
            <a:lvl4pPr>
              <a:lnSpc>
                <a:spcPct val="90000"/>
              </a:lnSpc>
              <a:defRPr sz="1800">
                <a:solidFill>
                  <a:srgbClr val="002060"/>
                </a:solidFill>
                <a:latin typeface="+mn-lt"/>
              </a:defRPr>
            </a:lvl4pPr>
            <a:lvl5pPr>
              <a:lnSpc>
                <a:spcPct val="90000"/>
              </a:lnSpc>
              <a:defRPr sz="1800">
                <a:solidFill>
                  <a:srgbClr val="002060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4488" lvl="0" indent="-344488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42950" lvl="1" indent="-28575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89013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1143000" lvl="2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70648" y="6400800"/>
            <a:ext cx="1676400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1500" b="1">
                <a:solidFill>
                  <a:srgbClr val="002060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/>
              <a:t>Ch. 7, Slide </a:t>
            </a:r>
            <a:fld id="{9D03E303-61F5-4763-AEE4-8C53B2FF2225}" type="slidenum">
              <a:rPr lang="en-US" kern="0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kern="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>
            <a:lvl1pPr algn="ctr">
              <a:lnSpc>
                <a:spcPct val="90000"/>
              </a:lnSpc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lnSpc>
                <a:spcPct val="90000"/>
              </a:lnSpc>
              <a:buClr>
                <a:srgbClr val="963C26"/>
              </a:buClr>
              <a:buFont typeface="Wingdings" pitchFamily="2" charset="2"/>
              <a:buChar char="§"/>
              <a:defRPr sz="2400">
                <a:latin typeface="+mn-lt"/>
              </a:defRPr>
            </a:lvl1pPr>
            <a:lvl2pPr>
              <a:lnSpc>
                <a:spcPct val="90000"/>
              </a:lnSpc>
              <a:defRPr sz="2000">
                <a:solidFill>
                  <a:srgbClr val="002060"/>
                </a:solidFill>
                <a:latin typeface="+mn-lt"/>
              </a:defRPr>
            </a:lvl2pPr>
            <a:lvl3pPr>
              <a:lnSpc>
                <a:spcPct val="90000"/>
              </a:lnSpc>
              <a:defRPr sz="1800">
                <a:solidFill>
                  <a:srgbClr val="002060"/>
                </a:solidFill>
                <a:latin typeface="+mn-lt"/>
              </a:defRPr>
            </a:lvl3pPr>
            <a:lvl4pPr>
              <a:lnSpc>
                <a:spcPct val="90000"/>
              </a:lnSpc>
              <a:defRPr sz="1600">
                <a:solidFill>
                  <a:srgbClr val="002060"/>
                </a:solidFill>
                <a:latin typeface="+mn-lt"/>
              </a:defRPr>
            </a:lvl4pPr>
            <a:lvl5pPr>
              <a:lnSpc>
                <a:spcPct val="90000"/>
              </a:lnSpc>
              <a:defRPr sz="1600">
                <a:solidFill>
                  <a:srgbClr val="002060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 typeface="Wingdings" pitchFamily="2" charset="2"/>
              <a:buChar char="§"/>
              <a:defRPr lang="en-US" sz="24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lnSpc>
                <a:spcPct val="90000"/>
              </a:lnSpc>
              <a:defRPr sz="2000">
                <a:solidFill>
                  <a:srgbClr val="002060"/>
                </a:solidFill>
                <a:latin typeface="+mn-lt"/>
              </a:defRPr>
            </a:lvl2pPr>
            <a:lvl3pPr>
              <a:lnSpc>
                <a:spcPct val="90000"/>
              </a:lnSpc>
              <a:defRPr sz="1800">
                <a:solidFill>
                  <a:srgbClr val="002060"/>
                </a:solidFill>
                <a:latin typeface="+mn-lt"/>
              </a:defRPr>
            </a:lvl3pPr>
            <a:lvl4pPr>
              <a:lnSpc>
                <a:spcPct val="90000"/>
              </a:lnSpc>
              <a:defRPr sz="1600">
                <a:solidFill>
                  <a:srgbClr val="002060"/>
                </a:solidFill>
                <a:latin typeface="+mn-lt"/>
              </a:defRPr>
            </a:lvl4pPr>
            <a:lvl5pPr>
              <a:lnSpc>
                <a:spcPct val="90000"/>
              </a:lnSpc>
              <a:defRPr sz="1600">
                <a:solidFill>
                  <a:srgbClr val="002060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lvl="0" indent="-3429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70648" y="6400800"/>
            <a:ext cx="1676400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1500" b="1">
                <a:solidFill>
                  <a:srgbClr val="002060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/>
              <a:t>Ch. 7, Slide </a:t>
            </a:r>
            <a:fld id="{9D03E303-61F5-4763-AEE4-8C53B2FF2225}" type="slidenum">
              <a:rPr lang="en-US" kern="0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kern="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153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848600" cy="4267200"/>
          </a:xfrm>
        </p:spPr>
        <p:txBody>
          <a:bodyPr/>
          <a:lstStyle>
            <a:lvl1pPr marL="0" indent="0">
              <a:defRPr lang="en-US" sz="30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FontTx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70648" y="6400800"/>
            <a:ext cx="1676400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15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/>
              <a:t>Ch. 7, Slide </a:t>
            </a:r>
            <a:fld id="{9D03E303-61F5-4763-AEE4-8C53B2FF2225}" type="slidenum">
              <a:rPr lang="en-US" kern="0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kern="0" dirty="0"/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70648" y="6400800"/>
            <a:ext cx="1676400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1500" b="1">
                <a:solidFill>
                  <a:srgbClr val="002060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/>
              <a:t>Ch. 7, Slide </a:t>
            </a:r>
            <a:fld id="{9D03E303-61F5-4763-AEE4-8C53B2FF2225}" type="slidenum">
              <a:rPr lang="en-US" kern="0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kern="0" dirty="0"/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70648" y="6400800"/>
            <a:ext cx="1676400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1500" b="1">
                <a:solidFill>
                  <a:srgbClr val="002060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/>
              <a:t>Ch. 7, Slide </a:t>
            </a:r>
            <a:fld id="{9D03E303-61F5-4763-AEE4-8C53B2FF2225}" type="slidenum">
              <a:rPr lang="en-US" kern="0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kern="0" dirty="0"/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70648" y="6400800"/>
            <a:ext cx="1676400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15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/>
              <a:t>Ch. 7, Slide </a:t>
            </a:r>
            <a:fld id="{9D03E303-61F5-4763-AEE4-8C53B2FF2225}" type="slidenum">
              <a:rPr lang="en-US" kern="0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kern="0" dirty="0"/>
          </a:p>
        </p:txBody>
      </p:sp>
    </p:spTree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86600" y="6248400"/>
            <a:ext cx="1676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sz="1800" b="0" dirty="0" smtClean="0">
                <a:latin typeface="+mn-lt"/>
              </a:rPr>
              <a:t>Ch. 7, </a:t>
            </a:r>
            <a:r>
              <a:rPr lang="en-US" sz="1800" b="0" dirty="0">
                <a:latin typeface="+mn-lt"/>
              </a:rPr>
              <a:t>Slide </a:t>
            </a:r>
            <a:fld id="{228F573E-0615-4B8C-8E4B-571618D510E0}" type="slidenum">
              <a:rPr lang="en-US" sz="1800" b="0">
                <a:latin typeface="+mn-lt"/>
              </a:rPr>
              <a:pPr/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86600" y="6248400"/>
            <a:ext cx="1676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sz="1800" b="0" dirty="0" smtClean="0">
                <a:latin typeface="+mn-lt"/>
              </a:rPr>
              <a:t>Ch. 7, </a:t>
            </a:r>
            <a:r>
              <a:rPr lang="en-US" sz="1800" b="0" dirty="0">
                <a:latin typeface="+mn-lt"/>
              </a:rPr>
              <a:t>Slide </a:t>
            </a:r>
            <a:fld id="{DCC79C6E-6416-43CE-AB1E-9EE9789C7C6F}" type="slidenum">
              <a:rPr lang="en-US" sz="1800" b="0">
                <a:latin typeface="+mn-lt"/>
              </a:rPr>
              <a:pPr/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533400"/>
            <a:ext cx="20383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9626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86600" y="6248400"/>
            <a:ext cx="1676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sz="1800" b="0" dirty="0" smtClean="0">
                <a:latin typeface="+mn-lt"/>
              </a:rPr>
              <a:t>Ch. 7, </a:t>
            </a:r>
            <a:r>
              <a:rPr lang="en-US" sz="1800" b="0" dirty="0">
                <a:latin typeface="+mn-lt"/>
              </a:rPr>
              <a:t>Slide </a:t>
            </a:r>
            <a:fld id="{A9CD985C-E63D-4E3B-AB21-21BD70F0B408}" type="slidenum">
              <a:rPr lang="en-US" sz="1800" b="0">
                <a:latin typeface="+mn-lt"/>
              </a:rPr>
              <a:pPr/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153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8481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752600"/>
            <a:ext cx="38481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86600" y="6248400"/>
            <a:ext cx="1676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sz="1800" b="0" dirty="0" smtClean="0">
                <a:latin typeface="+mn-lt"/>
              </a:rPr>
              <a:t>Ch. 7, </a:t>
            </a:r>
            <a:r>
              <a:rPr lang="en-US" sz="1800" b="0" dirty="0">
                <a:latin typeface="+mn-lt"/>
              </a:rPr>
              <a:t>Slide </a:t>
            </a:r>
            <a:fld id="{363D49EC-3869-4F31-97D7-FF077A794DB0}" type="slidenum">
              <a:rPr lang="en-US" sz="1800" b="0">
                <a:latin typeface="+mn-lt"/>
              </a:rPr>
              <a:pPr/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153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848100" cy="426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7300" y="1752600"/>
            <a:ext cx="38481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86600" y="6248400"/>
            <a:ext cx="1676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sz="1800" b="0" dirty="0" smtClean="0">
                <a:latin typeface="+mn-lt"/>
              </a:rPr>
              <a:t>Ch. 7, </a:t>
            </a:r>
            <a:r>
              <a:rPr lang="en-US" sz="1800" b="0" dirty="0">
                <a:latin typeface="+mn-lt"/>
              </a:rPr>
              <a:t>Slide </a:t>
            </a:r>
            <a:fld id="{724DC27B-8AD9-437C-BBC9-BEEA3872A7D9}" type="slidenum">
              <a:rPr lang="en-US" sz="1800" b="0">
                <a:latin typeface="+mn-lt"/>
              </a:rPr>
              <a:pPr/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70648" y="6400800"/>
            <a:ext cx="1676400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15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/>
              <a:t>Ch. 7, Slide </a:t>
            </a:r>
            <a:fld id="{9D03E303-61F5-4763-AEE4-8C53B2FF2225}" type="slidenum">
              <a:rPr lang="en-US" kern="0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kern="0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1534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848100" cy="4267200"/>
          </a:xfrm>
        </p:spPr>
        <p:txBody>
          <a:bodyPr/>
          <a:lstStyle>
            <a:lvl1pPr marL="0" indent="0">
              <a:defRPr sz="3000"/>
            </a:lvl1pPr>
            <a:lvl2pPr>
              <a:defRPr lang="en-US" sz="26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2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742950" lvl="1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89013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1143000" lvl="2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752600"/>
            <a:ext cx="3848100" cy="4267200"/>
          </a:xfrm>
        </p:spPr>
        <p:txBody>
          <a:bodyPr/>
          <a:lstStyle>
            <a:lvl1pPr indent="0">
              <a:defRPr lang="en-US" sz="30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6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2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FontTx/>
              <a:buNone/>
            </a:pPr>
            <a:r>
              <a:rPr lang="en-US" dirty="0" smtClean="0"/>
              <a:t>Click to edit Master text styles</a:t>
            </a:r>
          </a:p>
          <a:p>
            <a:pPr marL="742950" lvl="1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89013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1143000" lvl="2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70648" y="6400800"/>
            <a:ext cx="1676400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15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/>
              <a:t>Ch. 7, Slide </a:t>
            </a:r>
            <a:fld id="{9D03E303-61F5-4763-AEE4-8C53B2FF2225}" type="slidenum">
              <a:rPr lang="en-US" kern="0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kern="0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70648" y="6400800"/>
            <a:ext cx="1676400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15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/>
              <a:t>Ch. 7, Slide </a:t>
            </a:r>
            <a:fld id="{9D03E303-61F5-4763-AEE4-8C53B2FF2225}" type="slidenum">
              <a:rPr lang="en-US" kern="0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kern="0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70648" y="6400800"/>
            <a:ext cx="1676400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15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/>
              <a:t>Ch. 7, Slide </a:t>
            </a:r>
            <a:fld id="{9D03E303-61F5-4763-AEE4-8C53B2FF2225}" type="slidenum">
              <a:rPr lang="en-US" kern="0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kern="0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70648" y="6400800"/>
            <a:ext cx="1676400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15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/>
              <a:t>Ch. 7, Slide </a:t>
            </a:r>
            <a:fld id="{9D03E303-61F5-4763-AEE4-8C53B2FF2225}" type="slidenum">
              <a:rPr lang="en-US" kern="0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kern="0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70648" y="6400800"/>
            <a:ext cx="1676400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15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/>
              <a:t>Ch. 7, Slide </a:t>
            </a:r>
            <a:fld id="{9D03E303-61F5-4763-AEE4-8C53B2FF2225}" type="slidenum">
              <a:rPr lang="en-US" kern="0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kern="0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A888A37-EE90-4631-877E-CAE65AFF633D}" type="datetime1">
              <a:rPr lang="en-US"/>
              <a:pPr/>
              <a:t>9/27/2010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Guffey7ePPT2_1"/>
          <p:cNvPicPr>
            <a:picLocks noChangeAspect="1" noChangeArrowheads="1"/>
          </p:cNvPicPr>
          <p:nvPr userDrawn="1"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1143000"/>
          </a:xfrm>
          <a:prstGeom prst="rect">
            <a:avLst/>
          </a:prstGeom>
          <a:solidFill>
            <a:schemeClr val="bg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solidFill>
            <a:schemeClr val="bg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80000"/>
              <a:buFont typeface="Wingdings" pitchFamily="2" charset="2"/>
              <a:buChar char="n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768" r:id="rId12"/>
    <p:sldLayoutId id="2147483769" r:id="rId13"/>
    <p:sldLayoutId id="2147483770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9pPr>
    </p:titleStyle>
    <p:bodyStyle>
      <a:lvl1pPr marL="342900" indent="-3429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963C26"/>
        </a:buClr>
        <a:buSzPct val="80000"/>
        <a:buFontTx/>
        <a:buNone/>
        <a:defRPr lang="en-US" sz="3000" dirty="0" smtClean="0">
          <a:solidFill>
            <a:srgbClr val="002060"/>
          </a:solidFill>
          <a:latin typeface="+mn-lt"/>
          <a:ea typeface="+mn-ea"/>
          <a:cs typeface="Arial" pitchFamily="34" charset="0"/>
        </a:defRPr>
      </a:lvl1pPr>
      <a:lvl2pPr marL="742950" indent="-28575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D89013"/>
        </a:buClr>
        <a:buSzPct val="75000"/>
        <a:buFont typeface="Wingdings" pitchFamily="2" charset="2"/>
        <a:buChar char="n"/>
        <a:defRPr sz="2600">
          <a:solidFill>
            <a:srgbClr val="002060"/>
          </a:solidFill>
          <a:latin typeface="+mn-lt"/>
          <a:cs typeface="Arial" pitchFamily="34" charset="0"/>
        </a:defRPr>
      </a:lvl2pPr>
      <a:lvl3pPr marL="1143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SzPct val="75000"/>
        <a:buBlip>
          <a:blip r:embed="rId17"/>
        </a:buBlip>
        <a:defRPr sz="2200">
          <a:solidFill>
            <a:srgbClr val="002060"/>
          </a:solidFill>
          <a:latin typeface="+mn-lt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5000"/>
        <a:buBlip>
          <a:blip r:embed="rId18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uffey7ePPT2Rb3.jpg"/>
          <p:cNvPicPr>
            <a:picLocks noChangeAspect="1"/>
          </p:cNvPicPr>
          <p:nvPr userDrawn="1"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9144000" cy="18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 dirty="0">
                <a:solidFill>
                  <a:srgbClr val="002060"/>
                </a:solidFill>
                <a:latin typeface="+mn-lt"/>
                <a:cs typeface="Arial" pitchFamily="34" charset="0"/>
              </a:rPr>
              <a:t>©2011 Cengage Learning. All Rights Reserved. May not be scanned, copied or duplicated, or posted to a publicly accessible website, in whole or in part.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848600" cy="4267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80000"/>
              <a:buFont typeface="Wingdings" pitchFamily="2" charset="2"/>
              <a:buChar char="n"/>
            </a:pPr>
            <a:r>
              <a:rPr lang="en-US" dirty="0" smtClean="0"/>
              <a:t>Click to edit Master text styles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9013"/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Second level</a:t>
            </a:r>
          </a:p>
          <a:p>
            <a: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Times" pitchFamily="26" charset="0"/>
              <a:buBlip>
                <a:blip r:embed="rId16"/>
              </a:buBlip>
            </a:pPr>
            <a:r>
              <a:rPr lang="en-US" dirty="0" smtClean="0"/>
              <a:t>Third level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"/>
            <a:ext cx="868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 bwMode="auto">
          <a:xfrm>
            <a:off x="7470648" y="6400800"/>
            <a:ext cx="1676400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1500" b="1">
                <a:solidFill>
                  <a:srgbClr val="002060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/>
              <a:t>Ch. 7, Slide </a:t>
            </a:r>
            <a:fld id="{9D03E303-61F5-4763-AEE4-8C53B2FF2225}" type="slidenum">
              <a:rPr lang="en-US" kern="0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kern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</p:sldLayoutIdLst>
  <p:transition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lang="en-US" sz="3600" dirty="0" smtClean="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9pPr>
    </p:titleStyle>
    <p:bodyStyle>
      <a:lvl1pPr marL="342900" indent="-3429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963C26"/>
        </a:buClr>
        <a:buSzPct val="100000"/>
        <a:buFontTx/>
        <a:buNone/>
        <a:defRPr lang="en-US" sz="3000" dirty="0" smtClean="0">
          <a:solidFill>
            <a:srgbClr val="002060"/>
          </a:solidFill>
          <a:latin typeface="+mn-lt"/>
          <a:ea typeface="+mn-ea"/>
          <a:cs typeface="Arial" pitchFamily="34" charset="0"/>
        </a:defRPr>
      </a:lvl1pPr>
      <a:lvl2pPr marL="742950" indent="-28575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D89013"/>
        </a:buClr>
        <a:buFont typeface="Wingdings" pitchFamily="2" charset="2"/>
        <a:buChar char="§"/>
        <a:defRPr lang="en-US" sz="2600" dirty="0" smtClean="0">
          <a:solidFill>
            <a:srgbClr val="002060"/>
          </a:solidFill>
          <a:latin typeface="+mn-lt"/>
          <a:ea typeface="+mn-ea"/>
          <a:cs typeface="Arial" pitchFamily="34" charset="0"/>
        </a:defRPr>
      </a:lvl2pPr>
      <a:lvl3pPr marL="1143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lang="en-US" sz="2200" dirty="0" smtClean="0">
          <a:solidFill>
            <a:srgbClr val="002060"/>
          </a:solidFill>
          <a:latin typeface="+mn-lt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5000"/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Guffey7ePPT2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-1588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5"/>
          <p:cNvSpPr txBox="1">
            <a:spLocks/>
          </p:cNvSpPr>
          <p:nvPr/>
        </p:nvSpPr>
        <p:spPr bwMode="auto">
          <a:xfrm>
            <a:off x="914400" y="2209800"/>
            <a:ext cx="4572000" cy="1752600"/>
          </a:xfrm>
          <a:prstGeom prst="rect">
            <a:avLst/>
          </a:prstGeom>
          <a:solidFill>
            <a:schemeClr val="bg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80000"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j-ea"/>
                <a:cs typeface="Arial" pitchFamily="34" charset="0"/>
              </a:rPr>
              <a:t>Chapter 7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80000"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j-ea"/>
                <a:cs typeface="Arial" pitchFamily="34" charset="0"/>
              </a:rPr>
              <a:t>Electronic 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j-ea"/>
                <a:cs typeface="Arial" pitchFamily="34" charset="0"/>
              </a:rPr>
              <a:t>Messages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j-ea"/>
                <a:cs typeface="Arial" pitchFamily="34" charset="0"/>
              </a:rPr>
              <a:t> and </a:t>
            </a:r>
            <a:r>
              <a:rPr kumimoji="0" lang="en-US" sz="4400" b="1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j-ea"/>
                <a:cs typeface="Arial" pitchFamily="34" charset="0"/>
              </a:rPr>
              <a:t>Digital Media</a:t>
            </a:r>
            <a:endParaRPr kumimoji="0" lang="en-US" sz="4400" b="1" i="0" u="none" strike="noStrike" kern="0" cap="none" spc="0" normalizeH="0" noProof="0" dirty="0" smtClean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j-ea"/>
              <a:cs typeface="Arial" pitchFamily="34" charset="0"/>
            </a:endParaRPr>
          </a:p>
        </p:txBody>
      </p:sp>
      <p:pic>
        <p:nvPicPr>
          <p:cNvPr id="9" name="Picture 5" descr="Book_cover7e-no_lin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1981200"/>
            <a:ext cx="3200400" cy="409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Formatting E-Mail Messages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7, Slide </a:t>
            </a:r>
            <a:fld id="{9D03E303-61F5-4763-AEE4-8C53B2FF222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6200" y="1600200"/>
            <a:ext cx="503892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152400" y="2005584"/>
            <a:ext cx="4876800" cy="1280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36576" rIns="73152" bIns="36576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1828800"/>
            <a:ext cx="352044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200" b="0" dirty="0" smtClean="0">
                <a:solidFill>
                  <a:srgbClr val="002060"/>
                </a:solidFill>
              </a:rPr>
              <a:t>Enclose the receiver’s address in angle brackets.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2667000"/>
            <a:ext cx="3520440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200" b="0" dirty="0" smtClean="0">
                <a:solidFill>
                  <a:srgbClr val="002060"/>
                </a:solidFill>
              </a:rPr>
              <a:t>Include a salutation (such as Dear Dawn; Hi, Dawn; Greetings) or weave the receiver’s name into the first sentence.  Again, a separate salutation helps the receiver recognize the beginning of the message and seems friendly.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10800000">
            <a:off x="2362200" y="2209800"/>
            <a:ext cx="3124200" cy="1588"/>
          </a:xfrm>
          <a:prstGeom prst="straightConnector1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0800000">
            <a:off x="533400" y="2895600"/>
            <a:ext cx="4953000" cy="1588"/>
          </a:xfrm>
          <a:prstGeom prst="straightConnector1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Formatting E-Mail Messages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7, Slide </a:t>
            </a:r>
            <a:fld id="{9D03E303-61F5-4763-AEE4-8C53B2FF222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6200" y="1600200"/>
            <a:ext cx="503892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152400" y="2005584"/>
            <a:ext cx="4876800" cy="1280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36576" rIns="73152" bIns="36576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3276600"/>
            <a:ext cx="352044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200" b="0" dirty="0" smtClean="0">
                <a:solidFill>
                  <a:srgbClr val="002060"/>
                </a:solidFill>
              </a:rPr>
              <a:t>Single-space within and double-space between paragraphs.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86400" y="2438400"/>
            <a:ext cx="352044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200" b="0" dirty="0" smtClean="0">
                <a:solidFill>
                  <a:srgbClr val="002060"/>
                </a:solidFill>
              </a:rPr>
              <a:t>Write in complete sentences; use upper and lowercase.</a:t>
            </a:r>
          </a:p>
        </p:txBody>
      </p:sp>
      <p:cxnSp>
        <p:nvCxnSpPr>
          <p:cNvPr id="33" name="Straight Arrow Connector 32"/>
          <p:cNvCxnSpPr>
            <a:stCxn id="18" idx="1"/>
          </p:cNvCxnSpPr>
          <p:nvPr/>
        </p:nvCxnSpPr>
        <p:spPr bwMode="auto">
          <a:xfrm rot="10800000" flipV="1">
            <a:off x="4206240" y="2789266"/>
            <a:ext cx="1280160" cy="487334"/>
          </a:xfrm>
          <a:prstGeom prst="straightConnector1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10800000" flipV="1">
            <a:off x="3505200" y="3429000"/>
            <a:ext cx="1981200" cy="2"/>
          </a:xfrm>
          <a:prstGeom prst="straightConnector1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5486400" y="4343400"/>
            <a:ext cx="352044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200" b="0" dirty="0" smtClean="0">
                <a:solidFill>
                  <a:srgbClr val="002060"/>
                </a:solidFill>
              </a:rPr>
              <a:t>Include a complimentary close before your name when added formality is needed.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rot="10800000">
            <a:off x="304800" y="5334000"/>
            <a:ext cx="5181600" cy="1588"/>
          </a:xfrm>
          <a:prstGeom prst="straightConnector1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8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9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E-Mail Practices: Getting Started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composing off line.</a:t>
            </a:r>
          </a:p>
          <a:p>
            <a:r>
              <a:rPr lang="en-US" dirty="0" smtClean="0"/>
              <a:t>Get the address right. </a:t>
            </a:r>
          </a:p>
          <a:p>
            <a:r>
              <a:rPr lang="en-US" dirty="0" smtClean="0"/>
              <a:t>Avoid misleading subject lines.</a:t>
            </a:r>
          </a:p>
          <a:p>
            <a:r>
              <a:rPr lang="en-US" dirty="0" smtClean="0"/>
              <a:t>Apply the top-of-the-screen test.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Ch. 7, Slide </a:t>
            </a:r>
            <a:fld id="{369BBE20-731D-4AE1-A0CF-FB7CBDD88C3E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9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E-Mail Practices:</a:t>
            </a:r>
            <a:br>
              <a:rPr lang="en-US" dirty="0" smtClean="0"/>
            </a:br>
            <a:r>
              <a:rPr lang="en-US" dirty="0" smtClean="0"/>
              <a:t>Content, Tone, Correctness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Be concise.</a:t>
            </a:r>
          </a:p>
          <a:p>
            <a:pPr lvl="0"/>
            <a:r>
              <a:rPr lang="en-US" dirty="0" smtClean="0"/>
              <a:t>Avoid sending anything you wouldn’t want published or posted on your office door.</a:t>
            </a:r>
          </a:p>
          <a:p>
            <a:pPr lvl="0"/>
            <a:r>
              <a:rPr lang="en-US" dirty="0" smtClean="0"/>
              <a:t>Resist using e-mail to avoid contact.</a:t>
            </a:r>
          </a:p>
          <a:p>
            <a:pPr lvl="0"/>
            <a:r>
              <a:rPr lang="en-US" dirty="0" smtClean="0"/>
              <a:t>Care about correctness.</a:t>
            </a:r>
          </a:p>
          <a:p>
            <a:pPr lvl="0"/>
            <a:r>
              <a:rPr lang="en-US" dirty="0" smtClean="0"/>
              <a:t>Care about tone.</a:t>
            </a:r>
          </a:p>
          <a:p>
            <a:r>
              <a:rPr lang="en-US" dirty="0" smtClean="0"/>
              <a:t>Resist humor and sarcasm.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Ch. 7, Slide </a:t>
            </a:r>
            <a:fld id="{369BBE20-731D-4AE1-A0CF-FB7CBDD88C3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7" name="Picture 3" descr="C:\Documents and Settings\John\Local Settings\Temporary Internet Files\Content.IE5\YW4KX15O\MP900442430[1]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756135" y="4123317"/>
            <a:ext cx="3311665" cy="2201283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E-Mail Practices: Netiquette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Limit any tendency to send blanket copies.</a:t>
            </a:r>
          </a:p>
          <a:p>
            <a:pPr lvl="0"/>
            <a:r>
              <a:rPr lang="en-US" dirty="0" smtClean="0"/>
              <a:t>Never send “spam.”</a:t>
            </a:r>
          </a:p>
          <a:p>
            <a:pPr lvl="0"/>
            <a:r>
              <a:rPr lang="en-US" dirty="0" smtClean="0"/>
              <a:t>Use capital letters only for emphasis.</a:t>
            </a:r>
          </a:p>
          <a:p>
            <a:pPr lvl="0"/>
            <a:r>
              <a:rPr lang="en-US" dirty="0" smtClean="0"/>
              <a:t>Don’t forward without permission.</a:t>
            </a:r>
          </a:p>
          <a:p>
            <a:pPr lvl="0"/>
            <a:r>
              <a:rPr lang="en-US" dirty="0" smtClean="0"/>
              <a:t>Use attachments sparingly.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7, Slide </a:t>
            </a:r>
            <a:fld id="{9D03E303-61F5-4763-AEE4-8C53B2FF222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E-Mail Practices: Reading</a:t>
            </a:r>
            <a:br>
              <a:rPr lang="en-US" dirty="0" smtClean="0"/>
            </a:br>
            <a:r>
              <a:rPr lang="en-US" dirty="0" smtClean="0"/>
              <a:t>and Replying to E-Mail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Scan all messages before replying.</a:t>
            </a:r>
          </a:p>
          <a:p>
            <a:pPr lvl="0"/>
            <a:r>
              <a:rPr lang="en-US" dirty="0" smtClean="0"/>
              <a:t>Print only when necessary.</a:t>
            </a:r>
          </a:p>
          <a:p>
            <a:pPr lvl="0"/>
            <a:r>
              <a:rPr lang="en-US" dirty="0" smtClean="0"/>
              <a:t>Acknowledge receipt.</a:t>
            </a:r>
          </a:p>
          <a:p>
            <a:pPr lvl="0"/>
            <a:r>
              <a:rPr lang="en-US" dirty="0" smtClean="0"/>
              <a:t>Don’t automatically return the sender’s message.</a:t>
            </a:r>
          </a:p>
          <a:p>
            <a:r>
              <a:rPr lang="en-US" dirty="0" smtClean="0"/>
              <a:t>Revise the subject line if the topic in a series of messages (a “thread”) changes.</a:t>
            </a:r>
          </a:p>
          <a:p>
            <a:pPr lvl="0"/>
            <a:r>
              <a:rPr lang="en-US" dirty="0" smtClean="0"/>
              <a:t>Provide a clear, complete first sentence.</a:t>
            </a:r>
          </a:p>
          <a:p>
            <a:r>
              <a:rPr lang="en-US" dirty="0" smtClean="0"/>
              <a:t>Never respond when you are angry.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7, Slide </a:t>
            </a:r>
            <a:fld id="{9D03E303-61F5-4763-AEE4-8C53B2FF222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E-Mail Practices: Personal Use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Don’t use company computers for personal matters unless your organization allows it.</a:t>
            </a:r>
          </a:p>
          <a:p>
            <a:r>
              <a:rPr lang="en-US" dirty="0" smtClean="0"/>
              <a:t>Assume that all e-mail is monitored.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7, Slide </a:t>
            </a:r>
            <a:fld id="{9D03E303-61F5-4763-AEE4-8C53B2FF222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5" name="Picture 14" descr="bigbrother1_wideweb__470x381,0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44000" y="3276600"/>
            <a:ext cx="3666000" cy="29718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E-Mail Practices:</a:t>
            </a:r>
            <a:br>
              <a:rPr lang="en-US" dirty="0" smtClean="0"/>
            </a:br>
            <a:r>
              <a:rPr lang="en-US" dirty="0" smtClean="0"/>
              <a:t>Other Smart Practices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95400" y="1828800"/>
            <a:ext cx="7848600" cy="4267200"/>
          </a:xfrm>
        </p:spPr>
        <p:txBody>
          <a:bodyPr/>
          <a:lstStyle/>
          <a:p>
            <a:pPr lvl="0"/>
            <a:r>
              <a:rPr lang="en-US" dirty="0" smtClean="0"/>
              <a:t>Design your messages effectively.</a:t>
            </a:r>
          </a:p>
          <a:p>
            <a:pPr lvl="0"/>
            <a:r>
              <a:rPr lang="en-US" dirty="0" smtClean="0"/>
              <a:t>Consider cultural differences.</a:t>
            </a:r>
          </a:p>
          <a:p>
            <a:pPr lvl="0"/>
            <a:r>
              <a:rPr lang="en-US" dirty="0" smtClean="0"/>
              <a:t>Double-check before hitting the </a:t>
            </a:r>
            <a:r>
              <a:rPr lang="en-US" i="1" dirty="0" smtClean="0"/>
              <a:t>Send</a:t>
            </a:r>
            <a:r>
              <a:rPr lang="en-US" dirty="0" smtClean="0"/>
              <a:t> button.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7, Slide </a:t>
            </a:r>
            <a:fld id="{9D03E303-61F5-4763-AEE4-8C53B2FF222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1" name="Picture 8" descr="MPj03092720000[1]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6199" y="3785592"/>
            <a:ext cx="3810001" cy="251519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Ten E-Mail Mistakes That</a:t>
            </a:r>
            <a:br>
              <a:rPr lang="en-US" dirty="0" smtClean="0"/>
            </a:br>
            <a:r>
              <a:rPr lang="en-US" dirty="0" smtClean="0"/>
              <a:t>Can Sabotage Your Career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2133600" y="1752600"/>
            <a:ext cx="6172200" cy="4267200"/>
          </a:xfrm>
        </p:spPr>
        <p:txBody>
          <a:bodyPr/>
          <a:lstStyle/>
          <a:p>
            <a:r>
              <a:rPr lang="en-US" dirty="0" smtClean="0"/>
              <a:t>Responding when angry</a:t>
            </a:r>
          </a:p>
          <a:p>
            <a:endParaRPr lang="en-US" dirty="0" smtClean="0"/>
          </a:p>
          <a:p>
            <a:r>
              <a:rPr lang="en-US" dirty="0" smtClean="0"/>
              <a:t>Making address goofs</a:t>
            </a:r>
          </a:p>
          <a:p>
            <a:endParaRPr lang="en-US" dirty="0" smtClean="0"/>
          </a:p>
          <a:p>
            <a:r>
              <a:rPr lang="en-US" dirty="0" smtClean="0"/>
              <a:t>Forgetting a subject line or failing to change it to match the “thread”</a:t>
            </a:r>
          </a:p>
          <a:p>
            <a:r>
              <a:rPr lang="en-US" dirty="0" smtClean="0"/>
              <a:t>Not </a:t>
            </a:r>
            <a:r>
              <a:rPr lang="en-US" dirty="0"/>
              <a:t>personalizing your message (such as skipping the salutation and closing identification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Ch. 7, Slide </a:t>
            </a:r>
            <a:fld id="{058BAB52-FFE4-4726-87AF-3E17D6FBF1A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05510" name="WordArt 6"/>
          <p:cNvSpPr>
            <a:spLocks noChangeArrowheads="1" noChangeShapeType="1" noTextEdit="1"/>
          </p:cNvSpPr>
          <p:nvPr/>
        </p:nvSpPr>
        <p:spPr bwMode="auto">
          <a:xfrm>
            <a:off x="1219200" y="1600200"/>
            <a:ext cx="32385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600" kern="10" dirty="0">
                <a:ln w="9525">
                  <a:noFill/>
                  <a:round/>
                  <a:headEnd/>
                  <a:tailEnd/>
                </a:ln>
                <a:solidFill>
                  <a:srgbClr val="002060"/>
                </a:solidFill>
                <a:effectLst>
                  <a:prstShdw prst="shdw16">
                    <a:srgbClr val="808080">
                      <a:alpha val="50000"/>
                    </a:srgbClr>
                  </a:prstShdw>
                </a:effectLst>
                <a:latin typeface="Arial Black"/>
              </a:rPr>
              <a:t>1</a:t>
            </a:r>
          </a:p>
        </p:txBody>
      </p:sp>
      <p:sp>
        <p:nvSpPr>
          <p:cNvPr id="405521" name="WordArt 17"/>
          <p:cNvSpPr>
            <a:spLocks noChangeArrowheads="1" noChangeShapeType="1" noTextEdit="1"/>
          </p:cNvSpPr>
          <p:nvPr/>
        </p:nvSpPr>
        <p:spPr bwMode="auto">
          <a:xfrm>
            <a:off x="1219200" y="2590800"/>
            <a:ext cx="404813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600" kern="10" dirty="0">
                <a:ln w="9525">
                  <a:noFill/>
                  <a:round/>
                  <a:headEnd/>
                  <a:tailEnd/>
                </a:ln>
                <a:solidFill>
                  <a:srgbClr val="002060"/>
                </a:solidFill>
                <a:effectLst>
                  <a:prstShdw prst="shdw16">
                    <a:srgbClr val="808080">
                      <a:alpha val="50000"/>
                    </a:srgbClr>
                  </a:prstShdw>
                </a:effectLst>
                <a:latin typeface="Arial Black"/>
              </a:rPr>
              <a:t>2</a:t>
            </a:r>
          </a:p>
        </p:txBody>
      </p:sp>
      <p:sp>
        <p:nvSpPr>
          <p:cNvPr id="405522" name="WordArt 18"/>
          <p:cNvSpPr>
            <a:spLocks noChangeArrowheads="1" noChangeShapeType="1" noTextEdit="1"/>
          </p:cNvSpPr>
          <p:nvPr/>
        </p:nvSpPr>
        <p:spPr bwMode="auto">
          <a:xfrm>
            <a:off x="1219200" y="3581400"/>
            <a:ext cx="404813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600" kern="10" dirty="0">
                <a:ln w="9525">
                  <a:noFill/>
                  <a:round/>
                  <a:headEnd/>
                  <a:tailEnd/>
                </a:ln>
                <a:solidFill>
                  <a:srgbClr val="002060"/>
                </a:solidFill>
                <a:effectLst>
                  <a:prstShdw prst="shdw16">
                    <a:srgbClr val="808080">
                      <a:alpha val="50000"/>
                    </a:srgbClr>
                  </a:prstShdw>
                </a:effectLst>
                <a:latin typeface="Arial Black"/>
              </a:rPr>
              <a:t>3</a:t>
            </a:r>
          </a:p>
        </p:txBody>
      </p:sp>
      <p:sp>
        <p:nvSpPr>
          <p:cNvPr id="36" name="WordArt 6"/>
          <p:cNvSpPr>
            <a:spLocks noChangeArrowheads="1" noChangeShapeType="1" noTextEdit="1"/>
          </p:cNvSpPr>
          <p:nvPr/>
        </p:nvSpPr>
        <p:spPr bwMode="auto">
          <a:xfrm>
            <a:off x="1219200" y="4572000"/>
            <a:ext cx="32385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2060"/>
                </a:solidFill>
                <a:effectLst>
                  <a:prstShdw prst="shdw16">
                    <a:srgbClr val="808080">
                      <a:alpha val="50000"/>
                    </a:srgbClr>
                  </a:prstShdw>
                </a:effectLst>
                <a:latin typeface="Arial Black"/>
              </a:rPr>
              <a:t>4</a:t>
            </a:r>
            <a:endParaRPr lang="en-US" sz="9600" kern="10" dirty="0">
              <a:ln w="9525">
                <a:noFill/>
                <a:round/>
                <a:headEnd/>
                <a:tailEnd/>
              </a:ln>
              <a:solidFill>
                <a:srgbClr val="002060"/>
              </a:solidFill>
              <a:effectLst>
                <a:prstShdw prst="shdw16">
                  <a:srgbClr val="808080">
                    <a:alpha val="50000"/>
                  </a:srgbClr>
                </a:prstShdw>
              </a:effectLst>
              <a:latin typeface="Arial Black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Ten E-Mail Mistakes That</a:t>
            </a:r>
            <a:br>
              <a:rPr lang="en-US" dirty="0" smtClean="0"/>
            </a:br>
            <a:r>
              <a:rPr lang="en-US" dirty="0" smtClean="0"/>
              <a:t>Can Sabotage Your Career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2130552" y="1752600"/>
            <a:ext cx="6172200" cy="4267200"/>
          </a:xfrm>
        </p:spPr>
        <p:txBody>
          <a:bodyPr/>
          <a:lstStyle/>
          <a:p>
            <a:r>
              <a:rPr lang="en-US" dirty="0" smtClean="0"/>
              <a:t>Including </a:t>
            </a:r>
            <a:r>
              <a:rPr lang="en-US" dirty="0"/>
              <a:t>inappropriate </a:t>
            </a:r>
            <a:r>
              <a:rPr lang="en-US" dirty="0" smtClean="0"/>
              <a:t>content (such </a:t>
            </a:r>
            <a:r>
              <a:rPr lang="en-US" dirty="0"/>
              <a:t>as instant indiscretions, off-color </a:t>
            </a:r>
            <a:r>
              <a:rPr lang="en-US" dirty="0" smtClean="0"/>
              <a:t>jokes, and </a:t>
            </a:r>
            <a:r>
              <a:rPr lang="en-US" dirty="0"/>
              <a:t>statements you will later regret</a:t>
            </a:r>
            <a:r>
              <a:rPr lang="en-US" dirty="0" smtClean="0"/>
              <a:t>)</a:t>
            </a:r>
          </a:p>
          <a:p>
            <a:r>
              <a:rPr lang="en-US" dirty="0"/>
              <a:t>Forgetting to check for spelling and </a:t>
            </a:r>
            <a:r>
              <a:rPr lang="en-US" dirty="0" smtClean="0"/>
              <a:t>grammar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Thinking </a:t>
            </a:r>
            <a:r>
              <a:rPr lang="en-US" dirty="0"/>
              <a:t>no one else will ever see your </a:t>
            </a:r>
            <a:r>
              <a:rPr lang="en-US" dirty="0" smtClean="0"/>
              <a:t>e-mail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Ch. 7, Slide </a:t>
            </a:r>
            <a:fld id="{058BAB52-FFE4-4726-87AF-3E17D6FBF1A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05510" name="WordArt 6"/>
          <p:cNvSpPr>
            <a:spLocks noChangeArrowheads="1" noChangeShapeType="1" noTextEdit="1"/>
          </p:cNvSpPr>
          <p:nvPr/>
        </p:nvSpPr>
        <p:spPr bwMode="auto">
          <a:xfrm>
            <a:off x="1219200" y="1600200"/>
            <a:ext cx="32385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2060"/>
                </a:solidFill>
                <a:effectLst>
                  <a:prstShdw prst="shdw16">
                    <a:srgbClr val="808080">
                      <a:alpha val="50000"/>
                    </a:srgbClr>
                  </a:prstShdw>
                </a:effectLst>
                <a:latin typeface="Arial Black"/>
              </a:rPr>
              <a:t>5</a:t>
            </a:r>
            <a:endParaRPr lang="en-US" sz="9600" kern="10" dirty="0">
              <a:ln w="9525">
                <a:noFill/>
                <a:round/>
                <a:headEnd/>
                <a:tailEnd/>
              </a:ln>
              <a:solidFill>
                <a:srgbClr val="002060"/>
              </a:solidFill>
              <a:effectLst>
                <a:prstShdw prst="shdw16">
                  <a:srgbClr val="808080">
                    <a:alpha val="50000"/>
                  </a:srgbClr>
                </a:prstShdw>
              </a:effectLst>
              <a:latin typeface="Arial Black"/>
            </a:endParaRPr>
          </a:p>
        </p:txBody>
      </p:sp>
      <p:sp>
        <p:nvSpPr>
          <p:cNvPr id="405521" name="WordArt 17"/>
          <p:cNvSpPr>
            <a:spLocks noChangeArrowheads="1" noChangeShapeType="1" noTextEdit="1"/>
          </p:cNvSpPr>
          <p:nvPr/>
        </p:nvSpPr>
        <p:spPr bwMode="auto">
          <a:xfrm>
            <a:off x="1219200" y="3352800"/>
            <a:ext cx="404813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2060"/>
                </a:solidFill>
                <a:effectLst>
                  <a:prstShdw prst="shdw16">
                    <a:srgbClr val="808080">
                      <a:alpha val="50000"/>
                    </a:srgbClr>
                  </a:prstShdw>
                </a:effectLst>
                <a:latin typeface="Arial Black"/>
              </a:rPr>
              <a:t>6</a:t>
            </a:r>
            <a:endParaRPr lang="en-US" sz="9600" kern="10" dirty="0">
              <a:ln w="9525">
                <a:noFill/>
                <a:round/>
                <a:headEnd/>
                <a:tailEnd/>
              </a:ln>
              <a:solidFill>
                <a:srgbClr val="002060"/>
              </a:solidFill>
              <a:effectLst>
                <a:prstShdw prst="shdw16">
                  <a:srgbClr val="808080">
                    <a:alpha val="50000"/>
                  </a:srgbClr>
                </a:prstShdw>
              </a:effectLst>
              <a:latin typeface="Arial Black"/>
            </a:endParaRPr>
          </a:p>
        </p:txBody>
      </p:sp>
      <p:sp>
        <p:nvSpPr>
          <p:cNvPr id="405522" name="WordArt 18"/>
          <p:cNvSpPr>
            <a:spLocks noChangeArrowheads="1" noChangeShapeType="1" noTextEdit="1"/>
          </p:cNvSpPr>
          <p:nvPr/>
        </p:nvSpPr>
        <p:spPr bwMode="auto">
          <a:xfrm>
            <a:off x="1219200" y="4724400"/>
            <a:ext cx="404813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2060"/>
                </a:solidFill>
                <a:effectLst>
                  <a:prstShdw prst="shdw16">
                    <a:srgbClr val="808080">
                      <a:alpha val="50000"/>
                    </a:srgbClr>
                  </a:prstShdw>
                </a:effectLst>
                <a:latin typeface="Arial Black"/>
              </a:rPr>
              <a:t>7</a:t>
            </a:r>
            <a:endParaRPr lang="en-US" sz="9600" kern="10" dirty="0">
              <a:ln w="9525">
                <a:noFill/>
                <a:round/>
                <a:headEnd/>
                <a:tailEnd/>
              </a:ln>
              <a:solidFill>
                <a:srgbClr val="002060"/>
              </a:solidFill>
              <a:effectLst>
                <a:prstShdw prst="shdw16">
                  <a:srgbClr val="808080">
                    <a:alpha val="50000"/>
                  </a:srgbClr>
                </a:prstShdw>
              </a:effectLst>
              <a:latin typeface="Arial Black"/>
            </a:endParaRPr>
          </a:p>
        </p:txBody>
      </p:sp>
      <p:pic>
        <p:nvPicPr>
          <p:cNvPr id="9" name="Picture 19" descr="j043316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620000" y="5354638"/>
            <a:ext cx="1199147" cy="949325"/>
          </a:xfrm>
          <a:prstGeom prst="rect">
            <a:avLst/>
          </a:prstGeom>
          <a:noFill/>
        </p:spPr>
      </p:pic>
      <p:pic>
        <p:nvPicPr>
          <p:cNvPr id="13" name="Picture 12" descr="MC910216312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5930418" y="5372100"/>
            <a:ext cx="861675" cy="914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43600" y="59436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dirty="0" smtClean="0">
                <a:solidFill>
                  <a:srgbClr val="002060"/>
                </a:solidFill>
              </a:rPr>
              <a:t>E-mail</a:t>
            </a:r>
            <a:endParaRPr lang="en-US" sz="2000" b="0" dirty="0">
              <a:solidFill>
                <a:srgbClr val="00206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6934200" y="5791200"/>
            <a:ext cx="457200" cy="1588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>
            <a:off x="6934200" y="5943600"/>
            <a:ext cx="457200" cy="1588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6934200" y="6096000"/>
            <a:ext cx="457200" cy="1588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72400" y="6108797"/>
            <a:ext cx="914400" cy="29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dirty="0" smtClean="0">
                <a:solidFill>
                  <a:srgbClr val="002060"/>
                </a:solidFill>
              </a:rPr>
              <a:t>World</a:t>
            </a:r>
            <a:endParaRPr lang="en-US" sz="2000" b="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in This Chapter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7, Slide </a:t>
            </a:r>
            <a:fld id="{9D03E303-61F5-4763-AEE4-8C53B2FF222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Content Placeholder 16"/>
          <p:cNvGraphicFramePr>
            <a:graphicFrameLocks/>
          </p:cNvGraphicFramePr>
          <p:nvPr/>
        </p:nvGraphicFramePr>
        <p:xfrm>
          <a:off x="228600" y="1600200"/>
          <a:ext cx="8686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Ten E-Mail Mistakes That</a:t>
            </a:r>
            <a:br>
              <a:rPr lang="en-US" dirty="0" smtClean="0"/>
            </a:br>
            <a:r>
              <a:rPr lang="en-US" dirty="0" smtClean="0"/>
              <a:t>Can Sabotage Your Career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2130552" y="1752600"/>
            <a:ext cx="6172200" cy="4267200"/>
          </a:xfrm>
        </p:spPr>
        <p:txBody>
          <a:bodyPr/>
          <a:lstStyle/>
          <a:p>
            <a:r>
              <a:rPr lang="en-US" dirty="0" smtClean="0"/>
              <a:t>Copying </a:t>
            </a:r>
            <a:r>
              <a:rPr lang="en-US" dirty="0"/>
              <a:t>and </a:t>
            </a:r>
            <a:r>
              <a:rPr lang="en-US" dirty="0" smtClean="0"/>
              <a:t>forwarding recklessly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Completing </a:t>
            </a:r>
            <a:r>
              <a:rPr lang="en-US" dirty="0"/>
              <a:t>the “To” line </a:t>
            </a:r>
            <a:r>
              <a:rPr lang="en-US" dirty="0" smtClean="0"/>
              <a:t>first (a slip </a:t>
            </a:r>
            <a:r>
              <a:rPr lang="en-US" dirty="0"/>
              <a:t>of the fingers can send </a:t>
            </a:r>
            <a:r>
              <a:rPr lang="en-US" dirty="0" smtClean="0"/>
              <a:t>a message </a:t>
            </a:r>
            <a:r>
              <a:rPr lang="en-US" dirty="0"/>
              <a:t>before its time, and you </a:t>
            </a:r>
            <a:r>
              <a:rPr lang="en-US" dirty="0" smtClean="0"/>
              <a:t>can never take </a:t>
            </a:r>
            <a:r>
              <a:rPr lang="en-US" dirty="0"/>
              <a:t>it back</a:t>
            </a:r>
            <a:r>
              <a:rPr lang="en-US" dirty="0" smtClean="0"/>
              <a:t>)</a:t>
            </a:r>
          </a:p>
          <a:p>
            <a:pPr lvl="0"/>
            <a:endParaRPr lang="en-US" dirty="0" smtClean="0"/>
          </a:p>
          <a:p>
            <a:r>
              <a:rPr lang="en-US" dirty="0" smtClean="0"/>
              <a:t>Expecting </a:t>
            </a:r>
            <a:r>
              <a:rPr lang="en-US" dirty="0"/>
              <a:t>an instant </a:t>
            </a:r>
            <a:r>
              <a:rPr lang="en-US" dirty="0" smtClean="0"/>
              <a:t>response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Ch. 7, Slide </a:t>
            </a:r>
            <a:fld id="{058BAB52-FFE4-4726-87AF-3E17D6FBF1A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05510" name="WordArt 6"/>
          <p:cNvSpPr>
            <a:spLocks noChangeArrowheads="1" noChangeShapeType="1" noTextEdit="1"/>
          </p:cNvSpPr>
          <p:nvPr/>
        </p:nvSpPr>
        <p:spPr bwMode="auto">
          <a:xfrm>
            <a:off x="1219200" y="1600200"/>
            <a:ext cx="32385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2060"/>
                </a:solidFill>
                <a:effectLst>
                  <a:prstShdw prst="shdw16">
                    <a:srgbClr val="808080">
                      <a:alpha val="50000"/>
                    </a:srgbClr>
                  </a:prstShdw>
                </a:effectLst>
                <a:latin typeface="Arial Black"/>
              </a:rPr>
              <a:t>8</a:t>
            </a:r>
            <a:endParaRPr lang="en-US" sz="9600" kern="10" dirty="0">
              <a:ln w="9525">
                <a:noFill/>
                <a:round/>
                <a:headEnd/>
                <a:tailEnd/>
              </a:ln>
              <a:solidFill>
                <a:srgbClr val="002060"/>
              </a:solidFill>
              <a:effectLst>
                <a:prstShdw prst="shdw16">
                  <a:srgbClr val="808080">
                    <a:alpha val="50000"/>
                  </a:srgbClr>
                </a:prstShdw>
              </a:effectLst>
              <a:latin typeface="Arial Black"/>
            </a:endParaRPr>
          </a:p>
        </p:txBody>
      </p:sp>
      <p:sp>
        <p:nvSpPr>
          <p:cNvPr id="405521" name="WordArt 17"/>
          <p:cNvSpPr>
            <a:spLocks noChangeArrowheads="1" noChangeShapeType="1" noTextEdit="1"/>
          </p:cNvSpPr>
          <p:nvPr/>
        </p:nvSpPr>
        <p:spPr bwMode="auto">
          <a:xfrm>
            <a:off x="1219200" y="2590800"/>
            <a:ext cx="404813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2060"/>
                </a:solidFill>
                <a:effectLst>
                  <a:prstShdw prst="shdw16">
                    <a:srgbClr val="808080">
                      <a:alpha val="50000"/>
                    </a:srgbClr>
                  </a:prstShdw>
                </a:effectLst>
                <a:latin typeface="Arial Black"/>
              </a:rPr>
              <a:t>9</a:t>
            </a:r>
            <a:endParaRPr lang="en-US" sz="9600" kern="10" dirty="0">
              <a:ln w="9525">
                <a:noFill/>
                <a:round/>
                <a:headEnd/>
                <a:tailEnd/>
              </a:ln>
              <a:solidFill>
                <a:srgbClr val="002060"/>
              </a:solidFill>
              <a:effectLst>
                <a:prstShdw prst="shdw16">
                  <a:srgbClr val="808080">
                    <a:alpha val="50000"/>
                  </a:srgbClr>
                </a:prstShdw>
              </a:effectLst>
              <a:latin typeface="Arial Black"/>
            </a:endParaRPr>
          </a:p>
        </p:txBody>
      </p:sp>
      <p:sp>
        <p:nvSpPr>
          <p:cNvPr id="405522" name="WordArt 18"/>
          <p:cNvSpPr>
            <a:spLocks noChangeArrowheads="1" noChangeShapeType="1" noTextEdit="1"/>
          </p:cNvSpPr>
          <p:nvPr/>
        </p:nvSpPr>
        <p:spPr bwMode="auto">
          <a:xfrm>
            <a:off x="1219200" y="4800600"/>
            <a:ext cx="4572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2060"/>
                </a:solidFill>
                <a:effectLst>
                  <a:prstShdw prst="shdw16">
                    <a:srgbClr val="808080">
                      <a:alpha val="50000"/>
                    </a:srgbClr>
                  </a:prstShdw>
                </a:effectLst>
                <a:latin typeface="Arial Black"/>
              </a:rPr>
              <a:t>10</a:t>
            </a:r>
            <a:endParaRPr lang="en-US" sz="9600" kern="10" dirty="0">
              <a:ln w="9525">
                <a:noFill/>
                <a:round/>
                <a:headEnd/>
                <a:tailEnd/>
              </a:ln>
              <a:solidFill>
                <a:srgbClr val="002060"/>
              </a:solidFill>
              <a:effectLst>
                <a:prstShdw prst="shdw16">
                  <a:srgbClr val="808080">
                    <a:alpha val="50000"/>
                  </a:srgbClr>
                </a:prstShdw>
              </a:effectLst>
              <a:latin typeface="Arial Black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Instant Messaging</a:t>
            </a:r>
            <a:br>
              <a:rPr lang="en-US" dirty="0" smtClean="0"/>
            </a:br>
            <a:r>
              <a:rPr lang="en-US" dirty="0" smtClean="0"/>
              <a:t>and Texting Professionally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Learn your organization’s IM policies.</a:t>
            </a:r>
          </a:p>
          <a:p>
            <a:pPr lvl="0"/>
            <a:r>
              <a:rPr lang="en-US" dirty="0" smtClean="0"/>
              <a:t>Don’t text or IM while driving.</a:t>
            </a:r>
          </a:p>
          <a:p>
            <a:pPr lvl="0"/>
            <a:r>
              <a:rPr lang="en-US" dirty="0" smtClean="0"/>
              <a:t>Make yourself unavailable when busy.</a:t>
            </a:r>
          </a:p>
          <a:p>
            <a:pPr lvl="0"/>
            <a:r>
              <a:rPr lang="en-US" dirty="0" smtClean="0"/>
              <a:t>Separate business contacts from friends.</a:t>
            </a:r>
          </a:p>
          <a:p>
            <a:pPr lvl="0"/>
            <a:r>
              <a:rPr lang="en-US" dirty="0" smtClean="0"/>
              <a:t>Avoid chitchat. Keep messages simple.</a:t>
            </a:r>
          </a:p>
          <a:p>
            <a:pPr lvl="0"/>
            <a:r>
              <a:rPr lang="en-US" dirty="0" smtClean="0"/>
              <a:t>Never send confidential or sensitive info.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7, Slide </a:t>
            </a:r>
            <a:fld id="{9D03E303-61F5-4763-AEE4-8C53B2FF222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4" name="Picture 13" descr="texting MP900409320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6705600" y="4750415"/>
            <a:ext cx="2362200" cy="157418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Instant Messaging</a:t>
            </a:r>
            <a:br>
              <a:rPr lang="en-US" dirty="0" smtClean="0"/>
            </a:br>
            <a:r>
              <a:rPr lang="en-US" dirty="0" smtClean="0"/>
              <a:t>and Texting Professionally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Remember that text messages can be saved.</a:t>
            </a:r>
          </a:p>
          <a:p>
            <a:pPr lvl="0"/>
            <a:r>
              <a:rPr lang="en-US" dirty="0" smtClean="0"/>
              <a:t>If personal messaging is allowed at work, keep it to a minimum. </a:t>
            </a:r>
          </a:p>
          <a:p>
            <a:pPr lvl="0"/>
            <a:r>
              <a:rPr lang="en-US" dirty="0" smtClean="0"/>
              <a:t>Don’t blast multiple messages it you don’t hear from coworkers immediately.</a:t>
            </a:r>
          </a:p>
          <a:p>
            <a:pPr lvl="0"/>
            <a:r>
              <a:rPr lang="en-US" dirty="0" smtClean="0"/>
              <a:t>Keep your presence status up-to-date.</a:t>
            </a:r>
          </a:p>
          <a:p>
            <a:pPr lvl="0"/>
            <a:r>
              <a:rPr lang="en-US" dirty="0" smtClean="0"/>
              <a:t>Don’t use confusing jargon, slang, and abbreviations.</a:t>
            </a:r>
          </a:p>
          <a:p>
            <a:pPr lvl="0"/>
            <a:r>
              <a:rPr lang="en-US" dirty="0" smtClean="0"/>
              <a:t>Care about correctness. Proofread!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7, Slide </a:t>
            </a:r>
            <a:fld id="{9D03E303-61F5-4763-AEE4-8C53B2FF222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Podcast (or Webcast) for Business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Decide whether to record one or a series.</a:t>
            </a:r>
          </a:p>
          <a:p>
            <a:pPr lvl="0"/>
            <a:r>
              <a:rPr lang="en-US" dirty="0" smtClean="0"/>
              <a:t>Download software; obtain hardware.</a:t>
            </a:r>
          </a:p>
          <a:p>
            <a:pPr lvl="0"/>
            <a:r>
              <a:rPr lang="en-US" dirty="0" smtClean="0"/>
              <a:t>Organize the message.</a:t>
            </a:r>
          </a:p>
          <a:p>
            <a:pPr lvl="0"/>
            <a:r>
              <a:rPr lang="en-US" dirty="0" smtClean="0"/>
              <a:t>Choose an extemporaneous or scripted delivery.</a:t>
            </a:r>
          </a:p>
          <a:p>
            <a:pPr lvl="0"/>
            <a:r>
              <a:rPr lang="en-US" dirty="0" smtClean="0"/>
              <a:t>Prepare and practice.</a:t>
            </a:r>
          </a:p>
          <a:p>
            <a:r>
              <a:rPr lang="en-US" dirty="0" smtClean="0"/>
              <a:t>Publish and distribute your message.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7, Slide </a:t>
            </a:r>
            <a:fld id="{9D03E303-61F5-4763-AEE4-8C53B2FF222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 descr="C:\Documents and Settings\Mary Ellen Guffey\Local Settings\Temporary Internet Files\Content.IE5\3TYUKBTN\MPj04285170000[1].jpg"/>
          <p:cNvPicPr/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62800" y="5029200"/>
            <a:ext cx="1905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Professional Blog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Identify your audience.</a:t>
            </a:r>
          </a:p>
          <a:p>
            <a:pPr lvl="0"/>
            <a:r>
              <a:rPr lang="en-US" dirty="0" smtClean="0"/>
              <a:t>Find a home for your blog. </a:t>
            </a:r>
          </a:p>
          <a:p>
            <a:pPr lvl="0"/>
            <a:r>
              <a:rPr lang="en-US" dirty="0" smtClean="0"/>
              <a:t>Craft your message. </a:t>
            </a:r>
          </a:p>
          <a:p>
            <a:pPr lvl="0"/>
            <a:r>
              <a:rPr lang="en-US" dirty="0" smtClean="0"/>
              <a:t>Make “blogrolling” work for you.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7, Slide </a:t>
            </a:r>
            <a:fld id="{9D03E303-61F5-4763-AEE4-8C53B2FF222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2" name="Picture 11" descr="C:\Documents and Settings\Mary Ellen Guffey\Local Settings\Temporary Internet Files\Content.IE5\CQD3ZE5G\MCj04346710000[1].wmf"/>
          <p:cNvPicPr/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086600" y="1752600"/>
            <a:ext cx="1828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Professional Blog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Attract search engines by choosing the right keywords.</a:t>
            </a:r>
          </a:p>
          <a:p>
            <a:pPr lvl="0"/>
            <a:r>
              <a:rPr lang="en-US" dirty="0" smtClean="0"/>
              <a:t>Blog often.</a:t>
            </a:r>
          </a:p>
          <a:p>
            <a:pPr lvl="0"/>
            <a:r>
              <a:rPr lang="en-US" dirty="0" smtClean="0"/>
              <a:t>Monitor the traffic to your site.</a:t>
            </a:r>
          </a:p>
          <a:p>
            <a:pPr lvl="0"/>
            <a:r>
              <a:rPr lang="en-US" dirty="0" smtClean="0"/>
              <a:t>Seek permission if you are employed.</a:t>
            </a:r>
          </a:p>
          <a:p>
            <a:r>
              <a:rPr lang="en-US" dirty="0" smtClean="0"/>
              <a:t>Stay away from inappropriate topics.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7, Slide </a:t>
            </a:r>
            <a:fld id="{9D03E303-61F5-4763-AEE4-8C53B2FF222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 descr="C:\Documents and Settings\Mary Ellen Guffey\Local Settings\Temporary Internet Files\Content.IE5\CQD3ZE5G\MCj04346710000[1].wmf"/>
          <p:cNvPicPr/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239000" y="4267200"/>
            <a:ext cx="1828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Wiki?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781050" y="1981200"/>
          <a:ext cx="75819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7, Slide </a:t>
            </a:r>
            <a:fld id="{9D03E303-61F5-4763-AEE4-8C53B2FF222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Main Uses of Wikis in Business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Keeping remote global team members informed and coordinated. </a:t>
            </a:r>
          </a:p>
          <a:p>
            <a:pPr lvl="0"/>
            <a:r>
              <a:rPr lang="en-US" dirty="0" smtClean="0"/>
              <a:t>Creating a database of information for large audiences. </a:t>
            </a:r>
          </a:p>
          <a:p>
            <a:pPr lvl="0"/>
            <a:r>
              <a:rPr lang="en-US" dirty="0" smtClean="0"/>
              <a:t>Facilitating feedback before and after meetings.</a:t>
            </a:r>
          </a:p>
          <a:p>
            <a:pPr lvl="0"/>
            <a:r>
              <a:rPr lang="en-US" dirty="0" smtClean="0"/>
              <a:t>Providing a project management tool. </a:t>
            </a:r>
          </a:p>
          <a:p>
            <a:r>
              <a:rPr lang="en-US" dirty="0" smtClean="0"/>
              <a:t>Helping document large and small projects, such as providing templates for reports.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7, Slide </a:t>
            </a:r>
            <a:fld id="{9D03E303-61F5-4763-AEE4-8C53B2FF222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Businesses Use Social Networks, Such as Facebook, MySpace, Twitter, and LinkedIn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Brainstorm and enhance teamwork.</a:t>
            </a:r>
          </a:p>
          <a:p>
            <a:pPr lvl="0"/>
            <a:r>
              <a:rPr lang="en-US" dirty="0" smtClean="0"/>
              <a:t>Boost brand image.</a:t>
            </a:r>
          </a:p>
          <a:p>
            <a:pPr lvl="0"/>
            <a:r>
              <a:rPr lang="en-US" dirty="0" smtClean="0"/>
              <a:t>Provide a forum for collaboration.</a:t>
            </a:r>
          </a:p>
          <a:p>
            <a:r>
              <a:rPr lang="en-US" dirty="0" smtClean="0"/>
              <a:t>Help recruiters find talent.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7, Slide </a:t>
            </a:r>
            <a:fld id="{9D03E303-61F5-4763-AEE4-8C53B2FF222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867400" y="3581400"/>
            <a:ext cx="3200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828800" y="5791200"/>
            <a:ext cx="413004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200" b="0" dirty="0" smtClean="0">
                <a:solidFill>
                  <a:srgbClr val="002060"/>
                </a:solidFill>
              </a:rPr>
              <a:t>Big companies rule on Facebook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Using Social Networking Sites and Keeping Your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Observe company rules, if they exist.</a:t>
            </a:r>
          </a:p>
          <a:p>
            <a:pPr lvl="0"/>
            <a:r>
              <a:rPr lang="en-US" dirty="0" smtClean="0"/>
              <a:t>Remember that privacy is a MYTH.</a:t>
            </a:r>
          </a:p>
          <a:p>
            <a:pPr lvl="0"/>
            <a:r>
              <a:rPr lang="en-US" dirty="0" smtClean="0"/>
              <a:t>Realize that refusing “friend” requests could jeopardize professional relationships.</a:t>
            </a:r>
          </a:p>
          <a:p>
            <a:pPr lvl="0"/>
            <a:r>
              <a:rPr lang="en-US" dirty="0" smtClean="0"/>
              <a:t>Don’t share information you wouldn’t share openly in the office.</a:t>
            </a:r>
          </a:p>
          <a:p>
            <a:r>
              <a:rPr lang="en-US" dirty="0" smtClean="0"/>
              <a:t>Keep your profiles free of risqué photos, profanity, and negative comments.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7, Slide </a:t>
            </a:r>
            <a:fld id="{9D03E303-61F5-4763-AEE4-8C53B2FF222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126" name="Picture 6" descr="C:\Documents and Settings\John\Local Settings\Temporary Internet Files\Content.IE5\1VMXAKIU\MP900409717[1]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391400" y="1371600"/>
            <a:ext cx="1676400" cy="142875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in This Chapter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7, Slide </a:t>
            </a:r>
            <a:fld id="{9D03E303-61F5-4763-AEE4-8C53B2FF222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Content Placeholder 16"/>
          <p:cNvGraphicFramePr>
            <a:graphicFrameLocks/>
          </p:cNvGraphicFramePr>
          <p:nvPr/>
        </p:nvGraphicFramePr>
        <p:xfrm>
          <a:off x="228600" y="1600200"/>
          <a:ext cx="8686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Really Simple Syndication (RSS)?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066800" y="1676400"/>
            <a:ext cx="7848600" cy="4267200"/>
          </a:xfrm>
        </p:spPr>
        <p:txBody>
          <a:bodyPr/>
          <a:lstStyle/>
          <a:p>
            <a:r>
              <a:rPr lang="en-US" dirty="0" smtClean="0"/>
              <a:t>Is a data file format capable of transmitting changing Web content</a:t>
            </a:r>
          </a:p>
          <a:p>
            <a:r>
              <a:rPr lang="en-US" dirty="0" smtClean="0"/>
              <a:t>Allows businesspeople to monitor many news sources in one convenient online location</a:t>
            </a:r>
          </a:p>
          <a:p>
            <a:r>
              <a:rPr lang="en-US" dirty="0" smtClean="0"/>
              <a:t>Increases traffic to syndicated Web 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7, Slide </a:t>
            </a:r>
            <a:fld id="{9D03E303-61F5-4763-AEE4-8C53B2FF222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" name="Content Placeholder 4" descr="rss_450x450.gif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 bwMode="auto">
          <a:xfrm>
            <a:off x="7010400" y="4495800"/>
            <a:ext cx="1752600" cy="17526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RSS Work?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2024" y="1527048"/>
          <a:ext cx="8759952" cy="4645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/>
              <a:t>Ch. 7, Slide </a:t>
            </a:r>
            <a:fld id="{9D03E303-61F5-4763-AEE4-8C53B2FF2225}" type="slidenum">
              <a:rPr lang="en-US" kern="0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lang="en-US" kern="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Bookmarking Sites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users search, organize, manage, and store bookmarks on the Web with the help of metadata – that is, information tags or keywords</a:t>
            </a:r>
          </a:p>
          <a:p>
            <a:r>
              <a:rPr lang="en-US" dirty="0" smtClean="0"/>
              <a:t>Are aggregators, which means that they compile and list current, popular news items that will most likely to appeal to their readers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7, Slide </a:t>
            </a:r>
            <a:fld id="{9D03E303-61F5-4763-AEE4-8C53B2FF2225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3000" y="3505200"/>
            <a:ext cx="1752600" cy="19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By John S. Donnellan</a:t>
            </a:r>
            <a:endParaRPr lang="en-US" sz="10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Bookmarking Sites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Common configurations of bookmarking icons (also known as </a:t>
            </a:r>
            <a:r>
              <a:rPr lang="en-US" i="1" dirty="0" smtClean="0"/>
              <a:t>Share</a:t>
            </a:r>
            <a:r>
              <a:rPr lang="en-US" dirty="0" smtClean="0"/>
              <a:t> links or widgets) that Web designers insert into Web pages to allow visitors to share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7, Slide </a:t>
            </a:r>
            <a:fld id="{9D03E303-61F5-4763-AEE4-8C53B2FF222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2400" y="1828800"/>
            <a:ext cx="4830038" cy="348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152400" y="5334000"/>
            <a:ext cx="487680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200" b="0" dirty="0" smtClean="0">
                <a:solidFill>
                  <a:srgbClr val="002060"/>
                </a:solidFill>
              </a:rPr>
              <a:t>On most high-traffic Web sites, you will see </a:t>
            </a:r>
            <a:r>
              <a:rPr lang="en-US" sz="2200" b="0" i="1" dirty="0" smtClean="0">
                <a:solidFill>
                  <a:srgbClr val="002060"/>
                </a:solidFill>
              </a:rPr>
              <a:t>Share</a:t>
            </a:r>
            <a:r>
              <a:rPr lang="en-US" sz="2200" b="0" dirty="0" smtClean="0">
                <a:solidFill>
                  <a:srgbClr val="002060"/>
                </a:solidFill>
              </a:rPr>
              <a:t> links, or widgets, that will take you to social bookmarking sites.</a:t>
            </a:r>
            <a:endParaRPr lang="en-US" sz="2200" b="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7963"/>
            <a:ext cx="7772400" cy="1362075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7, Slide </a:t>
            </a:r>
            <a:fld id="{9D03E303-61F5-4763-AEE4-8C53B2FF2225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Organizations Exchange</a:t>
            </a:r>
            <a:br>
              <a:rPr lang="en-US" dirty="0" smtClean="0"/>
            </a:br>
            <a:r>
              <a:rPr lang="en-US" dirty="0" smtClean="0"/>
              <a:t>Messages and Information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Paper-based messages</a:t>
            </a:r>
          </a:p>
          <a:p>
            <a:pPr lvl="1"/>
            <a:r>
              <a:rPr lang="en-US" dirty="0" smtClean="0"/>
              <a:t>Business letters</a:t>
            </a:r>
          </a:p>
          <a:p>
            <a:pPr lvl="1"/>
            <a:r>
              <a:rPr lang="en-US" dirty="0" smtClean="0"/>
              <a:t>Interoffice memos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Electronic messages</a:t>
            </a:r>
          </a:p>
          <a:p>
            <a:pPr lvl="1"/>
            <a:r>
              <a:rPr lang="en-US" dirty="0" smtClean="0"/>
              <a:t>E-mail</a:t>
            </a:r>
          </a:p>
          <a:p>
            <a:pPr lvl="1"/>
            <a:r>
              <a:rPr lang="en-US" dirty="0" smtClean="0"/>
              <a:t>Instant messaging</a:t>
            </a:r>
          </a:p>
          <a:p>
            <a:pPr lvl="1"/>
            <a:r>
              <a:rPr lang="en-US" dirty="0" smtClean="0"/>
              <a:t>Text messaging</a:t>
            </a:r>
          </a:p>
          <a:p>
            <a:pPr lvl="1"/>
            <a:r>
              <a:rPr lang="en-US" dirty="0" smtClean="0"/>
              <a:t>Podcasts</a:t>
            </a:r>
          </a:p>
          <a:p>
            <a:pPr lvl="1"/>
            <a:r>
              <a:rPr lang="en-US" dirty="0" smtClean="0"/>
              <a:t>Blogs</a:t>
            </a:r>
          </a:p>
          <a:p>
            <a:pPr lvl="1"/>
            <a:r>
              <a:rPr lang="en-US" dirty="0" smtClean="0"/>
              <a:t>Wikis</a:t>
            </a:r>
          </a:p>
          <a:p>
            <a:pPr lvl="1"/>
            <a:r>
              <a:rPr lang="en-US" dirty="0" smtClean="0"/>
              <a:t>Social networking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7, Slide </a:t>
            </a:r>
            <a:fld id="{9D03E303-61F5-4763-AEE4-8C53B2FF222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16" descr="MPj04117540000[1]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66825" y="3581400"/>
            <a:ext cx="4067175" cy="271303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and Composing</a:t>
            </a:r>
            <a:br>
              <a:rPr lang="en-US" dirty="0" smtClean="0"/>
            </a:br>
            <a:r>
              <a:rPr lang="en-US" dirty="0" smtClean="0"/>
              <a:t>Professional E-Mail Messages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7, Slide </a:t>
            </a:r>
            <a:fld id="{9D03E303-61F5-4763-AEE4-8C53B2FF222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6200" y="1600200"/>
            <a:ext cx="503892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152400" y="2005584"/>
            <a:ext cx="4876800" cy="1280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36576" rIns="73152" bIns="36576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1600200"/>
            <a:ext cx="352044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200" b="0" dirty="0" smtClean="0">
                <a:solidFill>
                  <a:srgbClr val="002060"/>
                </a:solidFill>
              </a:rPr>
              <a:t>Summarizes main idea and uses </a:t>
            </a:r>
            <a:r>
              <a:rPr lang="en-US" sz="2200" b="0" i="1" dirty="0" smtClean="0">
                <a:solidFill>
                  <a:srgbClr val="002060"/>
                </a:solidFill>
              </a:rPr>
              <a:t>REQ</a:t>
            </a:r>
            <a:r>
              <a:rPr lang="en-US" sz="2200" b="0" dirty="0" smtClean="0">
                <a:solidFill>
                  <a:srgbClr val="002060"/>
                </a:solidFill>
              </a:rPr>
              <a:t> to remind receiver that a response is required</a:t>
            </a:r>
            <a:endParaRPr lang="en-US" sz="2200" b="0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2743200"/>
            <a:ext cx="352044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200" b="0" dirty="0" smtClean="0">
                <a:solidFill>
                  <a:srgbClr val="002060"/>
                </a:solidFill>
              </a:rPr>
              <a:t>Opens with receiver’s name to express friendliness and to mark beginning of message</a:t>
            </a:r>
          </a:p>
        </p:txBody>
      </p:sp>
      <p:cxnSp>
        <p:nvCxnSpPr>
          <p:cNvPr id="22" name="Straight Arrow Connector 21"/>
          <p:cNvCxnSpPr>
            <a:stCxn id="8" idx="1"/>
          </p:cNvCxnSpPr>
          <p:nvPr/>
        </p:nvCxnSpPr>
        <p:spPr bwMode="auto">
          <a:xfrm rot="10800000" flipV="1">
            <a:off x="2209800" y="2103415"/>
            <a:ext cx="3276600" cy="639782"/>
          </a:xfrm>
          <a:prstGeom prst="straightConnector1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10800000">
            <a:off x="457200" y="2971800"/>
            <a:ext cx="5029200" cy="1588"/>
          </a:xfrm>
          <a:prstGeom prst="straightConnector1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486400" y="4343400"/>
            <a:ext cx="352044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200" b="0" dirty="0" smtClean="0">
                <a:solidFill>
                  <a:srgbClr val="002060"/>
                </a:solidFill>
              </a:rPr>
              <a:t>Starts directly, amplifies the main idea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rot="10800000">
            <a:off x="4191000" y="3276600"/>
            <a:ext cx="1295410" cy="1220788"/>
          </a:xfrm>
          <a:prstGeom prst="straightConnector1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5486400" y="5181600"/>
            <a:ext cx="352044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200" b="0" dirty="0" smtClean="0">
                <a:solidFill>
                  <a:srgbClr val="002060"/>
                </a:solidFill>
              </a:rPr>
              <a:t>Explains and discusses the topic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rot="10800000">
            <a:off x="3962400" y="3886200"/>
            <a:ext cx="1524010" cy="1373188"/>
          </a:xfrm>
          <a:prstGeom prst="straightConnector1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/>
      <p:bldP spid="36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and Composing</a:t>
            </a:r>
            <a:br>
              <a:rPr lang="en-US" dirty="0" smtClean="0"/>
            </a:br>
            <a:r>
              <a:rPr lang="en-US" dirty="0" smtClean="0"/>
              <a:t>Professional E-Mail Messages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7, Slide </a:t>
            </a:r>
            <a:fld id="{9D03E303-61F5-4763-AEE4-8C53B2FF222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6200" y="1600200"/>
            <a:ext cx="503892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152400" y="2005584"/>
            <a:ext cx="4876800" cy="1280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36576" rIns="73152" bIns="36576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2743200"/>
            <a:ext cx="352044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200" b="0" dirty="0" smtClean="0">
                <a:solidFill>
                  <a:srgbClr val="002060"/>
                </a:solidFill>
              </a:rPr>
              <a:t>Uses document design (in this example, bullets) to improve readability.  Also, consider columns, headings, enumerations, numbered lists, and so forth.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rot="10800000">
            <a:off x="4800600" y="5103811"/>
            <a:ext cx="685800" cy="1588"/>
          </a:xfrm>
          <a:prstGeom prst="straightConnector1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ight Brace 30"/>
          <p:cNvSpPr/>
          <p:nvPr/>
        </p:nvSpPr>
        <p:spPr bwMode="auto">
          <a:xfrm>
            <a:off x="3048000" y="4038600"/>
            <a:ext cx="2377440" cy="914400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36576" rIns="73152" bIns="36576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6400" y="4800600"/>
            <a:ext cx="352044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200" b="0" dirty="0" smtClean="0">
                <a:solidFill>
                  <a:srgbClr val="002060"/>
                </a:solidFill>
              </a:rPr>
              <a:t>Uses appropriate closing (action information, dates or deadlines, a summary of the message, or a closing thought)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  <p:bldP spid="31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and Composing</a:t>
            </a:r>
            <a:br>
              <a:rPr lang="en-US" dirty="0" smtClean="0"/>
            </a:br>
            <a:r>
              <a:rPr lang="en-US" dirty="0" smtClean="0"/>
              <a:t>Professional E-Mail Messages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7, Slide </a:t>
            </a:r>
            <a:fld id="{9D03E303-61F5-4763-AEE4-8C53B2FF222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6200" y="1600200"/>
            <a:ext cx="503892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152400" y="2005584"/>
            <a:ext cx="4876800" cy="1280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36576" rIns="73152" bIns="36576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6400" y="5562600"/>
            <a:ext cx="352044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200" b="0" dirty="0" smtClean="0">
                <a:solidFill>
                  <a:srgbClr val="002060"/>
                </a:solidFill>
              </a:rPr>
              <a:t>Closes with full contact information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rot="10800000">
            <a:off x="1600200" y="5943600"/>
            <a:ext cx="3886200" cy="1588"/>
          </a:xfrm>
          <a:prstGeom prst="straightConnector1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and Composing</a:t>
            </a:r>
            <a:br>
              <a:rPr lang="en-US" dirty="0" smtClean="0"/>
            </a:br>
            <a:r>
              <a:rPr lang="en-US" dirty="0" smtClean="0"/>
              <a:t>Professional E-Mail Messages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066800" y="1752600"/>
            <a:ext cx="7848600" cy="4267200"/>
          </a:xfrm>
        </p:spPr>
        <p:txBody>
          <a:bodyPr/>
          <a:lstStyle/>
          <a:p>
            <a:r>
              <a:rPr lang="en-US" dirty="0" smtClean="0"/>
              <a:t>Indirect opening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sz="2600" i="1" dirty="0" smtClean="0"/>
              <a:t>This </a:t>
            </a:r>
            <a:r>
              <a:rPr lang="en-US" sz="2600" i="1" dirty="0"/>
              <a:t>is to inform you that we must complete the annual operating budgets shortly. Over the past two months many supervisors have expressed concern about their departmental budget needs</a:t>
            </a:r>
            <a:r>
              <a:rPr lang="en-US" sz="2600" i="1" dirty="0" smtClean="0"/>
              <a:t>.</a:t>
            </a:r>
            <a:endParaRPr lang="en-US" sz="2600" i="1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Ch. 7, Slide </a:t>
            </a:r>
            <a:fld id="{B0E11D6D-527E-4586-9A50-E057F66BAD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69848" y="5248870"/>
            <a:ext cx="7845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3000" b="0" dirty="0" smtClean="0">
                <a:solidFill>
                  <a:srgbClr val="002060"/>
                </a:solidFill>
                <a:latin typeface="+mn-lt"/>
                <a:cs typeface="Arial" pitchFamily="34" charset="0"/>
              </a:rPr>
              <a:t>This indirect opening delays revealing the main idea, which can frustrate a busy reader.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and Composing</a:t>
            </a:r>
            <a:br>
              <a:rPr lang="en-US" dirty="0" smtClean="0"/>
            </a:br>
            <a:r>
              <a:rPr lang="en-US" dirty="0" smtClean="0"/>
              <a:t>Professional E-Mail Messages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066800" y="1752600"/>
            <a:ext cx="7848600" cy="4267200"/>
          </a:xfrm>
        </p:spPr>
        <p:txBody>
          <a:bodyPr/>
          <a:lstStyle/>
          <a:p>
            <a:r>
              <a:rPr lang="en-US" dirty="0" smtClean="0"/>
              <a:t>Direct opening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sz="2600" i="1" dirty="0"/>
              <a:t>All supervisors and coordinators will </a:t>
            </a:r>
            <a:r>
              <a:rPr lang="en-US" sz="2600" i="1" dirty="0" smtClean="0"/>
              <a:t>meet June </a:t>
            </a:r>
            <a:r>
              <a:rPr lang="en-US" sz="2600" i="1" dirty="0"/>
              <a:t>3 at 10 </a:t>
            </a:r>
            <a:r>
              <a:rPr lang="en-US" sz="2600" i="1" dirty="0" smtClean="0"/>
              <a:t>a.m. to </a:t>
            </a:r>
            <a:r>
              <a:rPr lang="en-US" sz="2600" i="1" dirty="0"/>
              <a:t>work out the </a:t>
            </a:r>
            <a:r>
              <a:rPr lang="en-US" sz="2600" i="1" dirty="0" smtClean="0"/>
              <a:t>annual operating </a:t>
            </a:r>
            <a:r>
              <a:rPr lang="en-US" sz="2600" i="1" dirty="0"/>
              <a:t>budgets for </a:t>
            </a:r>
            <a:r>
              <a:rPr lang="en-US" sz="2600" i="1" dirty="0" smtClean="0"/>
              <a:t>all departments.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Ch. 7, Slide </a:t>
            </a:r>
            <a:fld id="{B0E11D6D-527E-4586-9A50-E057F66BAD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9848" y="5257800"/>
            <a:ext cx="7845552" cy="945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3000" b="0" dirty="0" smtClean="0">
                <a:solidFill>
                  <a:srgbClr val="002060"/>
                </a:solidFill>
                <a:latin typeface="+mn-lt"/>
                <a:cs typeface="Arial" pitchFamily="34" charset="0"/>
              </a:rPr>
              <a:t>This direct opening begins immediately and amplifies the main idea.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ill Sans MT Condensed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36576" rIns="73152" bIns="36576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60000"/>
          </a:lnSpc>
          <a:spcBef>
            <a:spcPct val="20000"/>
          </a:spcBef>
          <a:spcAft>
            <a:spcPct val="0"/>
          </a:spcAft>
          <a:buClrTx/>
          <a:buSzPct val="75000"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36576" rIns="73152" bIns="36576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60000"/>
          </a:lnSpc>
          <a:spcBef>
            <a:spcPct val="20000"/>
          </a:spcBef>
          <a:spcAft>
            <a:spcPct val="0"/>
          </a:spcAft>
          <a:buClrTx/>
          <a:buSzPct val="75000"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Gill Sans MT Condensed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36576" rIns="73152" bIns="36576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60000"/>
          </a:lnSpc>
          <a:spcBef>
            <a:spcPct val="20000"/>
          </a:spcBef>
          <a:spcAft>
            <a:spcPct val="0"/>
          </a:spcAft>
          <a:buClrTx/>
          <a:buSzPct val="75000"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36576" rIns="73152" bIns="36576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60000"/>
          </a:lnSpc>
          <a:spcBef>
            <a:spcPct val="20000"/>
          </a:spcBef>
          <a:spcAft>
            <a:spcPct val="0"/>
          </a:spcAft>
          <a:buClrTx/>
          <a:buSzPct val="75000"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5801</TotalTime>
  <Words>1491</Words>
  <Application>Microsoft Office PowerPoint</Application>
  <PresentationFormat>On-screen Show (4:3)</PresentationFormat>
  <Paragraphs>228</Paragraphs>
  <Slides>34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Custom Design</vt:lpstr>
      <vt:lpstr>6_Custom Design</vt:lpstr>
      <vt:lpstr>Slide 1</vt:lpstr>
      <vt:lpstr>Topics in This Chapter</vt:lpstr>
      <vt:lpstr>Topics in This Chapter</vt:lpstr>
      <vt:lpstr>How Organizations Exchange Messages and Information</vt:lpstr>
      <vt:lpstr>Preparing and Composing Professional E-Mail Messages</vt:lpstr>
      <vt:lpstr>Preparing and Composing Professional E-Mail Messages</vt:lpstr>
      <vt:lpstr>Preparing and Composing Professional E-Mail Messages</vt:lpstr>
      <vt:lpstr>Preparing and Composing Professional E-Mail Messages</vt:lpstr>
      <vt:lpstr>Preparing and Composing Professional E-Mail Messages</vt:lpstr>
      <vt:lpstr>Tips for Formatting E-Mail Messages</vt:lpstr>
      <vt:lpstr>Tips for Formatting E-Mail Messages</vt:lpstr>
      <vt:lpstr>Smart E-Mail Practices: Getting Started</vt:lpstr>
      <vt:lpstr>Smart E-Mail Practices: Content, Tone, Correctness</vt:lpstr>
      <vt:lpstr>Smart E-Mail Practices: Netiquette</vt:lpstr>
      <vt:lpstr>Smart E-Mail Practices: Reading and Replying to E-Mail</vt:lpstr>
      <vt:lpstr>Smart E-Mail Practices: Personal Use</vt:lpstr>
      <vt:lpstr>Smart E-Mail Practices: Other Smart Practices</vt:lpstr>
      <vt:lpstr>Top Ten E-Mail Mistakes That Can Sabotage Your Career</vt:lpstr>
      <vt:lpstr>Top Ten E-Mail Mistakes That Can Sabotage Your Career</vt:lpstr>
      <vt:lpstr>Top Ten E-Mail Mistakes That Can Sabotage Your Career</vt:lpstr>
      <vt:lpstr>Using Instant Messaging and Texting Professionally</vt:lpstr>
      <vt:lpstr>Using Instant Messaging and Texting Professionally</vt:lpstr>
      <vt:lpstr>Creating a Podcast (or Webcast) for Business</vt:lpstr>
      <vt:lpstr>Creating a Professional Blog</vt:lpstr>
      <vt:lpstr>Creating a Professional Blog</vt:lpstr>
      <vt:lpstr>What Is a Wiki?</vt:lpstr>
      <vt:lpstr>Five Main Uses of Wikis in Business</vt:lpstr>
      <vt:lpstr>How Businesses Use Social Networks, Such as Facebook, MySpace, Twitter, and LinkedIn</vt:lpstr>
      <vt:lpstr>Tips for Using Social Networking Sites and Keeping Your Job</vt:lpstr>
      <vt:lpstr>What Is Really Simple Syndication (RSS)?</vt:lpstr>
      <vt:lpstr>How Does RSS Work?</vt:lpstr>
      <vt:lpstr>Social Bookmarking Sites</vt:lpstr>
      <vt:lpstr>Social Bookmarking Sites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Messages and Digital Media</dc:title>
  <dc:creator>John S. Donnellan</dc:creator>
  <cp:lastModifiedBy>Mary Draper</cp:lastModifiedBy>
  <cp:revision>673</cp:revision>
  <dcterms:created xsi:type="dcterms:W3CDTF">2007-04-13T20:41:37Z</dcterms:created>
  <dcterms:modified xsi:type="dcterms:W3CDTF">2010-09-27T15:12:02Z</dcterms:modified>
</cp:coreProperties>
</file>