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1" r:id="rId12"/>
    <p:sldId id="263" r:id="rId13"/>
    <p:sldId id="26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08D44-AB88-4B96-B90D-86F5AA8163D2}" v="4" dt="2022-02-11T15:36:40.393"/>
    <p1510:client id="{69F6074D-7302-4333-8BB4-3876B8A6080D}" v="2" dt="2022-07-21T11:04:55.151"/>
    <p1510:client id="{92596952-6F91-49AA-A851-638FAC448D5D}" v="7" dt="2022-03-01T19:12:29.692"/>
    <p1510:client id="{F076308F-11F5-465A-A5C0-6990AF4D07E2}" v="2" dt="2022-03-01T22:25:5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  AHMED" userId="S::19b-014-ce@uitu.edu.pk::5a14b942-4eb2-440b-91ae-c17ab6a3e56d" providerId="AD" clId="Web-{1A808D44-AB88-4B96-B90D-86F5AA8163D2}"/>
    <pc:docChg chg="delSld">
      <pc:chgData name="SAMI  AHMED" userId="S::19b-014-ce@uitu.edu.pk::5a14b942-4eb2-440b-91ae-c17ab6a3e56d" providerId="AD" clId="Web-{1A808D44-AB88-4B96-B90D-86F5AA8163D2}" dt="2022-02-11T15:36:40.393" v="3"/>
      <pc:docMkLst>
        <pc:docMk/>
      </pc:docMkLst>
      <pc:sldChg chg="del">
        <pc:chgData name="SAMI  AHMED" userId="S::19b-014-ce@uitu.edu.pk::5a14b942-4eb2-440b-91ae-c17ab6a3e56d" providerId="AD" clId="Web-{1A808D44-AB88-4B96-B90D-86F5AA8163D2}" dt="2022-02-11T15:36:36.971" v="0"/>
        <pc:sldMkLst>
          <pc:docMk/>
          <pc:sldMk cId="4033686523" sldId="268"/>
        </pc:sldMkLst>
      </pc:sldChg>
      <pc:sldChg chg="del">
        <pc:chgData name="SAMI  AHMED" userId="S::19b-014-ce@uitu.edu.pk::5a14b942-4eb2-440b-91ae-c17ab6a3e56d" providerId="AD" clId="Web-{1A808D44-AB88-4B96-B90D-86F5AA8163D2}" dt="2022-02-11T15:36:39.768" v="2"/>
        <pc:sldMkLst>
          <pc:docMk/>
          <pc:sldMk cId="3152208448" sldId="269"/>
        </pc:sldMkLst>
      </pc:sldChg>
      <pc:sldChg chg="del">
        <pc:chgData name="SAMI  AHMED" userId="S::19b-014-ce@uitu.edu.pk::5a14b942-4eb2-440b-91ae-c17ab6a3e56d" providerId="AD" clId="Web-{1A808D44-AB88-4B96-B90D-86F5AA8163D2}" dt="2022-02-11T15:36:38.065" v="1"/>
        <pc:sldMkLst>
          <pc:docMk/>
          <pc:sldMk cId="3904991118" sldId="270"/>
        </pc:sldMkLst>
      </pc:sldChg>
      <pc:sldChg chg="del">
        <pc:chgData name="SAMI  AHMED" userId="S::19b-014-ce@uitu.edu.pk::5a14b942-4eb2-440b-91ae-c17ab6a3e56d" providerId="AD" clId="Web-{1A808D44-AB88-4B96-B90D-86F5AA8163D2}" dt="2022-02-11T15:36:40.393" v="3"/>
        <pc:sldMkLst>
          <pc:docMk/>
          <pc:sldMk cId="1943032429" sldId="271"/>
        </pc:sldMkLst>
      </pc:sldChg>
    </pc:docChg>
  </pc:docChgLst>
  <pc:docChgLst>
    <pc:chgData name="SYED ABDUL ALI" userId="S::19b-049-cs@uitu.edu.pk::ff67f762-d869-4803-b61a-458585fa427e" providerId="AD" clId="Web-{69F6074D-7302-4333-8BB4-3876B8A6080D}"/>
    <pc:docChg chg="modSld">
      <pc:chgData name="SYED ABDUL ALI" userId="S::19b-049-cs@uitu.edu.pk::ff67f762-d869-4803-b61a-458585fa427e" providerId="AD" clId="Web-{69F6074D-7302-4333-8BB4-3876B8A6080D}" dt="2022-07-21T11:04:55.151" v="1" actId="14100"/>
      <pc:docMkLst>
        <pc:docMk/>
      </pc:docMkLst>
      <pc:sldChg chg="modSp">
        <pc:chgData name="SYED ABDUL ALI" userId="S::19b-049-cs@uitu.edu.pk::ff67f762-d869-4803-b61a-458585fa427e" providerId="AD" clId="Web-{69F6074D-7302-4333-8BB4-3876B8A6080D}" dt="2022-07-21T11:04:55.151" v="1" actId="14100"/>
        <pc:sldMkLst>
          <pc:docMk/>
          <pc:sldMk cId="2795960983" sldId="258"/>
        </pc:sldMkLst>
        <pc:spChg chg="mod">
          <ac:chgData name="SYED ABDUL ALI" userId="S::19b-049-cs@uitu.edu.pk::ff67f762-d869-4803-b61a-458585fa427e" providerId="AD" clId="Web-{69F6074D-7302-4333-8BB4-3876B8A6080D}" dt="2022-07-21T11:04:55.151" v="1" actId="14100"/>
          <ac:spMkLst>
            <pc:docMk/>
            <pc:sldMk cId="2795960983" sldId="258"/>
            <ac:spMk id="2" creationId="{00000000-0000-0000-0000-000000000000}"/>
          </ac:spMkLst>
        </pc:spChg>
      </pc:sldChg>
    </pc:docChg>
  </pc:docChgLst>
  <pc:docChgLst>
    <pc:chgData name="HUMNA  KHAN" userId="S::19b-043-ce@uitu.edu.pk::5877be98-1cf4-4e28-a0bf-bd1c9dc3a1e4" providerId="AD" clId="Web-{92596952-6F91-49AA-A851-638FAC448D5D}"/>
    <pc:docChg chg="modSld">
      <pc:chgData name="HUMNA  KHAN" userId="S::19b-043-ce@uitu.edu.pk::5877be98-1cf4-4e28-a0bf-bd1c9dc3a1e4" providerId="AD" clId="Web-{92596952-6F91-49AA-A851-638FAC448D5D}" dt="2022-03-01T19:12:29.692" v="6" actId="1076"/>
      <pc:docMkLst>
        <pc:docMk/>
      </pc:docMkLst>
      <pc:sldChg chg="modSp">
        <pc:chgData name="HUMNA  KHAN" userId="S::19b-043-ce@uitu.edu.pk::5877be98-1cf4-4e28-a0bf-bd1c9dc3a1e4" providerId="AD" clId="Web-{92596952-6F91-49AA-A851-638FAC448D5D}" dt="2022-03-01T19:12:29.692" v="6" actId="1076"/>
        <pc:sldMkLst>
          <pc:docMk/>
          <pc:sldMk cId="3701877918" sldId="266"/>
        </pc:sldMkLst>
        <pc:picChg chg="mod">
          <ac:chgData name="HUMNA  KHAN" userId="S::19b-043-ce@uitu.edu.pk::5877be98-1cf4-4e28-a0bf-bd1c9dc3a1e4" providerId="AD" clId="Web-{92596952-6F91-49AA-A851-638FAC448D5D}" dt="2022-03-01T19:12:22.161" v="4" actId="1076"/>
          <ac:picMkLst>
            <pc:docMk/>
            <pc:sldMk cId="3701877918" sldId="266"/>
            <ac:picMk id="7" creationId="{00000000-0000-0000-0000-000000000000}"/>
          </ac:picMkLst>
        </pc:picChg>
        <pc:picChg chg="mod">
          <ac:chgData name="HUMNA  KHAN" userId="S::19b-043-ce@uitu.edu.pk::5877be98-1cf4-4e28-a0bf-bd1c9dc3a1e4" providerId="AD" clId="Web-{92596952-6F91-49AA-A851-638FAC448D5D}" dt="2022-03-01T19:12:29.692" v="6" actId="1076"/>
          <ac:picMkLst>
            <pc:docMk/>
            <pc:sldMk cId="3701877918" sldId="266"/>
            <ac:picMk id="10" creationId="{00000000-0000-0000-0000-000000000000}"/>
          </ac:picMkLst>
        </pc:picChg>
      </pc:sldChg>
    </pc:docChg>
  </pc:docChgLst>
  <pc:docChgLst>
    <pc:chgData name="AZLINA" userId="S::19b-006-ce@uitu.edu.pk::642ce316-7545-4822-b1e7-b00601681eca" providerId="AD" clId="Web-{F076308F-11F5-465A-A5C0-6990AF4D07E2}"/>
    <pc:docChg chg="modSld">
      <pc:chgData name="AZLINA" userId="S::19b-006-ce@uitu.edu.pk::642ce316-7545-4822-b1e7-b00601681eca" providerId="AD" clId="Web-{F076308F-11F5-465A-A5C0-6990AF4D07E2}" dt="2022-03-01T22:25:54.397" v="1" actId="1076"/>
      <pc:docMkLst>
        <pc:docMk/>
      </pc:docMkLst>
      <pc:sldChg chg="modSp">
        <pc:chgData name="AZLINA" userId="S::19b-006-ce@uitu.edu.pk::642ce316-7545-4822-b1e7-b00601681eca" providerId="AD" clId="Web-{F076308F-11F5-465A-A5C0-6990AF4D07E2}" dt="2022-03-01T22:25:54.397" v="1" actId="1076"/>
        <pc:sldMkLst>
          <pc:docMk/>
          <pc:sldMk cId="127258487" sldId="261"/>
        </pc:sldMkLst>
        <pc:picChg chg="mod">
          <ac:chgData name="AZLINA" userId="S::19b-006-ce@uitu.edu.pk::642ce316-7545-4822-b1e7-b00601681eca" providerId="AD" clId="Web-{F076308F-11F5-465A-A5C0-6990AF4D07E2}" dt="2022-03-01T22:25:54.397" v="1" actId="1076"/>
          <ac:picMkLst>
            <pc:docMk/>
            <pc:sldMk cId="127258487" sldId="261"/>
            <ac:picMk id="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9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2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AF99-34A8-4863-A4F7-5E55E5EB40B5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404D-BB8B-4BD5-ABA0-1EDB2D5F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7800"/>
            <a:ext cx="12192000" cy="2616200"/>
          </a:xfrm>
        </p:spPr>
        <p:txBody>
          <a:bodyPr/>
          <a:lstStyle/>
          <a:p>
            <a:r>
              <a:rPr lang="en-US" sz="3200"/>
              <a:t>Chapter # 7</a:t>
            </a:r>
          </a:p>
          <a:p>
            <a:pPr algn="r"/>
            <a:r>
              <a:rPr lang="en-US"/>
              <a:t>Applied numerical analysis by Gerald</a:t>
            </a:r>
          </a:p>
        </p:txBody>
      </p:sp>
    </p:spTree>
    <p:extLst>
      <p:ext uri="{BB962C8B-B14F-4D97-AF65-F5344CB8AC3E}">
        <p14:creationId xmlns:p14="http://schemas.microsoft.com/office/powerpoint/2010/main" val="388822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87" t="20555" r="78820" b="55185"/>
          <a:stretch/>
        </p:blipFill>
        <p:spPr>
          <a:xfrm>
            <a:off x="0" y="26987"/>
            <a:ext cx="3149600" cy="3102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685" t="45370" r="51852" b="26297"/>
          <a:stretch/>
        </p:blipFill>
        <p:spPr>
          <a:xfrm>
            <a:off x="2908299" y="127000"/>
            <a:ext cx="9232901" cy="6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0050" cy="436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33" y="27456"/>
            <a:ext cx="7230444" cy="631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13" y="5165837"/>
            <a:ext cx="5504895" cy="142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4"/>
            <a:ext cx="4546600" cy="511600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334000" y="18005"/>
            <a:ext cx="5118100" cy="5811295"/>
            <a:chOff x="5334000" y="18005"/>
            <a:chExt cx="5118100" cy="58112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25810" t="35185" r="45254" b="26111"/>
            <a:stretch/>
          </p:blipFill>
          <p:spPr>
            <a:xfrm>
              <a:off x="5334000" y="18005"/>
              <a:ext cx="5118100" cy="42787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0022" y="4296737"/>
              <a:ext cx="1562419" cy="1532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92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959100"/>
          </a:xfrm>
        </p:spPr>
        <p:txBody>
          <a:bodyPr>
            <a:normAutofit/>
          </a:bodyPr>
          <a:lstStyle/>
          <a:p>
            <a:pPr algn="just"/>
            <a:r>
              <a:rPr lang="en-US" sz="2800"/>
              <a:t>A firm manufactures two products A and B on which the profits earned per unit</a:t>
            </a:r>
            <a:br>
              <a:rPr lang="en-US" sz="2800"/>
            </a:br>
            <a:r>
              <a:rPr lang="en-US" sz="2800"/>
              <a:t>are </a:t>
            </a:r>
            <a:r>
              <a:rPr lang="en-US" sz="2800" err="1"/>
              <a:t>Rs</a:t>
            </a:r>
            <a:r>
              <a:rPr lang="en-US" sz="2800"/>
              <a:t>. 3 and </a:t>
            </a:r>
            <a:r>
              <a:rPr lang="en-US" sz="2800" err="1"/>
              <a:t>Rs</a:t>
            </a:r>
            <a:r>
              <a:rPr lang="en-US" sz="2800"/>
              <a:t> 4 respectively. Each product is processed on two machines M1</a:t>
            </a:r>
            <a:br>
              <a:rPr lang="en-US" sz="2800"/>
            </a:br>
            <a:r>
              <a:rPr lang="en-US" sz="2800"/>
              <a:t>and M2. Product A requires 1 minute of processing time on M1 and 2 minutes</a:t>
            </a:r>
            <a:br>
              <a:rPr lang="en-US" sz="2800"/>
            </a:br>
            <a:r>
              <a:rPr lang="en-US" sz="2800"/>
              <a:t>on M2 while B requires 1 minute on M1 and 1 minute on M2. Machine M1 is</a:t>
            </a:r>
            <a:br>
              <a:rPr lang="en-US" sz="2800"/>
            </a:br>
            <a:r>
              <a:rPr lang="en-US" sz="2800"/>
              <a:t>available for not more than 7 hours 30 minutes. While machine M2 is available</a:t>
            </a:r>
            <a:br>
              <a:rPr lang="en-US" sz="2800"/>
            </a:br>
            <a:r>
              <a:rPr lang="en-US" sz="2800"/>
              <a:t>for 10 hours during any working day. Find the number of units of products A</a:t>
            </a:r>
            <a:br>
              <a:rPr lang="en-US" sz="2800"/>
            </a:br>
            <a:r>
              <a:rPr lang="en-US" sz="2800"/>
              <a:t>and B to be manufactured to get maximum profit.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59100"/>
            <a:ext cx="11747500" cy="3898900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Formulation of linear programming Model 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Let 𝑥 𝑎𝑛𝑑 𝑦 denote the number of units of product A and B</a:t>
            </a:r>
          </a:p>
          <a:p>
            <a:pPr marL="0" indent="0">
              <a:buNone/>
            </a:pPr>
            <a:r>
              <a:rPr lang="en-US"/>
              <a:t>Objective is to maximize the profit  </a:t>
            </a:r>
          </a:p>
          <a:p>
            <a:r>
              <a:rPr lang="pl-PL"/>
              <a:t>Z= 3𝑥 + 4𝑦</a:t>
            </a:r>
          </a:p>
          <a:p>
            <a:pPr marL="0" indent="0">
              <a:buNone/>
            </a:pPr>
            <a:r>
              <a:rPr lang="en-US"/>
              <a:t>	Subject to,   </a:t>
            </a:r>
          </a:p>
          <a:p>
            <a:r>
              <a:rPr lang="en-US"/>
              <a:t>Time available for M1  𝑥 + 𝑦 ≤ 450 </a:t>
            </a:r>
          </a:p>
          <a:p>
            <a:r>
              <a:rPr lang="en-US"/>
              <a:t>Time available for M2      2𝑥 + 𝑦 ≤600 </a:t>
            </a:r>
          </a:p>
          <a:p>
            <a:pPr marL="0" indent="0">
              <a:buNone/>
            </a:pPr>
            <a:r>
              <a:rPr lang="en-US"/>
              <a:t>		𝑥, 𝑦 ≥ 0 </a:t>
            </a:r>
          </a:p>
        </p:txBody>
      </p:sp>
    </p:spTree>
    <p:extLst>
      <p:ext uri="{BB962C8B-B14F-4D97-AF65-F5344CB8AC3E}">
        <p14:creationId xmlns:p14="http://schemas.microsoft.com/office/powerpoint/2010/main" val="16916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0"/>
            <a:ext cx="11201400" cy="3158565"/>
          </a:xfrm>
        </p:spPr>
        <p:txBody>
          <a:bodyPr>
            <a:normAutofit fontScale="90000"/>
          </a:bodyPr>
          <a:lstStyle/>
          <a:p>
            <a:r>
              <a:rPr lang="en-US" sz="2800"/>
              <a:t>Find the maximum value of   Z= 2𝑥 + 3𝑦</a:t>
            </a:r>
            <a:br>
              <a:rPr lang="en-US" sz="2800"/>
            </a:br>
            <a:r>
              <a:rPr lang="en-US" sz="2800"/>
              <a:t>             Subject to,</a:t>
            </a:r>
            <a:br>
              <a:rPr lang="en-US" sz="2800"/>
            </a:br>
            <a:r>
              <a:rPr lang="en-US" sz="2800"/>
              <a:t>𝑥 + 𝑦 ≤ 30 </a:t>
            </a:r>
            <a:br>
              <a:rPr lang="en-US" sz="2800"/>
            </a:br>
            <a:r>
              <a:rPr lang="en-US" sz="2800"/>
              <a:t>𝑦 ≥ 3</a:t>
            </a:r>
            <a:br>
              <a:rPr lang="en-US" sz="2800"/>
            </a:br>
            <a:r>
              <a:rPr lang="en-US" sz="2800"/>
              <a:t>𝑦 ≤12 </a:t>
            </a:r>
            <a:br>
              <a:rPr lang="en-US" sz="2800"/>
            </a:br>
            <a:r>
              <a:rPr lang="en-US" sz="2800"/>
              <a:t>𝑥 − 𝑦 ≥ 0</a:t>
            </a:r>
            <a:br>
              <a:rPr lang="en-US" sz="2800"/>
            </a:br>
            <a:r>
              <a:rPr lang="en-US" sz="2800"/>
              <a:t>0 ≤ 𝑥 ≤ 20 </a:t>
            </a:r>
            <a:br>
              <a:rPr lang="en-US" sz="2800"/>
            </a:br>
            <a:r>
              <a:rPr lang="en-US" sz="2800"/>
              <a:t>𝑥, 𝑦 ≥ 0 </a:t>
            </a:r>
          </a:p>
        </p:txBody>
      </p:sp>
    </p:spTree>
    <p:extLst>
      <p:ext uri="{BB962C8B-B14F-4D97-AF65-F5344CB8AC3E}">
        <p14:creationId xmlns:p14="http://schemas.microsoft.com/office/powerpoint/2010/main" val="279596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747500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Objective is to maximize function  </a:t>
            </a:r>
            <a:r>
              <a:rPr lang="pl-PL"/>
              <a:t>Z= 𝑥</a:t>
            </a:r>
            <a:r>
              <a:rPr lang="en-US" baseline="-25000"/>
              <a:t>1</a:t>
            </a:r>
            <a:r>
              <a:rPr lang="pl-PL"/>
              <a:t> + </a:t>
            </a:r>
            <a:r>
              <a:rPr lang="en-US"/>
              <a:t>2</a:t>
            </a:r>
            <a:r>
              <a:rPr lang="pl-PL"/>
              <a:t> 𝑥</a:t>
            </a:r>
            <a:r>
              <a:rPr lang="en-US" baseline="-25000"/>
              <a:t>2</a:t>
            </a:r>
            <a:r>
              <a:rPr lang="pl-PL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-</a:t>
            </a:r>
            <a:r>
              <a:rPr lang="pl-PL"/>
              <a:t>𝑥</a:t>
            </a:r>
            <a:r>
              <a:rPr lang="en-US" baseline="-25000"/>
              <a:t>1</a:t>
            </a:r>
            <a:r>
              <a:rPr lang="pl-PL"/>
              <a:t> + </a:t>
            </a:r>
            <a:r>
              <a:rPr lang="en-US"/>
              <a:t>2</a:t>
            </a:r>
            <a:r>
              <a:rPr lang="pl-PL"/>
              <a:t> 𝑥</a:t>
            </a:r>
            <a:r>
              <a:rPr lang="en-US" baseline="-25000"/>
              <a:t>2</a:t>
            </a:r>
            <a:r>
              <a:rPr lang="pl-PL"/>
              <a:t> </a:t>
            </a:r>
            <a:r>
              <a:rPr lang="en-US"/>
              <a:t>≤ 8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pl-PL"/>
              <a:t>𝑥</a:t>
            </a:r>
            <a:r>
              <a:rPr lang="en-US" baseline="-25000"/>
              <a:t>1</a:t>
            </a:r>
            <a:r>
              <a:rPr lang="pl-PL"/>
              <a:t> + </a:t>
            </a:r>
            <a:r>
              <a:rPr lang="en-US"/>
              <a:t>2</a:t>
            </a:r>
            <a:r>
              <a:rPr lang="pl-PL"/>
              <a:t> 𝑥</a:t>
            </a:r>
            <a:r>
              <a:rPr lang="en-US" baseline="-25000"/>
              <a:t>2</a:t>
            </a:r>
            <a:r>
              <a:rPr lang="pl-PL"/>
              <a:t> </a:t>
            </a:r>
            <a:r>
              <a:rPr lang="en-US"/>
              <a:t>≤ 12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pl-PL"/>
              <a:t>𝑥</a:t>
            </a:r>
            <a:r>
              <a:rPr lang="en-US" baseline="-25000"/>
              <a:t>1</a:t>
            </a:r>
            <a:r>
              <a:rPr lang="pl-PL"/>
              <a:t> </a:t>
            </a:r>
            <a:r>
              <a:rPr lang="en-US"/>
              <a:t>-</a:t>
            </a:r>
            <a:r>
              <a:rPr lang="pl-PL"/>
              <a:t> </a:t>
            </a:r>
            <a:r>
              <a:rPr lang="en-US"/>
              <a:t>2</a:t>
            </a:r>
            <a:r>
              <a:rPr lang="pl-PL"/>
              <a:t> 𝑥</a:t>
            </a:r>
            <a:r>
              <a:rPr lang="en-US" baseline="-25000"/>
              <a:t>2</a:t>
            </a:r>
            <a:r>
              <a:rPr lang="pl-PL"/>
              <a:t> </a:t>
            </a:r>
            <a:r>
              <a:rPr lang="en-US"/>
              <a:t>≤ 3</a:t>
            </a:r>
            <a:endParaRPr lang="pl-PL"/>
          </a:p>
          <a:p>
            <a:pPr marL="0" indent="0">
              <a:buNone/>
            </a:pPr>
            <a:r>
              <a:rPr lang="pl-PL"/>
              <a:t>𝑥</a:t>
            </a:r>
            <a:r>
              <a:rPr lang="en-US" baseline="-25000"/>
              <a:t>1</a:t>
            </a:r>
            <a:r>
              <a:rPr lang="pl-PL"/>
              <a:t> </a:t>
            </a:r>
            <a:r>
              <a:rPr lang="en-US"/>
              <a:t>,</a:t>
            </a:r>
            <a:r>
              <a:rPr lang="pl-PL"/>
              <a:t>  𝑥</a:t>
            </a:r>
            <a:r>
              <a:rPr lang="en-US" baseline="-25000"/>
              <a:t>2</a:t>
            </a:r>
            <a:r>
              <a:rPr lang="pl-PL"/>
              <a:t> </a:t>
            </a:r>
            <a:r>
              <a:rPr lang="en-US"/>
              <a:t>≥0</a:t>
            </a: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753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03" y="0"/>
            <a:ext cx="6739797" cy="67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92400" cy="3894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04" y="239652"/>
            <a:ext cx="9499996" cy="65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2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10" y="262010"/>
            <a:ext cx="6676290" cy="65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8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40" y="58097"/>
            <a:ext cx="8781902" cy="6597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127"/>
            <a:ext cx="3657600" cy="32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47636"/>
            <a:ext cx="6418263" cy="60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78CD74E6EC074C877E48E8459BCA24" ma:contentTypeVersion="4" ma:contentTypeDescription="Create a new document." ma:contentTypeScope="" ma:versionID="6a9bc0fa1bf1e0b0be1d938e8bfa452c">
  <xsd:schema xmlns:xsd="http://www.w3.org/2001/XMLSchema" xmlns:xs="http://www.w3.org/2001/XMLSchema" xmlns:p="http://schemas.microsoft.com/office/2006/metadata/properties" xmlns:ns2="a112da84-b477-42c9-9cd0-ab67bc7e7985" targetNamespace="http://schemas.microsoft.com/office/2006/metadata/properties" ma:root="true" ma:fieldsID="e76fb157e36846d6bea81cc2f3437437" ns2:_="">
    <xsd:import namespace="a112da84-b477-42c9-9cd0-ab67bc7e79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2da84-b477-42c9-9cd0-ab67bc7e7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9C623-7B06-46CF-8113-993294228079}"/>
</file>

<file path=customXml/itemProps2.xml><?xml version="1.0" encoding="utf-8"?>
<ds:datastoreItem xmlns:ds="http://schemas.openxmlformats.org/officeDocument/2006/customXml" ds:itemID="{5218DEF4-5653-4D90-9321-90DC53862644}">
  <ds:schemaRefs>
    <ds:schemaRef ds:uri="a4c0c770-852f-4eee-9e36-a9b4bbc567f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60D10F-DA8F-447C-B5DC-66417A5A0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Optimization</vt:lpstr>
      <vt:lpstr>A firm manufactures two products A and B on which the profits earned per unit are Rs. 3 and Rs 4 respectively. Each product is processed on two machines M1 and M2. Product A requires 1 minute of processing time on M1 and 2 minutes on M2 while B requires 1 minute on M1 and 1 minute on M2. Machine M1 is available for not more than 7 hours 30 minutes. While machine M2 is available for 10 hours during any working day. Find the number of units of products A and B to be manufactured to get maximum profit. </vt:lpstr>
      <vt:lpstr>Find the maximum value of   Z= 2𝑥 + 3𝑦              Subject to, 𝑥 + 𝑦 ≤ 30  𝑦 ≥ 3 𝑦 ≤12  𝑥 − 𝑦 ≥ 0 0 ≤ 𝑥 ≤ 20  𝑥, 𝑦 ≥ 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Ahmed Farid</dc:creator>
  <cp:revision>1</cp:revision>
  <dcterms:created xsi:type="dcterms:W3CDTF">2021-06-15T04:31:34Z</dcterms:created>
  <dcterms:modified xsi:type="dcterms:W3CDTF">2022-07-21T11:05:18Z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0x0101001778CD74E6EC074C877E48E8459BCA24</vt:lpwstr>
  </property>
</Properties>
</file>