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image/png" Extension="png"/>
  <Default ContentType="application/vnd.openxmlformats-package.relationships+xml" Extension="rels"/>
  <Default ContentType="application/xml" Extension="xml"/>
  <Default ContentType="image/jpeg" Extension="jpeg"/>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viewProps+xml" PartName="/ppt/viewProps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39.xml"/>
  <Override ContentType="application/vnd.openxmlformats-officedocument.presentationml.slide+xml" PartName="/ppt/slides/slide23.xml"/>
  <Override ContentType="application/vnd.openxmlformats-officedocument.presentationml.slide+xml" PartName="/ppt/slides/slide38.xml"/>
  <Override ContentType="application/vnd.openxmlformats-officedocument.presentationml.slide+xml" PartName="/ppt/slides/slide19.xml"/>
  <Override ContentType="application/vnd.openxmlformats-officedocument.presentationml.slide+xml" PartName="/ppt/slides/slide30.xml"/>
  <Override ContentType="application/vnd.openxmlformats-officedocument.presentationml.slide+xml" PartName="/ppt/slides/slide5.xml"/>
  <Override ContentType="application/vnd.openxmlformats-officedocument.presentationml.slide+xml" PartName="/ppt/slides/slide25.xml"/>
  <Override ContentType="application/vnd.openxmlformats-officedocument.presentationml.slide+xml" PartName="/ppt/slides/slide2.xml"/>
  <Override ContentType="application/vnd.openxmlformats-officedocument.presentationml.slide+xml" PartName="/ppt/slides/slide33.xml"/>
  <Override ContentType="application/vnd.openxmlformats-officedocument.presentationml.slide+xml" PartName="/ppt/slides/slide31.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7.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35.xml"/>
  <Override ContentType="application/vnd.openxmlformats-officedocument.presentationml.slide+xml" PartName="/ppt/slides/slide22.xml"/>
  <Override ContentType="application/vnd.openxmlformats-officedocument.presentationml.slide+xml" PartName="/ppt/slides/slide36.xml"/>
  <Override ContentType="application/vnd.openxmlformats-officedocument.presentationml.slide+xml" PartName="/ppt/slides/slide28.xml"/>
  <Override ContentType="application/vnd.openxmlformats-officedocument.presentationml.slide+xml" PartName="/ppt/slides/slide26.xml"/>
  <Override ContentType="application/vnd.openxmlformats-officedocument.presentationml.slide+xml" PartName="/ppt/slides/slide32.xml"/>
  <Override ContentType="application/vnd.openxmlformats-officedocument.presentationml.slide+xml" PartName="/ppt/slides/slide15.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6.xml"/>
  <Override ContentType="application/vnd.openxmlformats-officedocument.presentationml.slide+xml" PartName="/ppt/slides/slide20.xml"/>
  <Override ContentType="application/vnd.openxmlformats-officedocument.presentationml.slide+xml" PartName="/ppt/slides/slide1.xml"/>
  <Override ContentType="application/vnd.openxmlformats-officedocument.presentationml.slide+xml" PartName="/ppt/slides/slide24.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a:defRPr lang="en-US"/>
    </a:defPPr>
    <a:lvl1pPr eaLnBrk="0" hangingPunct="0" lvl="0" rtl="0" algn="l" fontAlgn="base">
      <a:spcBef>
        <a:spcPct val="0"/>
      </a:spcBef>
      <a:spcAft>
        <a:spcPct val="0"/>
      </a:spcAft>
      <a:defRPr kern="1200" sz="2400">
        <a:solidFill>
          <a:schemeClr val="tx1"/>
        </a:solidFill>
        <a:latin typeface="Times New Roman" pitchFamily="18" charset="0"/>
        <a:ea typeface="+mn-ea"/>
        <a:cs typeface="+mn-cs"/>
      </a:defRPr>
    </a:lvl1pPr>
    <a:lvl2pPr eaLnBrk="0" hangingPunct="0" lvl="1" marL="457200" rtl="0" algn="l" fontAlgn="base">
      <a:spcBef>
        <a:spcPct val="0"/>
      </a:spcBef>
      <a:spcAft>
        <a:spcPct val="0"/>
      </a:spcAft>
      <a:defRPr kern="1200" sz="2400">
        <a:solidFill>
          <a:schemeClr val="tx1"/>
        </a:solidFill>
        <a:latin typeface="Times New Roman" pitchFamily="18" charset="0"/>
        <a:ea typeface="+mn-ea"/>
        <a:cs typeface="+mn-cs"/>
      </a:defRPr>
    </a:lvl2pPr>
    <a:lvl3pPr eaLnBrk="0" hangingPunct="0" lvl="2" marL="914400" rtl="0" algn="l" fontAlgn="base">
      <a:spcBef>
        <a:spcPct val="0"/>
      </a:spcBef>
      <a:spcAft>
        <a:spcPct val="0"/>
      </a:spcAft>
      <a:defRPr kern="1200" sz="2400">
        <a:solidFill>
          <a:schemeClr val="tx1"/>
        </a:solidFill>
        <a:latin typeface="Times New Roman" pitchFamily="18" charset="0"/>
        <a:ea typeface="+mn-ea"/>
        <a:cs typeface="+mn-cs"/>
      </a:defRPr>
    </a:lvl3pPr>
    <a:lvl4pPr eaLnBrk="0" hangingPunct="0" lvl="3" marL="1371600" rtl="0" algn="l" fontAlgn="base">
      <a:spcBef>
        <a:spcPct val="0"/>
      </a:spcBef>
      <a:spcAft>
        <a:spcPct val="0"/>
      </a:spcAft>
      <a:defRPr kern="1200" sz="2400">
        <a:solidFill>
          <a:schemeClr val="tx1"/>
        </a:solidFill>
        <a:latin typeface="Times New Roman" pitchFamily="18" charset="0"/>
        <a:ea typeface="+mn-ea"/>
        <a:cs typeface="+mn-cs"/>
      </a:defRPr>
    </a:lvl4pPr>
    <a:lvl5pPr eaLnBrk="0" hangingPunct="0" lvl="4" marL="1828800" rtl="0" algn="l" fontAlgn="base">
      <a:spcBef>
        <a:spcPct val="0"/>
      </a:spcBef>
      <a:spcAft>
        <a:spcPct val="0"/>
      </a:spcAft>
      <a:defRPr kern="1200" sz="2400">
        <a:solidFill>
          <a:schemeClr val="tx1"/>
        </a:solidFill>
        <a:latin typeface="Times New Roman" pitchFamily="18" charset="0"/>
        <a:ea typeface="+mn-ea"/>
        <a:cs typeface="+mn-cs"/>
      </a:defRPr>
    </a:lvl5pPr>
    <a:lvl6pPr defTabSz="914400" eaLnBrk="1" hangingPunct="1" latinLnBrk="0" lvl="5" marL="2286000" rtl="0" algn="l">
      <a:defRPr kern="1200" sz="2400">
        <a:solidFill>
          <a:schemeClr val="tx1"/>
        </a:solidFill>
        <a:latin typeface="Times New Roman" pitchFamily="18" charset="0"/>
        <a:ea typeface="+mn-ea"/>
        <a:cs typeface="+mn-cs"/>
      </a:defRPr>
    </a:lvl6pPr>
    <a:lvl7pPr defTabSz="914400" eaLnBrk="1" hangingPunct="1" latinLnBrk="0" lvl="6" marL="2743200" rtl="0" algn="l">
      <a:defRPr kern="1200" sz="2400">
        <a:solidFill>
          <a:schemeClr val="tx1"/>
        </a:solidFill>
        <a:latin typeface="Times New Roman" pitchFamily="18" charset="0"/>
        <a:ea typeface="+mn-ea"/>
        <a:cs typeface="+mn-cs"/>
      </a:defRPr>
    </a:lvl7pPr>
    <a:lvl8pPr defTabSz="914400" eaLnBrk="1" hangingPunct="1" latinLnBrk="0" lvl="7" marL="3200400" rtl="0" algn="l">
      <a:defRPr kern="1200" sz="2400">
        <a:solidFill>
          <a:schemeClr val="tx1"/>
        </a:solidFill>
        <a:latin typeface="Times New Roman" pitchFamily="18" charset="0"/>
        <a:ea typeface="+mn-ea"/>
        <a:cs typeface="+mn-cs"/>
      </a:defRPr>
    </a:lvl8pPr>
    <a:lvl9pPr defTabSz="914400" eaLnBrk="1" hangingPunct="1" latinLnBrk="0" lvl="8" marL="3657600" rtl="0" algn="l">
      <a:defRPr kern="1200" sz="2400">
        <a:solidFill>
          <a:schemeClr val="tx1"/>
        </a:solidFill>
        <a:latin typeface="Times New Roman" pitchFamily="18" charset="0"/>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40" Type="http://schemas.openxmlformats.org/officeDocument/2006/relationships/slide" Target="slides/slide35.xml"/><Relationship Id="rId28" Type="http://schemas.openxmlformats.org/officeDocument/2006/relationships/slide" Target="slides/slide23.xml"/><Relationship Id="rId16" Type="http://schemas.openxmlformats.org/officeDocument/2006/relationships/slide" Target="slides/slide11.xml"/><Relationship Id="rId38" Type="http://schemas.openxmlformats.org/officeDocument/2006/relationships/slide" Target="slides/slide33.xml"/><Relationship Id="rId20" Type="http://schemas.openxmlformats.org/officeDocument/2006/relationships/slide" Target="slides/slide15.xml"/><Relationship Id="rId15" Type="http://schemas.openxmlformats.org/officeDocument/2006/relationships/slide" Target="slides/slide10.xml"/><Relationship Id="rId39" Type="http://schemas.openxmlformats.org/officeDocument/2006/relationships/slide" Target="slides/slide34.xml"/><Relationship Id="rId11" Type="http://schemas.openxmlformats.org/officeDocument/2006/relationships/slide" Target="slides/slide6.xml"/><Relationship Id="rId25" Type="http://schemas.openxmlformats.org/officeDocument/2006/relationships/slide" Target="slides/slide20.xml"/><Relationship Id="rId7" Type="http://schemas.openxmlformats.org/officeDocument/2006/relationships/slide" Target="slides/slide2.xml"/><Relationship Id="rId14" Type="http://schemas.openxmlformats.org/officeDocument/2006/relationships/slide" Target="slides/slide9.xml"/><Relationship Id="rId29" Type="http://schemas.openxmlformats.org/officeDocument/2006/relationships/slide" Target="slides/slide24.xml"/><Relationship Id="rId27" Type="http://schemas.openxmlformats.org/officeDocument/2006/relationships/slide" Target="slides/slide22.xml"/><Relationship Id="rId35" Type="http://schemas.openxmlformats.org/officeDocument/2006/relationships/slide" Target="slides/slide30.xml"/><Relationship Id="rId8" Type="http://schemas.openxmlformats.org/officeDocument/2006/relationships/slide" Target="slides/slide3.xml"/><Relationship Id="rId13" Type="http://schemas.openxmlformats.org/officeDocument/2006/relationships/slide" Target="slides/slide8.xml"/><Relationship Id="rId34" Type="http://schemas.openxmlformats.org/officeDocument/2006/relationships/slide" Target="slides/slide29.xml"/><Relationship Id="rId4" Type="http://schemas.openxmlformats.org/officeDocument/2006/relationships/slideMaster" Target="slideMasters/slideMaster1.xml"/><Relationship Id="rId42" Type="http://schemas.openxmlformats.org/officeDocument/2006/relationships/slide" Target="slides/slide37.xml"/><Relationship Id="rId9" Type="http://schemas.openxmlformats.org/officeDocument/2006/relationships/slide" Target="slides/slide4.xml"/><Relationship Id="rId31" Type="http://schemas.openxmlformats.org/officeDocument/2006/relationships/slide" Target="slides/slide26.xml"/><Relationship Id="rId43" Type="http://schemas.openxmlformats.org/officeDocument/2006/relationships/slide" Target="slides/slide38.xml"/><Relationship Id="rId33" Type="http://schemas.openxmlformats.org/officeDocument/2006/relationships/slide" Target="slides/slide28.xml"/><Relationship Id="rId1" Type="http://schemas.openxmlformats.org/officeDocument/2006/relationships/theme" Target="theme/theme1.xml"/><Relationship Id="rId22" Type="http://schemas.openxmlformats.org/officeDocument/2006/relationships/slide" Target="slides/slide17.xml"/><Relationship Id="rId44" Type="http://schemas.openxmlformats.org/officeDocument/2006/relationships/slide" Target="slides/slide39.xml"/><Relationship Id="rId30" Type="http://schemas.openxmlformats.org/officeDocument/2006/relationships/slide" Target="slides/slide25.xml"/><Relationship Id="rId18" Type="http://schemas.openxmlformats.org/officeDocument/2006/relationships/slide" Target="slides/slide13.xml"/><Relationship Id="rId5" Type="http://schemas.openxmlformats.org/officeDocument/2006/relationships/notesMaster" Target="notesMasters/notesMaster1.xml"/><Relationship Id="rId26" Type="http://schemas.openxmlformats.org/officeDocument/2006/relationships/slide" Target="slides/slide21.xml"/><Relationship Id="rId24" Type="http://schemas.openxmlformats.org/officeDocument/2006/relationships/slide" Target="slides/slide19.xml"/><Relationship Id="rId36" Type="http://schemas.openxmlformats.org/officeDocument/2006/relationships/slide" Target="slides/slide31.xml"/><Relationship Id="rId2" Type="http://schemas.openxmlformats.org/officeDocument/2006/relationships/viewProps" Target="viewProps1.xml"/><Relationship Id="rId21" Type="http://schemas.openxmlformats.org/officeDocument/2006/relationships/slide" Target="slides/slide16.xml"/><Relationship Id="rId23" Type="http://schemas.openxmlformats.org/officeDocument/2006/relationships/slide" Target="slides/slide18.xml"/><Relationship Id="rId32" Type="http://schemas.openxmlformats.org/officeDocument/2006/relationships/slide" Target="slides/slide27.xml"/><Relationship Id="rId10" Type="http://schemas.openxmlformats.org/officeDocument/2006/relationships/slide" Target="slides/slide5.xml"/><Relationship Id="rId19" Type="http://schemas.openxmlformats.org/officeDocument/2006/relationships/slide" Target="slides/slide14.xml"/><Relationship Id="rId17" Type="http://schemas.openxmlformats.org/officeDocument/2006/relationships/slide" Target="slides/slide12.xml"/><Relationship Id="rId3" Type="http://schemas.openxmlformats.org/officeDocument/2006/relationships/presProps" Target="presProps1.xml"/><Relationship Id="rId6" Type="http://schemas.openxmlformats.org/officeDocument/2006/relationships/slide" Target="slides/slide1.xml"/><Relationship Id="rId37" Type="http://schemas.openxmlformats.org/officeDocument/2006/relationships/slide" Target="slides/slide32.xml"/><Relationship Id="rId41"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F44BB2F-31C6-4FB5-A60F-F0BC16B6F8A3}" type="slidenum">
              <a:rPr lang="en-US"/>
              <a:pPr/>
              <a:t>‹#›</a:t>
            </a:fld>
            <a:endParaRPr lang="en-US"/>
          </a:p>
        </p:txBody>
      </p:sp>
    </p:spTree>
    <p:extLst>
      <p:ext uri="{BB962C8B-B14F-4D97-AF65-F5344CB8AC3E}">
        <p14:creationId xmlns:p14="http://schemas.microsoft.com/office/powerpoint/2010/main" val="644188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37D3102-AD23-4BFF-87AE-61567A0BE8E3}" type="datetime1">
              <a:rPr lang="en-US" smtClean="0"/>
              <a:t>12/19/2019</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r>
              <a:rPr lang="en-US" smtClean="0"/>
              <a:t>By Abdul Ghaffar Khan</a:t>
            </a: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BE67C0E-CAAE-4ACD-A32C-0EEC9C833D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FABC42-E576-4B96-A2BC-C9DCC9DAE463}" type="datetime1">
              <a:rPr lang="en-US" smtClean="0"/>
              <a:t>12/19/2019</a:t>
            </a:fld>
            <a:endParaRPr lang="en-US" dirty="0"/>
          </a:p>
        </p:txBody>
      </p:sp>
      <p:sp>
        <p:nvSpPr>
          <p:cNvPr id="5" name="Footer Placeholder 4"/>
          <p:cNvSpPr>
            <a:spLocks noGrp="1"/>
          </p:cNvSpPr>
          <p:nvPr>
            <p:ph type="ftr" sz="quarter" idx="11"/>
          </p:nvPr>
        </p:nvSpPr>
        <p:spPr/>
        <p:txBody>
          <a:bodyPr/>
          <a:lstStyle/>
          <a:p>
            <a:r>
              <a:rPr lang="en-US" smtClean="0"/>
              <a:t>By Abdul Ghaffar Khan</a:t>
            </a:r>
            <a:endParaRPr lang="en-US"/>
          </a:p>
        </p:txBody>
      </p:sp>
      <p:sp>
        <p:nvSpPr>
          <p:cNvPr id="6" name="Slide Number Placeholder 5"/>
          <p:cNvSpPr>
            <a:spLocks noGrp="1"/>
          </p:cNvSpPr>
          <p:nvPr>
            <p:ph type="sldNum" sz="quarter" idx="12"/>
          </p:nvPr>
        </p:nvSpPr>
        <p:spPr/>
        <p:txBody>
          <a:bodyPr/>
          <a:lstStyle/>
          <a:p>
            <a:fld id="{C4C36F5E-B524-426B-BB8A-030E4D132F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B9B64A-A574-4632-8FB6-30501D3E1ACB}" type="datetime1">
              <a:rPr lang="en-US" smtClean="0"/>
              <a:t>12/19/2019</a:t>
            </a:fld>
            <a:endParaRPr lang="en-US" dirty="0"/>
          </a:p>
        </p:txBody>
      </p:sp>
      <p:sp>
        <p:nvSpPr>
          <p:cNvPr id="5" name="Footer Placeholder 4"/>
          <p:cNvSpPr>
            <a:spLocks noGrp="1"/>
          </p:cNvSpPr>
          <p:nvPr>
            <p:ph type="ftr" sz="quarter" idx="11"/>
          </p:nvPr>
        </p:nvSpPr>
        <p:spPr/>
        <p:txBody>
          <a:bodyPr/>
          <a:lstStyle/>
          <a:p>
            <a:r>
              <a:rPr lang="en-US" smtClean="0"/>
              <a:t>By Abdul Ghaffar Khan</a:t>
            </a:r>
            <a:endParaRPr lang="en-US"/>
          </a:p>
        </p:txBody>
      </p:sp>
      <p:sp>
        <p:nvSpPr>
          <p:cNvPr id="6" name="Slide Number Placeholder 5"/>
          <p:cNvSpPr>
            <a:spLocks noGrp="1"/>
          </p:cNvSpPr>
          <p:nvPr>
            <p:ph type="sldNum" sz="quarter" idx="12"/>
          </p:nvPr>
        </p:nvSpPr>
        <p:spPr/>
        <p:txBody>
          <a:bodyPr/>
          <a:lstStyle/>
          <a:p>
            <a:fld id="{F2EFD9C2-A864-4842-9E10-D4D8F80909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5F5725-E820-4B2A-A81C-15E6A453397F}" type="datetime1">
              <a:rPr lang="en-US" smtClean="0"/>
              <a:t>12/19/2019</a:t>
            </a:fld>
            <a:endParaRPr lang="en-US" dirty="0"/>
          </a:p>
        </p:txBody>
      </p:sp>
      <p:sp>
        <p:nvSpPr>
          <p:cNvPr id="5" name="Footer Placeholder 4"/>
          <p:cNvSpPr>
            <a:spLocks noGrp="1"/>
          </p:cNvSpPr>
          <p:nvPr>
            <p:ph type="ftr" sz="quarter" idx="11"/>
          </p:nvPr>
        </p:nvSpPr>
        <p:spPr/>
        <p:txBody>
          <a:bodyPr/>
          <a:lstStyle/>
          <a:p>
            <a:r>
              <a:rPr lang="en-US" smtClean="0"/>
              <a:t>By Abdul Ghaffar Khan</a:t>
            </a:r>
            <a:endParaRPr lang="en-US"/>
          </a:p>
        </p:txBody>
      </p:sp>
      <p:sp>
        <p:nvSpPr>
          <p:cNvPr id="6" name="Slide Number Placeholder 5"/>
          <p:cNvSpPr>
            <a:spLocks noGrp="1"/>
          </p:cNvSpPr>
          <p:nvPr>
            <p:ph type="sldNum" sz="quarter" idx="12"/>
          </p:nvPr>
        </p:nvSpPr>
        <p:spPr/>
        <p:txBody>
          <a:bodyPr/>
          <a:lstStyle/>
          <a:p>
            <a:fld id="{F455C364-9FA5-42CF-BA95-9189920426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8DB90A-5AB2-4BF4-8147-F4CADCC03FE3}" type="datetime1">
              <a:rPr lang="en-US" smtClean="0"/>
              <a:t>12/19/2019</a:t>
            </a:fld>
            <a:endParaRPr lang="en-US" dirty="0"/>
          </a:p>
        </p:txBody>
      </p:sp>
      <p:sp>
        <p:nvSpPr>
          <p:cNvPr id="5" name="Footer Placeholder 4"/>
          <p:cNvSpPr>
            <a:spLocks noGrp="1"/>
          </p:cNvSpPr>
          <p:nvPr>
            <p:ph type="ftr" sz="quarter" idx="11"/>
          </p:nvPr>
        </p:nvSpPr>
        <p:spPr/>
        <p:txBody>
          <a:bodyPr/>
          <a:lstStyle/>
          <a:p>
            <a:r>
              <a:rPr lang="en-US" smtClean="0"/>
              <a:t>By Abdul Ghaffar Khan</a:t>
            </a:r>
            <a:endParaRPr lang="en-US"/>
          </a:p>
        </p:txBody>
      </p:sp>
      <p:sp>
        <p:nvSpPr>
          <p:cNvPr id="6" name="Slide Number Placeholder 5"/>
          <p:cNvSpPr>
            <a:spLocks noGrp="1"/>
          </p:cNvSpPr>
          <p:nvPr>
            <p:ph type="sldNum" sz="quarter" idx="12"/>
          </p:nvPr>
        </p:nvSpPr>
        <p:spPr/>
        <p:txBody>
          <a:bodyPr/>
          <a:lstStyle/>
          <a:p>
            <a:fld id="{19E8B8A0-2E00-452B-BCDB-276DA5C283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7ECF7D-CB0D-4FDB-902B-9E5CD56B2F3F}" type="datetime1">
              <a:rPr lang="en-US" smtClean="0"/>
              <a:t>12/19/2019</a:t>
            </a:fld>
            <a:endParaRPr lang="en-US" dirty="0"/>
          </a:p>
        </p:txBody>
      </p:sp>
      <p:sp>
        <p:nvSpPr>
          <p:cNvPr id="6" name="Footer Placeholder 5"/>
          <p:cNvSpPr>
            <a:spLocks noGrp="1"/>
          </p:cNvSpPr>
          <p:nvPr>
            <p:ph type="ftr" sz="quarter" idx="11"/>
          </p:nvPr>
        </p:nvSpPr>
        <p:spPr/>
        <p:txBody>
          <a:bodyPr/>
          <a:lstStyle/>
          <a:p>
            <a:r>
              <a:rPr lang="en-US" smtClean="0"/>
              <a:t>By Abdul Ghaffar Khan</a:t>
            </a:r>
            <a:endParaRPr lang="en-US"/>
          </a:p>
        </p:txBody>
      </p:sp>
      <p:sp>
        <p:nvSpPr>
          <p:cNvPr id="7" name="Slide Number Placeholder 6"/>
          <p:cNvSpPr>
            <a:spLocks noGrp="1"/>
          </p:cNvSpPr>
          <p:nvPr>
            <p:ph type="sldNum" sz="quarter" idx="12"/>
          </p:nvPr>
        </p:nvSpPr>
        <p:spPr/>
        <p:txBody>
          <a:bodyPr/>
          <a:lstStyle/>
          <a:p>
            <a:fld id="{EB5B47C1-7A0A-47D3-9D50-6CE229805E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1155614-9033-4786-9235-17DD4EEE6651}" type="datetime1">
              <a:rPr lang="en-US" smtClean="0"/>
              <a:t>12/19/2019</a:t>
            </a:fld>
            <a:endParaRPr lang="en-US" dirty="0"/>
          </a:p>
        </p:txBody>
      </p:sp>
      <p:sp>
        <p:nvSpPr>
          <p:cNvPr id="27" name="Slide Number Placeholder 26"/>
          <p:cNvSpPr>
            <a:spLocks noGrp="1"/>
          </p:cNvSpPr>
          <p:nvPr>
            <p:ph type="sldNum" sz="quarter" idx="11"/>
          </p:nvPr>
        </p:nvSpPr>
        <p:spPr/>
        <p:txBody>
          <a:bodyPr rtlCol="0"/>
          <a:lstStyle/>
          <a:p>
            <a:fld id="{F2160CF0-A751-4310-9984-365388B3444C}"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smtClean="0"/>
              <a:t>By Abdul Ghaffar Khan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3DFD299-E27D-455F-9667-E019E6CEA2DD}" type="datetime1">
              <a:rPr lang="en-US" smtClean="0"/>
              <a:t>12/19/2019</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r>
              <a:rPr lang="en-US" smtClean="0"/>
              <a:t>By Abdul Ghaffar Khan</a:t>
            </a:r>
            <a:endParaRPr lang="en-US"/>
          </a:p>
        </p:txBody>
      </p:sp>
      <p:sp>
        <p:nvSpPr>
          <p:cNvPr id="5" name="Slide Number Placeholder 4"/>
          <p:cNvSpPr>
            <a:spLocks noGrp="1"/>
          </p:cNvSpPr>
          <p:nvPr>
            <p:ph type="sldNum" sz="quarter" idx="12"/>
          </p:nvPr>
        </p:nvSpPr>
        <p:spPr>
          <a:xfrm>
            <a:off x="8174736" y="2272"/>
            <a:ext cx="762000" cy="365760"/>
          </a:xfrm>
        </p:spPr>
        <p:txBody>
          <a:bodyPr/>
          <a:lstStyle/>
          <a:p>
            <a:fld id="{56DD6F8B-6C5B-45AF-AEF3-D7DA40E4D4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AA9CB-1752-48C5-8105-E376DCE212C0}" type="datetime1">
              <a:rPr lang="en-US" smtClean="0"/>
              <a:t>12/19/2019</a:t>
            </a:fld>
            <a:endParaRPr lang="en-US" dirty="0"/>
          </a:p>
        </p:txBody>
      </p:sp>
      <p:sp>
        <p:nvSpPr>
          <p:cNvPr id="3" name="Footer Placeholder 2"/>
          <p:cNvSpPr>
            <a:spLocks noGrp="1"/>
          </p:cNvSpPr>
          <p:nvPr>
            <p:ph type="ftr" sz="quarter" idx="11"/>
          </p:nvPr>
        </p:nvSpPr>
        <p:spPr/>
        <p:txBody>
          <a:bodyPr/>
          <a:lstStyle/>
          <a:p>
            <a:r>
              <a:rPr lang="en-US" smtClean="0"/>
              <a:t>By Abdul Ghaffar Khan</a:t>
            </a:r>
            <a:endParaRPr lang="en-US"/>
          </a:p>
        </p:txBody>
      </p:sp>
      <p:sp>
        <p:nvSpPr>
          <p:cNvPr id="4" name="Slide Number Placeholder 3"/>
          <p:cNvSpPr>
            <a:spLocks noGrp="1"/>
          </p:cNvSpPr>
          <p:nvPr>
            <p:ph type="sldNum" sz="quarter" idx="12"/>
          </p:nvPr>
        </p:nvSpPr>
        <p:spPr/>
        <p:txBody>
          <a:bodyPr/>
          <a:lstStyle/>
          <a:p>
            <a:fld id="{A8E7BA09-1BBD-4BA2-8CC6-46281FCD8C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1F1C62-8F5A-4581-84EA-8C88B3391AE6}" type="datetime1">
              <a:rPr lang="en-US" smtClean="0"/>
              <a:t>12/19/2019</a:t>
            </a:fld>
            <a:endParaRPr lang="en-US" dirty="0"/>
          </a:p>
        </p:txBody>
      </p:sp>
      <p:sp>
        <p:nvSpPr>
          <p:cNvPr id="6" name="Footer Placeholder 5"/>
          <p:cNvSpPr>
            <a:spLocks noGrp="1"/>
          </p:cNvSpPr>
          <p:nvPr>
            <p:ph type="ftr" sz="quarter" idx="11"/>
          </p:nvPr>
        </p:nvSpPr>
        <p:spPr/>
        <p:txBody>
          <a:bodyPr/>
          <a:lstStyle/>
          <a:p>
            <a:r>
              <a:rPr lang="en-US" smtClean="0"/>
              <a:t>By Abdul Ghaffar Khan</a:t>
            </a:r>
            <a:endParaRPr lang="en-US"/>
          </a:p>
        </p:txBody>
      </p:sp>
      <p:sp>
        <p:nvSpPr>
          <p:cNvPr id="7" name="Slide Number Placeholder 6"/>
          <p:cNvSpPr>
            <a:spLocks noGrp="1"/>
          </p:cNvSpPr>
          <p:nvPr>
            <p:ph type="sldNum" sz="quarter" idx="12"/>
          </p:nvPr>
        </p:nvSpPr>
        <p:spPr/>
        <p:txBody>
          <a:bodyPr/>
          <a:lstStyle/>
          <a:p>
            <a:fld id="{51BB1C00-C637-4630-A54D-80420F0AC8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A98DDE-8CD0-4E97-98D0-8F413940748F}" type="datetime1">
              <a:rPr lang="en-US" smtClean="0"/>
              <a:t>12/19/2019</a:t>
            </a:fld>
            <a:endParaRPr lang="en-US" dirty="0"/>
          </a:p>
        </p:txBody>
      </p:sp>
      <p:sp>
        <p:nvSpPr>
          <p:cNvPr id="6" name="Footer Placeholder 5"/>
          <p:cNvSpPr>
            <a:spLocks noGrp="1"/>
          </p:cNvSpPr>
          <p:nvPr>
            <p:ph type="ftr" sz="quarter" idx="11"/>
          </p:nvPr>
        </p:nvSpPr>
        <p:spPr/>
        <p:txBody>
          <a:bodyPr/>
          <a:lstStyle/>
          <a:p>
            <a:r>
              <a:rPr lang="en-US" smtClean="0"/>
              <a:t>By Abdul Ghaffar Khan</a:t>
            </a:r>
            <a:endParaRPr lang="en-US"/>
          </a:p>
        </p:txBody>
      </p:sp>
      <p:sp>
        <p:nvSpPr>
          <p:cNvPr id="7" name="Slide Number Placeholder 6"/>
          <p:cNvSpPr>
            <a:spLocks noGrp="1"/>
          </p:cNvSpPr>
          <p:nvPr>
            <p:ph type="sldNum" sz="quarter" idx="12"/>
          </p:nvPr>
        </p:nvSpPr>
        <p:spPr/>
        <p:txBody>
          <a:bodyPr/>
          <a:lstStyle/>
          <a:p>
            <a:fld id="{CEACAABD-9B94-4D00-9C1E-87FB36145E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4BB6B48-E8B6-492E-B5F2-B7A73A7469AD}" type="datetime1">
              <a:rPr lang="en-US" smtClean="0"/>
              <a:t>12/19/2019</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US" smtClean="0"/>
              <a:t>By Abdul Ghaffar Khan</a:t>
            </a: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966441B-C79F-448F-8D0A-45BBA0549F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algn="ctr"/>
            <a:r>
              <a:rPr lang="en-US" dirty="0" smtClean="0"/>
              <a:t>Graphs</a:t>
            </a:r>
            <a:endParaRPr lang="en-US" dirty="0"/>
          </a:p>
        </p:txBody>
      </p:sp>
      <p:sp>
        <p:nvSpPr>
          <p:cNvPr id="2051" name="Rectangle 3"/>
          <p:cNvSpPr>
            <a:spLocks noGrp="1" noChangeArrowheads="1"/>
          </p:cNvSpPr>
          <p:nvPr>
            <p:ph type="subTitle" idx="1"/>
          </p:nvPr>
        </p:nvSpPr>
        <p:spPr>
          <a:xfrm>
            <a:off x="1371600" y="3886200"/>
            <a:ext cx="6400800" cy="457200"/>
          </a:xfrm>
        </p:spPr>
        <p:txBody>
          <a:bodyPr/>
          <a:lstStyle/>
          <a:p>
            <a:r>
              <a:rPr lang="en-US" sz="2000" dirty="0" smtClean="0"/>
              <a:t>Saba </a:t>
            </a:r>
            <a:r>
              <a:rPr lang="en-US" sz="2000" dirty="0" err="1" smtClean="0"/>
              <a:t>Saeed</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a:t>Basics</a:t>
            </a:r>
          </a:p>
        </p:txBody>
      </p:sp>
      <p:sp>
        <p:nvSpPr>
          <p:cNvPr id="6" name="Slide Number Placeholder 4"/>
          <p:cNvSpPr>
            <a:spLocks noGrp="1"/>
          </p:cNvSpPr>
          <p:nvPr>
            <p:ph type="sldNum" sz="quarter" idx="12"/>
          </p:nvPr>
        </p:nvSpPr>
        <p:spPr/>
        <p:txBody>
          <a:bodyPr/>
          <a:lstStyle/>
          <a:p>
            <a:fld id="{C48C6DCF-80EE-4857-911F-C1B0CB073BED}" type="slidenum">
              <a:rPr lang="en-US"/>
              <a:pPr/>
              <a:t>10</a:t>
            </a:fld>
            <a:endParaRPr lang="en-US"/>
          </a:p>
        </p:txBody>
      </p:sp>
      <p:pic>
        <p:nvPicPr>
          <p:cNvPr id="28676" name="Picture 1028"/>
          <p:cNvPicPr>
            <a:picLocks noChangeAspect="1" noChangeArrowheads="1"/>
          </p:cNvPicPr>
          <p:nvPr/>
        </p:nvPicPr>
        <p:blipFill>
          <a:blip r:embed="rId2">
            <a:extLst>
              <a:ext uri="{28A0092B-C50C-407E-A947-70E740481C1C}">
                <a14:useLocalDpi xmlns:a14="http://schemas.microsoft.com/office/drawing/2010/main" val="0"/>
              </a:ext>
            </a:extLst>
          </a:blip>
          <a:srcRect l="3000" t="34000" r="24001" b="9999"/>
          <a:stretch>
            <a:fillRect/>
          </a:stretch>
        </p:blipFill>
        <p:spPr bwMode="auto">
          <a:xfrm>
            <a:off x="228600" y="1066800"/>
            <a:ext cx="8686800"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Rectangle 1029"/>
          <p:cNvSpPr>
            <a:spLocks noChangeArrowheads="1"/>
          </p:cNvSpPr>
          <p:nvPr/>
        </p:nvSpPr>
        <p:spPr bwMode="auto">
          <a:xfrm>
            <a:off x="228600" y="2514600"/>
            <a:ext cx="304800" cy="381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r>
              <a:rPr lang="en-US"/>
              <a:t>Basics</a:t>
            </a:r>
          </a:p>
        </p:txBody>
      </p:sp>
      <p:sp>
        <p:nvSpPr>
          <p:cNvPr id="6" name="Slide Number Placeholder 4"/>
          <p:cNvSpPr>
            <a:spLocks noGrp="1"/>
          </p:cNvSpPr>
          <p:nvPr>
            <p:ph type="sldNum" sz="quarter" idx="12"/>
          </p:nvPr>
        </p:nvSpPr>
        <p:spPr/>
        <p:txBody>
          <a:bodyPr/>
          <a:lstStyle/>
          <a:p>
            <a:fld id="{5648F100-209A-4275-AD70-5975C249312D}" type="slidenum">
              <a:rPr lang="en-US"/>
              <a:pPr/>
              <a:t>11</a:t>
            </a:fld>
            <a:endParaRPr lang="en-US"/>
          </a:p>
        </p:txBody>
      </p:sp>
      <p:pic>
        <p:nvPicPr>
          <p:cNvPr id="29700" name="Picture 1028"/>
          <p:cNvPicPr>
            <a:picLocks noChangeAspect="1" noChangeArrowheads="1"/>
          </p:cNvPicPr>
          <p:nvPr/>
        </p:nvPicPr>
        <p:blipFill>
          <a:blip r:embed="rId2">
            <a:extLst>
              <a:ext uri="{28A0092B-C50C-407E-A947-70E740481C1C}">
                <a14:useLocalDpi xmlns:a14="http://schemas.microsoft.com/office/drawing/2010/main" val="0"/>
              </a:ext>
            </a:extLst>
          </a:blip>
          <a:srcRect l="3000" t="24667" r="24001" b="17999"/>
          <a:stretch>
            <a:fillRect/>
          </a:stretch>
        </p:blipFill>
        <p:spPr bwMode="auto">
          <a:xfrm>
            <a:off x="228600" y="990600"/>
            <a:ext cx="8686800" cy="511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Rectangle 1029"/>
          <p:cNvSpPr>
            <a:spLocks noChangeArrowheads="1"/>
          </p:cNvSpPr>
          <p:nvPr/>
        </p:nvSpPr>
        <p:spPr bwMode="auto">
          <a:xfrm>
            <a:off x="5029200" y="2514600"/>
            <a:ext cx="381000" cy="381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Basics</a:t>
            </a:r>
          </a:p>
        </p:txBody>
      </p:sp>
      <p:sp>
        <p:nvSpPr>
          <p:cNvPr id="6" name="Slide Number Placeholder 4"/>
          <p:cNvSpPr>
            <a:spLocks noGrp="1"/>
          </p:cNvSpPr>
          <p:nvPr>
            <p:ph type="sldNum" sz="quarter" idx="12"/>
          </p:nvPr>
        </p:nvSpPr>
        <p:spPr/>
        <p:txBody>
          <a:bodyPr/>
          <a:lstStyle/>
          <a:p>
            <a:fld id="{02D75C03-F0B4-4000-9B22-97DBFD990155}" type="slidenum">
              <a:rPr lang="en-US"/>
              <a:pPr/>
              <a:t>12</a:t>
            </a:fld>
            <a:endParaRPr lang="en-US"/>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l="5000" t="39333" r="19000" b="36667"/>
          <a:stretch>
            <a:fillRect/>
          </a:stretch>
        </p:blipFill>
        <p:spPr bwMode="auto">
          <a:xfrm>
            <a:off x="304800" y="1066800"/>
            <a:ext cx="79248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r>
              <a:rPr lang="en-US"/>
              <a:t>Basics</a:t>
            </a:r>
          </a:p>
        </p:txBody>
      </p:sp>
      <p:sp>
        <p:nvSpPr>
          <p:cNvPr id="5" name="Footer Placeholder 3"/>
          <p:cNvSpPr>
            <a:spLocks noGrp="1"/>
          </p:cNvSpPr>
          <p:nvPr>
            <p:ph type="ftr" sz="quarter" idx="11"/>
          </p:nvPr>
        </p:nvSpPr>
        <p:spPr/>
        <p:txBody>
          <a:bodyPr/>
          <a:lstStyle/>
          <a:p>
            <a:r>
              <a:rPr lang="en-US"/>
              <a:t>By Abdul Ghaffar Khan</a:t>
            </a:r>
          </a:p>
        </p:txBody>
      </p:sp>
      <p:sp>
        <p:nvSpPr>
          <p:cNvPr id="6" name="Slide Number Placeholder 4"/>
          <p:cNvSpPr>
            <a:spLocks noGrp="1"/>
          </p:cNvSpPr>
          <p:nvPr>
            <p:ph type="sldNum" sz="quarter" idx="12"/>
          </p:nvPr>
        </p:nvSpPr>
        <p:spPr/>
        <p:txBody>
          <a:bodyPr/>
          <a:lstStyle/>
          <a:p>
            <a:fld id="{89DCFC0F-2F6F-49F8-8285-5CADA47DABCE}" type="slidenum">
              <a:rPr lang="en-US"/>
              <a:pPr/>
              <a:t>13</a:t>
            </a:fld>
            <a:endParaRPr lang="en-US"/>
          </a:p>
        </p:txBody>
      </p:sp>
      <p:pic>
        <p:nvPicPr>
          <p:cNvPr id="31748" name="Picture 1028"/>
          <p:cNvPicPr>
            <a:picLocks noChangeAspect="1" noChangeArrowheads="1"/>
          </p:cNvPicPr>
          <p:nvPr/>
        </p:nvPicPr>
        <p:blipFill>
          <a:blip r:embed="rId2">
            <a:extLst>
              <a:ext uri="{28A0092B-C50C-407E-A947-70E740481C1C}">
                <a14:useLocalDpi xmlns:a14="http://schemas.microsoft.com/office/drawing/2010/main" val="0"/>
              </a:ext>
            </a:extLst>
          </a:blip>
          <a:srcRect l="3999" t="20667" r="22000" b="32668"/>
          <a:stretch>
            <a:fillRect/>
          </a:stretch>
        </p:blipFill>
        <p:spPr bwMode="auto">
          <a:xfrm>
            <a:off x="317938" y="1981200"/>
            <a:ext cx="8610600" cy="407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9" name="Picture 1029"/>
          <p:cNvPicPr>
            <a:picLocks noChangeAspect="1" noChangeArrowheads="1"/>
          </p:cNvPicPr>
          <p:nvPr/>
        </p:nvPicPr>
        <p:blipFill>
          <a:blip r:embed="rId2">
            <a:extLst>
              <a:ext uri="{28A0092B-C50C-407E-A947-70E740481C1C}">
                <a14:useLocalDpi xmlns:a14="http://schemas.microsoft.com/office/drawing/2010/main" val="0"/>
              </a:ext>
            </a:extLst>
          </a:blip>
          <a:srcRect l="24001" t="71333" r="39000" b="8667"/>
          <a:stretch>
            <a:fillRect/>
          </a:stretch>
        </p:blipFill>
        <p:spPr bwMode="auto">
          <a:xfrm>
            <a:off x="5181600" y="228600"/>
            <a:ext cx="3886200"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0225" y="559639"/>
            <a:ext cx="8229600" cy="1069848"/>
          </a:xfrm>
        </p:spPr>
        <p:txBody>
          <a:bodyPr>
            <a:normAutofit/>
          </a:bodyPr>
          <a:lstStyle/>
          <a:p>
            <a:r>
              <a:rPr lang="en-US" dirty="0"/>
              <a:t>Representation: Adjacency Matrix</a:t>
            </a:r>
          </a:p>
        </p:txBody>
      </p:sp>
      <p:sp>
        <p:nvSpPr>
          <p:cNvPr id="89" name="Slide Number Placeholder 3"/>
          <p:cNvSpPr>
            <a:spLocks noGrp="1"/>
          </p:cNvSpPr>
          <p:nvPr>
            <p:ph type="sldNum" sz="quarter" idx="12"/>
          </p:nvPr>
        </p:nvSpPr>
        <p:spPr/>
        <p:txBody>
          <a:bodyPr/>
          <a:lstStyle/>
          <a:p>
            <a:fld id="{3132D593-D3BF-434D-9E65-91E975223CE6}" type="slidenum">
              <a:rPr lang="en-US"/>
              <a:pPr/>
              <a:t>14</a:t>
            </a:fld>
            <a:endParaRPr lang="en-US"/>
          </a:p>
        </p:txBody>
      </p:sp>
      <p:grpSp>
        <p:nvGrpSpPr>
          <p:cNvPr id="4393" name="Group 297"/>
          <p:cNvGrpSpPr>
            <a:grpSpLocks/>
          </p:cNvGrpSpPr>
          <p:nvPr/>
        </p:nvGrpSpPr>
        <p:grpSpPr bwMode="auto">
          <a:xfrm>
            <a:off x="2231642" y="1381919"/>
            <a:ext cx="4343400" cy="2286000"/>
            <a:chOff x="1680" y="720"/>
            <a:chExt cx="2736" cy="1440"/>
          </a:xfrm>
        </p:grpSpPr>
        <p:sp>
          <p:nvSpPr>
            <p:cNvPr id="4100" name="AutoShape 4"/>
            <p:cNvSpPr>
              <a:spLocks noChangeArrowheads="1"/>
            </p:cNvSpPr>
            <p:nvPr/>
          </p:nvSpPr>
          <p:spPr bwMode="auto">
            <a:xfrm>
              <a:off x="2199" y="720"/>
              <a:ext cx="222" cy="249"/>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1</a:t>
              </a:r>
            </a:p>
          </p:txBody>
        </p:sp>
        <p:sp>
          <p:nvSpPr>
            <p:cNvPr id="4101" name="AutoShape 5"/>
            <p:cNvSpPr>
              <a:spLocks noChangeArrowheads="1"/>
            </p:cNvSpPr>
            <p:nvPr/>
          </p:nvSpPr>
          <p:spPr bwMode="auto">
            <a:xfrm>
              <a:off x="3473" y="746"/>
              <a:ext cx="222" cy="249"/>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2</a:t>
              </a:r>
            </a:p>
          </p:txBody>
        </p:sp>
        <p:sp>
          <p:nvSpPr>
            <p:cNvPr id="4102" name="Line 6"/>
            <p:cNvSpPr>
              <a:spLocks noChangeShapeType="1"/>
            </p:cNvSpPr>
            <p:nvPr/>
          </p:nvSpPr>
          <p:spPr bwMode="auto">
            <a:xfrm>
              <a:off x="2442" y="844"/>
              <a:ext cx="1039" cy="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3" name="Line 7"/>
            <p:cNvSpPr>
              <a:spLocks noChangeShapeType="1"/>
            </p:cNvSpPr>
            <p:nvPr/>
          </p:nvSpPr>
          <p:spPr bwMode="auto">
            <a:xfrm>
              <a:off x="2376" y="944"/>
              <a:ext cx="498" cy="40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4" name="Line 8"/>
            <p:cNvSpPr>
              <a:spLocks noChangeShapeType="1"/>
            </p:cNvSpPr>
            <p:nvPr/>
          </p:nvSpPr>
          <p:spPr bwMode="auto">
            <a:xfrm flipH="1">
              <a:off x="1850" y="911"/>
              <a:ext cx="379" cy="466"/>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5" name="Line 9"/>
            <p:cNvSpPr>
              <a:spLocks noChangeShapeType="1"/>
            </p:cNvSpPr>
            <p:nvPr/>
          </p:nvSpPr>
          <p:spPr bwMode="auto">
            <a:xfrm flipH="1">
              <a:off x="1899" y="1407"/>
              <a:ext cx="992" cy="1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 name="AutoShape 10"/>
            <p:cNvSpPr>
              <a:spLocks noChangeArrowheads="1"/>
            </p:cNvSpPr>
            <p:nvPr/>
          </p:nvSpPr>
          <p:spPr bwMode="auto">
            <a:xfrm>
              <a:off x="1680" y="1352"/>
              <a:ext cx="222" cy="248"/>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3</a:t>
              </a:r>
            </a:p>
          </p:txBody>
        </p:sp>
        <p:sp>
          <p:nvSpPr>
            <p:cNvPr id="4107" name="AutoShape 11"/>
            <p:cNvSpPr>
              <a:spLocks noChangeArrowheads="1"/>
            </p:cNvSpPr>
            <p:nvPr/>
          </p:nvSpPr>
          <p:spPr bwMode="auto">
            <a:xfrm>
              <a:off x="2198" y="1912"/>
              <a:ext cx="222" cy="248"/>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6</a:t>
              </a:r>
            </a:p>
          </p:txBody>
        </p:sp>
        <p:sp>
          <p:nvSpPr>
            <p:cNvPr id="4108" name="Line 12"/>
            <p:cNvSpPr>
              <a:spLocks noChangeShapeType="1"/>
            </p:cNvSpPr>
            <p:nvPr/>
          </p:nvSpPr>
          <p:spPr bwMode="auto">
            <a:xfrm>
              <a:off x="3678" y="944"/>
              <a:ext cx="548" cy="4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9" name="Line 13"/>
            <p:cNvSpPr>
              <a:spLocks noChangeShapeType="1"/>
            </p:cNvSpPr>
            <p:nvPr/>
          </p:nvSpPr>
          <p:spPr bwMode="auto">
            <a:xfrm>
              <a:off x="1874" y="1587"/>
              <a:ext cx="367" cy="3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0" name="Line 14"/>
            <p:cNvSpPr>
              <a:spLocks noChangeShapeType="1"/>
            </p:cNvSpPr>
            <p:nvPr/>
          </p:nvSpPr>
          <p:spPr bwMode="auto">
            <a:xfrm flipH="1">
              <a:off x="3039" y="973"/>
              <a:ext cx="465" cy="39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1" name="Line 15"/>
            <p:cNvSpPr>
              <a:spLocks noChangeShapeType="1"/>
            </p:cNvSpPr>
            <p:nvPr/>
          </p:nvSpPr>
          <p:spPr bwMode="auto">
            <a:xfrm flipH="1">
              <a:off x="3721" y="1587"/>
              <a:ext cx="479" cy="34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2" name="AutoShape 16"/>
            <p:cNvSpPr>
              <a:spLocks noChangeArrowheads="1"/>
            </p:cNvSpPr>
            <p:nvPr/>
          </p:nvSpPr>
          <p:spPr bwMode="auto">
            <a:xfrm>
              <a:off x="3529" y="1912"/>
              <a:ext cx="222" cy="248"/>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7</a:t>
              </a:r>
            </a:p>
          </p:txBody>
        </p:sp>
        <p:sp>
          <p:nvSpPr>
            <p:cNvPr id="4113" name="AutoShape 17"/>
            <p:cNvSpPr>
              <a:spLocks noChangeArrowheads="1"/>
            </p:cNvSpPr>
            <p:nvPr/>
          </p:nvSpPr>
          <p:spPr bwMode="auto">
            <a:xfrm>
              <a:off x="4194" y="1352"/>
              <a:ext cx="222" cy="248"/>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5</a:t>
              </a:r>
            </a:p>
          </p:txBody>
        </p:sp>
        <p:sp>
          <p:nvSpPr>
            <p:cNvPr id="4114" name="Line 18"/>
            <p:cNvSpPr>
              <a:spLocks noChangeShapeType="1"/>
            </p:cNvSpPr>
            <p:nvPr/>
          </p:nvSpPr>
          <p:spPr bwMode="auto">
            <a:xfrm flipH="1">
              <a:off x="2416" y="2040"/>
              <a:ext cx="1105" cy="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5" name="Line 19"/>
            <p:cNvSpPr>
              <a:spLocks noChangeShapeType="1"/>
            </p:cNvSpPr>
            <p:nvPr/>
          </p:nvSpPr>
          <p:spPr bwMode="auto">
            <a:xfrm>
              <a:off x="3053" y="1544"/>
              <a:ext cx="537" cy="37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6" name="Line 20"/>
            <p:cNvSpPr>
              <a:spLocks noChangeShapeType="1"/>
            </p:cNvSpPr>
            <p:nvPr/>
          </p:nvSpPr>
          <p:spPr bwMode="auto">
            <a:xfrm flipH="1">
              <a:off x="2406" y="1561"/>
              <a:ext cx="482" cy="3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7" name="Line 21"/>
            <p:cNvSpPr>
              <a:spLocks noChangeShapeType="1"/>
            </p:cNvSpPr>
            <p:nvPr/>
          </p:nvSpPr>
          <p:spPr bwMode="auto">
            <a:xfrm flipH="1" flipV="1">
              <a:off x="3057" y="1406"/>
              <a:ext cx="1137" cy="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8" name="AutoShape 22"/>
            <p:cNvSpPr>
              <a:spLocks noChangeArrowheads="1"/>
            </p:cNvSpPr>
            <p:nvPr/>
          </p:nvSpPr>
          <p:spPr bwMode="auto">
            <a:xfrm>
              <a:off x="2845" y="1336"/>
              <a:ext cx="222" cy="249"/>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4</a:t>
              </a:r>
            </a:p>
          </p:txBody>
        </p:sp>
      </p:grpSp>
      <p:sp>
        <p:nvSpPr>
          <p:cNvPr id="4134" name="Rectangle 38"/>
          <p:cNvSpPr>
            <a:spLocks noChangeArrowheads="1"/>
          </p:cNvSpPr>
          <p:nvPr/>
        </p:nvSpPr>
        <p:spPr bwMode="auto">
          <a:xfrm>
            <a:off x="3990975" y="3581400"/>
            <a:ext cx="9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4" name="Rectangle 48"/>
          <p:cNvSpPr>
            <a:spLocks noChangeArrowheads="1"/>
          </p:cNvSpPr>
          <p:nvPr/>
        </p:nvSpPr>
        <p:spPr bwMode="auto">
          <a:xfrm>
            <a:off x="7258050" y="3581400"/>
            <a:ext cx="7938"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50" name="Rectangle 54"/>
          <p:cNvSpPr>
            <a:spLocks noChangeArrowheads="1"/>
          </p:cNvSpPr>
          <p:nvPr/>
        </p:nvSpPr>
        <p:spPr bwMode="auto">
          <a:xfrm>
            <a:off x="3990975" y="3589338"/>
            <a:ext cx="9525" cy="3048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55" name="Rectangle 59"/>
          <p:cNvSpPr>
            <a:spLocks noChangeArrowheads="1"/>
          </p:cNvSpPr>
          <p:nvPr/>
        </p:nvSpPr>
        <p:spPr bwMode="auto">
          <a:xfrm>
            <a:off x="7258050" y="3589338"/>
            <a:ext cx="7938" cy="3048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65" name="Rectangle 69"/>
          <p:cNvSpPr>
            <a:spLocks noChangeArrowheads="1"/>
          </p:cNvSpPr>
          <p:nvPr/>
        </p:nvSpPr>
        <p:spPr bwMode="auto">
          <a:xfrm>
            <a:off x="3990975" y="3894138"/>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75" name="Rectangle 79"/>
          <p:cNvSpPr>
            <a:spLocks noChangeArrowheads="1"/>
          </p:cNvSpPr>
          <p:nvPr/>
        </p:nvSpPr>
        <p:spPr bwMode="auto">
          <a:xfrm>
            <a:off x="7258050" y="3894138"/>
            <a:ext cx="793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80" name="Rectangle 84"/>
          <p:cNvSpPr>
            <a:spLocks noChangeArrowheads="1"/>
          </p:cNvSpPr>
          <p:nvPr/>
        </p:nvSpPr>
        <p:spPr bwMode="auto">
          <a:xfrm>
            <a:off x="3990975" y="3903663"/>
            <a:ext cx="9525" cy="3063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85" name="Rectangle 89"/>
          <p:cNvSpPr>
            <a:spLocks noChangeArrowheads="1"/>
          </p:cNvSpPr>
          <p:nvPr/>
        </p:nvSpPr>
        <p:spPr bwMode="auto">
          <a:xfrm>
            <a:off x="7258050" y="3903663"/>
            <a:ext cx="7938" cy="3063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5" name="Rectangle 99"/>
          <p:cNvSpPr>
            <a:spLocks noChangeArrowheads="1"/>
          </p:cNvSpPr>
          <p:nvPr/>
        </p:nvSpPr>
        <p:spPr bwMode="auto">
          <a:xfrm>
            <a:off x="3990975" y="4210050"/>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5" name="Rectangle 109"/>
          <p:cNvSpPr>
            <a:spLocks noChangeArrowheads="1"/>
          </p:cNvSpPr>
          <p:nvPr/>
        </p:nvSpPr>
        <p:spPr bwMode="auto">
          <a:xfrm>
            <a:off x="7258050" y="4210050"/>
            <a:ext cx="793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 name="Rectangle 114"/>
          <p:cNvSpPr>
            <a:spLocks noChangeArrowheads="1"/>
          </p:cNvSpPr>
          <p:nvPr/>
        </p:nvSpPr>
        <p:spPr bwMode="auto">
          <a:xfrm>
            <a:off x="3990975" y="4219575"/>
            <a:ext cx="9525" cy="3063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5" name="Rectangle 119"/>
          <p:cNvSpPr>
            <a:spLocks noChangeArrowheads="1"/>
          </p:cNvSpPr>
          <p:nvPr/>
        </p:nvSpPr>
        <p:spPr bwMode="auto">
          <a:xfrm>
            <a:off x="7258050" y="4219575"/>
            <a:ext cx="7938" cy="3063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21" name="Rectangle 125"/>
          <p:cNvSpPr>
            <a:spLocks noChangeArrowheads="1"/>
          </p:cNvSpPr>
          <p:nvPr/>
        </p:nvSpPr>
        <p:spPr bwMode="auto">
          <a:xfrm>
            <a:off x="1782763" y="4525963"/>
            <a:ext cx="9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22" name="Rectangle 126"/>
          <p:cNvSpPr>
            <a:spLocks noChangeArrowheads="1"/>
          </p:cNvSpPr>
          <p:nvPr/>
        </p:nvSpPr>
        <p:spPr bwMode="auto">
          <a:xfrm>
            <a:off x="1792288" y="4525963"/>
            <a:ext cx="1541462"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23" name="Rectangle 127"/>
          <p:cNvSpPr>
            <a:spLocks noChangeArrowheads="1"/>
          </p:cNvSpPr>
          <p:nvPr/>
        </p:nvSpPr>
        <p:spPr bwMode="auto">
          <a:xfrm>
            <a:off x="3333750" y="4525963"/>
            <a:ext cx="793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24" name="Rectangle 128"/>
          <p:cNvSpPr>
            <a:spLocks noChangeArrowheads="1"/>
          </p:cNvSpPr>
          <p:nvPr/>
        </p:nvSpPr>
        <p:spPr bwMode="auto">
          <a:xfrm>
            <a:off x="3341688" y="4525963"/>
            <a:ext cx="64928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25" name="Rectangle 129"/>
          <p:cNvSpPr>
            <a:spLocks noChangeArrowheads="1"/>
          </p:cNvSpPr>
          <p:nvPr/>
        </p:nvSpPr>
        <p:spPr bwMode="auto">
          <a:xfrm>
            <a:off x="3990975" y="4525963"/>
            <a:ext cx="9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26" name="Rectangle 130"/>
          <p:cNvSpPr>
            <a:spLocks noChangeArrowheads="1"/>
          </p:cNvSpPr>
          <p:nvPr/>
        </p:nvSpPr>
        <p:spPr bwMode="auto">
          <a:xfrm>
            <a:off x="4000500" y="4525963"/>
            <a:ext cx="644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27" name="Rectangle 131"/>
          <p:cNvSpPr>
            <a:spLocks noChangeArrowheads="1"/>
          </p:cNvSpPr>
          <p:nvPr/>
        </p:nvSpPr>
        <p:spPr bwMode="auto">
          <a:xfrm>
            <a:off x="4645025" y="4525963"/>
            <a:ext cx="793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28" name="Rectangle 132"/>
          <p:cNvSpPr>
            <a:spLocks noChangeArrowheads="1"/>
          </p:cNvSpPr>
          <p:nvPr/>
        </p:nvSpPr>
        <p:spPr bwMode="auto">
          <a:xfrm>
            <a:off x="4652963" y="4525963"/>
            <a:ext cx="644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29" name="Rectangle 133"/>
          <p:cNvSpPr>
            <a:spLocks noChangeArrowheads="1"/>
          </p:cNvSpPr>
          <p:nvPr/>
        </p:nvSpPr>
        <p:spPr bwMode="auto">
          <a:xfrm>
            <a:off x="5297488" y="4525963"/>
            <a:ext cx="9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30" name="Rectangle 134"/>
          <p:cNvSpPr>
            <a:spLocks noChangeArrowheads="1"/>
          </p:cNvSpPr>
          <p:nvPr/>
        </p:nvSpPr>
        <p:spPr bwMode="auto">
          <a:xfrm>
            <a:off x="5307013" y="4525963"/>
            <a:ext cx="644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31" name="Rectangle 135"/>
          <p:cNvSpPr>
            <a:spLocks noChangeArrowheads="1"/>
          </p:cNvSpPr>
          <p:nvPr/>
        </p:nvSpPr>
        <p:spPr bwMode="auto">
          <a:xfrm>
            <a:off x="5951538" y="4525963"/>
            <a:ext cx="793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32" name="Rectangle 136"/>
          <p:cNvSpPr>
            <a:spLocks noChangeArrowheads="1"/>
          </p:cNvSpPr>
          <p:nvPr/>
        </p:nvSpPr>
        <p:spPr bwMode="auto">
          <a:xfrm>
            <a:off x="5959475" y="4525963"/>
            <a:ext cx="644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33" name="Rectangle 137"/>
          <p:cNvSpPr>
            <a:spLocks noChangeArrowheads="1"/>
          </p:cNvSpPr>
          <p:nvPr/>
        </p:nvSpPr>
        <p:spPr bwMode="auto">
          <a:xfrm>
            <a:off x="6604000" y="4525963"/>
            <a:ext cx="9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34" name="Rectangle 138"/>
          <p:cNvSpPr>
            <a:spLocks noChangeArrowheads="1"/>
          </p:cNvSpPr>
          <p:nvPr/>
        </p:nvSpPr>
        <p:spPr bwMode="auto">
          <a:xfrm>
            <a:off x="6613525" y="4525963"/>
            <a:ext cx="644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35" name="Rectangle 139"/>
          <p:cNvSpPr>
            <a:spLocks noChangeArrowheads="1"/>
          </p:cNvSpPr>
          <p:nvPr/>
        </p:nvSpPr>
        <p:spPr bwMode="auto">
          <a:xfrm>
            <a:off x="7258050" y="4525963"/>
            <a:ext cx="793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36" name="Rectangle 140"/>
          <p:cNvSpPr>
            <a:spLocks noChangeArrowheads="1"/>
          </p:cNvSpPr>
          <p:nvPr/>
        </p:nvSpPr>
        <p:spPr bwMode="auto">
          <a:xfrm>
            <a:off x="7265988" y="4525963"/>
            <a:ext cx="57943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37" name="Rectangle 141"/>
          <p:cNvSpPr>
            <a:spLocks noChangeArrowheads="1"/>
          </p:cNvSpPr>
          <p:nvPr/>
        </p:nvSpPr>
        <p:spPr bwMode="auto">
          <a:xfrm>
            <a:off x="7845425" y="4525963"/>
            <a:ext cx="9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40" name="Rectangle 144"/>
          <p:cNvSpPr>
            <a:spLocks noChangeArrowheads="1"/>
          </p:cNvSpPr>
          <p:nvPr/>
        </p:nvSpPr>
        <p:spPr bwMode="auto">
          <a:xfrm>
            <a:off x="3990975" y="4533900"/>
            <a:ext cx="9525" cy="307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45" name="Rectangle 149"/>
          <p:cNvSpPr>
            <a:spLocks noChangeArrowheads="1"/>
          </p:cNvSpPr>
          <p:nvPr/>
        </p:nvSpPr>
        <p:spPr bwMode="auto">
          <a:xfrm>
            <a:off x="7258050" y="4533900"/>
            <a:ext cx="7938" cy="307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56" name="Rectangle 160"/>
          <p:cNvSpPr>
            <a:spLocks noChangeArrowheads="1"/>
          </p:cNvSpPr>
          <p:nvPr/>
        </p:nvSpPr>
        <p:spPr bwMode="auto">
          <a:xfrm>
            <a:off x="3990975" y="4841875"/>
            <a:ext cx="9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66" name="Rectangle 170"/>
          <p:cNvSpPr>
            <a:spLocks noChangeArrowheads="1"/>
          </p:cNvSpPr>
          <p:nvPr/>
        </p:nvSpPr>
        <p:spPr bwMode="auto">
          <a:xfrm>
            <a:off x="7258050" y="4841875"/>
            <a:ext cx="7938"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71" name="Rectangle 175"/>
          <p:cNvSpPr>
            <a:spLocks noChangeArrowheads="1"/>
          </p:cNvSpPr>
          <p:nvPr/>
        </p:nvSpPr>
        <p:spPr bwMode="auto">
          <a:xfrm>
            <a:off x="3990975" y="4849813"/>
            <a:ext cx="9525" cy="3063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76" name="Rectangle 180"/>
          <p:cNvSpPr>
            <a:spLocks noChangeArrowheads="1"/>
          </p:cNvSpPr>
          <p:nvPr/>
        </p:nvSpPr>
        <p:spPr bwMode="auto">
          <a:xfrm>
            <a:off x="7258050" y="4849813"/>
            <a:ext cx="7938" cy="3063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86" name="Rectangle 190"/>
          <p:cNvSpPr>
            <a:spLocks noChangeArrowheads="1"/>
          </p:cNvSpPr>
          <p:nvPr/>
        </p:nvSpPr>
        <p:spPr bwMode="auto">
          <a:xfrm>
            <a:off x="3990975" y="5156200"/>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96" name="Rectangle 200"/>
          <p:cNvSpPr>
            <a:spLocks noChangeArrowheads="1"/>
          </p:cNvSpPr>
          <p:nvPr/>
        </p:nvSpPr>
        <p:spPr bwMode="auto">
          <a:xfrm>
            <a:off x="7258050" y="5156200"/>
            <a:ext cx="793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1" name="Rectangle 205"/>
          <p:cNvSpPr>
            <a:spLocks noChangeArrowheads="1"/>
          </p:cNvSpPr>
          <p:nvPr/>
        </p:nvSpPr>
        <p:spPr bwMode="auto">
          <a:xfrm>
            <a:off x="3990975" y="5165725"/>
            <a:ext cx="9525" cy="3063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6" name="Rectangle 210"/>
          <p:cNvSpPr>
            <a:spLocks noChangeArrowheads="1"/>
          </p:cNvSpPr>
          <p:nvPr/>
        </p:nvSpPr>
        <p:spPr bwMode="auto">
          <a:xfrm>
            <a:off x="7258050" y="5165725"/>
            <a:ext cx="7938" cy="3063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14" name="Rectangle 218"/>
          <p:cNvSpPr>
            <a:spLocks noChangeArrowheads="1"/>
          </p:cNvSpPr>
          <p:nvPr/>
        </p:nvSpPr>
        <p:spPr bwMode="auto">
          <a:xfrm>
            <a:off x="3990975" y="5472113"/>
            <a:ext cx="9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25" name="Rectangle 229"/>
          <p:cNvSpPr>
            <a:spLocks noChangeArrowheads="1"/>
          </p:cNvSpPr>
          <p:nvPr/>
        </p:nvSpPr>
        <p:spPr bwMode="auto">
          <a:xfrm>
            <a:off x="7258050" y="5472113"/>
            <a:ext cx="793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30" name="Rectangle 234"/>
          <p:cNvSpPr>
            <a:spLocks noChangeArrowheads="1"/>
          </p:cNvSpPr>
          <p:nvPr/>
        </p:nvSpPr>
        <p:spPr bwMode="auto">
          <a:xfrm>
            <a:off x="3990975" y="5480050"/>
            <a:ext cx="9525" cy="307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35" name="Rectangle 239"/>
          <p:cNvSpPr>
            <a:spLocks noChangeArrowheads="1"/>
          </p:cNvSpPr>
          <p:nvPr/>
        </p:nvSpPr>
        <p:spPr bwMode="auto">
          <a:xfrm>
            <a:off x="7258050" y="5480050"/>
            <a:ext cx="7938" cy="307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40" name="Rectangle 244"/>
          <p:cNvSpPr>
            <a:spLocks noChangeArrowheads="1"/>
          </p:cNvSpPr>
          <p:nvPr/>
        </p:nvSpPr>
        <p:spPr bwMode="auto">
          <a:xfrm>
            <a:off x="1782763" y="5788025"/>
            <a:ext cx="9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41" name="Rectangle 245"/>
          <p:cNvSpPr>
            <a:spLocks noChangeArrowheads="1"/>
          </p:cNvSpPr>
          <p:nvPr/>
        </p:nvSpPr>
        <p:spPr bwMode="auto">
          <a:xfrm>
            <a:off x="1792288" y="5788025"/>
            <a:ext cx="1541462"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42" name="Rectangle 246"/>
          <p:cNvSpPr>
            <a:spLocks noChangeArrowheads="1"/>
          </p:cNvSpPr>
          <p:nvPr/>
        </p:nvSpPr>
        <p:spPr bwMode="auto">
          <a:xfrm>
            <a:off x="3333750" y="5788025"/>
            <a:ext cx="7938"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43" name="Rectangle 247"/>
          <p:cNvSpPr>
            <a:spLocks noChangeArrowheads="1"/>
          </p:cNvSpPr>
          <p:nvPr/>
        </p:nvSpPr>
        <p:spPr bwMode="auto">
          <a:xfrm>
            <a:off x="3341688" y="5788025"/>
            <a:ext cx="649287"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44" name="Rectangle 248"/>
          <p:cNvSpPr>
            <a:spLocks noChangeArrowheads="1"/>
          </p:cNvSpPr>
          <p:nvPr/>
        </p:nvSpPr>
        <p:spPr bwMode="auto">
          <a:xfrm>
            <a:off x="3990975" y="5788025"/>
            <a:ext cx="9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45" name="Rectangle 249"/>
          <p:cNvSpPr>
            <a:spLocks noChangeArrowheads="1"/>
          </p:cNvSpPr>
          <p:nvPr/>
        </p:nvSpPr>
        <p:spPr bwMode="auto">
          <a:xfrm>
            <a:off x="4000500" y="5788025"/>
            <a:ext cx="644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46" name="Rectangle 250"/>
          <p:cNvSpPr>
            <a:spLocks noChangeArrowheads="1"/>
          </p:cNvSpPr>
          <p:nvPr/>
        </p:nvSpPr>
        <p:spPr bwMode="auto">
          <a:xfrm>
            <a:off x="4645025" y="5788025"/>
            <a:ext cx="7938"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47" name="Rectangle 251"/>
          <p:cNvSpPr>
            <a:spLocks noChangeArrowheads="1"/>
          </p:cNvSpPr>
          <p:nvPr/>
        </p:nvSpPr>
        <p:spPr bwMode="auto">
          <a:xfrm>
            <a:off x="4652963" y="5788025"/>
            <a:ext cx="644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48" name="Rectangle 252"/>
          <p:cNvSpPr>
            <a:spLocks noChangeArrowheads="1"/>
          </p:cNvSpPr>
          <p:nvPr/>
        </p:nvSpPr>
        <p:spPr bwMode="auto">
          <a:xfrm>
            <a:off x="5297488" y="5788025"/>
            <a:ext cx="9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49" name="Rectangle 253"/>
          <p:cNvSpPr>
            <a:spLocks noChangeArrowheads="1"/>
          </p:cNvSpPr>
          <p:nvPr/>
        </p:nvSpPr>
        <p:spPr bwMode="auto">
          <a:xfrm>
            <a:off x="5307013" y="5788025"/>
            <a:ext cx="644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50" name="Rectangle 254"/>
          <p:cNvSpPr>
            <a:spLocks noChangeArrowheads="1"/>
          </p:cNvSpPr>
          <p:nvPr/>
        </p:nvSpPr>
        <p:spPr bwMode="auto">
          <a:xfrm>
            <a:off x="5951538" y="5788025"/>
            <a:ext cx="7937"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51" name="Rectangle 255"/>
          <p:cNvSpPr>
            <a:spLocks noChangeArrowheads="1"/>
          </p:cNvSpPr>
          <p:nvPr/>
        </p:nvSpPr>
        <p:spPr bwMode="auto">
          <a:xfrm>
            <a:off x="5959475" y="5788025"/>
            <a:ext cx="644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52" name="Rectangle 256"/>
          <p:cNvSpPr>
            <a:spLocks noChangeArrowheads="1"/>
          </p:cNvSpPr>
          <p:nvPr/>
        </p:nvSpPr>
        <p:spPr bwMode="auto">
          <a:xfrm>
            <a:off x="6604000" y="5788025"/>
            <a:ext cx="9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53" name="Rectangle 257"/>
          <p:cNvSpPr>
            <a:spLocks noChangeArrowheads="1"/>
          </p:cNvSpPr>
          <p:nvPr/>
        </p:nvSpPr>
        <p:spPr bwMode="auto">
          <a:xfrm>
            <a:off x="6613525" y="5788025"/>
            <a:ext cx="644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54" name="Rectangle 258"/>
          <p:cNvSpPr>
            <a:spLocks noChangeArrowheads="1"/>
          </p:cNvSpPr>
          <p:nvPr/>
        </p:nvSpPr>
        <p:spPr bwMode="auto">
          <a:xfrm>
            <a:off x="7258050" y="5788025"/>
            <a:ext cx="7938"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55" name="Rectangle 259"/>
          <p:cNvSpPr>
            <a:spLocks noChangeArrowheads="1"/>
          </p:cNvSpPr>
          <p:nvPr/>
        </p:nvSpPr>
        <p:spPr bwMode="auto">
          <a:xfrm>
            <a:off x="7265988" y="5788025"/>
            <a:ext cx="579437"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56" name="Rectangle 260"/>
          <p:cNvSpPr>
            <a:spLocks noChangeArrowheads="1"/>
          </p:cNvSpPr>
          <p:nvPr/>
        </p:nvSpPr>
        <p:spPr bwMode="auto">
          <a:xfrm>
            <a:off x="7845425" y="5788025"/>
            <a:ext cx="9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64" name="Rectangle 268"/>
          <p:cNvSpPr>
            <a:spLocks noChangeArrowheads="1"/>
          </p:cNvSpPr>
          <p:nvPr/>
        </p:nvSpPr>
        <p:spPr bwMode="auto">
          <a:xfrm>
            <a:off x="3990975" y="5795963"/>
            <a:ext cx="9525" cy="3063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65" name="Rectangle 269"/>
          <p:cNvSpPr>
            <a:spLocks noChangeArrowheads="1"/>
          </p:cNvSpPr>
          <p:nvPr/>
        </p:nvSpPr>
        <p:spPr bwMode="auto">
          <a:xfrm>
            <a:off x="3990975" y="6102350"/>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79" name="Rectangle 283"/>
          <p:cNvSpPr>
            <a:spLocks noChangeArrowheads="1"/>
          </p:cNvSpPr>
          <p:nvPr/>
        </p:nvSpPr>
        <p:spPr bwMode="auto">
          <a:xfrm>
            <a:off x="7258050" y="5795963"/>
            <a:ext cx="7938" cy="3063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80" name="Rectangle 284"/>
          <p:cNvSpPr>
            <a:spLocks noChangeArrowheads="1"/>
          </p:cNvSpPr>
          <p:nvPr/>
        </p:nvSpPr>
        <p:spPr bwMode="auto">
          <a:xfrm>
            <a:off x="7258050" y="6102350"/>
            <a:ext cx="793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aphicFrame>
        <p:nvGraphicFramePr>
          <p:cNvPr id="4391" name="Object 295"/>
          <p:cNvGraphicFramePr>
            <a:graphicFrameLocks noChangeAspect="1"/>
          </p:cNvGraphicFramePr>
          <p:nvPr>
            <p:extLst>
              <p:ext uri="{D42A27DB-BD31-4B8C-83A1-F6EECF244321}">
                <p14:modId xmlns:p14="http://schemas.microsoft.com/office/powerpoint/2010/main" val="4222286642"/>
              </p:ext>
            </p:extLst>
          </p:nvPr>
        </p:nvGraphicFramePr>
        <p:xfrm>
          <a:off x="931862" y="3757612"/>
          <a:ext cx="6781800" cy="2797175"/>
        </p:xfrm>
        <a:graphic>
          <a:graphicData uri="http://schemas.openxmlformats.org/presentationml/2006/ole">
            <mc:AlternateContent xmlns:mc="http://schemas.openxmlformats.org/markup-compatibility/2006">
              <mc:Choice xmlns:v="urn:schemas-microsoft-com:vml" Requires="v">
                <p:oleObj spid="_x0000_s4491" name="Photo Editor Photo" r:id="rId3" imgW="6211167" imgH="2561905" progId="MSPhotoEd.3">
                  <p:embed/>
                </p:oleObj>
              </mc:Choice>
              <mc:Fallback>
                <p:oleObj name="Photo Editor Photo" r:id="rId3" imgW="6211167" imgH="2561905" progId="MSPhotoEd.3">
                  <p:embed/>
                  <p:pic>
                    <p:nvPicPr>
                      <p:cNvPr id="0" name="Object 2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862" y="3757612"/>
                        <a:ext cx="6781800"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6DD6F8B-6C5B-45AF-AEF3-D7DA40E4D41A}" type="slidenum">
              <a:rPr lang="en-US" smtClean="0"/>
              <a:pPr/>
              <a:t>15</a:t>
            </a:fld>
            <a:endParaRPr lang="en-US"/>
          </a:p>
        </p:txBody>
      </p:sp>
      <p:sp>
        <p:nvSpPr>
          <p:cNvPr id="5" name="Rectangle 4"/>
          <p:cNvSpPr/>
          <p:nvPr/>
        </p:nvSpPr>
        <p:spPr>
          <a:xfrm>
            <a:off x="571500" y="2438400"/>
            <a:ext cx="8001000" cy="1569660"/>
          </a:xfrm>
          <a:prstGeom prst="rect">
            <a:avLst/>
          </a:prstGeom>
        </p:spPr>
        <p:txBody>
          <a:bodyPr wrap="square">
            <a:spAutoFit/>
          </a:bodyPr>
          <a:lstStyle/>
          <a:p>
            <a:r>
              <a:rPr lang="en-US" dirty="0">
                <a:solidFill>
                  <a:srgbClr val="21242C"/>
                </a:solidFill>
                <a:latin typeface="Lato"/>
              </a:rPr>
              <a:t>it takes </a:t>
            </a:r>
            <a:r>
              <a:rPr lang="en-US" dirty="0" smtClean="0">
                <a:solidFill>
                  <a:srgbClr val="21242C"/>
                </a:solidFill>
                <a:latin typeface="KaTeX_Main"/>
              </a:rPr>
              <a:t>Θ(</a:t>
            </a:r>
            <a:r>
              <a:rPr lang="en-US" i="1" dirty="0" smtClean="0">
                <a:solidFill>
                  <a:srgbClr val="21242C"/>
                </a:solidFill>
                <a:latin typeface="KaTeX_Math"/>
              </a:rPr>
              <a:t>V</a:t>
            </a:r>
            <a:r>
              <a:rPr lang="en-US" dirty="0" smtClean="0">
                <a:solidFill>
                  <a:srgbClr val="21242C"/>
                </a:solidFill>
                <a:latin typeface="inherit"/>
              </a:rPr>
              <a:t>)</a:t>
            </a:r>
            <a:r>
              <a:rPr lang="en-US" dirty="0" smtClean="0">
                <a:solidFill>
                  <a:srgbClr val="21242C"/>
                </a:solidFill>
                <a:latin typeface="Lato"/>
              </a:rPr>
              <a:t>, </a:t>
            </a:r>
            <a:r>
              <a:rPr lang="en-US" dirty="0">
                <a:solidFill>
                  <a:srgbClr val="21242C"/>
                </a:solidFill>
                <a:latin typeface="Lato"/>
              </a:rPr>
              <a:t>even if the graph is </a:t>
            </a:r>
            <a:r>
              <a:rPr lang="en-US" b="1" dirty="0">
                <a:solidFill>
                  <a:srgbClr val="21242C"/>
                </a:solidFill>
                <a:latin typeface="Lato"/>
              </a:rPr>
              <a:t>sparse</a:t>
            </a:r>
            <a:r>
              <a:rPr lang="en-US" dirty="0">
                <a:solidFill>
                  <a:srgbClr val="21242C"/>
                </a:solidFill>
                <a:latin typeface="Lato"/>
              </a:rPr>
              <a:t>: relatively few edges. In other words, for a sparse graph, the adjacency matrix is mostly 0s, and we use lots of space to represent only a few edges. </a:t>
            </a:r>
            <a:endParaRPr lang="en-US" dirty="0"/>
          </a:p>
        </p:txBody>
      </p:sp>
    </p:spTree>
    <p:extLst>
      <p:ext uri="{BB962C8B-B14F-4D97-AF65-F5344CB8AC3E}">
        <p14:creationId xmlns:p14="http://schemas.microsoft.com/office/powerpoint/2010/main" val="391392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List</a:t>
            </a:r>
            <a:endParaRPr lang="en-US" dirty="0"/>
          </a:p>
        </p:txBody>
      </p:sp>
      <p:sp>
        <p:nvSpPr>
          <p:cNvPr id="4" name="Slide Number Placeholder 3"/>
          <p:cNvSpPr>
            <a:spLocks noGrp="1"/>
          </p:cNvSpPr>
          <p:nvPr>
            <p:ph type="sldNum" sz="quarter" idx="12"/>
          </p:nvPr>
        </p:nvSpPr>
        <p:spPr/>
        <p:txBody>
          <a:bodyPr/>
          <a:lstStyle/>
          <a:p>
            <a:fld id="{56DD6F8B-6C5B-45AF-AEF3-D7DA40E4D41A}" type="slidenum">
              <a:rPr lang="en-US" smtClean="0"/>
              <a:pPr/>
              <a:t>16</a:t>
            </a:fld>
            <a:endParaRPr lang="en-US"/>
          </a:p>
        </p:txBody>
      </p:sp>
      <p:sp>
        <p:nvSpPr>
          <p:cNvPr id="5" name="Rectangle 4"/>
          <p:cNvSpPr/>
          <p:nvPr/>
        </p:nvSpPr>
        <p:spPr>
          <a:xfrm>
            <a:off x="469006" y="2057400"/>
            <a:ext cx="8217794" cy="3046988"/>
          </a:xfrm>
          <a:prstGeom prst="rect">
            <a:avLst/>
          </a:prstGeom>
        </p:spPr>
        <p:txBody>
          <a:bodyPr wrap="square">
            <a:spAutoFit/>
          </a:bodyPr>
          <a:lstStyle/>
          <a:p>
            <a:r>
              <a:rPr lang="en-US" dirty="0"/>
              <a:t>One simple way to represent a graph is just a list, or array, of |</a:t>
            </a:r>
            <a:r>
              <a:rPr lang="en-US" dirty="0" smtClean="0"/>
              <a:t>E|, </a:t>
            </a:r>
            <a:r>
              <a:rPr lang="en-US" dirty="0"/>
              <a:t>which we call an edge list. To represent an edge, we just have an array of two vertex numbers, or an array of objects containing the vertex numbers of the vertices that the edges are incident on. If edges have weights, add either a third element to the array or more information to the object, giving the edge's weight. Since each edge contains just two or three numbers, the total space for an edge list is </a:t>
            </a:r>
            <a:r>
              <a:rPr lang="en-US" dirty="0" smtClean="0"/>
              <a:t>Θ(E).</a:t>
            </a:r>
            <a:endParaRPr lang="en-US" dirty="0"/>
          </a:p>
        </p:txBody>
      </p:sp>
    </p:spTree>
    <p:extLst>
      <p:ext uri="{BB962C8B-B14F-4D97-AF65-F5344CB8AC3E}">
        <p14:creationId xmlns:p14="http://schemas.microsoft.com/office/powerpoint/2010/main" val="54235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Edge list</a:t>
            </a:r>
            <a:br>
              <a:rPr lang="en-US" dirty="0" smtClean="0"/>
            </a:br>
            <a:endParaRPr lang="en-US" dirty="0"/>
          </a:p>
        </p:txBody>
      </p:sp>
      <p:sp>
        <p:nvSpPr>
          <p:cNvPr id="4" name="Slide Number Placeholder 3"/>
          <p:cNvSpPr>
            <a:spLocks noGrp="1"/>
          </p:cNvSpPr>
          <p:nvPr>
            <p:ph type="sldNum" sz="quarter" idx="12"/>
          </p:nvPr>
        </p:nvSpPr>
        <p:spPr/>
        <p:txBody>
          <a:bodyPr/>
          <a:lstStyle/>
          <a:p>
            <a:fld id="{56DD6F8B-6C5B-45AF-AEF3-D7DA40E4D41A}" type="slidenum">
              <a:rPr lang="en-US" smtClean="0"/>
              <a:pPr/>
              <a:t>17</a:t>
            </a:fld>
            <a:endParaRPr lang="en-US"/>
          </a:p>
        </p:txBody>
      </p:sp>
      <p:sp>
        <p:nvSpPr>
          <p:cNvPr id="7" name="Rectangle 6"/>
          <p:cNvSpPr/>
          <p:nvPr/>
        </p:nvSpPr>
        <p:spPr>
          <a:xfrm>
            <a:off x="609600" y="2387651"/>
            <a:ext cx="7848600" cy="830997"/>
          </a:xfrm>
          <a:prstGeom prst="rect">
            <a:avLst/>
          </a:prstGeom>
        </p:spPr>
        <p:txBody>
          <a:bodyPr wrap="square">
            <a:spAutoFit/>
          </a:bodyPr>
          <a:lstStyle/>
          <a:p>
            <a:r>
              <a:rPr lang="en-US" dirty="0"/>
              <a:t>[ [0,1], [0,6], [0,8], [1,4], [1,6], [1,9], [2,4], [2,6], [3,4], [3,5],</a:t>
            </a:r>
          </a:p>
          <a:p>
            <a:r>
              <a:rPr lang="en-US" dirty="0"/>
              <a:t>[3,8], [4,5], [4,9], [7,8], [7,9] ]</a:t>
            </a:r>
          </a:p>
        </p:txBody>
      </p:sp>
    </p:spTree>
    <p:extLst>
      <p:ext uri="{BB962C8B-B14F-4D97-AF65-F5344CB8AC3E}">
        <p14:creationId xmlns:p14="http://schemas.microsoft.com/office/powerpoint/2010/main" val="215927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66700" y="297784"/>
            <a:ext cx="8229600" cy="1069848"/>
          </a:xfrm>
        </p:spPr>
        <p:txBody>
          <a:bodyPr>
            <a:normAutofit/>
          </a:bodyPr>
          <a:lstStyle/>
          <a:p>
            <a:r>
              <a:rPr lang="en-US" dirty="0"/>
              <a:t>Representation: Adjacency List</a:t>
            </a:r>
          </a:p>
        </p:txBody>
      </p:sp>
      <p:sp>
        <p:nvSpPr>
          <p:cNvPr id="51" name="Slide Number Placeholder 3"/>
          <p:cNvSpPr>
            <a:spLocks noGrp="1"/>
          </p:cNvSpPr>
          <p:nvPr>
            <p:ph type="sldNum" sz="quarter" idx="12"/>
          </p:nvPr>
        </p:nvSpPr>
        <p:spPr/>
        <p:txBody>
          <a:bodyPr/>
          <a:lstStyle/>
          <a:p>
            <a:fld id="{387445B9-BB8F-4126-9A6E-A11B44AE190E}" type="slidenum">
              <a:rPr lang="en-US"/>
              <a:pPr/>
              <a:t>18</a:t>
            </a:fld>
            <a:endParaRPr lang="en-US"/>
          </a:p>
        </p:txBody>
      </p:sp>
      <p:grpSp>
        <p:nvGrpSpPr>
          <p:cNvPr id="5170" name="Group 50"/>
          <p:cNvGrpSpPr>
            <a:grpSpLocks/>
          </p:cNvGrpSpPr>
          <p:nvPr/>
        </p:nvGrpSpPr>
        <p:grpSpPr bwMode="auto">
          <a:xfrm>
            <a:off x="2326482" y="1128713"/>
            <a:ext cx="4343400" cy="2286000"/>
            <a:chOff x="1536" y="576"/>
            <a:chExt cx="2736" cy="1440"/>
          </a:xfrm>
        </p:grpSpPr>
        <p:sp>
          <p:nvSpPr>
            <p:cNvPr id="5124" name="AutoShape 4"/>
            <p:cNvSpPr>
              <a:spLocks noChangeArrowheads="1"/>
            </p:cNvSpPr>
            <p:nvPr/>
          </p:nvSpPr>
          <p:spPr bwMode="auto">
            <a:xfrm>
              <a:off x="2055" y="576"/>
              <a:ext cx="222" cy="249"/>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1</a:t>
              </a:r>
            </a:p>
          </p:txBody>
        </p:sp>
        <p:sp>
          <p:nvSpPr>
            <p:cNvPr id="5125" name="AutoShape 5"/>
            <p:cNvSpPr>
              <a:spLocks noChangeArrowheads="1"/>
            </p:cNvSpPr>
            <p:nvPr/>
          </p:nvSpPr>
          <p:spPr bwMode="auto">
            <a:xfrm>
              <a:off x="3329" y="602"/>
              <a:ext cx="222" cy="249"/>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2</a:t>
              </a:r>
            </a:p>
          </p:txBody>
        </p:sp>
        <p:sp>
          <p:nvSpPr>
            <p:cNvPr id="5126" name="Line 6"/>
            <p:cNvSpPr>
              <a:spLocks noChangeShapeType="1"/>
            </p:cNvSpPr>
            <p:nvPr/>
          </p:nvSpPr>
          <p:spPr bwMode="auto">
            <a:xfrm>
              <a:off x="2298" y="700"/>
              <a:ext cx="1039" cy="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7" name="Line 7"/>
            <p:cNvSpPr>
              <a:spLocks noChangeShapeType="1"/>
            </p:cNvSpPr>
            <p:nvPr/>
          </p:nvSpPr>
          <p:spPr bwMode="auto">
            <a:xfrm>
              <a:off x="2232" y="800"/>
              <a:ext cx="498" cy="40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8" name="Line 8"/>
            <p:cNvSpPr>
              <a:spLocks noChangeShapeType="1"/>
            </p:cNvSpPr>
            <p:nvPr/>
          </p:nvSpPr>
          <p:spPr bwMode="auto">
            <a:xfrm flipH="1">
              <a:off x="1706" y="767"/>
              <a:ext cx="379" cy="46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9" name="Line 9"/>
            <p:cNvSpPr>
              <a:spLocks noChangeShapeType="1"/>
            </p:cNvSpPr>
            <p:nvPr/>
          </p:nvSpPr>
          <p:spPr bwMode="auto">
            <a:xfrm flipH="1">
              <a:off x="1755" y="1263"/>
              <a:ext cx="992" cy="1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0" name="AutoShape 10"/>
            <p:cNvSpPr>
              <a:spLocks noChangeArrowheads="1"/>
            </p:cNvSpPr>
            <p:nvPr/>
          </p:nvSpPr>
          <p:spPr bwMode="auto">
            <a:xfrm>
              <a:off x="1536" y="1208"/>
              <a:ext cx="222" cy="248"/>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3</a:t>
              </a:r>
            </a:p>
          </p:txBody>
        </p:sp>
        <p:sp>
          <p:nvSpPr>
            <p:cNvPr id="5131" name="AutoShape 11"/>
            <p:cNvSpPr>
              <a:spLocks noChangeArrowheads="1"/>
            </p:cNvSpPr>
            <p:nvPr/>
          </p:nvSpPr>
          <p:spPr bwMode="auto">
            <a:xfrm>
              <a:off x="2054" y="1768"/>
              <a:ext cx="222" cy="248"/>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6</a:t>
              </a:r>
            </a:p>
          </p:txBody>
        </p:sp>
        <p:sp>
          <p:nvSpPr>
            <p:cNvPr id="5132" name="Line 12"/>
            <p:cNvSpPr>
              <a:spLocks noChangeShapeType="1"/>
            </p:cNvSpPr>
            <p:nvPr/>
          </p:nvSpPr>
          <p:spPr bwMode="auto">
            <a:xfrm>
              <a:off x="3534" y="800"/>
              <a:ext cx="548" cy="4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3" name="Line 13"/>
            <p:cNvSpPr>
              <a:spLocks noChangeShapeType="1"/>
            </p:cNvSpPr>
            <p:nvPr/>
          </p:nvSpPr>
          <p:spPr bwMode="auto">
            <a:xfrm>
              <a:off x="1730" y="1443"/>
              <a:ext cx="367" cy="3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4" name="Line 14"/>
            <p:cNvSpPr>
              <a:spLocks noChangeShapeType="1"/>
            </p:cNvSpPr>
            <p:nvPr/>
          </p:nvSpPr>
          <p:spPr bwMode="auto">
            <a:xfrm flipH="1">
              <a:off x="2895" y="829"/>
              <a:ext cx="465" cy="39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5" name="Line 15"/>
            <p:cNvSpPr>
              <a:spLocks noChangeShapeType="1"/>
            </p:cNvSpPr>
            <p:nvPr/>
          </p:nvSpPr>
          <p:spPr bwMode="auto">
            <a:xfrm flipH="1">
              <a:off x="3577" y="1443"/>
              <a:ext cx="479" cy="34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6" name="AutoShape 16"/>
            <p:cNvSpPr>
              <a:spLocks noChangeArrowheads="1"/>
            </p:cNvSpPr>
            <p:nvPr/>
          </p:nvSpPr>
          <p:spPr bwMode="auto">
            <a:xfrm>
              <a:off x="3385" y="1768"/>
              <a:ext cx="222" cy="248"/>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7</a:t>
              </a:r>
            </a:p>
          </p:txBody>
        </p:sp>
        <p:sp>
          <p:nvSpPr>
            <p:cNvPr id="5137" name="AutoShape 17"/>
            <p:cNvSpPr>
              <a:spLocks noChangeArrowheads="1"/>
            </p:cNvSpPr>
            <p:nvPr/>
          </p:nvSpPr>
          <p:spPr bwMode="auto">
            <a:xfrm>
              <a:off x="4050" y="1208"/>
              <a:ext cx="222" cy="248"/>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5</a:t>
              </a:r>
            </a:p>
          </p:txBody>
        </p:sp>
        <p:sp>
          <p:nvSpPr>
            <p:cNvPr id="5138" name="Line 18"/>
            <p:cNvSpPr>
              <a:spLocks noChangeShapeType="1"/>
            </p:cNvSpPr>
            <p:nvPr/>
          </p:nvSpPr>
          <p:spPr bwMode="auto">
            <a:xfrm flipH="1">
              <a:off x="2272" y="1896"/>
              <a:ext cx="1105" cy="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9" name="Line 19"/>
            <p:cNvSpPr>
              <a:spLocks noChangeShapeType="1"/>
            </p:cNvSpPr>
            <p:nvPr/>
          </p:nvSpPr>
          <p:spPr bwMode="auto">
            <a:xfrm>
              <a:off x="2909" y="1400"/>
              <a:ext cx="537" cy="37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40" name="Line 20"/>
            <p:cNvSpPr>
              <a:spLocks noChangeShapeType="1"/>
            </p:cNvSpPr>
            <p:nvPr/>
          </p:nvSpPr>
          <p:spPr bwMode="auto">
            <a:xfrm flipH="1">
              <a:off x="2262" y="1417"/>
              <a:ext cx="482" cy="3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41" name="Line 21"/>
            <p:cNvSpPr>
              <a:spLocks noChangeShapeType="1"/>
            </p:cNvSpPr>
            <p:nvPr/>
          </p:nvSpPr>
          <p:spPr bwMode="auto">
            <a:xfrm flipH="1" flipV="1">
              <a:off x="2913" y="1262"/>
              <a:ext cx="1137" cy="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42" name="AutoShape 22"/>
            <p:cNvSpPr>
              <a:spLocks noChangeArrowheads="1"/>
            </p:cNvSpPr>
            <p:nvPr/>
          </p:nvSpPr>
          <p:spPr bwMode="auto">
            <a:xfrm>
              <a:off x="2701" y="1192"/>
              <a:ext cx="222" cy="249"/>
            </a:xfrm>
            <a:prstGeom prst="wedgeEllipseCallout">
              <a:avLst>
                <a:gd name="adj1" fmla="val -2083"/>
                <a:gd name="adj2" fmla="val 4907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1400"/>
                <a:t>4</a:t>
              </a:r>
            </a:p>
          </p:txBody>
        </p:sp>
      </p:grpSp>
      <p:sp>
        <p:nvSpPr>
          <p:cNvPr id="5143" name="Rectangle 23"/>
          <p:cNvSpPr>
            <a:spLocks noChangeArrowheads="1"/>
          </p:cNvSpPr>
          <p:nvPr/>
        </p:nvSpPr>
        <p:spPr bwMode="auto">
          <a:xfrm>
            <a:off x="2057400" y="3429000"/>
            <a:ext cx="685800" cy="297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4" name="Text Box 24"/>
          <p:cNvSpPr txBox="1">
            <a:spLocks noChangeArrowheads="1"/>
          </p:cNvSpPr>
          <p:nvPr/>
        </p:nvSpPr>
        <p:spPr bwMode="auto">
          <a:xfrm>
            <a:off x="1219200" y="3505200"/>
            <a:ext cx="609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5000"/>
              </a:lnSpc>
              <a:spcBef>
                <a:spcPct val="50000"/>
              </a:spcBef>
            </a:pPr>
            <a:endParaRPr lang="en-US" sz="2000"/>
          </a:p>
        </p:txBody>
      </p:sp>
      <p:sp>
        <p:nvSpPr>
          <p:cNvPr id="5145" name="Rectangle 25"/>
          <p:cNvSpPr>
            <a:spLocks noChangeArrowheads="1"/>
          </p:cNvSpPr>
          <p:nvPr/>
        </p:nvSpPr>
        <p:spPr bwMode="auto">
          <a:xfrm>
            <a:off x="1524000" y="3487738"/>
            <a:ext cx="3238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5000"/>
              </a:lnSpc>
              <a:spcBef>
                <a:spcPct val="50000"/>
              </a:spcBef>
            </a:pPr>
            <a:r>
              <a:rPr lang="en-US" sz="2200"/>
              <a:t>1</a:t>
            </a:r>
          </a:p>
          <a:p>
            <a:pPr>
              <a:lnSpc>
                <a:spcPct val="75000"/>
              </a:lnSpc>
              <a:spcBef>
                <a:spcPct val="50000"/>
              </a:spcBef>
            </a:pPr>
            <a:r>
              <a:rPr lang="en-US" sz="2200"/>
              <a:t>2</a:t>
            </a:r>
          </a:p>
          <a:p>
            <a:pPr>
              <a:lnSpc>
                <a:spcPct val="75000"/>
              </a:lnSpc>
              <a:spcBef>
                <a:spcPct val="50000"/>
              </a:spcBef>
            </a:pPr>
            <a:r>
              <a:rPr lang="en-US" sz="2200"/>
              <a:t>3</a:t>
            </a:r>
          </a:p>
          <a:p>
            <a:pPr>
              <a:lnSpc>
                <a:spcPct val="75000"/>
              </a:lnSpc>
              <a:spcBef>
                <a:spcPct val="50000"/>
              </a:spcBef>
            </a:pPr>
            <a:r>
              <a:rPr lang="en-US" sz="2200"/>
              <a:t>4</a:t>
            </a:r>
          </a:p>
          <a:p>
            <a:pPr>
              <a:lnSpc>
                <a:spcPct val="75000"/>
              </a:lnSpc>
              <a:spcBef>
                <a:spcPct val="50000"/>
              </a:spcBef>
            </a:pPr>
            <a:r>
              <a:rPr lang="en-US" sz="2200"/>
              <a:t>5</a:t>
            </a:r>
          </a:p>
          <a:p>
            <a:pPr>
              <a:lnSpc>
                <a:spcPct val="75000"/>
              </a:lnSpc>
              <a:spcBef>
                <a:spcPct val="50000"/>
              </a:spcBef>
            </a:pPr>
            <a:r>
              <a:rPr lang="en-US" sz="2200"/>
              <a:t>6</a:t>
            </a:r>
          </a:p>
          <a:p>
            <a:pPr>
              <a:lnSpc>
                <a:spcPct val="75000"/>
              </a:lnSpc>
              <a:spcBef>
                <a:spcPct val="50000"/>
              </a:spcBef>
            </a:pPr>
            <a:r>
              <a:rPr lang="en-US" sz="2200"/>
              <a:t>7</a:t>
            </a:r>
            <a:endParaRPr lang="en-US" sz="2000"/>
          </a:p>
        </p:txBody>
      </p:sp>
      <p:sp>
        <p:nvSpPr>
          <p:cNvPr id="5146" name="AutoShape 26"/>
          <p:cNvSpPr>
            <a:spLocks noChangeArrowheads="1"/>
          </p:cNvSpPr>
          <p:nvPr/>
        </p:nvSpPr>
        <p:spPr bwMode="auto">
          <a:xfrm>
            <a:off x="3200400" y="35052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2</a:t>
            </a:r>
          </a:p>
        </p:txBody>
      </p:sp>
      <p:sp>
        <p:nvSpPr>
          <p:cNvPr id="5147" name="AutoShape 27"/>
          <p:cNvSpPr>
            <a:spLocks noChangeArrowheads="1"/>
          </p:cNvSpPr>
          <p:nvPr/>
        </p:nvSpPr>
        <p:spPr bwMode="auto">
          <a:xfrm>
            <a:off x="3200400" y="39624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4</a:t>
            </a:r>
          </a:p>
        </p:txBody>
      </p:sp>
      <p:sp>
        <p:nvSpPr>
          <p:cNvPr id="5148" name="AutoShape 28"/>
          <p:cNvSpPr>
            <a:spLocks noChangeArrowheads="1"/>
          </p:cNvSpPr>
          <p:nvPr/>
        </p:nvSpPr>
        <p:spPr bwMode="auto">
          <a:xfrm>
            <a:off x="6553200" y="47244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3</a:t>
            </a:r>
          </a:p>
        </p:txBody>
      </p:sp>
      <p:sp>
        <p:nvSpPr>
          <p:cNvPr id="5149" name="AutoShape 29"/>
          <p:cNvSpPr>
            <a:spLocks noChangeArrowheads="1"/>
          </p:cNvSpPr>
          <p:nvPr/>
        </p:nvSpPr>
        <p:spPr bwMode="auto">
          <a:xfrm>
            <a:off x="3200400" y="51054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4</a:t>
            </a:r>
          </a:p>
        </p:txBody>
      </p:sp>
      <p:sp>
        <p:nvSpPr>
          <p:cNvPr id="5150" name="AutoShape 30"/>
          <p:cNvSpPr>
            <a:spLocks noChangeArrowheads="1"/>
          </p:cNvSpPr>
          <p:nvPr/>
        </p:nvSpPr>
        <p:spPr bwMode="auto">
          <a:xfrm>
            <a:off x="4800600" y="39624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5</a:t>
            </a:r>
          </a:p>
        </p:txBody>
      </p:sp>
      <p:sp>
        <p:nvSpPr>
          <p:cNvPr id="5151" name="AutoShape 31"/>
          <p:cNvSpPr>
            <a:spLocks noChangeArrowheads="1"/>
          </p:cNvSpPr>
          <p:nvPr/>
        </p:nvSpPr>
        <p:spPr bwMode="auto">
          <a:xfrm>
            <a:off x="4800600" y="51054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7</a:t>
            </a:r>
          </a:p>
        </p:txBody>
      </p:sp>
      <p:sp>
        <p:nvSpPr>
          <p:cNvPr id="5152" name="AutoShape 32"/>
          <p:cNvSpPr>
            <a:spLocks noChangeArrowheads="1"/>
          </p:cNvSpPr>
          <p:nvPr/>
        </p:nvSpPr>
        <p:spPr bwMode="auto">
          <a:xfrm>
            <a:off x="3200400" y="43434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6</a:t>
            </a:r>
          </a:p>
        </p:txBody>
      </p:sp>
      <p:sp>
        <p:nvSpPr>
          <p:cNvPr id="5153" name="AutoShape 33"/>
          <p:cNvSpPr>
            <a:spLocks noChangeArrowheads="1"/>
          </p:cNvSpPr>
          <p:nvPr/>
        </p:nvSpPr>
        <p:spPr bwMode="auto">
          <a:xfrm>
            <a:off x="4800600" y="47244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7</a:t>
            </a:r>
          </a:p>
        </p:txBody>
      </p:sp>
      <p:sp>
        <p:nvSpPr>
          <p:cNvPr id="5154" name="AutoShape 34"/>
          <p:cNvSpPr>
            <a:spLocks noChangeArrowheads="1"/>
          </p:cNvSpPr>
          <p:nvPr/>
        </p:nvSpPr>
        <p:spPr bwMode="auto">
          <a:xfrm>
            <a:off x="4800600" y="35052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4</a:t>
            </a:r>
          </a:p>
        </p:txBody>
      </p:sp>
      <p:sp>
        <p:nvSpPr>
          <p:cNvPr id="5155" name="AutoShape 35"/>
          <p:cNvSpPr>
            <a:spLocks noChangeArrowheads="1"/>
          </p:cNvSpPr>
          <p:nvPr/>
        </p:nvSpPr>
        <p:spPr bwMode="auto">
          <a:xfrm>
            <a:off x="6477000" y="35052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3</a:t>
            </a:r>
          </a:p>
        </p:txBody>
      </p:sp>
      <p:sp>
        <p:nvSpPr>
          <p:cNvPr id="5156" name="AutoShape 36"/>
          <p:cNvSpPr>
            <a:spLocks noChangeArrowheads="1"/>
          </p:cNvSpPr>
          <p:nvPr/>
        </p:nvSpPr>
        <p:spPr bwMode="auto">
          <a:xfrm>
            <a:off x="3200400" y="47244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6</a:t>
            </a:r>
          </a:p>
        </p:txBody>
      </p:sp>
      <p:sp>
        <p:nvSpPr>
          <p:cNvPr id="5157" name="AutoShape 37"/>
          <p:cNvSpPr>
            <a:spLocks noChangeArrowheads="1"/>
          </p:cNvSpPr>
          <p:nvPr/>
        </p:nvSpPr>
        <p:spPr bwMode="auto">
          <a:xfrm>
            <a:off x="3200400" y="5943600"/>
            <a:ext cx="762000" cy="304800"/>
          </a:xfrm>
          <a:prstGeom prst="wedgeRectCallout">
            <a:avLst>
              <a:gd name="adj1" fmla="val -4583"/>
              <a:gd name="adj2" fmla="val 453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6</a:t>
            </a:r>
          </a:p>
        </p:txBody>
      </p:sp>
      <p:sp>
        <p:nvSpPr>
          <p:cNvPr id="5158" name="Line 38"/>
          <p:cNvSpPr>
            <a:spLocks noChangeShapeType="1"/>
          </p:cNvSpPr>
          <p:nvPr/>
        </p:nvSpPr>
        <p:spPr bwMode="auto">
          <a:xfrm>
            <a:off x="2362200" y="3657600"/>
            <a:ext cx="838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9" name="Line 39"/>
          <p:cNvSpPr>
            <a:spLocks noChangeShapeType="1"/>
          </p:cNvSpPr>
          <p:nvPr/>
        </p:nvSpPr>
        <p:spPr bwMode="auto">
          <a:xfrm>
            <a:off x="2362200" y="4114800"/>
            <a:ext cx="838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0" name="Line 40"/>
          <p:cNvSpPr>
            <a:spLocks noChangeShapeType="1"/>
          </p:cNvSpPr>
          <p:nvPr/>
        </p:nvSpPr>
        <p:spPr bwMode="auto">
          <a:xfrm>
            <a:off x="2362200" y="4495800"/>
            <a:ext cx="838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 name="Line 41"/>
          <p:cNvSpPr>
            <a:spLocks noChangeShapeType="1"/>
          </p:cNvSpPr>
          <p:nvPr/>
        </p:nvSpPr>
        <p:spPr bwMode="auto">
          <a:xfrm>
            <a:off x="2362200" y="4876800"/>
            <a:ext cx="838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2" name="Line 42"/>
          <p:cNvSpPr>
            <a:spLocks noChangeShapeType="1"/>
          </p:cNvSpPr>
          <p:nvPr/>
        </p:nvSpPr>
        <p:spPr bwMode="auto">
          <a:xfrm>
            <a:off x="2362200" y="5257800"/>
            <a:ext cx="838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3" name="Line 43"/>
          <p:cNvSpPr>
            <a:spLocks noChangeShapeType="1"/>
          </p:cNvSpPr>
          <p:nvPr/>
        </p:nvSpPr>
        <p:spPr bwMode="auto">
          <a:xfrm>
            <a:off x="2362200" y="6096000"/>
            <a:ext cx="838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4" name="Line 44"/>
          <p:cNvSpPr>
            <a:spLocks noChangeShapeType="1"/>
          </p:cNvSpPr>
          <p:nvPr/>
        </p:nvSpPr>
        <p:spPr bwMode="auto">
          <a:xfrm>
            <a:off x="3962400" y="3657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5" name="Line 45"/>
          <p:cNvSpPr>
            <a:spLocks noChangeShapeType="1"/>
          </p:cNvSpPr>
          <p:nvPr/>
        </p:nvSpPr>
        <p:spPr bwMode="auto">
          <a:xfrm>
            <a:off x="5562600" y="36576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6" name="Line 46"/>
          <p:cNvSpPr>
            <a:spLocks noChangeShapeType="1"/>
          </p:cNvSpPr>
          <p:nvPr/>
        </p:nvSpPr>
        <p:spPr bwMode="auto">
          <a:xfrm>
            <a:off x="39624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7" name="Line 47"/>
          <p:cNvSpPr>
            <a:spLocks noChangeShapeType="1"/>
          </p:cNvSpPr>
          <p:nvPr/>
        </p:nvSpPr>
        <p:spPr bwMode="auto">
          <a:xfrm>
            <a:off x="3962400" y="4876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8" name="Line 48"/>
          <p:cNvSpPr>
            <a:spLocks noChangeShapeType="1"/>
          </p:cNvSpPr>
          <p:nvPr/>
        </p:nvSpPr>
        <p:spPr bwMode="auto">
          <a:xfrm>
            <a:off x="5562600" y="4876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9" name="Line 49"/>
          <p:cNvSpPr>
            <a:spLocks noChangeShapeType="1"/>
          </p:cNvSpPr>
          <p:nvPr/>
        </p:nvSpPr>
        <p:spPr bwMode="auto">
          <a:xfrm>
            <a:off x="3962400" y="5257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6DD6F8B-6C5B-45AF-AEF3-D7DA40E4D41A}" type="slidenum">
              <a:rPr lang="en-US" smtClean="0"/>
              <a:pPr/>
              <a:t>19</a:t>
            </a:fld>
            <a:endParaRPr lang="en-US"/>
          </a:p>
        </p:txBody>
      </p:sp>
      <p:sp>
        <p:nvSpPr>
          <p:cNvPr id="5" name="Rectangle 4"/>
          <p:cNvSpPr/>
          <p:nvPr/>
        </p:nvSpPr>
        <p:spPr>
          <a:xfrm>
            <a:off x="478664" y="1165538"/>
            <a:ext cx="8131935" cy="3046988"/>
          </a:xfrm>
          <a:prstGeom prst="rect">
            <a:avLst/>
          </a:prstGeom>
        </p:spPr>
        <p:txBody>
          <a:bodyPr wrap="square">
            <a:spAutoFit/>
          </a:bodyPr>
          <a:lstStyle/>
          <a:p>
            <a:r>
              <a:rPr lang="en-US" dirty="0"/>
              <a:t>We can get to each vertex's adjacency list in constant time, because we just have to index into an array. To find out whether an edge (</a:t>
            </a:r>
            <a:r>
              <a:rPr lang="en-US" dirty="0" err="1" smtClean="0"/>
              <a:t>i,j</a:t>
            </a:r>
            <a:r>
              <a:rPr lang="en-US" dirty="0" smtClean="0"/>
              <a:t>) is </a:t>
            </a:r>
            <a:r>
              <a:rPr lang="en-US" dirty="0"/>
              <a:t>present in the graph, we go to </a:t>
            </a:r>
            <a:r>
              <a:rPr lang="en-US" dirty="0" smtClean="0"/>
              <a:t>i's </a:t>
            </a:r>
            <a:r>
              <a:rPr lang="en-US" dirty="0"/>
              <a:t>adjacency list in constant time and then look for </a:t>
            </a:r>
            <a:r>
              <a:rPr lang="en-US" dirty="0" smtClean="0"/>
              <a:t>j </a:t>
            </a:r>
            <a:r>
              <a:rPr lang="en-US" dirty="0"/>
              <a:t>in </a:t>
            </a:r>
            <a:r>
              <a:rPr lang="en-US" dirty="0" smtClean="0"/>
              <a:t>i's </a:t>
            </a:r>
            <a:r>
              <a:rPr lang="en-US" dirty="0"/>
              <a:t>adjacency list. How long does that take in the worst case? The answer is </a:t>
            </a:r>
            <a:r>
              <a:rPr lang="en-US" dirty="0" smtClean="0"/>
              <a:t>Θ(d) </a:t>
            </a:r>
            <a:r>
              <a:rPr lang="en-US" dirty="0"/>
              <a:t>where </a:t>
            </a:r>
            <a:r>
              <a:rPr lang="en-US" dirty="0" smtClean="0"/>
              <a:t>d </a:t>
            </a:r>
            <a:r>
              <a:rPr lang="en-US" dirty="0"/>
              <a:t>is the degree of vertex </a:t>
            </a:r>
            <a:r>
              <a:rPr lang="en-US" dirty="0" err="1" smtClean="0"/>
              <a:t>i</a:t>
            </a:r>
            <a:r>
              <a:rPr lang="en-US" dirty="0" smtClean="0"/>
              <a:t>, </a:t>
            </a:r>
            <a:r>
              <a:rPr lang="en-US" dirty="0"/>
              <a:t>because that's how long </a:t>
            </a:r>
            <a:r>
              <a:rPr lang="en-US" dirty="0" smtClean="0"/>
              <a:t>i's </a:t>
            </a:r>
            <a:r>
              <a:rPr lang="en-US" dirty="0"/>
              <a:t>adjacency list is. The degree of vertex </a:t>
            </a:r>
            <a:r>
              <a:rPr lang="en-US" dirty="0" err="1" smtClean="0"/>
              <a:t>i</a:t>
            </a:r>
            <a:r>
              <a:rPr lang="en-US" dirty="0" smtClean="0"/>
              <a:t> </a:t>
            </a:r>
            <a:r>
              <a:rPr lang="en-US" dirty="0"/>
              <a:t>could be as high as |V|-</a:t>
            </a:r>
            <a:r>
              <a:rPr lang="en-US" dirty="0" smtClean="0"/>
              <a:t>1 (</a:t>
            </a:r>
            <a:r>
              <a:rPr lang="en-US" dirty="0"/>
              <a:t>if </a:t>
            </a:r>
            <a:r>
              <a:rPr lang="en-US" dirty="0" err="1" smtClean="0"/>
              <a:t>i</a:t>
            </a:r>
            <a:r>
              <a:rPr lang="en-US" dirty="0" smtClean="0"/>
              <a:t> </a:t>
            </a:r>
            <a:r>
              <a:rPr lang="en-US" dirty="0"/>
              <a:t>is adjacent to all the other |V|-</a:t>
            </a:r>
            <a:r>
              <a:rPr lang="en-US" dirty="0" smtClean="0"/>
              <a:t>1) </a:t>
            </a:r>
            <a:r>
              <a:rPr lang="en-US" dirty="0"/>
              <a:t>or as low as </a:t>
            </a:r>
            <a:r>
              <a:rPr lang="en-US" dirty="0" smtClean="0"/>
              <a:t>0.</a:t>
            </a:r>
            <a:endParaRPr lang="en-US" dirty="0"/>
          </a:p>
        </p:txBody>
      </p:sp>
    </p:spTree>
    <p:extLst>
      <p:ext uri="{BB962C8B-B14F-4D97-AF65-F5344CB8AC3E}">
        <p14:creationId xmlns:p14="http://schemas.microsoft.com/office/powerpoint/2010/main" val="300375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Contents</a:t>
            </a:r>
          </a:p>
        </p:txBody>
      </p:sp>
      <p:sp>
        <p:nvSpPr>
          <p:cNvPr id="23555" name="Rectangle 3"/>
          <p:cNvSpPr>
            <a:spLocks noGrp="1" noChangeArrowheads="1"/>
          </p:cNvSpPr>
          <p:nvPr>
            <p:ph idx="1"/>
          </p:nvPr>
        </p:nvSpPr>
        <p:spPr>
          <a:xfrm>
            <a:off x="1143000" y="2286000"/>
            <a:ext cx="6607175" cy="3352800"/>
          </a:xfrm>
        </p:spPr>
        <p:txBody>
          <a:bodyPr>
            <a:normAutofit/>
          </a:bodyPr>
          <a:lstStyle/>
          <a:p>
            <a:r>
              <a:rPr lang="en-US" dirty="0"/>
              <a:t>Basics</a:t>
            </a:r>
          </a:p>
          <a:p>
            <a:r>
              <a:rPr lang="en-US" dirty="0"/>
              <a:t>Representation of </a:t>
            </a:r>
            <a:r>
              <a:rPr lang="en-US" dirty="0" err="1"/>
              <a:t>of</a:t>
            </a:r>
            <a:r>
              <a:rPr lang="en-US" dirty="0"/>
              <a:t> Graph ADT</a:t>
            </a:r>
          </a:p>
          <a:p>
            <a:r>
              <a:rPr lang="en-US" dirty="0" smtClean="0"/>
              <a:t>Search </a:t>
            </a:r>
            <a:r>
              <a:rPr lang="en-US" smtClean="0"/>
              <a:t>Algorithms </a:t>
            </a:r>
            <a:endParaRPr lang="en-US" dirty="0" smtClean="0"/>
          </a:p>
        </p:txBody>
      </p:sp>
      <p:sp>
        <p:nvSpPr>
          <p:cNvPr id="4" name="Footer Placeholder 3"/>
          <p:cNvSpPr>
            <a:spLocks noGrp="1"/>
          </p:cNvSpPr>
          <p:nvPr>
            <p:ph type="ftr" sz="quarter" idx="11"/>
          </p:nvPr>
        </p:nvSpPr>
        <p:spPr/>
        <p:txBody>
          <a:bodyPr/>
          <a:lstStyle/>
          <a:p>
            <a:r>
              <a:rPr lang="en-US"/>
              <a:t>By Abdul Ghaffar Khan</a:t>
            </a:r>
          </a:p>
        </p:txBody>
      </p:sp>
      <p:sp>
        <p:nvSpPr>
          <p:cNvPr id="5" name="Slide Number Placeholder 4"/>
          <p:cNvSpPr>
            <a:spLocks noGrp="1"/>
          </p:cNvSpPr>
          <p:nvPr>
            <p:ph type="sldNum" sz="quarter" idx="12"/>
          </p:nvPr>
        </p:nvSpPr>
        <p:spPr/>
        <p:txBody>
          <a:bodyPr/>
          <a:lstStyle/>
          <a:p>
            <a:fld id="{462BFDFA-1030-47A8-A261-2C26DE5AACC4}"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Trees and Forests</a:t>
            </a:r>
            <a:br>
              <a:rPr lang="en-US" dirty="0"/>
            </a:br>
            <a:endParaRPr lang="en-US" dirty="0"/>
          </a:p>
        </p:txBody>
      </p:sp>
      <p:sp>
        <p:nvSpPr>
          <p:cNvPr id="4" name="Slide Number Placeholder 3"/>
          <p:cNvSpPr>
            <a:spLocks noGrp="1"/>
          </p:cNvSpPr>
          <p:nvPr>
            <p:ph type="sldNum" sz="quarter" idx="12"/>
          </p:nvPr>
        </p:nvSpPr>
        <p:spPr/>
        <p:txBody>
          <a:bodyPr/>
          <a:lstStyle/>
          <a:p>
            <a:fld id="{56DD6F8B-6C5B-45AF-AEF3-D7DA40E4D41A}" type="slidenum">
              <a:rPr lang="en-US" smtClean="0"/>
              <a:pPr/>
              <a:t>20</a:t>
            </a:fld>
            <a:endParaRPr lang="en-US"/>
          </a:p>
        </p:txBody>
      </p:sp>
      <p:sp>
        <p:nvSpPr>
          <p:cNvPr id="5" name="Rectangle 4"/>
          <p:cNvSpPr/>
          <p:nvPr/>
        </p:nvSpPr>
        <p:spPr>
          <a:xfrm>
            <a:off x="533400" y="1828800"/>
            <a:ext cx="4572000" cy="4154984"/>
          </a:xfrm>
          <a:prstGeom prst="rect">
            <a:avLst/>
          </a:prstGeom>
        </p:spPr>
        <p:txBody>
          <a:bodyPr>
            <a:spAutoFit/>
          </a:bodyPr>
          <a:lstStyle/>
          <a:p>
            <a:r>
              <a:rPr lang="en-US" dirty="0"/>
              <a:t>A (free) tree is an undirected graph T such that </a:t>
            </a:r>
            <a:endParaRPr lang="en-US" dirty="0" smtClean="0"/>
          </a:p>
          <a:p>
            <a:pPr marL="342900" indent="-342900">
              <a:buFont typeface="Arial" panose="020B0604020202020204" pitchFamily="34" charset="0"/>
              <a:buChar char="•"/>
            </a:pPr>
            <a:r>
              <a:rPr lang="en-US" dirty="0" smtClean="0"/>
              <a:t>T </a:t>
            </a:r>
            <a:r>
              <a:rPr lang="en-US" dirty="0"/>
              <a:t>is connected </a:t>
            </a:r>
            <a:endParaRPr lang="en-US" dirty="0" smtClean="0"/>
          </a:p>
          <a:p>
            <a:pPr marL="342900" indent="-342900">
              <a:buFont typeface="Arial" panose="020B0604020202020204" pitchFamily="34" charset="0"/>
              <a:buChar char="•"/>
            </a:pPr>
            <a:r>
              <a:rPr lang="en-US" dirty="0" smtClean="0"/>
              <a:t> </a:t>
            </a:r>
            <a:r>
              <a:rPr lang="en-US" dirty="0"/>
              <a:t>T has no cycles </a:t>
            </a:r>
            <a:endParaRPr lang="en-US" dirty="0" smtClean="0"/>
          </a:p>
          <a:p>
            <a:endParaRPr lang="en-US" dirty="0" smtClean="0"/>
          </a:p>
          <a:p>
            <a:endParaRPr lang="en-US" dirty="0"/>
          </a:p>
          <a:p>
            <a:endParaRPr lang="en-US" dirty="0" smtClean="0"/>
          </a:p>
          <a:p>
            <a:r>
              <a:rPr lang="en-US" dirty="0" smtClean="0"/>
              <a:t>A </a:t>
            </a:r>
            <a:r>
              <a:rPr lang="en-US" dirty="0"/>
              <a:t>forest is an undirected graph without cycles </a:t>
            </a:r>
            <a:endParaRPr lang="en-US" dirty="0" smtClean="0"/>
          </a:p>
          <a:p>
            <a:r>
              <a:rPr lang="en-US" dirty="0" smtClean="0"/>
              <a:t>The </a:t>
            </a:r>
            <a:r>
              <a:rPr lang="en-US" dirty="0"/>
              <a:t>connected components of a forest are trees</a:t>
            </a:r>
          </a:p>
        </p:txBody>
      </p:sp>
      <p:grpSp>
        <p:nvGrpSpPr>
          <p:cNvPr id="6" name="Group 5"/>
          <p:cNvGrpSpPr/>
          <p:nvPr/>
        </p:nvGrpSpPr>
        <p:grpSpPr>
          <a:xfrm>
            <a:off x="5715000" y="1844816"/>
            <a:ext cx="2155190" cy="1102360"/>
            <a:chOff x="0" y="0"/>
            <a:chExt cx="2155190" cy="1102360"/>
          </a:xfrm>
        </p:grpSpPr>
        <p:sp>
          <p:nvSpPr>
            <p:cNvPr id="7" name="Shape 1037"/>
            <p:cNvSpPr/>
            <p:nvPr/>
          </p:nvSpPr>
          <p:spPr>
            <a:xfrm>
              <a:off x="1789430" y="5080"/>
              <a:ext cx="365760" cy="365760"/>
            </a:xfrm>
            <a:custGeom>
              <a:avLst/>
              <a:gdLst/>
              <a:ahLst/>
              <a:cxnLst/>
              <a:rect l="0" t="0" r="0" b="0"/>
              <a:pathLst>
                <a:path w="365760" h="365760">
                  <a:moveTo>
                    <a:pt x="182880" y="0"/>
                  </a:moveTo>
                  <a:lnTo>
                    <a:pt x="193040" y="1270"/>
                  </a:lnTo>
                  <a:lnTo>
                    <a:pt x="201930" y="1270"/>
                  </a:lnTo>
                  <a:lnTo>
                    <a:pt x="212090" y="2540"/>
                  </a:lnTo>
                  <a:lnTo>
                    <a:pt x="220980" y="3810"/>
                  </a:lnTo>
                  <a:lnTo>
                    <a:pt x="229870" y="6350"/>
                  </a:lnTo>
                  <a:lnTo>
                    <a:pt x="240030" y="8890"/>
                  </a:lnTo>
                  <a:lnTo>
                    <a:pt x="248920" y="12700"/>
                  </a:lnTo>
                  <a:lnTo>
                    <a:pt x="257810" y="16510"/>
                  </a:lnTo>
                  <a:lnTo>
                    <a:pt x="266700" y="20320"/>
                  </a:lnTo>
                  <a:lnTo>
                    <a:pt x="274320" y="25400"/>
                  </a:lnTo>
                  <a:lnTo>
                    <a:pt x="283210" y="30480"/>
                  </a:lnTo>
                  <a:lnTo>
                    <a:pt x="290830" y="35560"/>
                  </a:lnTo>
                  <a:lnTo>
                    <a:pt x="298450" y="40640"/>
                  </a:lnTo>
                  <a:lnTo>
                    <a:pt x="306070" y="46990"/>
                  </a:lnTo>
                  <a:lnTo>
                    <a:pt x="312420" y="54610"/>
                  </a:lnTo>
                  <a:lnTo>
                    <a:pt x="318770" y="60960"/>
                  </a:lnTo>
                  <a:lnTo>
                    <a:pt x="325120" y="68580"/>
                  </a:lnTo>
                  <a:lnTo>
                    <a:pt x="331470" y="76200"/>
                  </a:lnTo>
                  <a:lnTo>
                    <a:pt x="336550" y="83820"/>
                  </a:lnTo>
                  <a:lnTo>
                    <a:pt x="341630" y="91440"/>
                  </a:lnTo>
                  <a:lnTo>
                    <a:pt x="346710" y="100330"/>
                  </a:lnTo>
                  <a:lnTo>
                    <a:pt x="350520" y="109220"/>
                  </a:lnTo>
                  <a:lnTo>
                    <a:pt x="353060" y="118110"/>
                  </a:lnTo>
                  <a:lnTo>
                    <a:pt x="356870" y="127000"/>
                  </a:lnTo>
                  <a:lnTo>
                    <a:pt x="359410" y="135890"/>
                  </a:lnTo>
                  <a:lnTo>
                    <a:pt x="361950" y="144780"/>
                  </a:lnTo>
                  <a:lnTo>
                    <a:pt x="363220" y="154940"/>
                  </a:lnTo>
                  <a:lnTo>
                    <a:pt x="364490" y="163830"/>
                  </a:lnTo>
                  <a:lnTo>
                    <a:pt x="365760" y="173990"/>
                  </a:lnTo>
                  <a:lnTo>
                    <a:pt x="365760" y="182880"/>
                  </a:lnTo>
                  <a:lnTo>
                    <a:pt x="365760" y="193040"/>
                  </a:lnTo>
                  <a:lnTo>
                    <a:pt x="364490" y="201930"/>
                  </a:lnTo>
                  <a:lnTo>
                    <a:pt x="363220" y="212090"/>
                  </a:lnTo>
                  <a:lnTo>
                    <a:pt x="361950" y="220980"/>
                  </a:lnTo>
                  <a:lnTo>
                    <a:pt x="359410" y="231140"/>
                  </a:lnTo>
                  <a:lnTo>
                    <a:pt x="356870" y="240030"/>
                  </a:lnTo>
                  <a:lnTo>
                    <a:pt x="353060" y="248920"/>
                  </a:lnTo>
                  <a:lnTo>
                    <a:pt x="349250" y="257810"/>
                  </a:lnTo>
                  <a:lnTo>
                    <a:pt x="345440" y="266700"/>
                  </a:lnTo>
                  <a:lnTo>
                    <a:pt x="341630" y="274320"/>
                  </a:lnTo>
                  <a:lnTo>
                    <a:pt x="336550" y="283210"/>
                  </a:lnTo>
                  <a:lnTo>
                    <a:pt x="330200" y="290830"/>
                  </a:lnTo>
                  <a:lnTo>
                    <a:pt x="325120" y="298450"/>
                  </a:lnTo>
                  <a:lnTo>
                    <a:pt x="318770" y="306070"/>
                  </a:lnTo>
                  <a:lnTo>
                    <a:pt x="312420" y="312420"/>
                  </a:lnTo>
                  <a:lnTo>
                    <a:pt x="304800" y="320040"/>
                  </a:lnTo>
                  <a:lnTo>
                    <a:pt x="298450" y="325120"/>
                  </a:lnTo>
                  <a:lnTo>
                    <a:pt x="290830" y="331470"/>
                  </a:lnTo>
                  <a:lnTo>
                    <a:pt x="281940" y="336550"/>
                  </a:lnTo>
                  <a:lnTo>
                    <a:pt x="274320" y="341630"/>
                  </a:lnTo>
                  <a:lnTo>
                    <a:pt x="265430" y="346710"/>
                  </a:lnTo>
                  <a:lnTo>
                    <a:pt x="257810" y="350520"/>
                  </a:lnTo>
                  <a:lnTo>
                    <a:pt x="247650" y="354330"/>
                  </a:lnTo>
                  <a:lnTo>
                    <a:pt x="238760" y="356870"/>
                  </a:lnTo>
                  <a:lnTo>
                    <a:pt x="229870" y="360680"/>
                  </a:lnTo>
                  <a:lnTo>
                    <a:pt x="220980" y="361950"/>
                  </a:lnTo>
                  <a:lnTo>
                    <a:pt x="210820" y="364490"/>
                  </a:lnTo>
                  <a:lnTo>
                    <a:pt x="201930" y="365760"/>
                  </a:lnTo>
                  <a:lnTo>
                    <a:pt x="191770" y="365760"/>
                  </a:lnTo>
                  <a:lnTo>
                    <a:pt x="182880" y="365760"/>
                  </a:lnTo>
                  <a:lnTo>
                    <a:pt x="172720" y="365760"/>
                  </a:lnTo>
                  <a:lnTo>
                    <a:pt x="163830" y="364490"/>
                  </a:lnTo>
                  <a:lnTo>
                    <a:pt x="153670" y="363220"/>
                  </a:lnTo>
                  <a:lnTo>
                    <a:pt x="144780" y="361950"/>
                  </a:lnTo>
                  <a:lnTo>
                    <a:pt x="135890" y="359410"/>
                  </a:lnTo>
                  <a:lnTo>
                    <a:pt x="125730" y="356870"/>
                  </a:lnTo>
                  <a:lnTo>
                    <a:pt x="116840" y="353060"/>
                  </a:lnTo>
                  <a:lnTo>
                    <a:pt x="107950" y="350520"/>
                  </a:lnTo>
                  <a:lnTo>
                    <a:pt x="99060" y="346710"/>
                  </a:lnTo>
                  <a:lnTo>
                    <a:pt x="91440" y="341630"/>
                  </a:lnTo>
                  <a:lnTo>
                    <a:pt x="82550" y="336550"/>
                  </a:lnTo>
                  <a:lnTo>
                    <a:pt x="74930" y="331470"/>
                  </a:lnTo>
                  <a:lnTo>
                    <a:pt x="67310" y="325120"/>
                  </a:lnTo>
                  <a:lnTo>
                    <a:pt x="59690" y="318770"/>
                  </a:lnTo>
                  <a:lnTo>
                    <a:pt x="53340" y="312420"/>
                  </a:lnTo>
                  <a:lnTo>
                    <a:pt x="46990" y="304800"/>
                  </a:lnTo>
                  <a:lnTo>
                    <a:pt x="40640" y="298450"/>
                  </a:lnTo>
                  <a:lnTo>
                    <a:pt x="34290" y="290830"/>
                  </a:lnTo>
                  <a:lnTo>
                    <a:pt x="29210" y="283210"/>
                  </a:lnTo>
                  <a:lnTo>
                    <a:pt x="24130" y="274320"/>
                  </a:lnTo>
                  <a:lnTo>
                    <a:pt x="19050" y="266700"/>
                  </a:lnTo>
                  <a:lnTo>
                    <a:pt x="15240" y="257810"/>
                  </a:lnTo>
                  <a:lnTo>
                    <a:pt x="11430" y="248920"/>
                  </a:lnTo>
                  <a:lnTo>
                    <a:pt x="8890" y="240030"/>
                  </a:lnTo>
                  <a:lnTo>
                    <a:pt x="6350" y="229870"/>
                  </a:lnTo>
                  <a:lnTo>
                    <a:pt x="3810" y="220980"/>
                  </a:lnTo>
                  <a:lnTo>
                    <a:pt x="2540" y="210820"/>
                  </a:lnTo>
                  <a:lnTo>
                    <a:pt x="1270" y="201930"/>
                  </a:lnTo>
                  <a:lnTo>
                    <a:pt x="0" y="193040"/>
                  </a:lnTo>
                  <a:lnTo>
                    <a:pt x="0" y="182880"/>
                  </a:lnTo>
                  <a:lnTo>
                    <a:pt x="0" y="173990"/>
                  </a:lnTo>
                  <a:lnTo>
                    <a:pt x="1270" y="163830"/>
                  </a:lnTo>
                  <a:lnTo>
                    <a:pt x="2540" y="154940"/>
                  </a:lnTo>
                  <a:lnTo>
                    <a:pt x="3810" y="144780"/>
                  </a:lnTo>
                  <a:lnTo>
                    <a:pt x="6350" y="135890"/>
                  </a:lnTo>
                  <a:lnTo>
                    <a:pt x="8890" y="127000"/>
                  </a:lnTo>
                  <a:lnTo>
                    <a:pt x="12700" y="118110"/>
                  </a:lnTo>
                  <a:lnTo>
                    <a:pt x="16510" y="109220"/>
                  </a:lnTo>
                  <a:lnTo>
                    <a:pt x="20320" y="100330"/>
                  </a:lnTo>
                  <a:lnTo>
                    <a:pt x="24130" y="91440"/>
                  </a:lnTo>
                  <a:lnTo>
                    <a:pt x="29210" y="83820"/>
                  </a:lnTo>
                  <a:lnTo>
                    <a:pt x="35560" y="76200"/>
                  </a:lnTo>
                  <a:lnTo>
                    <a:pt x="40640" y="68580"/>
                  </a:lnTo>
                  <a:lnTo>
                    <a:pt x="46990" y="60960"/>
                  </a:lnTo>
                  <a:lnTo>
                    <a:pt x="53340" y="54610"/>
                  </a:lnTo>
                  <a:lnTo>
                    <a:pt x="60960" y="46990"/>
                  </a:lnTo>
                  <a:lnTo>
                    <a:pt x="67310" y="40640"/>
                  </a:lnTo>
                  <a:lnTo>
                    <a:pt x="74930" y="35560"/>
                  </a:lnTo>
                  <a:lnTo>
                    <a:pt x="83820" y="30480"/>
                  </a:lnTo>
                  <a:lnTo>
                    <a:pt x="91440" y="25400"/>
                  </a:lnTo>
                  <a:lnTo>
                    <a:pt x="100330" y="20320"/>
                  </a:lnTo>
                  <a:lnTo>
                    <a:pt x="107950" y="16510"/>
                  </a:lnTo>
                  <a:lnTo>
                    <a:pt x="118110" y="12700"/>
                  </a:lnTo>
                  <a:lnTo>
                    <a:pt x="127000" y="8890"/>
                  </a:lnTo>
                  <a:lnTo>
                    <a:pt x="135890" y="6350"/>
                  </a:lnTo>
                  <a:lnTo>
                    <a:pt x="144780" y="3810"/>
                  </a:lnTo>
                  <a:lnTo>
                    <a:pt x="154940" y="2540"/>
                  </a:lnTo>
                  <a:lnTo>
                    <a:pt x="163830" y="1270"/>
                  </a:lnTo>
                  <a:lnTo>
                    <a:pt x="172720" y="1270"/>
                  </a:lnTo>
                  <a:lnTo>
                    <a:pt x="182880"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8" name="Shape 1038"/>
            <p:cNvSpPr/>
            <p:nvPr/>
          </p:nvSpPr>
          <p:spPr>
            <a:xfrm>
              <a:off x="1789430" y="5080"/>
              <a:ext cx="365760" cy="365760"/>
            </a:xfrm>
            <a:custGeom>
              <a:avLst/>
              <a:gdLst/>
              <a:ahLst/>
              <a:cxnLst/>
              <a:rect l="0" t="0" r="0" b="0"/>
              <a:pathLst>
                <a:path w="365760" h="365760">
                  <a:moveTo>
                    <a:pt x="0" y="182880"/>
                  </a:moveTo>
                  <a:lnTo>
                    <a:pt x="0" y="182880"/>
                  </a:lnTo>
                  <a:lnTo>
                    <a:pt x="0" y="173990"/>
                  </a:lnTo>
                  <a:lnTo>
                    <a:pt x="1270" y="163830"/>
                  </a:lnTo>
                  <a:lnTo>
                    <a:pt x="2540" y="154940"/>
                  </a:lnTo>
                  <a:lnTo>
                    <a:pt x="3810" y="144780"/>
                  </a:lnTo>
                  <a:lnTo>
                    <a:pt x="6350" y="135890"/>
                  </a:lnTo>
                  <a:lnTo>
                    <a:pt x="8890" y="127000"/>
                  </a:lnTo>
                  <a:lnTo>
                    <a:pt x="12700" y="118110"/>
                  </a:lnTo>
                  <a:lnTo>
                    <a:pt x="16510" y="109220"/>
                  </a:lnTo>
                  <a:lnTo>
                    <a:pt x="20320" y="100330"/>
                  </a:lnTo>
                  <a:lnTo>
                    <a:pt x="24130" y="91440"/>
                  </a:lnTo>
                  <a:lnTo>
                    <a:pt x="29210" y="83820"/>
                  </a:lnTo>
                  <a:lnTo>
                    <a:pt x="35560" y="76200"/>
                  </a:lnTo>
                  <a:lnTo>
                    <a:pt x="40640" y="68580"/>
                  </a:lnTo>
                  <a:lnTo>
                    <a:pt x="46990" y="60960"/>
                  </a:lnTo>
                  <a:lnTo>
                    <a:pt x="53340" y="54610"/>
                  </a:lnTo>
                  <a:lnTo>
                    <a:pt x="60960" y="46990"/>
                  </a:lnTo>
                  <a:lnTo>
                    <a:pt x="67310" y="40640"/>
                  </a:lnTo>
                  <a:lnTo>
                    <a:pt x="74930" y="35560"/>
                  </a:lnTo>
                  <a:lnTo>
                    <a:pt x="83820" y="30480"/>
                  </a:lnTo>
                  <a:lnTo>
                    <a:pt x="91440" y="25400"/>
                  </a:lnTo>
                  <a:lnTo>
                    <a:pt x="100330" y="20320"/>
                  </a:lnTo>
                  <a:lnTo>
                    <a:pt x="107950" y="16510"/>
                  </a:lnTo>
                  <a:lnTo>
                    <a:pt x="118110" y="12700"/>
                  </a:lnTo>
                  <a:lnTo>
                    <a:pt x="127000" y="8890"/>
                  </a:lnTo>
                  <a:lnTo>
                    <a:pt x="135890" y="6350"/>
                  </a:lnTo>
                  <a:lnTo>
                    <a:pt x="144780" y="3810"/>
                  </a:lnTo>
                  <a:lnTo>
                    <a:pt x="154940" y="2540"/>
                  </a:lnTo>
                  <a:lnTo>
                    <a:pt x="163830" y="1270"/>
                  </a:lnTo>
                  <a:lnTo>
                    <a:pt x="172720" y="1270"/>
                  </a:lnTo>
                  <a:lnTo>
                    <a:pt x="182880" y="0"/>
                  </a:lnTo>
                  <a:lnTo>
                    <a:pt x="182880" y="0"/>
                  </a:lnTo>
                  <a:lnTo>
                    <a:pt x="193040" y="1270"/>
                  </a:lnTo>
                  <a:lnTo>
                    <a:pt x="201930" y="1270"/>
                  </a:lnTo>
                  <a:lnTo>
                    <a:pt x="212090" y="2540"/>
                  </a:lnTo>
                  <a:lnTo>
                    <a:pt x="220980" y="3810"/>
                  </a:lnTo>
                  <a:lnTo>
                    <a:pt x="229870" y="6350"/>
                  </a:lnTo>
                  <a:lnTo>
                    <a:pt x="240030" y="8890"/>
                  </a:lnTo>
                  <a:lnTo>
                    <a:pt x="248920" y="12700"/>
                  </a:lnTo>
                  <a:lnTo>
                    <a:pt x="257810" y="16510"/>
                  </a:lnTo>
                  <a:lnTo>
                    <a:pt x="266700" y="20320"/>
                  </a:lnTo>
                  <a:lnTo>
                    <a:pt x="274320" y="25400"/>
                  </a:lnTo>
                  <a:lnTo>
                    <a:pt x="283210" y="30480"/>
                  </a:lnTo>
                  <a:lnTo>
                    <a:pt x="290830" y="35560"/>
                  </a:lnTo>
                  <a:lnTo>
                    <a:pt x="298450" y="40640"/>
                  </a:lnTo>
                  <a:lnTo>
                    <a:pt x="306070" y="46990"/>
                  </a:lnTo>
                  <a:lnTo>
                    <a:pt x="312420" y="54610"/>
                  </a:lnTo>
                  <a:lnTo>
                    <a:pt x="318770" y="60960"/>
                  </a:lnTo>
                  <a:lnTo>
                    <a:pt x="325120" y="68580"/>
                  </a:lnTo>
                  <a:lnTo>
                    <a:pt x="331470" y="76200"/>
                  </a:lnTo>
                  <a:lnTo>
                    <a:pt x="336550" y="83820"/>
                  </a:lnTo>
                  <a:lnTo>
                    <a:pt x="341630" y="91440"/>
                  </a:lnTo>
                  <a:lnTo>
                    <a:pt x="346710" y="100330"/>
                  </a:lnTo>
                  <a:lnTo>
                    <a:pt x="350520" y="109220"/>
                  </a:lnTo>
                  <a:lnTo>
                    <a:pt x="353060" y="118110"/>
                  </a:lnTo>
                  <a:lnTo>
                    <a:pt x="356870" y="127000"/>
                  </a:lnTo>
                  <a:lnTo>
                    <a:pt x="359410" y="135890"/>
                  </a:lnTo>
                  <a:lnTo>
                    <a:pt x="361950" y="144780"/>
                  </a:lnTo>
                  <a:lnTo>
                    <a:pt x="363220" y="154940"/>
                  </a:lnTo>
                  <a:lnTo>
                    <a:pt x="364490" y="163830"/>
                  </a:lnTo>
                  <a:lnTo>
                    <a:pt x="365760" y="173990"/>
                  </a:lnTo>
                  <a:lnTo>
                    <a:pt x="365760" y="182880"/>
                  </a:lnTo>
                  <a:lnTo>
                    <a:pt x="365760" y="182880"/>
                  </a:lnTo>
                  <a:lnTo>
                    <a:pt x="365760" y="193040"/>
                  </a:lnTo>
                  <a:lnTo>
                    <a:pt x="364490" y="201930"/>
                  </a:lnTo>
                  <a:lnTo>
                    <a:pt x="363220" y="212090"/>
                  </a:lnTo>
                  <a:lnTo>
                    <a:pt x="361950" y="220980"/>
                  </a:lnTo>
                  <a:lnTo>
                    <a:pt x="359410" y="231140"/>
                  </a:lnTo>
                  <a:lnTo>
                    <a:pt x="356870" y="240030"/>
                  </a:lnTo>
                  <a:lnTo>
                    <a:pt x="353060" y="248920"/>
                  </a:lnTo>
                  <a:lnTo>
                    <a:pt x="349250" y="257810"/>
                  </a:lnTo>
                  <a:lnTo>
                    <a:pt x="345440" y="266700"/>
                  </a:lnTo>
                  <a:lnTo>
                    <a:pt x="341630" y="274320"/>
                  </a:lnTo>
                  <a:lnTo>
                    <a:pt x="336550" y="283210"/>
                  </a:lnTo>
                  <a:lnTo>
                    <a:pt x="330200" y="290830"/>
                  </a:lnTo>
                  <a:lnTo>
                    <a:pt x="325120" y="298450"/>
                  </a:lnTo>
                  <a:lnTo>
                    <a:pt x="318770" y="306070"/>
                  </a:lnTo>
                  <a:lnTo>
                    <a:pt x="312420" y="312420"/>
                  </a:lnTo>
                  <a:lnTo>
                    <a:pt x="304800" y="320040"/>
                  </a:lnTo>
                  <a:lnTo>
                    <a:pt x="298450" y="325120"/>
                  </a:lnTo>
                  <a:lnTo>
                    <a:pt x="290830" y="331470"/>
                  </a:lnTo>
                  <a:lnTo>
                    <a:pt x="281940" y="336550"/>
                  </a:lnTo>
                  <a:lnTo>
                    <a:pt x="274320" y="341630"/>
                  </a:lnTo>
                  <a:lnTo>
                    <a:pt x="265430" y="346710"/>
                  </a:lnTo>
                  <a:lnTo>
                    <a:pt x="257810" y="350520"/>
                  </a:lnTo>
                  <a:lnTo>
                    <a:pt x="247650" y="354330"/>
                  </a:lnTo>
                  <a:lnTo>
                    <a:pt x="238760" y="356870"/>
                  </a:lnTo>
                  <a:lnTo>
                    <a:pt x="229870" y="360680"/>
                  </a:lnTo>
                  <a:lnTo>
                    <a:pt x="220980" y="361950"/>
                  </a:lnTo>
                  <a:lnTo>
                    <a:pt x="210820" y="364490"/>
                  </a:lnTo>
                  <a:lnTo>
                    <a:pt x="201930" y="365760"/>
                  </a:lnTo>
                  <a:lnTo>
                    <a:pt x="191770" y="365760"/>
                  </a:lnTo>
                  <a:lnTo>
                    <a:pt x="182880" y="365760"/>
                  </a:lnTo>
                  <a:lnTo>
                    <a:pt x="182880" y="365760"/>
                  </a:lnTo>
                  <a:lnTo>
                    <a:pt x="172720" y="365760"/>
                  </a:lnTo>
                  <a:lnTo>
                    <a:pt x="163830" y="364490"/>
                  </a:lnTo>
                  <a:lnTo>
                    <a:pt x="153670" y="363220"/>
                  </a:lnTo>
                  <a:lnTo>
                    <a:pt x="144780" y="361950"/>
                  </a:lnTo>
                  <a:lnTo>
                    <a:pt x="135890" y="359410"/>
                  </a:lnTo>
                  <a:lnTo>
                    <a:pt x="125730" y="356870"/>
                  </a:lnTo>
                  <a:lnTo>
                    <a:pt x="116840" y="353060"/>
                  </a:lnTo>
                  <a:lnTo>
                    <a:pt x="107950" y="350520"/>
                  </a:lnTo>
                  <a:lnTo>
                    <a:pt x="99060" y="346710"/>
                  </a:lnTo>
                  <a:lnTo>
                    <a:pt x="91440" y="341630"/>
                  </a:lnTo>
                  <a:lnTo>
                    <a:pt x="82550" y="336550"/>
                  </a:lnTo>
                  <a:lnTo>
                    <a:pt x="74930" y="331470"/>
                  </a:lnTo>
                  <a:lnTo>
                    <a:pt x="67310" y="325120"/>
                  </a:lnTo>
                  <a:lnTo>
                    <a:pt x="59690" y="318770"/>
                  </a:lnTo>
                  <a:lnTo>
                    <a:pt x="53340" y="312420"/>
                  </a:lnTo>
                  <a:lnTo>
                    <a:pt x="46990" y="304800"/>
                  </a:lnTo>
                  <a:lnTo>
                    <a:pt x="40640" y="298450"/>
                  </a:lnTo>
                  <a:lnTo>
                    <a:pt x="34290" y="290830"/>
                  </a:lnTo>
                  <a:lnTo>
                    <a:pt x="29210" y="283210"/>
                  </a:lnTo>
                  <a:lnTo>
                    <a:pt x="24130" y="274320"/>
                  </a:lnTo>
                  <a:lnTo>
                    <a:pt x="19050" y="266700"/>
                  </a:lnTo>
                  <a:lnTo>
                    <a:pt x="15240" y="257810"/>
                  </a:lnTo>
                  <a:lnTo>
                    <a:pt x="11430" y="248920"/>
                  </a:lnTo>
                  <a:lnTo>
                    <a:pt x="8890" y="240030"/>
                  </a:lnTo>
                  <a:lnTo>
                    <a:pt x="6350" y="229870"/>
                  </a:lnTo>
                  <a:lnTo>
                    <a:pt x="3810" y="220980"/>
                  </a:lnTo>
                  <a:lnTo>
                    <a:pt x="2540" y="210820"/>
                  </a:lnTo>
                  <a:lnTo>
                    <a:pt x="1270" y="201930"/>
                  </a:lnTo>
                  <a:lnTo>
                    <a:pt x="0" y="193040"/>
                  </a:lnTo>
                  <a:lnTo>
                    <a:pt x="0" y="182880"/>
                  </a:lnTo>
                  <a:lnTo>
                    <a:pt x="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9" name="Shape 1039"/>
            <p:cNvSpPr/>
            <p:nvPr/>
          </p:nvSpPr>
          <p:spPr>
            <a:xfrm>
              <a:off x="880110" y="7620"/>
              <a:ext cx="365760" cy="365760"/>
            </a:xfrm>
            <a:custGeom>
              <a:avLst/>
              <a:gdLst/>
              <a:ahLst/>
              <a:cxnLst/>
              <a:rect l="0" t="0" r="0" b="0"/>
              <a:pathLst>
                <a:path w="365760" h="365760">
                  <a:moveTo>
                    <a:pt x="163830" y="0"/>
                  </a:moveTo>
                  <a:lnTo>
                    <a:pt x="172720" y="0"/>
                  </a:lnTo>
                  <a:lnTo>
                    <a:pt x="182880" y="0"/>
                  </a:lnTo>
                  <a:lnTo>
                    <a:pt x="191770" y="0"/>
                  </a:lnTo>
                  <a:lnTo>
                    <a:pt x="201930" y="0"/>
                  </a:lnTo>
                  <a:lnTo>
                    <a:pt x="210820" y="1270"/>
                  </a:lnTo>
                  <a:lnTo>
                    <a:pt x="220980" y="3810"/>
                  </a:lnTo>
                  <a:lnTo>
                    <a:pt x="229870" y="5080"/>
                  </a:lnTo>
                  <a:lnTo>
                    <a:pt x="238760" y="8890"/>
                  </a:lnTo>
                  <a:lnTo>
                    <a:pt x="247650" y="11430"/>
                  </a:lnTo>
                  <a:lnTo>
                    <a:pt x="256539" y="15240"/>
                  </a:lnTo>
                  <a:lnTo>
                    <a:pt x="265430" y="19050"/>
                  </a:lnTo>
                  <a:lnTo>
                    <a:pt x="274320" y="24130"/>
                  </a:lnTo>
                  <a:lnTo>
                    <a:pt x="281939" y="29210"/>
                  </a:lnTo>
                  <a:lnTo>
                    <a:pt x="290830" y="34290"/>
                  </a:lnTo>
                  <a:lnTo>
                    <a:pt x="298450" y="40640"/>
                  </a:lnTo>
                  <a:lnTo>
                    <a:pt x="304800" y="45720"/>
                  </a:lnTo>
                  <a:lnTo>
                    <a:pt x="312420" y="53340"/>
                  </a:lnTo>
                  <a:lnTo>
                    <a:pt x="318770" y="59690"/>
                  </a:lnTo>
                  <a:lnTo>
                    <a:pt x="325120" y="67310"/>
                  </a:lnTo>
                  <a:lnTo>
                    <a:pt x="330200" y="74930"/>
                  </a:lnTo>
                  <a:lnTo>
                    <a:pt x="336550" y="82550"/>
                  </a:lnTo>
                  <a:lnTo>
                    <a:pt x="341630" y="91440"/>
                  </a:lnTo>
                  <a:lnTo>
                    <a:pt x="345439" y="99060"/>
                  </a:lnTo>
                  <a:lnTo>
                    <a:pt x="349250" y="107950"/>
                  </a:lnTo>
                  <a:lnTo>
                    <a:pt x="353060" y="116840"/>
                  </a:lnTo>
                  <a:lnTo>
                    <a:pt x="356870" y="125730"/>
                  </a:lnTo>
                  <a:lnTo>
                    <a:pt x="359410" y="134620"/>
                  </a:lnTo>
                  <a:lnTo>
                    <a:pt x="361950" y="143510"/>
                  </a:lnTo>
                  <a:lnTo>
                    <a:pt x="363220" y="153670"/>
                  </a:lnTo>
                  <a:lnTo>
                    <a:pt x="364489" y="162560"/>
                  </a:lnTo>
                  <a:lnTo>
                    <a:pt x="365760" y="172720"/>
                  </a:lnTo>
                  <a:lnTo>
                    <a:pt x="365760" y="182880"/>
                  </a:lnTo>
                  <a:lnTo>
                    <a:pt x="364489" y="191770"/>
                  </a:lnTo>
                  <a:lnTo>
                    <a:pt x="364489" y="201930"/>
                  </a:lnTo>
                  <a:lnTo>
                    <a:pt x="363220" y="210820"/>
                  </a:lnTo>
                  <a:lnTo>
                    <a:pt x="360680" y="220980"/>
                  </a:lnTo>
                  <a:lnTo>
                    <a:pt x="359410" y="229870"/>
                  </a:lnTo>
                  <a:lnTo>
                    <a:pt x="355600" y="238760"/>
                  </a:lnTo>
                  <a:lnTo>
                    <a:pt x="353060" y="247650"/>
                  </a:lnTo>
                  <a:lnTo>
                    <a:pt x="349250" y="256540"/>
                  </a:lnTo>
                  <a:lnTo>
                    <a:pt x="345439" y="265430"/>
                  </a:lnTo>
                  <a:lnTo>
                    <a:pt x="340360" y="274320"/>
                  </a:lnTo>
                  <a:lnTo>
                    <a:pt x="335280" y="281940"/>
                  </a:lnTo>
                  <a:lnTo>
                    <a:pt x="330200" y="289560"/>
                  </a:lnTo>
                  <a:lnTo>
                    <a:pt x="323850" y="297180"/>
                  </a:lnTo>
                  <a:lnTo>
                    <a:pt x="318770" y="304800"/>
                  </a:lnTo>
                  <a:lnTo>
                    <a:pt x="311150" y="311150"/>
                  </a:lnTo>
                  <a:lnTo>
                    <a:pt x="304800" y="318770"/>
                  </a:lnTo>
                  <a:lnTo>
                    <a:pt x="297180" y="323850"/>
                  </a:lnTo>
                  <a:lnTo>
                    <a:pt x="289560" y="330200"/>
                  </a:lnTo>
                  <a:lnTo>
                    <a:pt x="281939" y="335280"/>
                  </a:lnTo>
                  <a:lnTo>
                    <a:pt x="274320" y="340360"/>
                  </a:lnTo>
                  <a:lnTo>
                    <a:pt x="265430" y="345440"/>
                  </a:lnTo>
                  <a:lnTo>
                    <a:pt x="256539" y="349250"/>
                  </a:lnTo>
                  <a:lnTo>
                    <a:pt x="247650" y="353060"/>
                  </a:lnTo>
                  <a:lnTo>
                    <a:pt x="238760" y="355600"/>
                  </a:lnTo>
                  <a:lnTo>
                    <a:pt x="229870" y="359410"/>
                  </a:lnTo>
                  <a:lnTo>
                    <a:pt x="220980" y="360680"/>
                  </a:lnTo>
                  <a:lnTo>
                    <a:pt x="210820" y="363220"/>
                  </a:lnTo>
                  <a:lnTo>
                    <a:pt x="201930" y="364490"/>
                  </a:lnTo>
                  <a:lnTo>
                    <a:pt x="191770" y="364490"/>
                  </a:lnTo>
                  <a:lnTo>
                    <a:pt x="182880" y="365760"/>
                  </a:lnTo>
                  <a:lnTo>
                    <a:pt x="182880" y="364490"/>
                  </a:lnTo>
                  <a:lnTo>
                    <a:pt x="172720" y="364490"/>
                  </a:lnTo>
                  <a:lnTo>
                    <a:pt x="163830" y="363220"/>
                  </a:lnTo>
                  <a:lnTo>
                    <a:pt x="153670" y="363220"/>
                  </a:lnTo>
                  <a:lnTo>
                    <a:pt x="143510" y="360680"/>
                  </a:lnTo>
                  <a:lnTo>
                    <a:pt x="134620" y="358140"/>
                  </a:lnTo>
                  <a:lnTo>
                    <a:pt x="125730" y="355600"/>
                  </a:lnTo>
                  <a:lnTo>
                    <a:pt x="116839" y="353060"/>
                  </a:lnTo>
                  <a:lnTo>
                    <a:pt x="107950" y="349250"/>
                  </a:lnTo>
                  <a:lnTo>
                    <a:pt x="99060" y="345440"/>
                  </a:lnTo>
                  <a:lnTo>
                    <a:pt x="91439" y="340360"/>
                  </a:lnTo>
                  <a:lnTo>
                    <a:pt x="82550" y="335280"/>
                  </a:lnTo>
                  <a:lnTo>
                    <a:pt x="74930" y="330200"/>
                  </a:lnTo>
                  <a:lnTo>
                    <a:pt x="67310" y="323850"/>
                  </a:lnTo>
                  <a:lnTo>
                    <a:pt x="59689" y="317500"/>
                  </a:lnTo>
                  <a:lnTo>
                    <a:pt x="53339" y="311150"/>
                  </a:lnTo>
                  <a:lnTo>
                    <a:pt x="45720" y="304800"/>
                  </a:lnTo>
                  <a:lnTo>
                    <a:pt x="40639" y="297180"/>
                  </a:lnTo>
                  <a:lnTo>
                    <a:pt x="34289" y="289560"/>
                  </a:lnTo>
                  <a:lnTo>
                    <a:pt x="29210" y="281940"/>
                  </a:lnTo>
                  <a:lnTo>
                    <a:pt x="24130" y="273050"/>
                  </a:lnTo>
                  <a:lnTo>
                    <a:pt x="19050" y="265430"/>
                  </a:lnTo>
                  <a:lnTo>
                    <a:pt x="15239" y="256540"/>
                  </a:lnTo>
                  <a:lnTo>
                    <a:pt x="11430" y="247650"/>
                  </a:lnTo>
                  <a:lnTo>
                    <a:pt x="8889" y="238760"/>
                  </a:lnTo>
                  <a:lnTo>
                    <a:pt x="5080" y="228600"/>
                  </a:lnTo>
                  <a:lnTo>
                    <a:pt x="3810" y="219710"/>
                  </a:lnTo>
                  <a:lnTo>
                    <a:pt x="1270" y="210820"/>
                  </a:lnTo>
                  <a:lnTo>
                    <a:pt x="0" y="200660"/>
                  </a:lnTo>
                  <a:lnTo>
                    <a:pt x="0" y="191770"/>
                  </a:lnTo>
                  <a:lnTo>
                    <a:pt x="0" y="182880"/>
                  </a:lnTo>
                  <a:lnTo>
                    <a:pt x="0" y="181610"/>
                  </a:lnTo>
                  <a:lnTo>
                    <a:pt x="0" y="172720"/>
                  </a:lnTo>
                  <a:lnTo>
                    <a:pt x="1270" y="162560"/>
                  </a:lnTo>
                  <a:lnTo>
                    <a:pt x="2539" y="153670"/>
                  </a:lnTo>
                  <a:lnTo>
                    <a:pt x="3810" y="143510"/>
                  </a:lnTo>
                  <a:lnTo>
                    <a:pt x="6350" y="134620"/>
                  </a:lnTo>
                  <a:lnTo>
                    <a:pt x="8889" y="125730"/>
                  </a:lnTo>
                  <a:lnTo>
                    <a:pt x="11430" y="116840"/>
                  </a:lnTo>
                  <a:lnTo>
                    <a:pt x="15239" y="107950"/>
                  </a:lnTo>
                  <a:lnTo>
                    <a:pt x="19050" y="99060"/>
                  </a:lnTo>
                  <a:lnTo>
                    <a:pt x="24130" y="91440"/>
                  </a:lnTo>
                  <a:lnTo>
                    <a:pt x="29210" y="82550"/>
                  </a:lnTo>
                  <a:lnTo>
                    <a:pt x="34289" y="74930"/>
                  </a:lnTo>
                  <a:lnTo>
                    <a:pt x="40639" y="67310"/>
                  </a:lnTo>
                  <a:lnTo>
                    <a:pt x="46989" y="59690"/>
                  </a:lnTo>
                  <a:lnTo>
                    <a:pt x="53339" y="53340"/>
                  </a:lnTo>
                  <a:lnTo>
                    <a:pt x="59689" y="45720"/>
                  </a:lnTo>
                  <a:lnTo>
                    <a:pt x="67310" y="40640"/>
                  </a:lnTo>
                  <a:lnTo>
                    <a:pt x="74930" y="34290"/>
                  </a:lnTo>
                  <a:lnTo>
                    <a:pt x="82550" y="29210"/>
                  </a:lnTo>
                  <a:lnTo>
                    <a:pt x="91439" y="24130"/>
                  </a:lnTo>
                  <a:lnTo>
                    <a:pt x="99060" y="19050"/>
                  </a:lnTo>
                  <a:lnTo>
                    <a:pt x="107950" y="15240"/>
                  </a:lnTo>
                  <a:lnTo>
                    <a:pt x="116839" y="11430"/>
                  </a:lnTo>
                  <a:lnTo>
                    <a:pt x="125730" y="8890"/>
                  </a:lnTo>
                  <a:lnTo>
                    <a:pt x="135889" y="5080"/>
                  </a:lnTo>
                  <a:lnTo>
                    <a:pt x="144780" y="3810"/>
                  </a:lnTo>
                  <a:lnTo>
                    <a:pt x="153670" y="1270"/>
                  </a:lnTo>
                  <a:lnTo>
                    <a:pt x="163830"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10" name="Shape 1040"/>
            <p:cNvSpPr/>
            <p:nvPr/>
          </p:nvSpPr>
          <p:spPr>
            <a:xfrm>
              <a:off x="880110" y="7620"/>
              <a:ext cx="365760" cy="365760"/>
            </a:xfrm>
            <a:custGeom>
              <a:avLst/>
              <a:gdLst/>
              <a:ahLst/>
              <a:cxnLst/>
              <a:rect l="0" t="0" r="0" b="0"/>
              <a:pathLst>
                <a:path w="365760" h="365760">
                  <a:moveTo>
                    <a:pt x="0" y="182880"/>
                  </a:moveTo>
                  <a:lnTo>
                    <a:pt x="0" y="182880"/>
                  </a:lnTo>
                  <a:lnTo>
                    <a:pt x="0" y="172720"/>
                  </a:lnTo>
                  <a:lnTo>
                    <a:pt x="1270" y="162560"/>
                  </a:lnTo>
                  <a:lnTo>
                    <a:pt x="2539" y="153670"/>
                  </a:lnTo>
                  <a:lnTo>
                    <a:pt x="3810" y="143510"/>
                  </a:lnTo>
                  <a:lnTo>
                    <a:pt x="6350" y="134620"/>
                  </a:lnTo>
                  <a:lnTo>
                    <a:pt x="8889" y="125730"/>
                  </a:lnTo>
                  <a:lnTo>
                    <a:pt x="11430" y="116840"/>
                  </a:lnTo>
                  <a:lnTo>
                    <a:pt x="15239" y="107950"/>
                  </a:lnTo>
                  <a:lnTo>
                    <a:pt x="19050" y="99060"/>
                  </a:lnTo>
                  <a:lnTo>
                    <a:pt x="24130" y="91440"/>
                  </a:lnTo>
                  <a:lnTo>
                    <a:pt x="29210" y="82550"/>
                  </a:lnTo>
                  <a:lnTo>
                    <a:pt x="34289" y="74930"/>
                  </a:lnTo>
                  <a:lnTo>
                    <a:pt x="40639" y="67310"/>
                  </a:lnTo>
                  <a:lnTo>
                    <a:pt x="46989" y="59690"/>
                  </a:lnTo>
                  <a:lnTo>
                    <a:pt x="53339" y="53340"/>
                  </a:lnTo>
                  <a:lnTo>
                    <a:pt x="59689" y="45720"/>
                  </a:lnTo>
                  <a:lnTo>
                    <a:pt x="67310" y="40640"/>
                  </a:lnTo>
                  <a:lnTo>
                    <a:pt x="74930" y="34290"/>
                  </a:lnTo>
                  <a:lnTo>
                    <a:pt x="82550" y="29210"/>
                  </a:lnTo>
                  <a:lnTo>
                    <a:pt x="91439" y="24130"/>
                  </a:lnTo>
                  <a:lnTo>
                    <a:pt x="99060" y="19050"/>
                  </a:lnTo>
                  <a:lnTo>
                    <a:pt x="107950" y="15240"/>
                  </a:lnTo>
                  <a:lnTo>
                    <a:pt x="116839" y="11430"/>
                  </a:lnTo>
                  <a:lnTo>
                    <a:pt x="125730" y="8890"/>
                  </a:lnTo>
                  <a:lnTo>
                    <a:pt x="135889" y="5080"/>
                  </a:lnTo>
                  <a:lnTo>
                    <a:pt x="144780" y="3810"/>
                  </a:lnTo>
                  <a:lnTo>
                    <a:pt x="153670" y="1270"/>
                  </a:lnTo>
                  <a:lnTo>
                    <a:pt x="163830" y="0"/>
                  </a:lnTo>
                  <a:lnTo>
                    <a:pt x="172720" y="0"/>
                  </a:lnTo>
                  <a:lnTo>
                    <a:pt x="182880" y="0"/>
                  </a:lnTo>
                  <a:lnTo>
                    <a:pt x="182880" y="0"/>
                  </a:lnTo>
                  <a:lnTo>
                    <a:pt x="191770" y="0"/>
                  </a:lnTo>
                  <a:lnTo>
                    <a:pt x="201930" y="0"/>
                  </a:lnTo>
                  <a:lnTo>
                    <a:pt x="210820" y="1270"/>
                  </a:lnTo>
                  <a:lnTo>
                    <a:pt x="220980" y="3810"/>
                  </a:lnTo>
                  <a:lnTo>
                    <a:pt x="229870" y="5080"/>
                  </a:lnTo>
                  <a:lnTo>
                    <a:pt x="238760" y="8890"/>
                  </a:lnTo>
                  <a:lnTo>
                    <a:pt x="247650" y="11430"/>
                  </a:lnTo>
                  <a:lnTo>
                    <a:pt x="256539" y="15240"/>
                  </a:lnTo>
                  <a:lnTo>
                    <a:pt x="265430" y="19050"/>
                  </a:lnTo>
                  <a:lnTo>
                    <a:pt x="274320" y="24130"/>
                  </a:lnTo>
                  <a:lnTo>
                    <a:pt x="281939" y="29210"/>
                  </a:lnTo>
                  <a:lnTo>
                    <a:pt x="290830" y="34290"/>
                  </a:lnTo>
                  <a:lnTo>
                    <a:pt x="298450" y="40640"/>
                  </a:lnTo>
                  <a:lnTo>
                    <a:pt x="304800" y="45720"/>
                  </a:lnTo>
                  <a:lnTo>
                    <a:pt x="312420" y="53340"/>
                  </a:lnTo>
                  <a:lnTo>
                    <a:pt x="318770" y="59690"/>
                  </a:lnTo>
                  <a:lnTo>
                    <a:pt x="325120" y="67310"/>
                  </a:lnTo>
                  <a:lnTo>
                    <a:pt x="330200" y="74930"/>
                  </a:lnTo>
                  <a:lnTo>
                    <a:pt x="336550" y="82550"/>
                  </a:lnTo>
                  <a:lnTo>
                    <a:pt x="341630" y="91440"/>
                  </a:lnTo>
                  <a:lnTo>
                    <a:pt x="345439" y="99060"/>
                  </a:lnTo>
                  <a:lnTo>
                    <a:pt x="349250" y="107950"/>
                  </a:lnTo>
                  <a:lnTo>
                    <a:pt x="353060" y="116840"/>
                  </a:lnTo>
                  <a:lnTo>
                    <a:pt x="356870" y="125730"/>
                  </a:lnTo>
                  <a:lnTo>
                    <a:pt x="359410" y="134620"/>
                  </a:lnTo>
                  <a:lnTo>
                    <a:pt x="361950" y="143510"/>
                  </a:lnTo>
                  <a:lnTo>
                    <a:pt x="363220" y="153670"/>
                  </a:lnTo>
                  <a:lnTo>
                    <a:pt x="364489" y="162560"/>
                  </a:lnTo>
                  <a:lnTo>
                    <a:pt x="365760" y="172720"/>
                  </a:lnTo>
                  <a:lnTo>
                    <a:pt x="365760" y="182880"/>
                  </a:lnTo>
                  <a:lnTo>
                    <a:pt x="365760" y="182880"/>
                  </a:lnTo>
                  <a:lnTo>
                    <a:pt x="364489" y="191770"/>
                  </a:lnTo>
                  <a:lnTo>
                    <a:pt x="364489" y="201930"/>
                  </a:lnTo>
                  <a:lnTo>
                    <a:pt x="363220" y="210820"/>
                  </a:lnTo>
                  <a:lnTo>
                    <a:pt x="360680" y="220980"/>
                  </a:lnTo>
                  <a:lnTo>
                    <a:pt x="359410" y="229870"/>
                  </a:lnTo>
                  <a:lnTo>
                    <a:pt x="355600" y="238760"/>
                  </a:lnTo>
                  <a:lnTo>
                    <a:pt x="353060" y="247650"/>
                  </a:lnTo>
                  <a:lnTo>
                    <a:pt x="349250" y="256540"/>
                  </a:lnTo>
                  <a:lnTo>
                    <a:pt x="345439" y="265430"/>
                  </a:lnTo>
                  <a:lnTo>
                    <a:pt x="340360" y="274320"/>
                  </a:lnTo>
                  <a:lnTo>
                    <a:pt x="335280" y="281940"/>
                  </a:lnTo>
                  <a:lnTo>
                    <a:pt x="330200" y="289560"/>
                  </a:lnTo>
                  <a:lnTo>
                    <a:pt x="323850" y="297180"/>
                  </a:lnTo>
                  <a:lnTo>
                    <a:pt x="318770" y="304800"/>
                  </a:lnTo>
                  <a:lnTo>
                    <a:pt x="311150" y="311150"/>
                  </a:lnTo>
                  <a:lnTo>
                    <a:pt x="304800" y="318770"/>
                  </a:lnTo>
                  <a:lnTo>
                    <a:pt x="297180" y="323850"/>
                  </a:lnTo>
                  <a:lnTo>
                    <a:pt x="289560" y="330200"/>
                  </a:lnTo>
                  <a:lnTo>
                    <a:pt x="281939" y="335280"/>
                  </a:lnTo>
                  <a:lnTo>
                    <a:pt x="274320" y="340360"/>
                  </a:lnTo>
                  <a:lnTo>
                    <a:pt x="265430" y="345440"/>
                  </a:lnTo>
                  <a:lnTo>
                    <a:pt x="256539" y="349250"/>
                  </a:lnTo>
                  <a:lnTo>
                    <a:pt x="247650" y="353060"/>
                  </a:lnTo>
                  <a:lnTo>
                    <a:pt x="238760" y="355600"/>
                  </a:lnTo>
                  <a:lnTo>
                    <a:pt x="229870" y="359410"/>
                  </a:lnTo>
                  <a:lnTo>
                    <a:pt x="220980" y="360680"/>
                  </a:lnTo>
                  <a:lnTo>
                    <a:pt x="210820" y="363220"/>
                  </a:lnTo>
                  <a:lnTo>
                    <a:pt x="201930" y="364490"/>
                  </a:lnTo>
                  <a:lnTo>
                    <a:pt x="191770" y="364490"/>
                  </a:lnTo>
                  <a:lnTo>
                    <a:pt x="182880" y="365760"/>
                  </a:lnTo>
                  <a:lnTo>
                    <a:pt x="182880" y="364490"/>
                  </a:lnTo>
                  <a:lnTo>
                    <a:pt x="172720" y="364490"/>
                  </a:lnTo>
                  <a:lnTo>
                    <a:pt x="163830" y="363220"/>
                  </a:lnTo>
                  <a:lnTo>
                    <a:pt x="153670" y="363220"/>
                  </a:lnTo>
                  <a:lnTo>
                    <a:pt x="143510" y="360680"/>
                  </a:lnTo>
                  <a:lnTo>
                    <a:pt x="134620" y="358140"/>
                  </a:lnTo>
                  <a:lnTo>
                    <a:pt x="125730" y="355600"/>
                  </a:lnTo>
                  <a:lnTo>
                    <a:pt x="116839" y="353060"/>
                  </a:lnTo>
                  <a:lnTo>
                    <a:pt x="107950" y="349250"/>
                  </a:lnTo>
                  <a:lnTo>
                    <a:pt x="99060" y="345440"/>
                  </a:lnTo>
                  <a:lnTo>
                    <a:pt x="91439" y="340360"/>
                  </a:lnTo>
                  <a:lnTo>
                    <a:pt x="82550" y="335280"/>
                  </a:lnTo>
                  <a:lnTo>
                    <a:pt x="74930" y="330200"/>
                  </a:lnTo>
                  <a:lnTo>
                    <a:pt x="67310" y="323850"/>
                  </a:lnTo>
                  <a:lnTo>
                    <a:pt x="59689" y="317500"/>
                  </a:lnTo>
                  <a:lnTo>
                    <a:pt x="53339" y="311150"/>
                  </a:lnTo>
                  <a:lnTo>
                    <a:pt x="45720" y="304800"/>
                  </a:lnTo>
                  <a:lnTo>
                    <a:pt x="40639" y="297180"/>
                  </a:lnTo>
                  <a:lnTo>
                    <a:pt x="34289" y="289560"/>
                  </a:lnTo>
                  <a:lnTo>
                    <a:pt x="29210" y="281940"/>
                  </a:lnTo>
                  <a:lnTo>
                    <a:pt x="24130" y="273050"/>
                  </a:lnTo>
                  <a:lnTo>
                    <a:pt x="19050" y="265430"/>
                  </a:lnTo>
                  <a:lnTo>
                    <a:pt x="15239" y="256540"/>
                  </a:lnTo>
                  <a:lnTo>
                    <a:pt x="11430" y="247650"/>
                  </a:lnTo>
                  <a:lnTo>
                    <a:pt x="8889" y="238760"/>
                  </a:lnTo>
                  <a:lnTo>
                    <a:pt x="5080" y="228600"/>
                  </a:lnTo>
                  <a:lnTo>
                    <a:pt x="3810" y="219710"/>
                  </a:lnTo>
                  <a:lnTo>
                    <a:pt x="1270" y="210820"/>
                  </a:lnTo>
                  <a:lnTo>
                    <a:pt x="0" y="200660"/>
                  </a:lnTo>
                  <a:lnTo>
                    <a:pt x="0" y="191770"/>
                  </a:lnTo>
                  <a:lnTo>
                    <a:pt x="0" y="181610"/>
                  </a:lnTo>
                  <a:lnTo>
                    <a:pt x="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11" name="Shape 1041"/>
            <p:cNvSpPr/>
            <p:nvPr/>
          </p:nvSpPr>
          <p:spPr>
            <a:xfrm>
              <a:off x="0" y="0"/>
              <a:ext cx="365760" cy="365760"/>
            </a:xfrm>
            <a:custGeom>
              <a:avLst/>
              <a:gdLst/>
              <a:ahLst/>
              <a:cxnLst/>
              <a:rect l="0" t="0" r="0" b="0"/>
              <a:pathLst>
                <a:path w="365760" h="365760">
                  <a:moveTo>
                    <a:pt x="182880" y="0"/>
                  </a:moveTo>
                  <a:lnTo>
                    <a:pt x="193040" y="1270"/>
                  </a:lnTo>
                  <a:lnTo>
                    <a:pt x="201930" y="1270"/>
                  </a:lnTo>
                  <a:lnTo>
                    <a:pt x="212090" y="2540"/>
                  </a:lnTo>
                  <a:lnTo>
                    <a:pt x="220980" y="5080"/>
                  </a:lnTo>
                  <a:lnTo>
                    <a:pt x="229870" y="6350"/>
                  </a:lnTo>
                  <a:lnTo>
                    <a:pt x="240030" y="8890"/>
                  </a:lnTo>
                  <a:lnTo>
                    <a:pt x="248920" y="12700"/>
                  </a:lnTo>
                  <a:lnTo>
                    <a:pt x="257810" y="16510"/>
                  </a:lnTo>
                  <a:lnTo>
                    <a:pt x="266700" y="20320"/>
                  </a:lnTo>
                  <a:lnTo>
                    <a:pt x="274320" y="25400"/>
                  </a:lnTo>
                  <a:lnTo>
                    <a:pt x="283210" y="30480"/>
                  </a:lnTo>
                  <a:lnTo>
                    <a:pt x="290830" y="35560"/>
                  </a:lnTo>
                  <a:lnTo>
                    <a:pt x="298450" y="40640"/>
                  </a:lnTo>
                  <a:lnTo>
                    <a:pt x="306070" y="46990"/>
                  </a:lnTo>
                  <a:lnTo>
                    <a:pt x="312420" y="54610"/>
                  </a:lnTo>
                  <a:lnTo>
                    <a:pt x="318770" y="60960"/>
                  </a:lnTo>
                  <a:lnTo>
                    <a:pt x="325120" y="68580"/>
                  </a:lnTo>
                  <a:lnTo>
                    <a:pt x="331470" y="76200"/>
                  </a:lnTo>
                  <a:lnTo>
                    <a:pt x="336550" y="83820"/>
                  </a:lnTo>
                  <a:lnTo>
                    <a:pt x="341630" y="91440"/>
                  </a:lnTo>
                  <a:lnTo>
                    <a:pt x="346710" y="100330"/>
                  </a:lnTo>
                  <a:lnTo>
                    <a:pt x="350520" y="109220"/>
                  </a:lnTo>
                  <a:lnTo>
                    <a:pt x="354330" y="118110"/>
                  </a:lnTo>
                  <a:lnTo>
                    <a:pt x="356870" y="127000"/>
                  </a:lnTo>
                  <a:lnTo>
                    <a:pt x="359410" y="135890"/>
                  </a:lnTo>
                  <a:lnTo>
                    <a:pt x="361950" y="144780"/>
                  </a:lnTo>
                  <a:lnTo>
                    <a:pt x="364490" y="154940"/>
                  </a:lnTo>
                  <a:lnTo>
                    <a:pt x="364490" y="163830"/>
                  </a:lnTo>
                  <a:lnTo>
                    <a:pt x="365760" y="173990"/>
                  </a:lnTo>
                  <a:lnTo>
                    <a:pt x="365760" y="182880"/>
                  </a:lnTo>
                  <a:lnTo>
                    <a:pt x="365760" y="193040"/>
                  </a:lnTo>
                  <a:lnTo>
                    <a:pt x="364490" y="201930"/>
                  </a:lnTo>
                  <a:lnTo>
                    <a:pt x="363220" y="212090"/>
                  </a:lnTo>
                  <a:lnTo>
                    <a:pt x="361950" y="220980"/>
                  </a:lnTo>
                  <a:lnTo>
                    <a:pt x="359410" y="231140"/>
                  </a:lnTo>
                  <a:lnTo>
                    <a:pt x="356870" y="240030"/>
                  </a:lnTo>
                  <a:lnTo>
                    <a:pt x="353060" y="248920"/>
                  </a:lnTo>
                  <a:lnTo>
                    <a:pt x="350520" y="257810"/>
                  </a:lnTo>
                  <a:lnTo>
                    <a:pt x="345440" y="266700"/>
                  </a:lnTo>
                  <a:lnTo>
                    <a:pt x="341630" y="274320"/>
                  </a:lnTo>
                  <a:lnTo>
                    <a:pt x="336550" y="283210"/>
                  </a:lnTo>
                  <a:lnTo>
                    <a:pt x="331470" y="290830"/>
                  </a:lnTo>
                  <a:lnTo>
                    <a:pt x="325120" y="298450"/>
                  </a:lnTo>
                  <a:lnTo>
                    <a:pt x="318770" y="306070"/>
                  </a:lnTo>
                  <a:lnTo>
                    <a:pt x="312420" y="312420"/>
                  </a:lnTo>
                  <a:lnTo>
                    <a:pt x="304800" y="320040"/>
                  </a:lnTo>
                  <a:lnTo>
                    <a:pt x="298450" y="325120"/>
                  </a:lnTo>
                  <a:lnTo>
                    <a:pt x="290830" y="331470"/>
                  </a:lnTo>
                  <a:lnTo>
                    <a:pt x="283210" y="336550"/>
                  </a:lnTo>
                  <a:lnTo>
                    <a:pt x="274320" y="341630"/>
                  </a:lnTo>
                  <a:lnTo>
                    <a:pt x="266700" y="346710"/>
                  </a:lnTo>
                  <a:lnTo>
                    <a:pt x="257810" y="350520"/>
                  </a:lnTo>
                  <a:lnTo>
                    <a:pt x="248920" y="354330"/>
                  </a:lnTo>
                  <a:lnTo>
                    <a:pt x="240030" y="356870"/>
                  </a:lnTo>
                  <a:lnTo>
                    <a:pt x="229870" y="360680"/>
                  </a:lnTo>
                  <a:lnTo>
                    <a:pt x="220980" y="361950"/>
                  </a:lnTo>
                  <a:lnTo>
                    <a:pt x="210820" y="364490"/>
                  </a:lnTo>
                  <a:lnTo>
                    <a:pt x="201930" y="365760"/>
                  </a:lnTo>
                  <a:lnTo>
                    <a:pt x="193040" y="365760"/>
                  </a:lnTo>
                  <a:lnTo>
                    <a:pt x="182880" y="365760"/>
                  </a:lnTo>
                  <a:lnTo>
                    <a:pt x="172720" y="365760"/>
                  </a:lnTo>
                  <a:lnTo>
                    <a:pt x="163830" y="364490"/>
                  </a:lnTo>
                  <a:lnTo>
                    <a:pt x="154940" y="363220"/>
                  </a:lnTo>
                  <a:lnTo>
                    <a:pt x="144780" y="361950"/>
                  </a:lnTo>
                  <a:lnTo>
                    <a:pt x="135890" y="359410"/>
                  </a:lnTo>
                  <a:lnTo>
                    <a:pt x="127000" y="356870"/>
                  </a:lnTo>
                  <a:lnTo>
                    <a:pt x="116840" y="353060"/>
                  </a:lnTo>
                  <a:lnTo>
                    <a:pt x="107950" y="350520"/>
                  </a:lnTo>
                  <a:lnTo>
                    <a:pt x="100330" y="346710"/>
                  </a:lnTo>
                  <a:lnTo>
                    <a:pt x="91440" y="341630"/>
                  </a:lnTo>
                  <a:lnTo>
                    <a:pt x="83820" y="336550"/>
                  </a:lnTo>
                  <a:lnTo>
                    <a:pt x="74930" y="331470"/>
                  </a:lnTo>
                  <a:lnTo>
                    <a:pt x="67310" y="325120"/>
                  </a:lnTo>
                  <a:lnTo>
                    <a:pt x="60960" y="318770"/>
                  </a:lnTo>
                  <a:lnTo>
                    <a:pt x="53340" y="312420"/>
                  </a:lnTo>
                  <a:lnTo>
                    <a:pt x="46990" y="306070"/>
                  </a:lnTo>
                  <a:lnTo>
                    <a:pt x="40640" y="298450"/>
                  </a:lnTo>
                  <a:lnTo>
                    <a:pt x="35560" y="290830"/>
                  </a:lnTo>
                  <a:lnTo>
                    <a:pt x="29210" y="283210"/>
                  </a:lnTo>
                  <a:lnTo>
                    <a:pt x="24130" y="274320"/>
                  </a:lnTo>
                  <a:lnTo>
                    <a:pt x="20320" y="266700"/>
                  </a:lnTo>
                  <a:lnTo>
                    <a:pt x="15240" y="257810"/>
                  </a:lnTo>
                  <a:lnTo>
                    <a:pt x="12700" y="248920"/>
                  </a:lnTo>
                  <a:lnTo>
                    <a:pt x="8890" y="240030"/>
                  </a:lnTo>
                  <a:lnTo>
                    <a:pt x="6350" y="229870"/>
                  </a:lnTo>
                  <a:lnTo>
                    <a:pt x="3810" y="220980"/>
                  </a:lnTo>
                  <a:lnTo>
                    <a:pt x="2540" y="212090"/>
                  </a:lnTo>
                  <a:lnTo>
                    <a:pt x="1270" y="201930"/>
                  </a:lnTo>
                  <a:lnTo>
                    <a:pt x="0" y="193040"/>
                  </a:lnTo>
                  <a:lnTo>
                    <a:pt x="0" y="182880"/>
                  </a:lnTo>
                  <a:lnTo>
                    <a:pt x="1270" y="173990"/>
                  </a:lnTo>
                  <a:lnTo>
                    <a:pt x="1270" y="163830"/>
                  </a:lnTo>
                  <a:lnTo>
                    <a:pt x="2540" y="154940"/>
                  </a:lnTo>
                  <a:lnTo>
                    <a:pt x="3810" y="144780"/>
                  </a:lnTo>
                  <a:lnTo>
                    <a:pt x="6350" y="135890"/>
                  </a:lnTo>
                  <a:lnTo>
                    <a:pt x="8890" y="127000"/>
                  </a:lnTo>
                  <a:lnTo>
                    <a:pt x="12700" y="118110"/>
                  </a:lnTo>
                  <a:lnTo>
                    <a:pt x="16510" y="109220"/>
                  </a:lnTo>
                  <a:lnTo>
                    <a:pt x="20320" y="100330"/>
                  </a:lnTo>
                  <a:lnTo>
                    <a:pt x="25400" y="91440"/>
                  </a:lnTo>
                  <a:lnTo>
                    <a:pt x="30480" y="83820"/>
                  </a:lnTo>
                  <a:lnTo>
                    <a:pt x="35560" y="76200"/>
                  </a:lnTo>
                  <a:lnTo>
                    <a:pt x="40640" y="68580"/>
                  </a:lnTo>
                  <a:lnTo>
                    <a:pt x="46990" y="60960"/>
                  </a:lnTo>
                  <a:lnTo>
                    <a:pt x="54610" y="54610"/>
                  </a:lnTo>
                  <a:lnTo>
                    <a:pt x="60960" y="46990"/>
                  </a:lnTo>
                  <a:lnTo>
                    <a:pt x="68580" y="40640"/>
                  </a:lnTo>
                  <a:lnTo>
                    <a:pt x="76200" y="35560"/>
                  </a:lnTo>
                  <a:lnTo>
                    <a:pt x="83820" y="30480"/>
                  </a:lnTo>
                  <a:lnTo>
                    <a:pt x="91440" y="25400"/>
                  </a:lnTo>
                  <a:lnTo>
                    <a:pt x="100330" y="20320"/>
                  </a:lnTo>
                  <a:lnTo>
                    <a:pt x="109220" y="16510"/>
                  </a:lnTo>
                  <a:lnTo>
                    <a:pt x="118110" y="12700"/>
                  </a:lnTo>
                  <a:lnTo>
                    <a:pt x="127000" y="8890"/>
                  </a:lnTo>
                  <a:lnTo>
                    <a:pt x="135890" y="6350"/>
                  </a:lnTo>
                  <a:lnTo>
                    <a:pt x="144780" y="5080"/>
                  </a:lnTo>
                  <a:lnTo>
                    <a:pt x="154940" y="2540"/>
                  </a:lnTo>
                  <a:lnTo>
                    <a:pt x="163830" y="1270"/>
                  </a:lnTo>
                  <a:lnTo>
                    <a:pt x="173990" y="1270"/>
                  </a:lnTo>
                  <a:lnTo>
                    <a:pt x="182880"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12" name="Shape 1042"/>
            <p:cNvSpPr/>
            <p:nvPr/>
          </p:nvSpPr>
          <p:spPr>
            <a:xfrm>
              <a:off x="0" y="0"/>
              <a:ext cx="365760" cy="365760"/>
            </a:xfrm>
            <a:custGeom>
              <a:avLst/>
              <a:gdLst/>
              <a:ahLst/>
              <a:cxnLst/>
              <a:rect l="0" t="0" r="0" b="0"/>
              <a:pathLst>
                <a:path w="365760" h="365760">
                  <a:moveTo>
                    <a:pt x="0" y="182880"/>
                  </a:moveTo>
                  <a:lnTo>
                    <a:pt x="0" y="182880"/>
                  </a:lnTo>
                  <a:lnTo>
                    <a:pt x="1270" y="173990"/>
                  </a:lnTo>
                  <a:lnTo>
                    <a:pt x="1270" y="163830"/>
                  </a:lnTo>
                  <a:lnTo>
                    <a:pt x="2540" y="154940"/>
                  </a:lnTo>
                  <a:lnTo>
                    <a:pt x="3810" y="144780"/>
                  </a:lnTo>
                  <a:lnTo>
                    <a:pt x="6350" y="135890"/>
                  </a:lnTo>
                  <a:lnTo>
                    <a:pt x="8890" y="127000"/>
                  </a:lnTo>
                  <a:lnTo>
                    <a:pt x="12700" y="118110"/>
                  </a:lnTo>
                  <a:lnTo>
                    <a:pt x="16510" y="109220"/>
                  </a:lnTo>
                  <a:lnTo>
                    <a:pt x="20320" y="100330"/>
                  </a:lnTo>
                  <a:lnTo>
                    <a:pt x="25400" y="91440"/>
                  </a:lnTo>
                  <a:lnTo>
                    <a:pt x="30480" y="83820"/>
                  </a:lnTo>
                  <a:lnTo>
                    <a:pt x="35560" y="76200"/>
                  </a:lnTo>
                  <a:lnTo>
                    <a:pt x="40640" y="68580"/>
                  </a:lnTo>
                  <a:lnTo>
                    <a:pt x="46990" y="60960"/>
                  </a:lnTo>
                  <a:lnTo>
                    <a:pt x="54610" y="54610"/>
                  </a:lnTo>
                  <a:lnTo>
                    <a:pt x="60960" y="46990"/>
                  </a:lnTo>
                  <a:lnTo>
                    <a:pt x="68580" y="40640"/>
                  </a:lnTo>
                  <a:lnTo>
                    <a:pt x="76200" y="35560"/>
                  </a:lnTo>
                  <a:lnTo>
                    <a:pt x="83820" y="30480"/>
                  </a:lnTo>
                  <a:lnTo>
                    <a:pt x="91440" y="25400"/>
                  </a:lnTo>
                  <a:lnTo>
                    <a:pt x="100330" y="20320"/>
                  </a:lnTo>
                  <a:lnTo>
                    <a:pt x="109220" y="16510"/>
                  </a:lnTo>
                  <a:lnTo>
                    <a:pt x="118110" y="12700"/>
                  </a:lnTo>
                  <a:lnTo>
                    <a:pt x="127000" y="8890"/>
                  </a:lnTo>
                  <a:lnTo>
                    <a:pt x="135890" y="6350"/>
                  </a:lnTo>
                  <a:lnTo>
                    <a:pt x="144780" y="5080"/>
                  </a:lnTo>
                  <a:lnTo>
                    <a:pt x="154940" y="2540"/>
                  </a:lnTo>
                  <a:lnTo>
                    <a:pt x="163830" y="1270"/>
                  </a:lnTo>
                  <a:lnTo>
                    <a:pt x="173990" y="1270"/>
                  </a:lnTo>
                  <a:lnTo>
                    <a:pt x="182880" y="0"/>
                  </a:lnTo>
                  <a:lnTo>
                    <a:pt x="182880" y="0"/>
                  </a:lnTo>
                  <a:lnTo>
                    <a:pt x="193040" y="1270"/>
                  </a:lnTo>
                  <a:lnTo>
                    <a:pt x="201930" y="1270"/>
                  </a:lnTo>
                  <a:lnTo>
                    <a:pt x="212090" y="2540"/>
                  </a:lnTo>
                  <a:lnTo>
                    <a:pt x="220980" y="5080"/>
                  </a:lnTo>
                  <a:lnTo>
                    <a:pt x="229870" y="6350"/>
                  </a:lnTo>
                  <a:lnTo>
                    <a:pt x="240030" y="8890"/>
                  </a:lnTo>
                  <a:lnTo>
                    <a:pt x="248920" y="12700"/>
                  </a:lnTo>
                  <a:lnTo>
                    <a:pt x="257810" y="16510"/>
                  </a:lnTo>
                  <a:lnTo>
                    <a:pt x="266700" y="20320"/>
                  </a:lnTo>
                  <a:lnTo>
                    <a:pt x="274320" y="25400"/>
                  </a:lnTo>
                  <a:lnTo>
                    <a:pt x="283210" y="30480"/>
                  </a:lnTo>
                  <a:lnTo>
                    <a:pt x="290830" y="35560"/>
                  </a:lnTo>
                  <a:lnTo>
                    <a:pt x="298450" y="40640"/>
                  </a:lnTo>
                  <a:lnTo>
                    <a:pt x="306070" y="46990"/>
                  </a:lnTo>
                  <a:lnTo>
                    <a:pt x="312420" y="54610"/>
                  </a:lnTo>
                  <a:lnTo>
                    <a:pt x="318770" y="60960"/>
                  </a:lnTo>
                  <a:lnTo>
                    <a:pt x="325120" y="68580"/>
                  </a:lnTo>
                  <a:lnTo>
                    <a:pt x="331470" y="76200"/>
                  </a:lnTo>
                  <a:lnTo>
                    <a:pt x="336550" y="83820"/>
                  </a:lnTo>
                  <a:lnTo>
                    <a:pt x="341630" y="91440"/>
                  </a:lnTo>
                  <a:lnTo>
                    <a:pt x="346710" y="100330"/>
                  </a:lnTo>
                  <a:lnTo>
                    <a:pt x="350520" y="109220"/>
                  </a:lnTo>
                  <a:lnTo>
                    <a:pt x="354330" y="118110"/>
                  </a:lnTo>
                  <a:lnTo>
                    <a:pt x="356870" y="127000"/>
                  </a:lnTo>
                  <a:lnTo>
                    <a:pt x="359410" y="135890"/>
                  </a:lnTo>
                  <a:lnTo>
                    <a:pt x="361950" y="144780"/>
                  </a:lnTo>
                  <a:lnTo>
                    <a:pt x="364490" y="154940"/>
                  </a:lnTo>
                  <a:lnTo>
                    <a:pt x="364490" y="163830"/>
                  </a:lnTo>
                  <a:lnTo>
                    <a:pt x="365760" y="173990"/>
                  </a:lnTo>
                  <a:lnTo>
                    <a:pt x="365760" y="182880"/>
                  </a:lnTo>
                  <a:lnTo>
                    <a:pt x="365760" y="182880"/>
                  </a:lnTo>
                  <a:lnTo>
                    <a:pt x="365760" y="193040"/>
                  </a:lnTo>
                  <a:lnTo>
                    <a:pt x="364490" y="201930"/>
                  </a:lnTo>
                  <a:lnTo>
                    <a:pt x="363220" y="212090"/>
                  </a:lnTo>
                  <a:lnTo>
                    <a:pt x="361950" y="220980"/>
                  </a:lnTo>
                  <a:lnTo>
                    <a:pt x="359410" y="231140"/>
                  </a:lnTo>
                  <a:lnTo>
                    <a:pt x="356870" y="240030"/>
                  </a:lnTo>
                  <a:lnTo>
                    <a:pt x="353060" y="248920"/>
                  </a:lnTo>
                  <a:lnTo>
                    <a:pt x="350520" y="257810"/>
                  </a:lnTo>
                  <a:lnTo>
                    <a:pt x="345440" y="266700"/>
                  </a:lnTo>
                  <a:lnTo>
                    <a:pt x="341630" y="274320"/>
                  </a:lnTo>
                  <a:lnTo>
                    <a:pt x="336550" y="283210"/>
                  </a:lnTo>
                  <a:lnTo>
                    <a:pt x="331470" y="290830"/>
                  </a:lnTo>
                  <a:lnTo>
                    <a:pt x="325120" y="298450"/>
                  </a:lnTo>
                  <a:lnTo>
                    <a:pt x="318770" y="306070"/>
                  </a:lnTo>
                  <a:lnTo>
                    <a:pt x="312420" y="312420"/>
                  </a:lnTo>
                  <a:lnTo>
                    <a:pt x="304800" y="320040"/>
                  </a:lnTo>
                  <a:lnTo>
                    <a:pt x="298450" y="325120"/>
                  </a:lnTo>
                  <a:lnTo>
                    <a:pt x="290830" y="331470"/>
                  </a:lnTo>
                  <a:lnTo>
                    <a:pt x="283210" y="336550"/>
                  </a:lnTo>
                  <a:lnTo>
                    <a:pt x="274320" y="341630"/>
                  </a:lnTo>
                  <a:lnTo>
                    <a:pt x="266700" y="346710"/>
                  </a:lnTo>
                  <a:lnTo>
                    <a:pt x="257810" y="350520"/>
                  </a:lnTo>
                  <a:lnTo>
                    <a:pt x="248920" y="354330"/>
                  </a:lnTo>
                  <a:lnTo>
                    <a:pt x="240030" y="356870"/>
                  </a:lnTo>
                  <a:lnTo>
                    <a:pt x="229870" y="360680"/>
                  </a:lnTo>
                  <a:lnTo>
                    <a:pt x="220980" y="361950"/>
                  </a:lnTo>
                  <a:lnTo>
                    <a:pt x="210820" y="364490"/>
                  </a:lnTo>
                  <a:lnTo>
                    <a:pt x="201930" y="365760"/>
                  </a:lnTo>
                  <a:lnTo>
                    <a:pt x="193040" y="365760"/>
                  </a:lnTo>
                  <a:lnTo>
                    <a:pt x="182880" y="365760"/>
                  </a:lnTo>
                  <a:lnTo>
                    <a:pt x="182880" y="365760"/>
                  </a:lnTo>
                  <a:lnTo>
                    <a:pt x="172720" y="365760"/>
                  </a:lnTo>
                  <a:lnTo>
                    <a:pt x="163830" y="364490"/>
                  </a:lnTo>
                  <a:lnTo>
                    <a:pt x="154940" y="363220"/>
                  </a:lnTo>
                  <a:lnTo>
                    <a:pt x="144780" y="361950"/>
                  </a:lnTo>
                  <a:lnTo>
                    <a:pt x="135890" y="359410"/>
                  </a:lnTo>
                  <a:lnTo>
                    <a:pt x="127000" y="356870"/>
                  </a:lnTo>
                  <a:lnTo>
                    <a:pt x="116840" y="353060"/>
                  </a:lnTo>
                  <a:lnTo>
                    <a:pt x="107950" y="350520"/>
                  </a:lnTo>
                  <a:lnTo>
                    <a:pt x="100330" y="346710"/>
                  </a:lnTo>
                  <a:lnTo>
                    <a:pt x="91440" y="341630"/>
                  </a:lnTo>
                  <a:lnTo>
                    <a:pt x="83820" y="336550"/>
                  </a:lnTo>
                  <a:lnTo>
                    <a:pt x="74930" y="331470"/>
                  </a:lnTo>
                  <a:lnTo>
                    <a:pt x="67310" y="325120"/>
                  </a:lnTo>
                  <a:lnTo>
                    <a:pt x="60960" y="318770"/>
                  </a:lnTo>
                  <a:lnTo>
                    <a:pt x="53340" y="312420"/>
                  </a:lnTo>
                  <a:lnTo>
                    <a:pt x="46990" y="306070"/>
                  </a:lnTo>
                  <a:lnTo>
                    <a:pt x="40640" y="298450"/>
                  </a:lnTo>
                  <a:lnTo>
                    <a:pt x="35560" y="290830"/>
                  </a:lnTo>
                  <a:lnTo>
                    <a:pt x="29210" y="283210"/>
                  </a:lnTo>
                  <a:lnTo>
                    <a:pt x="24130" y="274320"/>
                  </a:lnTo>
                  <a:lnTo>
                    <a:pt x="20320" y="266700"/>
                  </a:lnTo>
                  <a:lnTo>
                    <a:pt x="15240" y="257810"/>
                  </a:lnTo>
                  <a:lnTo>
                    <a:pt x="12700" y="248920"/>
                  </a:lnTo>
                  <a:lnTo>
                    <a:pt x="8890" y="240030"/>
                  </a:lnTo>
                  <a:lnTo>
                    <a:pt x="6350" y="229870"/>
                  </a:lnTo>
                  <a:lnTo>
                    <a:pt x="3810" y="220980"/>
                  </a:lnTo>
                  <a:lnTo>
                    <a:pt x="2540" y="212090"/>
                  </a:lnTo>
                  <a:lnTo>
                    <a:pt x="1270" y="201930"/>
                  </a:lnTo>
                  <a:lnTo>
                    <a:pt x="0" y="193040"/>
                  </a:lnTo>
                  <a:lnTo>
                    <a:pt x="0" y="182880"/>
                  </a:lnTo>
                  <a:lnTo>
                    <a:pt x="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13" name="Shape 1043"/>
            <p:cNvSpPr/>
            <p:nvPr/>
          </p:nvSpPr>
          <p:spPr>
            <a:xfrm>
              <a:off x="883920" y="736600"/>
              <a:ext cx="365760" cy="365760"/>
            </a:xfrm>
            <a:custGeom>
              <a:avLst/>
              <a:gdLst/>
              <a:ahLst/>
              <a:cxnLst/>
              <a:rect l="0" t="0" r="0" b="0"/>
              <a:pathLst>
                <a:path w="365760" h="365760">
                  <a:moveTo>
                    <a:pt x="182880" y="0"/>
                  </a:moveTo>
                  <a:lnTo>
                    <a:pt x="193040" y="1270"/>
                  </a:lnTo>
                  <a:lnTo>
                    <a:pt x="203200" y="1270"/>
                  </a:lnTo>
                  <a:lnTo>
                    <a:pt x="212090" y="2540"/>
                  </a:lnTo>
                  <a:lnTo>
                    <a:pt x="222250" y="3810"/>
                  </a:lnTo>
                  <a:lnTo>
                    <a:pt x="231140" y="6350"/>
                  </a:lnTo>
                  <a:lnTo>
                    <a:pt x="240030" y="8890"/>
                  </a:lnTo>
                  <a:lnTo>
                    <a:pt x="248920" y="12700"/>
                  </a:lnTo>
                  <a:lnTo>
                    <a:pt x="257810" y="16510"/>
                  </a:lnTo>
                  <a:lnTo>
                    <a:pt x="266700" y="20320"/>
                  </a:lnTo>
                  <a:lnTo>
                    <a:pt x="274320" y="25400"/>
                  </a:lnTo>
                  <a:lnTo>
                    <a:pt x="283210" y="30480"/>
                  </a:lnTo>
                  <a:lnTo>
                    <a:pt x="290830" y="35560"/>
                  </a:lnTo>
                  <a:lnTo>
                    <a:pt x="298450" y="40640"/>
                  </a:lnTo>
                  <a:lnTo>
                    <a:pt x="306070" y="46990"/>
                  </a:lnTo>
                  <a:lnTo>
                    <a:pt x="312420" y="54610"/>
                  </a:lnTo>
                  <a:lnTo>
                    <a:pt x="320040" y="60960"/>
                  </a:lnTo>
                  <a:lnTo>
                    <a:pt x="325120" y="68580"/>
                  </a:lnTo>
                  <a:lnTo>
                    <a:pt x="331470" y="76200"/>
                  </a:lnTo>
                  <a:lnTo>
                    <a:pt x="336550" y="83820"/>
                  </a:lnTo>
                  <a:lnTo>
                    <a:pt x="341630" y="91440"/>
                  </a:lnTo>
                  <a:lnTo>
                    <a:pt x="346710" y="100330"/>
                  </a:lnTo>
                  <a:lnTo>
                    <a:pt x="350520" y="109220"/>
                  </a:lnTo>
                  <a:lnTo>
                    <a:pt x="354330" y="118110"/>
                  </a:lnTo>
                  <a:lnTo>
                    <a:pt x="356870" y="127000"/>
                  </a:lnTo>
                  <a:lnTo>
                    <a:pt x="360680" y="135890"/>
                  </a:lnTo>
                  <a:lnTo>
                    <a:pt x="361950" y="144780"/>
                  </a:lnTo>
                  <a:lnTo>
                    <a:pt x="364490" y="154940"/>
                  </a:lnTo>
                  <a:lnTo>
                    <a:pt x="365760" y="163830"/>
                  </a:lnTo>
                  <a:lnTo>
                    <a:pt x="365760" y="173990"/>
                  </a:lnTo>
                  <a:lnTo>
                    <a:pt x="365760" y="182880"/>
                  </a:lnTo>
                  <a:lnTo>
                    <a:pt x="365760" y="193040"/>
                  </a:lnTo>
                  <a:lnTo>
                    <a:pt x="364490" y="201930"/>
                  </a:lnTo>
                  <a:lnTo>
                    <a:pt x="364490" y="212090"/>
                  </a:lnTo>
                  <a:lnTo>
                    <a:pt x="361950" y="220980"/>
                  </a:lnTo>
                  <a:lnTo>
                    <a:pt x="359410" y="231140"/>
                  </a:lnTo>
                  <a:lnTo>
                    <a:pt x="356870" y="240030"/>
                  </a:lnTo>
                  <a:lnTo>
                    <a:pt x="354330" y="248920"/>
                  </a:lnTo>
                  <a:lnTo>
                    <a:pt x="350520" y="257810"/>
                  </a:lnTo>
                  <a:lnTo>
                    <a:pt x="346710" y="266700"/>
                  </a:lnTo>
                  <a:lnTo>
                    <a:pt x="341630" y="274320"/>
                  </a:lnTo>
                  <a:lnTo>
                    <a:pt x="336550" y="283210"/>
                  </a:lnTo>
                  <a:lnTo>
                    <a:pt x="331470" y="290830"/>
                  </a:lnTo>
                  <a:lnTo>
                    <a:pt x="325120" y="298450"/>
                  </a:lnTo>
                  <a:lnTo>
                    <a:pt x="318770" y="306070"/>
                  </a:lnTo>
                  <a:lnTo>
                    <a:pt x="312420" y="312420"/>
                  </a:lnTo>
                  <a:lnTo>
                    <a:pt x="306070" y="320040"/>
                  </a:lnTo>
                  <a:lnTo>
                    <a:pt x="298450" y="325120"/>
                  </a:lnTo>
                  <a:lnTo>
                    <a:pt x="290830" y="331470"/>
                  </a:lnTo>
                  <a:lnTo>
                    <a:pt x="283210" y="336550"/>
                  </a:lnTo>
                  <a:lnTo>
                    <a:pt x="274320" y="341630"/>
                  </a:lnTo>
                  <a:lnTo>
                    <a:pt x="266700" y="346710"/>
                  </a:lnTo>
                  <a:lnTo>
                    <a:pt x="257810" y="350520"/>
                  </a:lnTo>
                  <a:lnTo>
                    <a:pt x="248920" y="354330"/>
                  </a:lnTo>
                  <a:lnTo>
                    <a:pt x="240030" y="356870"/>
                  </a:lnTo>
                  <a:lnTo>
                    <a:pt x="229870" y="360680"/>
                  </a:lnTo>
                  <a:lnTo>
                    <a:pt x="220980" y="361950"/>
                  </a:lnTo>
                  <a:lnTo>
                    <a:pt x="212090" y="364490"/>
                  </a:lnTo>
                  <a:lnTo>
                    <a:pt x="201930" y="365760"/>
                  </a:lnTo>
                  <a:lnTo>
                    <a:pt x="193040" y="365760"/>
                  </a:lnTo>
                  <a:lnTo>
                    <a:pt x="182880" y="365760"/>
                  </a:lnTo>
                  <a:lnTo>
                    <a:pt x="173990" y="365760"/>
                  </a:lnTo>
                  <a:lnTo>
                    <a:pt x="163830" y="364490"/>
                  </a:lnTo>
                  <a:lnTo>
                    <a:pt x="154940" y="363220"/>
                  </a:lnTo>
                  <a:lnTo>
                    <a:pt x="144780" y="361950"/>
                  </a:lnTo>
                  <a:lnTo>
                    <a:pt x="135890" y="359410"/>
                  </a:lnTo>
                  <a:lnTo>
                    <a:pt x="127000" y="356870"/>
                  </a:lnTo>
                  <a:lnTo>
                    <a:pt x="118110" y="353060"/>
                  </a:lnTo>
                  <a:lnTo>
                    <a:pt x="109220" y="350520"/>
                  </a:lnTo>
                  <a:lnTo>
                    <a:pt x="100330" y="346710"/>
                  </a:lnTo>
                  <a:lnTo>
                    <a:pt x="91440" y="341630"/>
                  </a:lnTo>
                  <a:lnTo>
                    <a:pt x="83820" y="336550"/>
                  </a:lnTo>
                  <a:lnTo>
                    <a:pt x="74930" y="331470"/>
                  </a:lnTo>
                  <a:lnTo>
                    <a:pt x="68580" y="325120"/>
                  </a:lnTo>
                  <a:lnTo>
                    <a:pt x="60960" y="318770"/>
                  </a:lnTo>
                  <a:lnTo>
                    <a:pt x="53340" y="312420"/>
                  </a:lnTo>
                  <a:lnTo>
                    <a:pt x="46990" y="304800"/>
                  </a:lnTo>
                  <a:lnTo>
                    <a:pt x="40640" y="298450"/>
                  </a:lnTo>
                  <a:lnTo>
                    <a:pt x="35560" y="290830"/>
                  </a:lnTo>
                  <a:lnTo>
                    <a:pt x="29210" y="283210"/>
                  </a:lnTo>
                  <a:lnTo>
                    <a:pt x="24130" y="274320"/>
                  </a:lnTo>
                  <a:lnTo>
                    <a:pt x="20320" y="266700"/>
                  </a:lnTo>
                  <a:lnTo>
                    <a:pt x="16510" y="257810"/>
                  </a:lnTo>
                  <a:lnTo>
                    <a:pt x="12700" y="248920"/>
                  </a:lnTo>
                  <a:lnTo>
                    <a:pt x="8890" y="240030"/>
                  </a:lnTo>
                  <a:lnTo>
                    <a:pt x="6350" y="229870"/>
                  </a:lnTo>
                  <a:lnTo>
                    <a:pt x="3810" y="220980"/>
                  </a:lnTo>
                  <a:lnTo>
                    <a:pt x="2540" y="210820"/>
                  </a:lnTo>
                  <a:lnTo>
                    <a:pt x="1270" y="201930"/>
                  </a:lnTo>
                  <a:lnTo>
                    <a:pt x="0" y="193040"/>
                  </a:lnTo>
                  <a:lnTo>
                    <a:pt x="0" y="182880"/>
                  </a:lnTo>
                  <a:lnTo>
                    <a:pt x="1270" y="173990"/>
                  </a:lnTo>
                  <a:lnTo>
                    <a:pt x="1270" y="163830"/>
                  </a:lnTo>
                  <a:lnTo>
                    <a:pt x="2540" y="154940"/>
                  </a:lnTo>
                  <a:lnTo>
                    <a:pt x="5080" y="144780"/>
                  </a:lnTo>
                  <a:lnTo>
                    <a:pt x="6350" y="135890"/>
                  </a:lnTo>
                  <a:lnTo>
                    <a:pt x="10160" y="127000"/>
                  </a:lnTo>
                  <a:lnTo>
                    <a:pt x="12700" y="118110"/>
                  </a:lnTo>
                  <a:lnTo>
                    <a:pt x="16510" y="109220"/>
                  </a:lnTo>
                  <a:lnTo>
                    <a:pt x="20320" y="100330"/>
                  </a:lnTo>
                  <a:lnTo>
                    <a:pt x="25400" y="91440"/>
                  </a:lnTo>
                  <a:lnTo>
                    <a:pt x="30480" y="83820"/>
                  </a:lnTo>
                  <a:lnTo>
                    <a:pt x="35560" y="76200"/>
                  </a:lnTo>
                  <a:lnTo>
                    <a:pt x="41910" y="68580"/>
                  </a:lnTo>
                  <a:lnTo>
                    <a:pt x="46990" y="60960"/>
                  </a:lnTo>
                  <a:lnTo>
                    <a:pt x="54610" y="54610"/>
                  </a:lnTo>
                  <a:lnTo>
                    <a:pt x="60960" y="46990"/>
                  </a:lnTo>
                  <a:lnTo>
                    <a:pt x="68580" y="40640"/>
                  </a:lnTo>
                  <a:lnTo>
                    <a:pt x="76200" y="35560"/>
                  </a:lnTo>
                  <a:lnTo>
                    <a:pt x="83820" y="30480"/>
                  </a:lnTo>
                  <a:lnTo>
                    <a:pt x="91440" y="25400"/>
                  </a:lnTo>
                  <a:lnTo>
                    <a:pt x="100330" y="20320"/>
                  </a:lnTo>
                  <a:lnTo>
                    <a:pt x="109220" y="16510"/>
                  </a:lnTo>
                  <a:lnTo>
                    <a:pt x="118110" y="12700"/>
                  </a:lnTo>
                  <a:lnTo>
                    <a:pt x="127000" y="8890"/>
                  </a:lnTo>
                  <a:lnTo>
                    <a:pt x="135890" y="6350"/>
                  </a:lnTo>
                  <a:lnTo>
                    <a:pt x="144780" y="3810"/>
                  </a:lnTo>
                  <a:lnTo>
                    <a:pt x="154940" y="2540"/>
                  </a:lnTo>
                  <a:lnTo>
                    <a:pt x="163830" y="1270"/>
                  </a:lnTo>
                  <a:lnTo>
                    <a:pt x="173990" y="1270"/>
                  </a:lnTo>
                  <a:lnTo>
                    <a:pt x="182880"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14" name="Shape 1044"/>
            <p:cNvSpPr/>
            <p:nvPr/>
          </p:nvSpPr>
          <p:spPr>
            <a:xfrm>
              <a:off x="883920" y="736600"/>
              <a:ext cx="365760" cy="365760"/>
            </a:xfrm>
            <a:custGeom>
              <a:avLst/>
              <a:gdLst/>
              <a:ahLst/>
              <a:cxnLst/>
              <a:rect l="0" t="0" r="0" b="0"/>
              <a:pathLst>
                <a:path w="365760" h="365760">
                  <a:moveTo>
                    <a:pt x="0" y="182880"/>
                  </a:moveTo>
                  <a:lnTo>
                    <a:pt x="0" y="182880"/>
                  </a:lnTo>
                  <a:lnTo>
                    <a:pt x="1270" y="173990"/>
                  </a:lnTo>
                  <a:lnTo>
                    <a:pt x="1270" y="163830"/>
                  </a:lnTo>
                  <a:lnTo>
                    <a:pt x="2540" y="154940"/>
                  </a:lnTo>
                  <a:lnTo>
                    <a:pt x="5080" y="144780"/>
                  </a:lnTo>
                  <a:lnTo>
                    <a:pt x="6350" y="135890"/>
                  </a:lnTo>
                  <a:lnTo>
                    <a:pt x="10160" y="127000"/>
                  </a:lnTo>
                  <a:lnTo>
                    <a:pt x="12700" y="118110"/>
                  </a:lnTo>
                  <a:lnTo>
                    <a:pt x="16510" y="109220"/>
                  </a:lnTo>
                  <a:lnTo>
                    <a:pt x="20320" y="100330"/>
                  </a:lnTo>
                  <a:lnTo>
                    <a:pt x="25400" y="91440"/>
                  </a:lnTo>
                  <a:lnTo>
                    <a:pt x="30480" y="83820"/>
                  </a:lnTo>
                  <a:lnTo>
                    <a:pt x="35560" y="76200"/>
                  </a:lnTo>
                  <a:lnTo>
                    <a:pt x="41910" y="68580"/>
                  </a:lnTo>
                  <a:lnTo>
                    <a:pt x="46990" y="60960"/>
                  </a:lnTo>
                  <a:lnTo>
                    <a:pt x="54610" y="54610"/>
                  </a:lnTo>
                  <a:lnTo>
                    <a:pt x="60960" y="46990"/>
                  </a:lnTo>
                  <a:lnTo>
                    <a:pt x="68580" y="40640"/>
                  </a:lnTo>
                  <a:lnTo>
                    <a:pt x="76200" y="35560"/>
                  </a:lnTo>
                  <a:lnTo>
                    <a:pt x="83820" y="30480"/>
                  </a:lnTo>
                  <a:lnTo>
                    <a:pt x="91440" y="25400"/>
                  </a:lnTo>
                  <a:lnTo>
                    <a:pt x="100330" y="20320"/>
                  </a:lnTo>
                  <a:lnTo>
                    <a:pt x="109220" y="16510"/>
                  </a:lnTo>
                  <a:lnTo>
                    <a:pt x="118110" y="12700"/>
                  </a:lnTo>
                  <a:lnTo>
                    <a:pt x="127000" y="8890"/>
                  </a:lnTo>
                  <a:lnTo>
                    <a:pt x="135890" y="6350"/>
                  </a:lnTo>
                  <a:lnTo>
                    <a:pt x="144780" y="3810"/>
                  </a:lnTo>
                  <a:lnTo>
                    <a:pt x="154940" y="2540"/>
                  </a:lnTo>
                  <a:lnTo>
                    <a:pt x="163830" y="1270"/>
                  </a:lnTo>
                  <a:lnTo>
                    <a:pt x="173990" y="1270"/>
                  </a:lnTo>
                  <a:lnTo>
                    <a:pt x="182880" y="0"/>
                  </a:lnTo>
                  <a:lnTo>
                    <a:pt x="182880" y="0"/>
                  </a:lnTo>
                  <a:lnTo>
                    <a:pt x="193040" y="1270"/>
                  </a:lnTo>
                  <a:lnTo>
                    <a:pt x="203200" y="1270"/>
                  </a:lnTo>
                  <a:lnTo>
                    <a:pt x="212090" y="2540"/>
                  </a:lnTo>
                  <a:lnTo>
                    <a:pt x="222250" y="3810"/>
                  </a:lnTo>
                  <a:lnTo>
                    <a:pt x="231140" y="6350"/>
                  </a:lnTo>
                  <a:lnTo>
                    <a:pt x="240030" y="8890"/>
                  </a:lnTo>
                  <a:lnTo>
                    <a:pt x="248920" y="12700"/>
                  </a:lnTo>
                  <a:lnTo>
                    <a:pt x="257810" y="16510"/>
                  </a:lnTo>
                  <a:lnTo>
                    <a:pt x="266700" y="20320"/>
                  </a:lnTo>
                  <a:lnTo>
                    <a:pt x="274320" y="25400"/>
                  </a:lnTo>
                  <a:lnTo>
                    <a:pt x="283210" y="30480"/>
                  </a:lnTo>
                  <a:lnTo>
                    <a:pt x="290830" y="35560"/>
                  </a:lnTo>
                  <a:lnTo>
                    <a:pt x="298450" y="40640"/>
                  </a:lnTo>
                  <a:lnTo>
                    <a:pt x="306070" y="46990"/>
                  </a:lnTo>
                  <a:lnTo>
                    <a:pt x="312420" y="54610"/>
                  </a:lnTo>
                  <a:lnTo>
                    <a:pt x="320040" y="60960"/>
                  </a:lnTo>
                  <a:lnTo>
                    <a:pt x="325120" y="68580"/>
                  </a:lnTo>
                  <a:lnTo>
                    <a:pt x="331470" y="76200"/>
                  </a:lnTo>
                  <a:lnTo>
                    <a:pt x="336550" y="83820"/>
                  </a:lnTo>
                  <a:lnTo>
                    <a:pt x="341630" y="91440"/>
                  </a:lnTo>
                  <a:lnTo>
                    <a:pt x="346710" y="100330"/>
                  </a:lnTo>
                  <a:lnTo>
                    <a:pt x="350520" y="109220"/>
                  </a:lnTo>
                  <a:lnTo>
                    <a:pt x="354330" y="118110"/>
                  </a:lnTo>
                  <a:lnTo>
                    <a:pt x="356870" y="127000"/>
                  </a:lnTo>
                  <a:lnTo>
                    <a:pt x="360680" y="135890"/>
                  </a:lnTo>
                  <a:lnTo>
                    <a:pt x="361950" y="144780"/>
                  </a:lnTo>
                  <a:lnTo>
                    <a:pt x="364490" y="154940"/>
                  </a:lnTo>
                  <a:lnTo>
                    <a:pt x="365760" y="163830"/>
                  </a:lnTo>
                  <a:lnTo>
                    <a:pt x="365760" y="173990"/>
                  </a:lnTo>
                  <a:lnTo>
                    <a:pt x="365760" y="182880"/>
                  </a:lnTo>
                  <a:lnTo>
                    <a:pt x="365760" y="182880"/>
                  </a:lnTo>
                  <a:lnTo>
                    <a:pt x="365760" y="193040"/>
                  </a:lnTo>
                  <a:lnTo>
                    <a:pt x="364490" y="201930"/>
                  </a:lnTo>
                  <a:lnTo>
                    <a:pt x="364490" y="212090"/>
                  </a:lnTo>
                  <a:lnTo>
                    <a:pt x="361950" y="220980"/>
                  </a:lnTo>
                  <a:lnTo>
                    <a:pt x="359410" y="231140"/>
                  </a:lnTo>
                  <a:lnTo>
                    <a:pt x="356870" y="240030"/>
                  </a:lnTo>
                  <a:lnTo>
                    <a:pt x="354330" y="248920"/>
                  </a:lnTo>
                  <a:lnTo>
                    <a:pt x="350520" y="257810"/>
                  </a:lnTo>
                  <a:lnTo>
                    <a:pt x="346710" y="266700"/>
                  </a:lnTo>
                  <a:lnTo>
                    <a:pt x="341630" y="274320"/>
                  </a:lnTo>
                  <a:lnTo>
                    <a:pt x="336550" y="283210"/>
                  </a:lnTo>
                  <a:lnTo>
                    <a:pt x="331470" y="290830"/>
                  </a:lnTo>
                  <a:lnTo>
                    <a:pt x="325120" y="298450"/>
                  </a:lnTo>
                  <a:lnTo>
                    <a:pt x="318770" y="306070"/>
                  </a:lnTo>
                  <a:lnTo>
                    <a:pt x="312420" y="312420"/>
                  </a:lnTo>
                  <a:lnTo>
                    <a:pt x="306070" y="320040"/>
                  </a:lnTo>
                  <a:lnTo>
                    <a:pt x="298450" y="325120"/>
                  </a:lnTo>
                  <a:lnTo>
                    <a:pt x="290830" y="331470"/>
                  </a:lnTo>
                  <a:lnTo>
                    <a:pt x="283210" y="336550"/>
                  </a:lnTo>
                  <a:lnTo>
                    <a:pt x="274320" y="341630"/>
                  </a:lnTo>
                  <a:lnTo>
                    <a:pt x="266700" y="346710"/>
                  </a:lnTo>
                  <a:lnTo>
                    <a:pt x="257810" y="350520"/>
                  </a:lnTo>
                  <a:lnTo>
                    <a:pt x="248920" y="354330"/>
                  </a:lnTo>
                  <a:lnTo>
                    <a:pt x="240030" y="356870"/>
                  </a:lnTo>
                  <a:lnTo>
                    <a:pt x="229870" y="360680"/>
                  </a:lnTo>
                  <a:lnTo>
                    <a:pt x="220980" y="361950"/>
                  </a:lnTo>
                  <a:lnTo>
                    <a:pt x="212090" y="364490"/>
                  </a:lnTo>
                  <a:lnTo>
                    <a:pt x="201930" y="365760"/>
                  </a:lnTo>
                  <a:lnTo>
                    <a:pt x="193040" y="365760"/>
                  </a:lnTo>
                  <a:lnTo>
                    <a:pt x="182880" y="365760"/>
                  </a:lnTo>
                  <a:lnTo>
                    <a:pt x="182880" y="365760"/>
                  </a:lnTo>
                  <a:lnTo>
                    <a:pt x="173990" y="365760"/>
                  </a:lnTo>
                  <a:lnTo>
                    <a:pt x="163830" y="364490"/>
                  </a:lnTo>
                  <a:lnTo>
                    <a:pt x="154940" y="363220"/>
                  </a:lnTo>
                  <a:lnTo>
                    <a:pt x="144780" y="361950"/>
                  </a:lnTo>
                  <a:lnTo>
                    <a:pt x="135890" y="359410"/>
                  </a:lnTo>
                  <a:lnTo>
                    <a:pt x="127000" y="356870"/>
                  </a:lnTo>
                  <a:lnTo>
                    <a:pt x="118110" y="353060"/>
                  </a:lnTo>
                  <a:lnTo>
                    <a:pt x="109220" y="350520"/>
                  </a:lnTo>
                  <a:lnTo>
                    <a:pt x="100330" y="346710"/>
                  </a:lnTo>
                  <a:lnTo>
                    <a:pt x="91440" y="341630"/>
                  </a:lnTo>
                  <a:lnTo>
                    <a:pt x="83820" y="336550"/>
                  </a:lnTo>
                  <a:lnTo>
                    <a:pt x="74930" y="331470"/>
                  </a:lnTo>
                  <a:lnTo>
                    <a:pt x="68580" y="325120"/>
                  </a:lnTo>
                  <a:lnTo>
                    <a:pt x="60960" y="318770"/>
                  </a:lnTo>
                  <a:lnTo>
                    <a:pt x="53340" y="312420"/>
                  </a:lnTo>
                  <a:lnTo>
                    <a:pt x="46990" y="304800"/>
                  </a:lnTo>
                  <a:lnTo>
                    <a:pt x="40640" y="298450"/>
                  </a:lnTo>
                  <a:lnTo>
                    <a:pt x="35560" y="290830"/>
                  </a:lnTo>
                  <a:lnTo>
                    <a:pt x="29210" y="283210"/>
                  </a:lnTo>
                  <a:lnTo>
                    <a:pt x="24130" y="274320"/>
                  </a:lnTo>
                  <a:lnTo>
                    <a:pt x="20320" y="266700"/>
                  </a:lnTo>
                  <a:lnTo>
                    <a:pt x="16510" y="257810"/>
                  </a:lnTo>
                  <a:lnTo>
                    <a:pt x="12700" y="248920"/>
                  </a:lnTo>
                  <a:lnTo>
                    <a:pt x="8890" y="240030"/>
                  </a:lnTo>
                  <a:lnTo>
                    <a:pt x="6350" y="229870"/>
                  </a:lnTo>
                  <a:lnTo>
                    <a:pt x="3810" y="220980"/>
                  </a:lnTo>
                  <a:lnTo>
                    <a:pt x="2540" y="210820"/>
                  </a:lnTo>
                  <a:lnTo>
                    <a:pt x="1270" y="201930"/>
                  </a:lnTo>
                  <a:lnTo>
                    <a:pt x="0" y="193040"/>
                  </a:lnTo>
                  <a:lnTo>
                    <a:pt x="0" y="182880"/>
                  </a:lnTo>
                  <a:lnTo>
                    <a:pt x="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15" name="Shape 1045"/>
            <p:cNvSpPr/>
            <p:nvPr/>
          </p:nvSpPr>
          <p:spPr>
            <a:xfrm>
              <a:off x="374650" y="182880"/>
              <a:ext cx="492760" cy="5080"/>
            </a:xfrm>
            <a:custGeom>
              <a:avLst/>
              <a:gdLst/>
              <a:ahLst/>
              <a:cxnLst/>
              <a:rect l="0" t="0" r="0" b="0"/>
              <a:pathLst>
                <a:path w="492760" h="5080">
                  <a:moveTo>
                    <a:pt x="0" y="0"/>
                  </a:moveTo>
                  <a:lnTo>
                    <a:pt x="492760" y="5080"/>
                  </a:lnTo>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16" name="Shape 1046"/>
            <p:cNvSpPr/>
            <p:nvPr/>
          </p:nvSpPr>
          <p:spPr>
            <a:xfrm>
              <a:off x="1061720" y="381000"/>
              <a:ext cx="3810" cy="342900"/>
            </a:xfrm>
            <a:custGeom>
              <a:avLst/>
              <a:gdLst/>
              <a:ahLst/>
              <a:cxnLst/>
              <a:rect l="0" t="0" r="0" b="0"/>
              <a:pathLst>
                <a:path w="3810" h="342900">
                  <a:moveTo>
                    <a:pt x="3810" y="342900"/>
                  </a:moveTo>
                  <a:lnTo>
                    <a:pt x="0" y="0"/>
                  </a:lnTo>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17" name="Shape 1047"/>
            <p:cNvSpPr/>
            <p:nvPr/>
          </p:nvSpPr>
          <p:spPr>
            <a:xfrm>
              <a:off x="1789430" y="735330"/>
              <a:ext cx="365760" cy="365760"/>
            </a:xfrm>
            <a:custGeom>
              <a:avLst/>
              <a:gdLst/>
              <a:ahLst/>
              <a:cxnLst/>
              <a:rect l="0" t="0" r="0" b="0"/>
              <a:pathLst>
                <a:path w="365760" h="365760">
                  <a:moveTo>
                    <a:pt x="182880" y="0"/>
                  </a:moveTo>
                  <a:lnTo>
                    <a:pt x="193040" y="1270"/>
                  </a:lnTo>
                  <a:lnTo>
                    <a:pt x="201930" y="1270"/>
                  </a:lnTo>
                  <a:lnTo>
                    <a:pt x="212090" y="2540"/>
                  </a:lnTo>
                  <a:lnTo>
                    <a:pt x="220980" y="3810"/>
                  </a:lnTo>
                  <a:lnTo>
                    <a:pt x="229870" y="6350"/>
                  </a:lnTo>
                  <a:lnTo>
                    <a:pt x="240030" y="8890"/>
                  </a:lnTo>
                  <a:lnTo>
                    <a:pt x="248920" y="12700"/>
                  </a:lnTo>
                  <a:lnTo>
                    <a:pt x="257810" y="16510"/>
                  </a:lnTo>
                  <a:lnTo>
                    <a:pt x="266700" y="20320"/>
                  </a:lnTo>
                  <a:lnTo>
                    <a:pt x="274320" y="25400"/>
                  </a:lnTo>
                  <a:lnTo>
                    <a:pt x="283210" y="29210"/>
                  </a:lnTo>
                  <a:lnTo>
                    <a:pt x="290830" y="35560"/>
                  </a:lnTo>
                  <a:lnTo>
                    <a:pt x="298450" y="40640"/>
                  </a:lnTo>
                  <a:lnTo>
                    <a:pt x="306070" y="46990"/>
                  </a:lnTo>
                  <a:lnTo>
                    <a:pt x="312420" y="53340"/>
                  </a:lnTo>
                  <a:lnTo>
                    <a:pt x="318770" y="60960"/>
                  </a:lnTo>
                  <a:lnTo>
                    <a:pt x="325120" y="68580"/>
                  </a:lnTo>
                  <a:lnTo>
                    <a:pt x="331470" y="74930"/>
                  </a:lnTo>
                  <a:lnTo>
                    <a:pt x="336550" y="83820"/>
                  </a:lnTo>
                  <a:lnTo>
                    <a:pt x="341630" y="91440"/>
                  </a:lnTo>
                  <a:lnTo>
                    <a:pt x="346710" y="100330"/>
                  </a:lnTo>
                  <a:lnTo>
                    <a:pt x="350520" y="109220"/>
                  </a:lnTo>
                  <a:lnTo>
                    <a:pt x="353060" y="118110"/>
                  </a:lnTo>
                  <a:lnTo>
                    <a:pt x="356870" y="127000"/>
                  </a:lnTo>
                  <a:lnTo>
                    <a:pt x="359410" y="135890"/>
                  </a:lnTo>
                  <a:lnTo>
                    <a:pt x="361950" y="144780"/>
                  </a:lnTo>
                  <a:lnTo>
                    <a:pt x="363220" y="154940"/>
                  </a:lnTo>
                  <a:lnTo>
                    <a:pt x="364490" y="163830"/>
                  </a:lnTo>
                  <a:lnTo>
                    <a:pt x="365760" y="173990"/>
                  </a:lnTo>
                  <a:lnTo>
                    <a:pt x="365760" y="182880"/>
                  </a:lnTo>
                  <a:lnTo>
                    <a:pt x="365760" y="193040"/>
                  </a:lnTo>
                  <a:lnTo>
                    <a:pt x="364490" y="201930"/>
                  </a:lnTo>
                  <a:lnTo>
                    <a:pt x="363220" y="212090"/>
                  </a:lnTo>
                  <a:lnTo>
                    <a:pt x="361950" y="220980"/>
                  </a:lnTo>
                  <a:lnTo>
                    <a:pt x="359410" y="229870"/>
                  </a:lnTo>
                  <a:lnTo>
                    <a:pt x="356870" y="240030"/>
                  </a:lnTo>
                  <a:lnTo>
                    <a:pt x="353060" y="248920"/>
                  </a:lnTo>
                  <a:lnTo>
                    <a:pt x="349250" y="257810"/>
                  </a:lnTo>
                  <a:lnTo>
                    <a:pt x="345440" y="266700"/>
                  </a:lnTo>
                  <a:lnTo>
                    <a:pt x="341630" y="274320"/>
                  </a:lnTo>
                  <a:lnTo>
                    <a:pt x="336550" y="283210"/>
                  </a:lnTo>
                  <a:lnTo>
                    <a:pt x="330200" y="290830"/>
                  </a:lnTo>
                  <a:lnTo>
                    <a:pt x="325120" y="298450"/>
                  </a:lnTo>
                  <a:lnTo>
                    <a:pt x="318770" y="306070"/>
                  </a:lnTo>
                  <a:lnTo>
                    <a:pt x="312420" y="312420"/>
                  </a:lnTo>
                  <a:lnTo>
                    <a:pt x="304800" y="318770"/>
                  </a:lnTo>
                  <a:lnTo>
                    <a:pt x="298450" y="325120"/>
                  </a:lnTo>
                  <a:lnTo>
                    <a:pt x="290830" y="331470"/>
                  </a:lnTo>
                  <a:lnTo>
                    <a:pt x="281940" y="336550"/>
                  </a:lnTo>
                  <a:lnTo>
                    <a:pt x="274320" y="341630"/>
                  </a:lnTo>
                  <a:lnTo>
                    <a:pt x="265430" y="346710"/>
                  </a:lnTo>
                  <a:lnTo>
                    <a:pt x="257810" y="350520"/>
                  </a:lnTo>
                  <a:lnTo>
                    <a:pt x="247650" y="354330"/>
                  </a:lnTo>
                  <a:lnTo>
                    <a:pt x="238760" y="356870"/>
                  </a:lnTo>
                  <a:lnTo>
                    <a:pt x="229870" y="359410"/>
                  </a:lnTo>
                  <a:lnTo>
                    <a:pt x="220980" y="361950"/>
                  </a:lnTo>
                  <a:lnTo>
                    <a:pt x="210820" y="364490"/>
                  </a:lnTo>
                  <a:lnTo>
                    <a:pt x="201930" y="364490"/>
                  </a:lnTo>
                  <a:lnTo>
                    <a:pt x="191770" y="365760"/>
                  </a:lnTo>
                  <a:lnTo>
                    <a:pt x="182880" y="365760"/>
                  </a:lnTo>
                  <a:lnTo>
                    <a:pt x="172720" y="365760"/>
                  </a:lnTo>
                  <a:lnTo>
                    <a:pt x="163830" y="364490"/>
                  </a:lnTo>
                  <a:lnTo>
                    <a:pt x="153670" y="363220"/>
                  </a:lnTo>
                  <a:lnTo>
                    <a:pt x="144780" y="361950"/>
                  </a:lnTo>
                  <a:lnTo>
                    <a:pt x="135890" y="359410"/>
                  </a:lnTo>
                  <a:lnTo>
                    <a:pt x="125730" y="356870"/>
                  </a:lnTo>
                  <a:lnTo>
                    <a:pt x="116840" y="353060"/>
                  </a:lnTo>
                  <a:lnTo>
                    <a:pt x="107950" y="349250"/>
                  </a:lnTo>
                  <a:lnTo>
                    <a:pt x="99060" y="345440"/>
                  </a:lnTo>
                  <a:lnTo>
                    <a:pt x="91440" y="341630"/>
                  </a:lnTo>
                  <a:lnTo>
                    <a:pt x="82550" y="336550"/>
                  </a:lnTo>
                  <a:lnTo>
                    <a:pt x="74930" y="330200"/>
                  </a:lnTo>
                  <a:lnTo>
                    <a:pt x="67310" y="325120"/>
                  </a:lnTo>
                  <a:lnTo>
                    <a:pt x="59690" y="318770"/>
                  </a:lnTo>
                  <a:lnTo>
                    <a:pt x="53340" y="312420"/>
                  </a:lnTo>
                  <a:lnTo>
                    <a:pt x="46990" y="304800"/>
                  </a:lnTo>
                  <a:lnTo>
                    <a:pt x="40640" y="298450"/>
                  </a:lnTo>
                  <a:lnTo>
                    <a:pt x="34290" y="290830"/>
                  </a:lnTo>
                  <a:lnTo>
                    <a:pt x="29210" y="281940"/>
                  </a:lnTo>
                  <a:lnTo>
                    <a:pt x="24130" y="274320"/>
                  </a:lnTo>
                  <a:lnTo>
                    <a:pt x="19050" y="265430"/>
                  </a:lnTo>
                  <a:lnTo>
                    <a:pt x="15240" y="257810"/>
                  </a:lnTo>
                  <a:lnTo>
                    <a:pt x="11430" y="248920"/>
                  </a:lnTo>
                  <a:lnTo>
                    <a:pt x="8890" y="238760"/>
                  </a:lnTo>
                  <a:lnTo>
                    <a:pt x="6350" y="229870"/>
                  </a:lnTo>
                  <a:lnTo>
                    <a:pt x="3810" y="220980"/>
                  </a:lnTo>
                  <a:lnTo>
                    <a:pt x="2540" y="210820"/>
                  </a:lnTo>
                  <a:lnTo>
                    <a:pt x="1270" y="201930"/>
                  </a:lnTo>
                  <a:lnTo>
                    <a:pt x="0" y="193040"/>
                  </a:lnTo>
                  <a:lnTo>
                    <a:pt x="0" y="182880"/>
                  </a:lnTo>
                  <a:lnTo>
                    <a:pt x="0" y="173990"/>
                  </a:lnTo>
                  <a:lnTo>
                    <a:pt x="1270" y="163830"/>
                  </a:lnTo>
                  <a:lnTo>
                    <a:pt x="2540" y="154940"/>
                  </a:lnTo>
                  <a:lnTo>
                    <a:pt x="3810" y="144780"/>
                  </a:lnTo>
                  <a:lnTo>
                    <a:pt x="6350" y="135890"/>
                  </a:lnTo>
                  <a:lnTo>
                    <a:pt x="8890" y="127000"/>
                  </a:lnTo>
                  <a:lnTo>
                    <a:pt x="12700" y="118110"/>
                  </a:lnTo>
                  <a:lnTo>
                    <a:pt x="16510" y="109220"/>
                  </a:lnTo>
                  <a:lnTo>
                    <a:pt x="20320" y="100330"/>
                  </a:lnTo>
                  <a:lnTo>
                    <a:pt x="24130" y="91440"/>
                  </a:lnTo>
                  <a:lnTo>
                    <a:pt x="29210" y="83820"/>
                  </a:lnTo>
                  <a:lnTo>
                    <a:pt x="35560" y="74930"/>
                  </a:lnTo>
                  <a:lnTo>
                    <a:pt x="40640" y="68580"/>
                  </a:lnTo>
                  <a:lnTo>
                    <a:pt x="46990" y="60960"/>
                  </a:lnTo>
                  <a:lnTo>
                    <a:pt x="53340" y="53340"/>
                  </a:lnTo>
                  <a:lnTo>
                    <a:pt x="60960" y="46990"/>
                  </a:lnTo>
                  <a:lnTo>
                    <a:pt x="67310" y="40640"/>
                  </a:lnTo>
                  <a:lnTo>
                    <a:pt x="74930" y="35560"/>
                  </a:lnTo>
                  <a:lnTo>
                    <a:pt x="83820" y="29210"/>
                  </a:lnTo>
                  <a:lnTo>
                    <a:pt x="91440" y="25400"/>
                  </a:lnTo>
                  <a:lnTo>
                    <a:pt x="100330" y="20320"/>
                  </a:lnTo>
                  <a:lnTo>
                    <a:pt x="107950" y="16510"/>
                  </a:lnTo>
                  <a:lnTo>
                    <a:pt x="118110" y="12700"/>
                  </a:lnTo>
                  <a:lnTo>
                    <a:pt x="127000" y="8890"/>
                  </a:lnTo>
                  <a:lnTo>
                    <a:pt x="135890" y="6350"/>
                  </a:lnTo>
                  <a:lnTo>
                    <a:pt x="144780" y="3810"/>
                  </a:lnTo>
                  <a:lnTo>
                    <a:pt x="154940" y="2540"/>
                  </a:lnTo>
                  <a:lnTo>
                    <a:pt x="163830" y="1270"/>
                  </a:lnTo>
                  <a:lnTo>
                    <a:pt x="172720" y="1270"/>
                  </a:lnTo>
                  <a:lnTo>
                    <a:pt x="182880"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18" name="Shape 1048"/>
            <p:cNvSpPr/>
            <p:nvPr/>
          </p:nvSpPr>
          <p:spPr>
            <a:xfrm>
              <a:off x="1789430" y="735330"/>
              <a:ext cx="365760" cy="365760"/>
            </a:xfrm>
            <a:custGeom>
              <a:avLst/>
              <a:gdLst/>
              <a:ahLst/>
              <a:cxnLst/>
              <a:rect l="0" t="0" r="0" b="0"/>
              <a:pathLst>
                <a:path w="365760" h="365760">
                  <a:moveTo>
                    <a:pt x="0" y="182880"/>
                  </a:moveTo>
                  <a:lnTo>
                    <a:pt x="0" y="182880"/>
                  </a:lnTo>
                  <a:lnTo>
                    <a:pt x="0" y="173990"/>
                  </a:lnTo>
                  <a:lnTo>
                    <a:pt x="1270" y="163830"/>
                  </a:lnTo>
                  <a:lnTo>
                    <a:pt x="2540" y="154940"/>
                  </a:lnTo>
                  <a:lnTo>
                    <a:pt x="3810" y="144780"/>
                  </a:lnTo>
                  <a:lnTo>
                    <a:pt x="6350" y="135890"/>
                  </a:lnTo>
                  <a:lnTo>
                    <a:pt x="8890" y="127000"/>
                  </a:lnTo>
                  <a:lnTo>
                    <a:pt x="12700" y="118110"/>
                  </a:lnTo>
                  <a:lnTo>
                    <a:pt x="16510" y="109220"/>
                  </a:lnTo>
                  <a:lnTo>
                    <a:pt x="20320" y="100330"/>
                  </a:lnTo>
                  <a:lnTo>
                    <a:pt x="24130" y="91440"/>
                  </a:lnTo>
                  <a:lnTo>
                    <a:pt x="29210" y="83820"/>
                  </a:lnTo>
                  <a:lnTo>
                    <a:pt x="35560" y="74930"/>
                  </a:lnTo>
                  <a:lnTo>
                    <a:pt x="40640" y="68580"/>
                  </a:lnTo>
                  <a:lnTo>
                    <a:pt x="46990" y="60960"/>
                  </a:lnTo>
                  <a:lnTo>
                    <a:pt x="53340" y="53340"/>
                  </a:lnTo>
                  <a:lnTo>
                    <a:pt x="60960" y="46990"/>
                  </a:lnTo>
                  <a:lnTo>
                    <a:pt x="67310" y="40640"/>
                  </a:lnTo>
                  <a:lnTo>
                    <a:pt x="74930" y="35560"/>
                  </a:lnTo>
                  <a:lnTo>
                    <a:pt x="83820" y="29210"/>
                  </a:lnTo>
                  <a:lnTo>
                    <a:pt x="91440" y="25400"/>
                  </a:lnTo>
                  <a:lnTo>
                    <a:pt x="100330" y="20320"/>
                  </a:lnTo>
                  <a:lnTo>
                    <a:pt x="107950" y="16510"/>
                  </a:lnTo>
                  <a:lnTo>
                    <a:pt x="118110" y="12700"/>
                  </a:lnTo>
                  <a:lnTo>
                    <a:pt x="127000" y="8890"/>
                  </a:lnTo>
                  <a:lnTo>
                    <a:pt x="135890" y="6350"/>
                  </a:lnTo>
                  <a:lnTo>
                    <a:pt x="144780" y="3810"/>
                  </a:lnTo>
                  <a:lnTo>
                    <a:pt x="154940" y="2540"/>
                  </a:lnTo>
                  <a:lnTo>
                    <a:pt x="163830" y="1270"/>
                  </a:lnTo>
                  <a:lnTo>
                    <a:pt x="172720" y="1270"/>
                  </a:lnTo>
                  <a:lnTo>
                    <a:pt x="182880" y="0"/>
                  </a:lnTo>
                  <a:lnTo>
                    <a:pt x="182880" y="0"/>
                  </a:lnTo>
                  <a:lnTo>
                    <a:pt x="193040" y="1270"/>
                  </a:lnTo>
                  <a:lnTo>
                    <a:pt x="201930" y="1270"/>
                  </a:lnTo>
                  <a:lnTo>
                    <a:pt x="212090" y="2540"/>
                  </a:lnTo>
                  <a:lnTo>
                    <a:pt x="220980" y="3810"/>
                  </a:lnTo>
                  <a:lnTo>
                    <a:pt x="229870" y="6350"/>
                  </a:lnTo>
                  <a:lnTo>
                    <a:pt x="240030" y="8890"/>
                  </a:lnTo>
                  <a:lnTo>
                    <a:pt x="248920" y="12700"/>
                  </a:lnTo>
                  <a:lnTo>
                    <a:pt x="257810" y="16510"/>
                  </a:lnTo>
                  <a:lnTo>
                    <a:pt x="266700" y="20320"/>
                  </a:lnTo>
                  <a:lnTo>
                    <a:pt x="274320" y="25400"/>
                  </a:lnTo>
                  <a:lnTo>
                    <a:pt x="283210" y="29210"/>
                  </a:lnTo>
                  <a:lnTo>
                    <a:pt x="290830" y="35560"/>
                  </a:lnTo>
                  <a:lnTo>
                    <a:pt x="298450" y="40640"/>
                  </a:lnTo>
                  <a:lnTo>
                    <a:pt x="306070" y="46990"/>
                  </a:lnTo>
                  <a:lnTo>
                    <a:pt x="312420" y="53340"/>
                  </a:lnTo>
                  <a:lnTo>
                    <a:pt x="318770" y="60960"/>
                  </a:lnTo>
                  <a:lnTo>
                    <a:pt x="325120" y="68580"/>
                  </a:lnTo>
                  <a:lnTo>
                    <a:pt x="331470" y="74930"/>
                  </a:lnTo>
                  <a:lnTo>
                    <a:pt x="336550" y="83820"/>
                  </a:lnTo>
                  <a:lnTo>
                    <a:pt x="341630" y="91440"/>
                  </a:lnTo>
                  <a:lnTo>
                    <a:pt x="346710" y="100330"/>
                  </a:lnTo>
                  <a:lnTo>
                    <a:pt x="350520" y="109220"/>
                  </a:lnTo>
                  <a:lnTo>
                    <a:pt x="353060" y="118110"/>
                  </a:lnTo>
                  <a:lnTo>
                    <a:pt x="356870" y="127000"/>
                  </a:lnTo>
                  <a:lnTo>
                    <a:pt x="359410" y="135890"/>
                  </a:lnTo>
                  <a:lnTo>
                    <a:pt x="361950" y="144780"/>
                  </a:lnTo>
                  <a:lnTo>
                    <a:pt x="363220" y="154940"/>
                  </a:lnTo>
                  <a:lnTo>
                    <a:pt x="364490" y="163830"/>
                  </a:lnTo>
                  <a:lnTo>
                    <a:pt x="365760" y="173990"/>
                  </a:lnTo>
                  <a:lnTo>
                    <a:pt x="365760" y="182880"/>
                  </a:lnTo>
                  <a:lnTo>
                    <a:pt x="365760" y="182880"/>
                  </a:lnTo>
                  <a:lnTo>
                    <a:pt x="365760" y="193040"/>
                  </a:lnTo>
                  <a:lnTo>
                    <a:pt x="364490" y="201930"/>
                  </a:lnTo>
                  <a:lnTo>
                    <a:pt x="363220" y="212090"/>
                  </a:lnTo>
                  <a:lnTo>
                    <a:pt x="361950" y="220980"/>
                  </a:lnTo>
                  <a:lnTo>
                    <a:pt x="359410" y="229870"/>
                  </a:lnTo>
                  <a:lnTo>
                    <a:pt x="356870" y="240030"/>
                  </a:lnTo>
                  <a:lnTo>
                    <a:pt x="353060" y="248920"/>
                  </a:lnTo>
                  <a:lnTo>
                    <a:pt x="349250" y="257810"/>
                  </a:lnTo>
                  <a:lnTo>
                    <a:pt x="345440" y="266700"/>
                  </a:lnTo>
                  <a:lnTo>
                    <a:pt x="341630" y="274320"/>
                  </a:lnTo>
                  <a:lnTo>
                    <a:pt x="336550" y="283210"/>
                  </a:lnTo>
                  <a:lnTo>
                    <a:pt x="330200" y="290830"/>
                  </a:lnTo>
                  <a:lnTo>
                    <a:pt x="325120" y="298450"/>
                  </a:lnTo>
                  <a:lnTo>
                    <a:pt x="318770" y="306070"/>
                  </a:lnTo>
                  <a:lnTo>
                    <a:pt x="312420" y="312420"/>
                  </a:lnTo>
                  <a:lnTo>
                    <a:pt x="304800" y="318770"/>
                  </a:lnTo>
                  <a:lnTo>
                    <a:pt x="298450" y="325120"/>
                  </a:lnTo>
                  <a:lnTo>
                    <a:pt x="290830" y="331470"/>
                  </a:lnTo>
                  <a:lnTo>
                    <a:pt x="281940" y="336550"/>
                  </a:lnTo>
                  <a:lnTo>
                    <a:pt x="274320" y="341630"/>
                  </a:lnTo>
                  <a:lnTo>
                    <a:pt x="265430" y="346710"/>
                  </a:lnTo>
                  <a:lnTo>
                    <a:pt x="257810" y="350520"/>
                  </a:lnTo>
                  <a:lnTo>
                    <a:pt x="247650" y="354330"/>
                  </a:lnTo>
                  <a:lnTo>
                    <a:pt x="238760" y="356870"/>
                  </a:lnTo>
                  <a:lnTo>
                    <a:pt x="229870" y="359410"/>
                  </a:lnTo>
                  <a:lnTo>
                    <a:pt x="220980" y="361950"/>
                  </a:lnTo>
                  <a:lnTo>
                    <a:pt x="210820" y="364490"/>
                  </a:lnTo>
                  <a:lnTo>
                    <a:pt x="201930" y="364490"/>
                  </a:lnTo>
                  <a:lnTo>
                    <a:pt x="191770" y="365760"/>
                  </a:lnTo>
                  <a:lnTo>
                    <a:pt x="182880" y="365760"/>
                  </a:lnTo>
                  <a:lnTo>
                    <a:pt x="182880" y="365760"/>
                  </a:lnTo>
                  <a:lnTo>
                    <a:pt x="172720" y="365760"/>
                  </a:lnTo>
                  <a:lnTo>
                    <a:pt x="163830" y="364490"/>
                  </a:lnTo>
                  <a:lnTo>
                    <a:pt x="153670" y="363220"/>
                  </a:lnTo>
                  <a:lnTo>
                    <a:pt x="144780" y="361950"/>
                  </a:lnTo>
                  <a:lnTo>
                    <a:pt x="135890" y="359410"/>
                  </a:lnTo>
                  <a:lnTo>
                    <a:pt x="125730" y="356870"/>
                  </a:lnTo>
                  <a:lnTo>
                    <a:pt x="116840" y="353060"/>
                  </a:lnTo>
                  <a:lnTo>
                    <a:pt x="107950" y="349250"/>
                  </a:lnTo>
                  <a:lnTo>
                    <a:pt x="99060" y="345440"/>
                  </a:lnTo>
                  <a:lnTo>
                    <a:pt x="91440" y="341630"/>
                  </a:lnTo>
                  <a:lnTo>
                    <a:pt x="82550" y="336550"/>
                  </a:lnTo>
                  <a:lnTo>
                    <a:pt x="74930" y="330200"/>
                  </a:lnTo>
                  <a:lnTo>
                    <a:pt x="67310" y="325120"/>
                  </a:lnTo>
                  <a:lnTo>
                    <a:pt x="59690" y="318770"/>
                  </a:lnTo>
                  <a:lnTo>
                    <a:pt x="53340" y="312420"/>
                  </a:lnTo>
                  <a:lnTo>
                    <a:pt x="46990" y="304800"/>
                  </a:lnTo>
                  <a:lnTo>
                    <a:pt x="40640" y="298450"/>
                  </a:lnTo>
                  <a:lnTo>
                    <a:pt x="34290" y="290830"/>
                  </a:lnTo>
                  <a:lnTo>
                    <a:pt x="29210" y="281940"/>
                  </a:lnTo>
                  <a:lnTo>
                    <a:pt x="24130" y="274320"/>
                  </a:lnTo>
                  <a:lnTo>
                    <a:pt x="19050" y="265430"/>
                  </a:lnTo>
                  <a:lnTo>
                    <a:pt x="15240" y="257810"/>
                  </a:lnTo>
                  <a:lnTo>
                    <a:pt x="11430" y="248920"/>
                  </a:lnTo>
                  <a:lnTo>
                    <a:pt x="8890" y="238760"/>
                  </a:lnTo>
                  <a:lnTo>
                    <a:pt x="6350" y="229870"/>
                  </a:lnTo>
                  <a:lnTo>
                    <a:pt x="3810" y="220980"/>
                  </a:lnTo>
                  <a:lnTo>
                    <a:pt x="2540" y="210820"/>
                  </a:lnTo>
                  <a:lnTo>
                    <a:pt x="1270" y="201930"/>
                  </a:lnTo>
                  <a:lnTo>
                    <a:pt x="0" y="193040"/>
                  </a:lnTo>
                  <a:lnTo>
                    <a:pt x="0" y="182880"/>
                  </a:lnTo>
                  <a:lnTo>
                    <a:pt x="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19" name="Shape 1049"/>
            <p:cNvSpPr/>
            <p:nvPr/>
          </p:nvSpPr>
          <p:spPr>
            <a:xfrm>
              <a:off x="1253490" y="187960"/>
              <a:ext cx="523240" cy="0"/>
            </a:xfrm>
            <a:custGeom>
              <a:avLst/>
              <a:gdLst/>
              <a:ahLst/>
              <a:cxnLst/>
              <a:rect l="0" t="0" r="0" b="0"/>
              <a:pathLst>
                <a:path w="523240">
                  <a:moveTo>
                    <a:pt x="523240" y="0"/>
                  </a:moveTo>
                  <a:lnTo>
                    <a:pt x="0" y="0"/>
                  </a:lnTo>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20" name="Shape 1050"/>
            <p:cNvSpPr/>
            <p:nvPr/>
          </p:nvSpPr>
          <p:spPr>
            <a:xfrm>
              <a:off x="1258570" y="916940"/>
              <a:ext cx="518160" cy="0"/>
            </a:xfrm>
            <a:custGeom>
              <a:avLst/>
              <a:gdLst/>
              <a:ahLst/>
              <a:cxnLst/>
              <a:rect l="0" t="0" r="0" b="0"/>
              <a:pathLst>
                <a:path w="518160">
                  <a:moveTo>
                    <a:pt x="0" y="0"/>
                  </a:moveTo>
                  <a:lnTo>
                    <a:pt x="518160" y="0"/>
                  </a:lnTo>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grpSp>
      <p:grpSp>
        <p:nvGrpSpPr>
          <p:cNvPr id="21" name="Group 20"/>
          <p:cNvGrpSpPr/>
          <p:nvPr/>
        </p:nvGrpSpPr>
        <p:grpSpPr>
          <a:xfrm>
            <a:off x="5094668" y="4459335"/>
            <a:ext cx="1087121" cy="1097280"/>
            <a:chOff x="0" y="0"/>
            <a:chExt cx="1087121" cy="1097280"/>
          </a:xfrm>
        </p:grpSpPr>
        <p:sp>
          <p:nvSpPr>
            <p:cNvPr id="22" name="Shape 1053"/>
            <p:cNvSpPr/>
            <p:nvPr/>
          </p:nvSpPr>
          <p:spPr>
            <a:xfrm>
              <a:off x="721360" y="0"/>
              <a:ext cx="365761" cy="365760"/>
            </a:xfrm>
            <a:custGeom>
              <a:avLst/>
              <a:gdLst/>
              <a:ahLst/>
              <a:cxnLst/>
              <a:rect l="0" t="0" r="0" b="0"/>
              <a:pathLst>
                <a:path w="365761" h="365760">
                  <a:moveTo>
                    <a:pt x="173990" y="0"/>
                  </a:moveTo>
                  <a:lnTo>
                    <a:pt x="182880" y="0"/>
                  </a:lnTo>
                  <a:lnTo>
                    <a:pt x="193040" y="0"/>
                  </a:lnTo>
                  <a:lnTo>
                    <a:pt x="201930" y="1270"/>
                  </a:lnTo>
                  <a:lnTo>
                    <a:pt x="212090" y="2540"/>
                  </a:lnTo>
                  <a:lnTo>
                    <a:pt x="220980" y="3810"/>
                  </a:lnTo>
                  <a:lnTo>
                    <a:pt x="229870" y="6350"/>
                  </a:lnTo>
                  <a:lnTo>
                    <a:pt x="240030" y="8890"/>
                  </a:lnTo>
                  <a:lnTo>
                    <a:pt x="248920" y="12700"/>
                  </a:lnTo>
                  <a:lnTo>
                    <a:pt x="257811" y="16510"/>
                  </a:lnTo>
                  <a:lnTo>
                    <a:pt x="266700" y="20320"/>
                  </a:lnTo>
                  <a:lnTo>
                    <a:pt x="274320" y="24130"/>
                  </a:lnTo>
                  <a:lnTo>
                    <a:pt x="283211" y="29210"/>
                  </a:lnTo>
                  <a:lnTo>
                    <a:pt x="290830" y="35560"/>
                  </a:lnTo>
                  <a:lnTo>
                    <a:pt x="298450" y="40640"/>
                  </a:lnTo>
                  <a:lnTo>
                    <a:pt x="306070" y="46990"/>
                  </a:lnTo>
                  <a:lnTo>
                    <a:pt x="312420" y="53340"/>
                  </a:lnTo>
                  <a:lnTo>
                    <a:pt x="318770" y="60960"/>
                  </a:lnTo>
                  <a:lnTo>
                    <a:pt x="325120" y="67310"/>
                  </a:lnTo>
                  <a:lnTo>
                    <a:pt x="331470" y="74930"/>
                  </a:lnTo>
                  <a:lnTo>
                    <a:pt x="336550" y="83820"/>
                  </a:lnTo>
                  <a:lnTo>
                    <a:pt x="341630" y="91440"/>
                  </a:lnTo>
                  <a:lnTo>
                    <a:pt x="346711" y="100330"/>
                  </a:lnTo>
                  <a:lnTo>
                    <a:pt x="350520" y="107950"/>
                  </a:lnTo>
                  <a:lnTo>
                    <a:pt x="354330" y="118110"/>
                  </a:lnTo>
                  <a:lnTo>
                    <a:pt x="356870" y="127000"/>
                  </a:lnTo>
                  <a:lnTo>
                    <a:pt x="359411" y="135890"/>
                  </a:lnTo>
                  <a:lnTo>
                    <a:pt x="361950" y="144780"/>
                  </a:lnTo>
                  <a:lnTo>
                    <a:pt x="363220" y="154940"/>
                  </a:lnTo>
                  <a:lnTo>
                    <a:pt x="364490" y="163830"/>
                  </a:lnTo>
                  <a:lnTo>
                    <a:pt x="365761" y="172720"/>
                  </a:lnTo>
                  <a:lnTo>
                    <a:pt x="365761" y="182880"/>
                  </a:lnTo>
                  <a:lnTo>
                    <a:pt x="365761" y="193040"/>
                  </a:lnTo>
                  <a:lnTo>
                    <a:pt x="364490" y="201930"/>
                  </a:lnTo>
                  <a:lnTo>
                    <a:pt x="363220" y="212090"/>
                  </a:lnTo>
                  <a:lnTo>
                    <a:pt x="361950" y="220980"/>
                  </a:lnTo>
                  <a:lnTo>
                    <a:pt x="359411" y="229870"/>
                  </a:lnTo>
                  <a:lnTo>
                    <a:pt x="356870" y="240030"/>
                  </a:lnTo>
                  <a:lnTo>
                    <a:pt x="353061" y="248920"/>
                  </a:lnTo>
                  <a:lnTo>
                    <a:pt x="349250" y="257810"/>
                  </a:lnTo>
                  <a:lnTo>
                    <a:pt x="345440" y="266700"/>
                  </a:lnTo>
                  <a:lnTo>
                    <a:pt x="341630" y="274320"/>
                  </a:lnTo>
                  <a:lnTo>
                    <a:pt x="336550" y="283210"/>
                  </a:lnTo>
                  <a:lnTo>
                    <a:pt x="330200" y="290830"/>
                  </a:lnTo>
                  <a:lnTo>
                    <a:pt x="325120" y="298450"/>
                  </a:lnTo>
                  <a:lnTo>
                    <a:pt x="318770" y="306070"/>
                  </a:lnTo>
                  <a:lnTo>
                    <a:pt x="312420" y="312420"/>
                  </a:lnTo>
                  <a:lnTo>
                    <a:pt x="304800" y="318770"/>
                  </a:lnTo>
                  <a:lnTo>
                    <a:pt x="298450" y="325120"/>
                  </a:lnTo>
                  <a:lnTo>
                    <a:pt x="290830" y="331470"/>
                  </a:lnTo>
                  <a:lnTo>
                    <a:pt x="281940" y="336550"/>
                  </a:lnTo>
                  <a:lnTo>
                    <a:pt x="274320" y="341630"/>
                  </a:lnTo>
                  <a:lnTo>
                    <a:pt x="265430" y="346710"/>
                  </a:lnTo>
                  <a:lnTo>
                    <a:pt x="257811" y="350520"/>
                  </a:lnTo>
                  <a:lnTo>
                    <a:pt x="247650" y="353060"/>
                  </a:lnTo>
                  <a:lnTo>
                    <a:pt x="238761" y="356870"/>
                  </a:lnTo>
                  <a:lnTo>
                    <a:pt x="229870" y="359410"/>
                  </a:lnTo>
                  <a:lnTo>
                    <a:pt x="220980" y="361950"/>
                  </a:lnTo>
                  <a:lnTo>
                    <a:pt x="210820" y="363220"/>
                  </a:lnTo>
                  <a:lnTo>
                    <a:pt x="201930" y="364490"/>
                  </a:lnTo>
                  <a:lnTo>
                    <a:pt x="193040" y="365760"/>
                  </a:lnTo>
                  <a:lnTo>
                    <a:pt x="182880" y="365760"/>
                  </a:lnTo>
                  <a:lnTo>
                    <a:pt x="172720" y="365760"/>
                  </a:lnTo>
                  <a:lnTo>
                    <a:pt x="163830" y="364490"/>
                  </a:lnTo>
                  <a:lnTo>
                    <a:pt x="153670" y="363220"/>
                  </a:lnTo>
                  <a:lnTo>
                    <a:pt x="144780" y="361950"/>
                  </a:lnTo>
                  <a:lnTo>
                    <a:pt x="135890" y="359410"/>
                  </a:lnTo>
                  <a:lnTo>
                    <a:pt x="125730" y="356870"/>
                  </a:lnTo>
                  <a:lnTo>
                    <a:pt x="116840" y="353060"/>
                  </a:lnTo>
                  <a:lnTo>
                    <a:pt x="107950" y="349250"/>
                  </a:lnTo>
                  <a:lnTo>
                    <a:pt x="99061" y="345440"/>
                  </a:lnTo>
                  <a:lnTo>
                    <a:pt x="91440" y="341630"/>
                  </a:lnTo>
                  <a:lnTo>
                    <a:pt x="82550" y="336550"/>
                  </a:lnTo>
                  <a:lnTo>
                    <a:pt x="74930" y="330200"/>
                  </a:lnTo>
                  <a:lnTo>
                    <a:pt x="67311" y="325120"/>
                  </a:lnTo>
                  <a:lnTo>
                    <a:pt x="60961" y="318770"/>
                  </a:lnTo>
                  <a:lnTo>
                    <a:pt x="53340" y="312420"/>
                  </a:lnTo>
                  <a:lnTo>
                    <a:pt x="46990" y="304800"/>
                  </a:lnTo>
                  <a:lnTo>
                    <a:pt x="40640" y="298450"/>
                  </a:lnTo>
                  <a:lnTo>
                    <a:pt x="34290" y="290830"/>
                  </a:lnTo>
                  <a:lnTo>
                    <a:pt x="29211" y="281940"/>
                  </a:lnTo>
                  <a:lnTo>
                    <a:pt x="24130" y="274320"/>
                  </a:lnTo>
                  <a:lnTo>
                    <a:pt x="19050" y="265430"/>
                  </a:lnTo>
                  <a:lnTo>
                    <a:pt x="15240" y="257810"/>
                  </a:lnTo>
                  <a:lnTo>
                    <a:pt x="12700" y="247650"/>
                  </a:lnTo>
                  <a:lnTo>
                    <a:pt x="8890" y="238760"/>
                  </a:lnTo>
                  <a:lnTo>
                    <a:pt x="6350" y="229870"/>
                  </a:lnTo>
                  <a:lnTo>
                    <a:pt x="3811" y="220980"/>
                  </a:lnTo>
                  <a:lnTo>
                    <a:pt x="2540" y="210820"/>
                  </a:lnTo>
                  <a:lnTo>
                    <a:pt x="1270" y="201930"/>
                  </a:lnTo>
                  <a:lnTo>
                    <a:pt x="0" y="191770"/>
                  </a:lnTo>
                  <a:lnTo>
                    <a:pt x="0" y="182880"/>
                  </a:lnTo>
                  <a:lnTo>
                    <a:pt x="0" y="172720"/>
                  </a:lnTo>
                  <a:lnTo>
                    <a:pt x="1270" y="163830"/>
                  </a:lnTo>
                  <a:lnTo>
                    <a:pt x="2540" y="154940"/>
                  </a:lnTo>
                  <a:lnTo>
                    <a:pt x="3811" y="144780"/>
                  </a:lnTo>
                  <a:lnTo>
                    <a:pt x="6350" y="135890"/>
                  </a:lnTo>
                  <a:lnTo>
                    <a:pt x="8890" y="127000"/>
                  </a:lnTo>
                  <a:lnTo>
                    <a:pt x="12700" y="118110"/>
                  </a:lnTo>
                  <a:lnTo>
                    <a:pt x="16511" y="107950"/>
                  </a:lnTo>
                  <a:lnTo>
                    <a:pt x="20320" y="100330"/>
                  </a:lnTo>
                  <a:lnTo>
                    <a:pt x="24130" y="91440"/>
                  </a:lnTo>
                  <a:lnTo>
                    <a:pt x="29211" y="83820"/>
                  </a:lnTo>
                  <a:lnTo>
                    <a:pt x="35561" y="74930"/>
                  </a:lnTo>
                  <a:lnTo>
                    <a:pt x="40640" y="67310"/>
                  </a:lnTo>
                  <a:lnTo>
                    <a:pt x="46990" y="60960"/>
                  </a:lnTo>
                  <a:lnTo>
                    <a:pt x="53340" y="53340"/>
                  </a:lnTo>
                  <a:lnTo>
                    <a:pt x="60961" y="46990"/>
                  </a:lnTo>
                  <a:lnTo>
                    <a:pt x="67311" y="40640"/>
                  </a:lnTo>
                  <a:lnTo>
                    <a:pt x="74930" y="35560"/>
                  </a:lnTo>
                  <a:lnTo>
                    <a:pt x="83820" y="29210"/>
                  </a:lnTo>
                  <a:lnTo>
                    <a:pt x="91440" y="24130"/>
                  </a:lnTo>
                  <a:lnTo>
                    <a:pt x="100330" y="20320"/>
                  </a:lnTo>
                  <a:lnTo>
                    <a:pt x="107950" y="16510"/>
                  </a:lnTo>
                  <a:lnTo>
                    <a:pt x="118111" y="12700"/>
                  </a:lnTo>
                  <a:lnTo>
                    <a:pt x="127000" y="8890"/>
                  </a:lnTo>
                  <a:lnTo>
                    <a:pt x="135890" y="6350"/>
                  </a:lnTo>
                  <a:lnTo>
                    <a:pt x="144780" y="3810"/>
                  </a:lnTo>
                  <a:lnTo>
                    <a:pt x="154940" y="2540"/>
                  </a:lnTo>
                  <a:lnTo>
                    <a:pt x="163830" y="1270"/>
                  </a:lnTo>
                  <a:lnTo>
                    <a:pt x="173990"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23" name="Shape 1054"/>
            <p:cNvSpPr/>
            <p:nvPr/>
          </p:nvSpPr>
          <p:spPr>
            <a:xfrm>
              <a:off x="721360" y="0"/>
              <a:ext cx="365761" cy="365760"/>
            </a:xfrm>
            <a:custGeom>
              <a:avLst/>
              <a:gdLst/>
              <a:ahLst/>
              <a:cxnLst/>
              <a:rect l="0" t="0" r="0" b="0"/>
              <a:pathLst>
                <a:path w="365761" h="365760">
                  <a:moveTo>
                    <a:pt x="0" y="182880"/>
                  </a:moveTo>
                  <a:lnTo>
                    <a:pt x="0" y="182880"/>
                  </a:lnTo>
                  <a:lnTo>
                    <a:pt x="0" y="172720"/>
                  </a:lnTo>
                  <a:lnTo>
                    <a:pt x="1270" y="163830"/>
                  </a:lnTo>
                  <a:lnTo>
                    <a:pt x="2540" y="154940"/>
                  </a:lnTo>
                  <a:lnTo>
                    <a:pt x="3811" y="144780"/>
                  </a:lnTo>
                  <a:lnTo>
                    <a:pt x="6350" y="135890"/>
                  </a:lnTo>
                  <a:lnTo>
                    <a:pt x="8890" y="127000"/>
                  </a:lnTo>
                  <a:lnTo>
                    <a:pt x="12700" y="118110"/>
                  </a:lnTo>
                  <a:lnTo>
                    <a:pt x="16511" y="107950"/>
                  </a:lnTo>
                  <a:lnTo>
                    <a:pt x="20320" y="100330"/>
                  </a:lnTo>
                  <a:lnTo>
                    <a:pt x="24130" y="91440"/>
                  </a:lnTo>
                  <a:lnTo>
                    <a:pt x="29211" y="83820"/>
                  </a:lnTo>
                  <a:lnTo>
                    <a:pt x="35561" y="74930"/>
                  </a:lnTo>
                  <a:lnTo>
                    <a:pt x="40640" y="67310"/>
                  </a:lnTo>
                  <a:lnTo>
                    <a:pt x="46990" y="60960"/>
                  </a:lnTo>
                  <a:lnTo>
                    <a:pt x="53340" y="53340"/>
                  </a:lnTo>
                  <a:lnTo>
                    <a:pt x="60961" y="46990"/>
                  </a:lnTo>
                  <a:lnTo>
                    <a:pt x="67311" y="40640"/>
                  </a:lnTo>
                  <a:lnTo>
                    <a:pt x="74930" y="35560"/>
                  </a:lnTo>
                  <a:lnTo>
                    <a:pt x="83820" y="29210"/>
                  </a:lnTo>
                  <a:lnTo>
                    <a:pt x="91440" y="24130"/>
                  </a:lnTo>
                  <a:lnTo>
                    <a:pt x="100330" y="20320"/>
                  </a:lnTo>
                  <a:lnTo>
                    <a:pt x="107950" y="16510"/>
                  </a:lnTo>
                  <a:lnTo>
                    <a:pt x="118111" y="12700"/>
                  </a:lnTo>
                  <a:lnTo>
                    <a:pt x="127000" y="8890"/>
                  </a:lnTo>
                  <a:lnTo>
                    <a:pt x="135890" y="6350"/>
                  </a:lnTo>
                  <a:lnTo>
                    <a:pt x="144780" y="3810"/>
                  </a:lnTo>
                  <a:lnTo>
                    <a:pt x="154940" y="2540"/>
                  </a:lnTo>
                  <a:lnTo>
                    <a:pt x="163830" y="1270"/>
                  </a:lnTo>
                  <a:lnTo>
                    <a:pt x="173990" y="0"/>
                  </a:lnTo>
                  <a:lnTo>
                    <a:pt x="182880" y="0"/>
                  </a:lnTo>
                  <a:lnTo>
                    <a:pt x="182880" y="0"/>
                  </a:lnTo>
                  <a:lnTo>
                    <a:pt x="193040" y="0"/>
                  </a:lnTo>
                  <a:lnTo>
                    <a:pt x="201930" y="1270"/>
                  </a:lnTo>
                  <a:lnTo>
                    <a:pt x="212090" y="2540"/>
                  </a:lnTo>
                  <a:lnTo>
                    <a:pt x="220980" y="3810"/>
                  </a:lnTo>
                  <a:lnTo>
                    <a:pt x="229870" y="6350"/>
                  </a:lnTo>
                  <a:lnTo>
                    <a:pt x="240030" y="8890"/>
                  </a:lnTo>
                  <a:lnTo>
                    <a:pt x="248920" y="12700"/>
                  </a:lnTo>
                  <a:lnTo>
                    <a:pt x="257811" y="16510"/>
                  </a:lnTo>
                  <a:lnTo>
                    <a:pt x="266700" y="20320"/>
                  </a:lnTo>
                  <a:lnTo>
                    <a:pt x="274320" y="24130"/>
                  </a:lnTo>
                  <a:lnTo>
                    <a:pt x="283211" y="29210"/>
                  </a:lnTo>
                  <a:lnTo>
                    <a:pt x="290830" y="35560"/>
                  </a:lnTo>
                  <a:lnTo>
                    <a:pt x="298450" y="40640"/>
                  </a:lnTo>
                  <a:lnTo>
                    <a:pt x="306070" y="46990"/>
                  </a:lnTo>
                  <a:lnTo>
                    <a:pt x="312420" y="53340"/>
                  </a:lnTo>
                  <a:lnTo>
                    <a:pt x="318770" y="60960"/>
                  </a:lnTo>
                  <a:lnTo>
                    <a:pt x="325120" y="67310"/>
                  </a:lnTo>
                  <a:lnTo>
                    <a:pt x="331470" y="74930"/>
                  </a:lnTo>
                  <a:lnTo>
                    <a:pt x="336550" y="83820"/>
                  </a:lnTo>
                  <a:lnTo>
                    <a:pt x="341630" y="91440"/>
                  </a:lnTo>
                  <a:lnTo>
                    <a:pt x="346711" y="100330"/>
                  </a:lnTo>
                  <a:lnTo>
                    <a:pt x="350520" y="107950"/>
                  </a:lnTo>
                  <a:lnTo>
                    <a:pt x="354330" y="118110"/>
                  </a:lnTo>
                  <a:lnTo>
                    <a:pt x="356870" y="127000"/>
                  </a:lnTo>
                  <a:lnTo>
                    <a:pt x="359411" y="135890"/>
                  </a:lnTo>
                  <a:lnTo>
                    <a:pt x="361950" y="144780"/>
                  </a:lnTo>
                  <a:lnTo>
                    <a:pt x="363220" y="154940"/>
                  </a:lnTo>
                  <a:lnTo>
                    <a:pt x="364490" y="163830"/>
                  </a:lnTo>
                  <a:lnTo>
                    <a:pt x="365761" y="172720"/>
                  </a:lnTo>
                  <a:lnTo>
                    <a:pt x="365761" y="182880"/>
                  </a:lnTo>
                  <a:lnTo>
                    <a:pt x="365761" y="182880"/>
                  </a:lnTo>
                  <a:lnTo>
                    <a:pt x="365761" y="193040"/>
                  </a:lnTo>
                  <a:lnTo>
                    <a:pt x="364490" y="201930"/>
                  </a:lnTo>
                  <a:lnTo>
                    <a:pt x="363220" y="212090"/>
                  </a:lnTo>
                  <a:lnTo>
                    <a:pt x="361950" y="220980"/>
                  </a:lnTo>
                  <a:lnTo>
                    <a:pt x="359411" y="229870"/>
                  </a:lnTo>
                  <a:lnTo>
                    <a:pt x="356870" y="240030"/>
                  </a:lnTo>
                  <a:lnTo>
                    <a:pt x="353061" y="248920"/>
                  </a:lnTo>
                  <a:lnTo>
                    <a:pt x="349250" y="257810"/>
                  </a:lnTo>
                  <a:lnTo>
                    <a:pt x="345440" y="266700"/>
                  </a:lnTo>
                  <a:lnTo>
                    <a:pt x="341630" y="274320"/>
                  </a:lnTo>
                  <a:lnTo>
                    <a:pt x="336550" y="283210"/>
                  </a:lnTo>
                  <a:lnTo>
                    <a:pt x="330200" y="290830"/>
                  </a:lnTo>
                  <a:lnTo>
                    <a:pt x="325120" y="298450"/>
                  </a:lnTo>
                  <a:lnTo>
                    <a:pt x="318770" y="306070"/>
                  </a:lnTo>
                  <a:lnTo>
                    <a:pt x="312420" y="312420"/>
                  </a:lnTo>
                  <a:lnTo>
                    <a:pt x="304800" y="318770"/>
                  </a:lnTo>
                  <a:lnTo>
                    <a:pt x="298450" y="325120"/>
                  </a:lnTo>
                  <a:lnTo>
                    <a:pt x="290830" y="331470"/>
                  </a:lnTo>
                  <a:lnTo>
                    <a:pt x="281940" y="336550"/>
                  </a:lnTo>
                  <a:lnTo>
                    <a:pt x="274320" y="341630"/>
                  </a:lnTo>
                  <a:lnTo>
                    <a:pt x="265430" y="346710"/>
                  </a:lnTo>
                  <a:lnTo>
                    <a:pt x="257811" y="350520"/>
                  </a:lnTo>
                  <a:lnTo>
                    <a:pt x="247650" y="353060"/>
                  </a:lnTo>
                  <a:lnTo>
                    <a:pt x="238761" y="356870"/>
                  </a:lnTo>
                  <a:lnTo>
                    <a:pt x="229870" y="359410"/>
                  </a:lnTo>
                  <a:lnTo>
                    <a:pt x="220980" y="361950"/>
                  </a:lnTo>
                  <a:lnTo>
                    <a:pt x="210820" y="363220"/>
                  </a:lnTo>
                  <a:lnTo>
                    <a:pt x="201930" y="364490"/>
                  </a:lnTo>
                  <a:lnTo>
                    <a:pt x="193040" y="365760"/>
                  </a:lnTo>
                  <a:lnTo>
                    <a:pt x="182880" y="365760"/>
                  </a:lnTo>
                  <a:lnTo>
                    <a:pt x="182880" y="365760"/>
                  </a:lnTo>
                  <a:lnTo>
                    <a:pt x="172720" y="365760"/>
                  </a:lnTo>
                  <a:lnTo>
                    <a:pt x="163830" y="364490"/>
                  </a:lnTo>
                  <a:lnTo>
                    <a:pt x="153670" y="363220"/>
                  </a:lnTo>
                  <a:lnTo>
                    <a:pt x="144780" y="361950"/>
                  </a:lnTo>
                  <a:lnTo>
                    <a:pt x="135890" y="359410"/>
                  </a:lnTo>
                  <a:lnTo>
                    <a:pt x="125730" y="356870"/>
                  </a:lnTo>
                  <a:lnTo>
                    <a:pt x="116840" y="353060"/>
                  </a:lnTo>
                  <a:lnTo>
                    <a:pt x="107950" y="349250"/>
                  </a:lnTo>
                  <a:lnTo>
                    <a:pt x="99061" y="345440"/>
                  </a:lnTo>
                  <a:lnTo>
                    <a:pt x="91440" y="341630"/>
                  </a:lnTo>
                  <a:lnTo>
                    <a:pt x="82550" y="336550"/>
                  </a:lnTo>
                  <a:lnTo>
                    <a:pt x="74930" y="330200"/>
                  </a:lnTo>
                  <a:lnTo>
                    <a:pt x="67311" y="325120"/>
                  </a:lnTo>
                  <a:lnTo>
                    <a:pt x="60961" y="318770"/>
                  </a:lnTo>
                  <a:lnTo>
                    <a:pt x="53340" y="312420"/>
                  </a:lnTo>
                  <a:lnTo>
                    <a:pt x="46990" y="304800"/>
                  </a:lnTo>
                  <a:lnTo>
                    <a:pt x="40640" y="298450"/>
                  </a:lnTo>
                  <a:lnTo>
                    <a:pt x="34290" y="290830"/>
                  </a:lnTo>
                  <a:lnTo>
                    <a:pt x="29211" y="281940"/>
                  </a:lnTo>
                  <a:lnTo>
                    <a:pt x="24130" y="274320"/>
                  </a:lnTo>
                  <a:lnTo>
                    <a:pt x="19050" y="265430"/>
                  </a:lnTo>
                  <a:lnTo>
                    <a:pt x="15240" y="257810"/>
                  </a:lnTo>
                  <a:lnTo>
                    <a:pt x="12700" y="247650"/>
                  </a:lnTo>
                  <a:lnTo>
                    <a:pt x="8890" y="238760"/>
                  </a:lnTo>
                  <a:lnTo>
                    <a:pt x="6350" y="229870"/>
                  </a:lnTo>
                  <a:lnTo>
                    <a:pt x="3811" y="220980"/>
                  </a:lnTo>
                  <a:lnTo>
                    <a:pt x="2540" y="210820"/>
                  </a:lnTo>
                  <a:lnTo>
                    <a:pt x="1270" y="201930"/>
                  </a:lnTo>
                  <a:lnTo>
                    <a:pt x="0" y="191770"/>
                  </a:lnTo>
                  <a:lnTo>
                    <a:pt x="0" y="182880"/>
                  </a:lnTo>
                  <a:lnTo>
                    <a:pt x="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24" name="Shape 1055"/>
            <p:cNvSpPr/>
            <p:nvPr/>
          </p:nvSpPr>
          <p:spPr>
            <a:xfrm>
              <a:off x="0" y="1270"/>
              <a:ext cx="367030" cy="365760"/>
            </a:xfrm>
            <a:custGeom>
              <a:avLst/>
              <a:gdLst/>
              <a:ahLst/>
              <a:cxnLst/>
              <a:rect l="0" t="0" r="0" b="0"/>
              <a:pathLst>
                <a:path w="367030" h="365760">
                  <a:moveTo>
                    <a:pt x="184150" y="0"/>
                  </a:moveTo>
                  <a:lnTo>
                    <a:pt x="193040" y="1270"/>
                  </a:lnTo>
                  <a:lnTo>
                    <a:pt x="203200" y="1270"/>
                  </a:lnTo>
                  <a:lnTo>
                    <a:pt x="212090" y="2540"/>
                  </a:lnTo>
                  <a:lnTo>
                    <a:pt x="222250" y="3810"/>
                  </a:lnTo>
                  <a:lnTo>
                    <a:pt x="231140" y="6350"/>
                  </a:lnTo>
                  <a:lnTo>
                    <a:pt x="240030" y="8890"/>
                  </a:lnTo>
                  <a:lnTo>
                    <a:pt x="248920" y="12700"/>
                  </a:lnTo>
                  <a:lnTo>
                    <a:pt x="257810" y="16510"/>
                  </a:lnTo>
                  <a:lnTo>
                    <a:pt x="266700" y="20320"/>
                  </a:lnTo>
                  <a:lnTo>
                    <a:pt x="275590" y="25400"/>
                  </a:lnTo>
                  <a:lnTo>
                    <a:pt x="283210" y="30480"/>
                  </a:lnTo>
                  <a:lnTo>
                    <a:pt x="290830" y="35560"/>
                  </a:lnTo>
                  <a:lnTo>
                    <a:pt x="298450" y="40640"/>
                  </a:lnTo>
                  <a:lnTo>
                    <a:pt x="306070" y="46990"/>
                  </a:lnTo>
                  <a:lnTo>
                    <a:pt x="312420" y="53340"/>
                  </a:lnTo>
                  <a:lnTo>
                    <a:pt x="320040" y="60960"/>
                  </a:lnTo>
                  <a:lnTo>
                    <a:pt x="326390" y="68580"/>
                  </a:lnTo>
                  <a:lnTo>
                    <a:pt x="331470" y="76200"/>
                  </a:lnTo>
                  <a:lnTo>
                    <a:pt x="336550" y="83820"/>
                  </a:lnTo>
                  <a:lnTo>
                    <a:pt x="341630" y="91440"/>
                  </a:lnTo>
                  <a:lnTo>
                    <a:pt x="346710" y="100330"/>
                  </a:lnTo>
                  <a:lnTo>
                    <a:pt x="350520" y="109220"/>
                  </a:lnTo>
                  <a:lnTo>
                    <a:pt x="354330" y="118110"/>
                  </a:lnTo>
                  <a:lnTo>
                    <a:pt x="358140" y="127000"/>
                  </a:lnTo>
                  <a:lnTo>
                    <a:pt x="360680" y="135890"/>
                  </a:lnTo>
                  <a:lnTo>
                    <a:pt x="363220" y="144780"/>
                  </a:lnTo>
                  <a:lnTo>
                    <a:pt x="364490" y="154940"/>
                  </a:lnTo>
                  <a:lnTo>
                    <a:pt x="365760" y="163830"/>
                  </a:lnTo>
                  <a:lnTo>
                    <a:pt x="365760" y="173990"/>
                  </a:lnTo>
                  <a:lnTo>
                    <a:pt x="367030" y="182880"/>
                  </a:lnTo>
                  <a:lnTo>
                    <a:pt x="365760" y="182880"/>
                  </a:lnTo>
                  <a:lnTo>
                    <a:pt x="365760" y="193040"/>
                  </a:lnTo>
                  <a:lnTo>
                    <a:pt x="365760" y="201930"/>
                  </a:lnTo>
                  <a:lnTo>
                    <a:pt x="364490" y="212090"/>
                  </a:lnTo>
                  <a:lnTo>
                    <a:pt x="361950" y="220980"/>
                  </a:lnTo>
                  <a:lnTo>
                    <a:pt x="360680" y="229870"/>
                  </a:lnTo>
                  <a:lnTo>
                    <a:pt x="356870" y="240030"/>
                  </a:lnTo>
                  <a:lnTo>
                    <a:pt x="354330" y="248920"/>
                  </a:lnTo>
                  <a:lnTo>
                    <a:pt x="350520" y="257810"/>
                  </a:lnTo>
                  <a:lnTo>
                    <a:pt x="346710" y="266700"/>
                  </a:lnTo>
                  <a:lnTo>
                    <a:pt x="341630" y="274320"/>
                  </a:lnTo>
                  <a:lnTo>
                    <a:pt x="336550" y="283210"/>
                  </a:lnTo>
                  <a:lnTo>
                    <a:pt x="331470" y="290830"/>
                  </a:lnTo>
                  <a:lnTo>
                    <a:pt x="325120" y="298450"/>
                  </a:lnTo>
                  <a:lnTo>
                    <a:pt x="320040" y="306070"/>
                  </a:lnTo>
                  <a:lnTo>
                    <a:pt x="312420" y="312420"/>
                  </a:lnTo>
                  <a:lnTo>
                    <a:pt x="306070" y="318770"/>
                  </a:lnTo>
                  <a:lnTo>
                    <a:pt x="298450" y="325120"/>
                  </a:lnTo>
                  <a:lnTo>
                    <a:pt x="290830" y="331470"/>
                  </a:lnTo>
                  <a:lnTo>
                    <a:pt x="283210" y="336550"/>
                  </a:lnTo>
                  <a:lnTo>
                    <a:pt x="274320" y="341630"/>
                  </a:lnTo>
                  <a:lnTo>
                    <a:pt x="266700" y="346710"/>
                  </a:lnTo>
                  <a:lnTo>
                    <a:pt x="257810" y="350520"/>
                  </a:lnTo>
                  <a:lnTo>
                    <a:pt x="248920" y="354330"/>
                  </a:lnTo>
                  <a:lnTo>
                    <a:pt x="240030" y="356870"/>
                  </a:lnTo>
                  <a:lnTo>
                    <a:pt x="231140" y="359410"/>
                  </a:lnTo>
                  <a:lnTo>
                    <a:pt x="220980" y="361950"/>
                  </a:lnTo>
                  <a:lnTo>
                    <a:pt x="212090" y="364490"/>
                  </a:lnTo>
                  <a:lnTo>
                    <a:pt x="201930" y="364490"/>
                  </a:lnTo>
                  <a:lnTo>
                    <a:pt x="193040" y="365760"/>
                  </a:lnTo>
                  <a:lnTo>
                    <a:pt x="182880" y="365760"/>
                  </a:lnTo>
                  <a:lnTo>
                    <a:pt x="173990" y="365760"/>
                  </a:lnTo>
                  <a:lnTo>
                    <a:pt x="163830" y="364490"/>
                  </a:lnTo>
                  <a:lnTo>
                    <a:pt x="154940" y="363220"/>
                  </a:lnTo>
                  <a:lnTo>
                    <a:pt x="144780" y="361950"/>
                  </a:lnTo>
                  <a:lnTo>
                    <a:pt x="135890" y="359410"/>
                  </a:lnTo>
                  <a:lnTo>
                    <a:pt x="127000" y="356870"/>
                  </a:lnTo>
                  <a:lnTo>
                    <a:pt x="118110" y="353060"/>
                  </a:lnTo>
                  <a:lnTo>
                    <a:pt x="109220" y="350520"/>
                  </a:lnTo>
                  <a:lnTo>
                    <a:pt x="100330" y="345440"/>
                  </a:lnTo>
                  <a:lnTo>
                    <a:pt x="91440" y="341630"/>
                  </a:lnTo>
                  <a:lnTo>
                    <a:pt x="83820" y="336550"/>
                  </a:lnTo>
                  <a:lnTo>
                    <a:pt x="76200" y="330200"/>
                  </a:lnTo>
                  <a:lnTo>
                    <a:pt x="68580" y="325120"/>
                  </a:lnTo>
                  <a:lnTo>
                    <a:pt x="60960" y="318770"/>
                  </a:lnTo>
                  <a:lnTo>
                    <a:pt x="54610" y="312420"/>
                  </a:lnTo>
                  <a:lnTo>
                    <a:pt x="46990" y="304800"/>
                  </a:lnTo>
                  <a:lnTo>
                    <a:pt x="40640" y="298450"/>
                  </a:lnTo>
                  <a:lnTo>
                    <a:pt x="35560" y="290830"/>
                  </a:lnTo>
                  <a:lnTo>
                    <a:pt x="30480" y="281940"/>
                  </a:lnTo>
                  <a:lnTo>
                    <a:pt x="25400" y="274320"/>
                  </a:lnTo>
                  <a:lnTo>
                    <a:pt x="20320" y="265430"/>
                  </a:lnTo>
                  <a:lnTo>
                    <a:pt x="16510" y="257810"/>
                  </a:lnTo>
                  <a:lnTo>
                    <a:pt x="12700" y="248920"/>
                  </a:lnTo>
                  <a:lnTo>
                    <a:pt x="8890" y="238760"/>
                  </a:lnTo>
                  <a:lnTo>
                    <a:pt x="6350" y="229870"/>
                  </a:lnTo>
                  <a:lnTo>
                    <a:pt x="5080" y="220980"/>
                  </a:lnTo>
                  <a:lnTo>
                    <a:pt x="2540" y="210820"/>
                  </a:lnTo>
                  <a:lnTo>
                    <a:pt x="1270" y="201930"/>
                  </a:lnTo>
                  <a:lnTo>
                    <a:pt x="1270" y="193040"/>
                  </a:lnTo>
                  <a:lnTo>
                    <a:pt x="0" y="182880"/>
                  </a:lnTo>
                  <a:lnTo>
                    <a:pt x="1270" y="182880"/>
                  </a:lnTo>
                  <a:lnTo>
                    <a:pt x="1270" y="173990"/>
                  </a:lnTo>
                  <a:lnTo>
                    <a:pt x="2540" y="163830"/>
                  </a:lnTo>
                  <a:lnTo>
                    <a:pt x="2540" y="154940"/>
                  </a:lnTo>
                  <a:lnTo>
                    <a:pt x="5080" y="144780"/>
                  </a:lnTo>
                  <a:lnTo>
                    <a:pt x="6350" y="135890"/>
                  </a:lnTo>
                  <a:lnTo>
                    <a:pt x="10160" y="127000"/>
                  </a:lnTo>
                  <a:lnTo>
                    <a:pt x="12700" y="118110"/>
                  </a:lnTo>
                  <a:lnTo>
                    <a:pt x="16510" y="109220"/>
                  </a:lnTo>
                  <a:lnTo>
                    <a:pt x="20320" y="100330"/>
                  </a:lnTo>
                  <a:lnTo>
                    <a:pt x="25400" y="91440"/>
                  </a:lnTo>
                  <a:lnTo>
                    <a:pt x="30480" y="83820"/>
                  </a:lnTo>
                  <a:lnTo>
                    <a:pt x="35560" y="76200"/>
                  </a:lnTo>
                  <a:lnTo>
                    <a:pt x="41910" y="68580"/>
                  </a:lnTo>
                  <a:lnTo>
                    <a:pt x="48260" y="60960"/>
                  </a:lnTo>
                  <a:lnTo>
                    <a:pt x="54610" y="53340"/>
                  </a:lnTo>
                  <a:lnTo>
                    <a:pt x="60960" y="46990"/>
                  </a:lnTo>
                  <a:lnTo>
                    <a:pt x="68580" y="40640"/>
                  </a:lnTo>
                  <a:lnTo>
                    <a:pt x="76200" y="35560"/>
                  </a:lnTo>
                  <a:lnTo>
                    <a:pt x="83820" y="30480"/>
                  </a:lnTo>
                  <a:lnTo>
                    <a:pt x="92710" y="25400"/>
                  </a:lnTo>
                  <a:lnTo>
                    <a:pt x="100330" y="20320"/>
                  </a:lnTo>
                  <a:lnTo>
                    <a:pt x="109220" y="16510"/>
                  </a:lnTo>
                  <a:lnTo>
                    <a:pt x="118110" y="12700"/>
                  </a:lnTo>
                  <a:lnTo>
                    <a:pt x="127000" y="8890"/>
                  </a:lnTo>
                  <a:lnTo>
                    <a:pt x="137160" y="6350"/>
                  </a:lnTo>
                  <a:lnTo>
                    <a:pt x="146050" y="3810"/>
                  </a:lnTo>
                  <a:lnTo>
                    <a:pt x="154940" y="2540"/>
                  </a:lnTo>
                  <a:lnTo>
                    <a:pt x="165100" y="1270"/>
                  </a:lnTo>
                  <a:lnTo>
                    <a:pt x="173990" y="1270"/>
                  </a:lnTo>
                  <a:lnTo>
                    <a:pt x="184150"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25" name="Shape 1056"/>
            <p:cNvSpPr/>
            <p:nvPr/>
          </p:nvSpPr>
          <p:spPr>
            <a:xfrm>
              <a:off x="0" y="1270"/>
              <a:ext cx="367030" cy="365760"/>
            </a:xfrm>
            <a:custGeom>
              <a:avLst/>
              <a:gdLst/>
              <a:ahLst/>
              <a:cxnLst/>
              <a:rect l="0" t="0" r="0" b="0"/>
              <a:pathLst>
                <a:path w="367030" h="365760">
                  <a:moveTo>
                    <a:pt x="1270" y="182880"/>
                  </a:moveTo>
                  <a:lnTo>
                    <a:pt x="1270" y="182880"/>
                  </a:lnTo>
                  <a:lnTo>
                    <a:pt x="1270" y="173990"/>
                  </a:lnTo>
                  <a:lnTo>
                    <a:pt x="2540" y="163830"/>
                  </a:lnTo>
                  <a:lnTo>
                    <a:pt x="2540" y="154940"/>
                  </a:lnTo>
                  <a:lnTo>
                    <a:pt x="5080" y="144780"/>
                  </a:lnTo>
                  <a:lnTo>
                    <a:pt x="6350" y="135890"/>
                  </a:lnTo>
                  <a:lnTo>
                    <a:pt x="10160" y="127000"/>
                  </a:lnTo>
                  <a:lnTo>
                    <a:pt x="12700" y="118110"/>
                  </a:lnTo>
                  <a:lnTo>
                    <a:pt x="16510" y="109220"/>
                  </a:lnTo>
                  <a:lnTo>
                    <a:pt x="20320" y="100330"/>
                  </a:lnTo>
                  <a:lnTo>
                    <a:pt x="25400" y="91440"/>
                  </a:lnTo>
                  <a:lnTo>
                    <a:pt x="30480" y="83820"/>
                  </a:lnTo>
                  <a:lnTo>
                    <a:pt x="35560" y="76200"/>
                  </a:lnTo>
                  <a:lnTo>
                    <a:pt x="41910" y="68580"/>
                  </a:lnTo>
                  <a:lnTo>
                    <a:pt x="48260" y="60960"/>
                  </a:lnTo>
                  <a:lnTo>
                    <a:pt x="54610" y="53340"/>
                  </a:lnTo>
                  <a:lnTo>
                    <a:pt x="60960" y="46990"/>
                  </a:lnTo>
                  <a:lnTo>
                    <a:pt x="68580" y="40640"/>
                  </a:lnTo>
                  <a:lnTo>
                    <a:pt x="76200" y="35560"/>
                  </a:lnTo>
                  <a:lnTo>
                    <a:pt x="83820" y="30480"/>
                  </a:lnTo>
                  <a:lnTo>
                    <a:pt x="92710" y="25400"/>
                  </a:lnTo>
                  <a:lnTo>
                    <a:pt x="100330" y="20320"/>
                  </a:lnTo>
                  <a:lnTo>
                    <a:pt x="109220" y="16510"/>
                  </a:lnTo>
                  <a:lnTo>
                    <a:pt x="118110" y="12700"/>
                  </a:lnTo>
                  <a:lnTo>
                    <a:pt x="127000" y="8890"/>
                  </a:lnTo>
                  <a:lnTo>
                    <a:pt x="137160" y="6350"/>
                  </a:lnTo>
                  <a:lnTo>
                    <a:pt x="146050" y="3810"/>
                  </a:lnTo>
                  <a:lnTo>
                    <a:pt x="154940" y="2540"/>
                  </a:lnTo>
                  <a:lnTo>
                    <a:pt x="165100" y="1270"/>
                  </a:lnTo>
                  <a:lnTo>
                    <a:pt x="173990" y="1270"/>
                  </a:lnTo>
                  <a:lnTo>
                    <a:pt x="184150" y="0"/>
                  </a:lnTo>
                  <a:lnTo>
                    <a:pt x="184150" y="0"/>
                  </a:lnTo>
                  <a:lnTo>
                    <a:pt x="193040" y="1270"/>
                  </a:lnTo>
                  <a:lnTo>
                    <a:pt x="203200" y="1270"/>
                  </a:lnTo>
                  <a:lnTo>
                    <a:pt x="212090" y="2540"/>
                  </a:lnTo>
                  <a:lnTo>
                    <a:pt x="222250" y="3810"/>
                  </a:lnTo>
                  <a:lnTo>
                    <a:pt x="231140" y="6350"/>
                  </a:lnTo>
                  <a:lnTo>
                    <a:pt x="240030" y="8890"/>
                  </a:lnTo>
                  <a:lnTo>
                    <a:pt x="248920" y="12700"/>
                  </a:lnTo>
                  <a:lnTo>
                    <a:pt x="257810" y="16510"/>
                  </a:lnTo>
                  <a:lnTo>
                    <a:pt x="266700" y="20320"/>
                  </a:lnTo>
                  <a:lnTo>
                    <a:pt x="275590" y="25400"/>
                  </a:lnTo>
                  <a:lnTo>
                    <a:pt x="283210" y="30480"/>
                  </a:lnTo>
                  <a:lnTo>
                    <a:pt x="290830" y="35560"/>
                  </a:lnTo>
                  <a:lnTo>
                    <a:pt x="298450" y="40640"/>
                  </a:lnTo>
                  <a:lnTo>
                    <a:pt x="306070" y="46990"/>
                  </a:lnTo>
                  <a:lnTo>
                    <a:pt x="312420" y="53340"/>
                  </a:lnTo>
                  <a:lnTo>
                    <a:pt x="320040" y="60960"/>
                  </a:lnTo>
                  <a:lnTo>
                    <a:pt x="326390" y="68580"/>
                  </a:lnTo>
                  <a:lnTo>
                    <a:pt x="331470" y="76200"/>
                  </a:lnTo>
                  <a:lnTo>
                    <a:pt x="336550" y="83820"/>
                  </a:lnTo>
                  <a:lnTo>
                    <a:pt x="341630" y="91440"/>
                  </a:lnTo>
                  <a:lnTo>
                    <a:pt x="346710" y="100330"/>
                  </a:lnTo>
                  <a:lnTo>
                    <a:pt x="350520" y="109220"/>
                  </a:lnTo>
                  <a:lnTo>
                    <a:pt x="354330" y="118110"/>
                  </a:lnTo>
                  <a:lnTo>
                    <a:pt x="358140" y="127000"/>
                  </a:lnTo>
                  <a:lnTo>
                    <a:pt x="360680" y="135890"/>
                  </a:lnTo>
                  <a:lnTo>
                    <a:pt x="363220" y="144780"/>
                  </a:lnTo>
                  <a:lnTo>
                    <a:pt x="364490" y="154940"/>
                  </a:lnTo>
                  <a:lnTo>
                    <a:pt x="365760" y="163830"/>
                  </a:lnTo>
                  <a:lnTo>
                    <a:pt x="365760" y="173990"/>
                  </a:lnTo>
                  <a:lnTo>
                    <a:pt x="367030" y="182880"/>
                  </a:lnTo>
                  <a:lnTo>
                    <a:pt x="365760" y="182880"/>
                  </a:lnTo>
                  <a:lnTo>
                    <a:pt x="365760" y="193040"/>
                  </a:lnTo>
                  <a:lnTo>
                    <a:pt x="365760" y="201930"/>
                  </a:lnTo>
                  <a:lnTo>
                    <a:pt x="364490" y="212090"/>
                  </a:lnTo>
                  <a:lnTo>
                    <a:pt x="361950" y="220980"/>
                  </a:lnTo>
                  <a:lnTo>
                    <a:pt x="360680" y="229870"/>
                  </a:lnTo>
                  <a:lnTo>
                    <a:pt x="356870" y="240030"/>
                  </a:lnTo>
                  <a:lnTo>
                    <a:pt x="354330" y="248920"/>
                  </a:lnTo>
                  <a:lnTo>
                    <a:pt x="350520" y="257810"/>
                  </a:lnTo>
                  <a:lnTo>
                    <a:pt x="346710" y="266700"/>
                  </a:lnTo>
                  <a:lnTo>
                    <a:pt x="341630" y="274320"/>
                  </a:lnTo>
                  <a:lnTo>
                    <a:pt x="336550" y="283210"/>
                  </a:lnTo>
                  <a:lnTo>
                    <a:pt x="331470" y="290830"/>
                  </a:lnTo>
                  <a:lnTo>
                    <a:pt x="325120" y="298450"/>
                  </a:lnTo>
                  <a:lnTo>
                    <a:pt x="320040" y="306070"/>
                  </a:lnTo>
                  <a:lnTo>
                    <a:pt x="312420" y="312420"/>
                  </a:lnTo>
                  <a:lnTo>
                    <a:pt x="306070" y="318770"/>
                  </a:lnTo>
                  <a:lnTo>
                    <a:pt x="298450" y="325120"/>
                  </a:lnTo>
                  <a:lnTo>
                    <a:pt x="290830" y="331470"/>
                  </a:lnTo>
                  <a:lnTo>
                    <a:pt x="283210" y="336550"/>
                  </a:lnTo>
                  <a:lnTo>
                    <a:pt x="274320" y="341630"/>
                  </a:lnTo>
                  <a:lnTo>
                    <a:pt x="266700" y="346710"/>
                  </a:lnTo>
                  <a:lnTo>
                    <a:pt x="257810" y="350520"/>
                  </a:lnTo>
                  <a:lnTo>
                    <a:pt x="248920" y="354330"/>
                  </a:lnTo>
                  <a:lnTo>
                    <a:pt x="240030" y="356870"/>
                  </a:lnTo>
                  <a:lnTo>
                    <a:pt x="231140" y="359410"/>
                  </a:lnTo>
                  <a:lnTo>
                    <a:pt x="220980" y="361950"/>
                  </a:lnTo>
                  <a:lnTo>
                    <a:pt x="212090" y="364490"/>
                  </a:lnTo>
                  <a:lnTo>
                    <a:pt x="201930" y="364490"/>
                  </a:lnTo>
                  <a:lnTo>
                    <a:pt x="193040" y="365760"/>
                  </a:lnTo>
                  <a:lnTo>
                    <a:pt x="182880" y="365760"/>
                  </a:lnTo>
                  <a:lnTo>
                    <a:pt x="182880" y="365760"/>
                  </a:lnTo>
                  <a:lnTo>
                    <a:pt x="173990" y="365760"/>
                  </a:lnTo>
                  <a:lnTo>
                    <a:pt x="163830" y="364490"/>
                  </a:lnTo>
                  <a:lnTo>
                    <a:pt x="154940" y="363220"/>
                  </a:lnTo>
                  <a:lnTo>
                    <a:pt x="144780" y="361950"/>
                  </a:lnTo>
                  <a:lnTo>
                    <a:pt x="135890" y="359410"/>
                  </a:lnTo>
                  <a:lnTo>
                    <a:pt x="127000" y="356870"/>
                  </a:lnTo>
                  <a:lnTo>
                    <a:pt x="118110" y="353060"/>
                  </a:lnTo>
                  <a:lnTo>
                    <a:pt x="109220" y="350520"/>
                  </a:lnTo>
                  <a:lnTo>
                    <a:pt x="100330" y="345440"/>
                  </a:lnTo>
                  <a:lnTo>
                    <a:pt x="91440" y="341630"/>
                  </a:lnTo>
                  <a:lnTo>
                    <a:pt x="83820" y="336550"/>
                  </a:lnTo>
                  <a:lnTo>
                    <a:pt x="76200" y="330200"/>
                  </a:lnTo>
                  <a:lnTo>
                    <a:pt x="68580" y="325120"/>
                  </a:lnTo>
                  <a:lnTo>
                    <a:pt x="60960" y="318770"/>
                  </a:lnTo>
                  <a:lnTo>
                    <a:pt x="54610" y="312420"/>
                  </a:lnTo>
                  <a:lnTo>
                    <a:pt x="46990" y="304800"/>
                  </a:lnTo>
                  <a:lnTo>
                    <a:pt x="40640" y="298450"/>
                  </a:lnTo>
                  <a:lnTo>
                    <a:pt x="35560" y="290830"/>
                  </a:lnTo>
                  <a:lnTo>
                    <a:pt x="30480" y="281940"/>
                  </a:lnTo>
                  <a:lnTo>
                    <a:pt x="25400" y="274320"/>
                  </a:lnTo>
                  <a:lnTo>
                    <a:pt x="20320" y="265430"/>
                  </a:lnTo>
                  <a:lnTo>
                    <a:pt x="16510" y="257810"/>
                  </a:lnTo>
                  <a:lnTo>
                    <a:pt x="12700" y="248920"/>
                  </a:lnTo>
                  <a:lnTo>
                    <a:pt x="8890" y="238760"/>
                  </a:lnTo>
                  <a:lnTo>
                    <a:pt x="6350" y="229870"/>
                  </a:lnTo>
                  <a:lnTo>
                    <a:pt x="5080" y="220980"/>
                  </a:lnTo>
                  <a:lnTo>
                    <a:pt x="2540" y="210820"/>
                  </a:lnTo>
                  <a:lnTo>
                    <a:pt x="1270" y="201930"/>
                  </a:lnTo>
                  <a:lnTo>
                    <a:pt x="1270" y="193040"/>
                  </a:lnTo>
                  <a:lnTo>
                    <a:pt x="0" y="182880"/>
                  </a:lnTo>
                  <a:lnTo>
                    <a:pt x="127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26" name="Shape 1057"/>
            <p:cNvSpPr/>
            <p:nvPr/>
          </p:nvSpPr>
          <p:spPr>
            <a:xfrm>
              <a:off x="5080" y="731520"/>
              <a:ext cx="367030" cy="365760"/>
            </a:xfrm>
            <a:custGeom>
              <a:avLst/>
              <a:gdLst/>
              <a:ahLst/>
              <a:cxnLst/>
              <a:rect l="0" t="0" r="0" b="0"/>
              <a:pathLst>
                <a:path w="367030" h="365760">
                  <a:moveTo>
                    <a:pt x="173990" y="0"/>
                  </a:moveTo>
                  <a:lnTo>
                    <a:pt x="184150" y="0"/>
                  </a:lnTo>
                  <a:lnTo>
                    <a:pt x="193040" y="0"/>
                  </a:lnTo>
                  <a:lnTo>
                    <a:pt x="203200" y="1270"/>
                  </a:lnTo>
                  <a:lnTo>
                    <a:pt x="212090" y="2540"/>
                  </a:lnTo>
                  <a:lnTo>
                    <a:pt x="222250" y="3810"/>
                  </a:lnTo>
                  <a:lnTo>
                    <a:pt x="231140" y="6350"/>
                  </a:lnTo>
                  <a:lnTo>
                    <a:pt x="240030" y="8890"/>
                  </a:lnTo>
                  <a:lnTo>
                    <a:pt x="248920" y="12700"/>
                  </a:lnTo>
                  <a:lnTo>
                    <a:pt x="257810" y="16510"/>
                  </a:lnTo>
                  <a:lnTo>
                    <a:pt x="266700" y="20320"/>
                  </a:lnTo>
                  <a:lnTo>
                    <a:pt x="275590" y="24130"/>
                  </a:lnTo>
                  <a:lnTo>
                    <a:pt x="283210" y="29210"/>
                  </a:lnTo>
                  <a:lnTo>
                    <a:pt x="290830" y="35560"/>
                  </a:lnTo>
                  <a:lnTo>
                    <a:pt x="298450" y="40640"/>
                  </a:lnTo>
                  <a:lnTo>
                    <a:pt x="306070" y="46990"/>
                  </a:lnTo>
                  <a:lnTo>
                    <a:pt x="312420" y="53340"/>
                  </a:lnTo>
                  <a:lnTo>
                    <a:pt x="320040" y="60960"/>
                  </a:lnTo>
                  <a:lnTo>
                    <a:pt x="326390" y="67310"/>
                  </a:lnTo>
                  <a:lnTo>
                    <a:pt x="331470" y="74930"/>
                  </a:lnTo>
                  <a:lnTo>
                    <a:pt x="336550" y="83820"/>
                  </a:lnTo>
                  <a:lnTo>
                    <a:pt x="341630" y="91440"/>
                  </a:lnTo>
                  <a:lnTo>
                    <a:pt x="346710" y="100330"/>
                  </a:lnTo>
                  <a:lnTo>
                    <a:pt x="350520" y="107950"/>
                  </a:lnTo>
                  <a:lnTo>
                    <a:pt x="354330" y="118110"/>
                  </a:lnTo>
                  <a:lnTo>
                    <a:pt x="358140" y="127000"/>
                  </a:lnTo>
                  <a:lnTo>
                    <a:pt x="360680" y="135890"/>
                  </a:lnTo>
                  <a:lnTo>
                    <a:pt x="363220" y="144780"/>
                  </a:lnTo>
                  <a:lnTo>
                    <a:pt x="364490" y="154940"/>
                  </a:lnTo>
                  <a:lnTo>
                    <a:pt x="365760" y="163830"/>
                  </a:lnTo>
                  <a:lnTo>
                    <a:pt x="365760" y="172720"/>
                  </a:lnTo>
                  <a:lnTo>
                    <a:pt x="367030" y="182880"/>
                  </a:lnTo>
                  <a:lnTo>
                    <a:pt x="365760" y="182880"/>
                  </a:lnTo>
                  <a:lnTo>
                    <a:pt x="365760" y="193040"/>
                  </a:lnTo>
                  <a:lnTo>
                    <a:pt x="365760" y="201930"/>
                  </a:lnTo>
                  <a:lnTo>
                    <a:pt x="364490" y="212090"/>
                  </a:lnTo>
                  <a:lnTo>
                    <a:pt x="361950" y="220980"/>
                  </a:lnTo>
                  <a:lnTo>
                    <a:pt x="360680" y="229870"/>
                  </a:lnTo>
                  <a:lnTo>
                    <a:pt x="356870" y="240030"/>
                  </a:lnTo>
                  <a:lnTo>
                    <a:pt x="354330" y="248920"/>
                  </a:lnTo>
                  <a:lnTo>
                    <a:pt x="350520" y="257810"/>
                  </a:lnTo>
                  <a:lnTo>
                    <a:pt x="346710" y="266700"/>
                  </a:lnTo>
                  <a:lnTo>
                    <a:pt x="341630" y="274320"/>
                  </a:lnTo>
                  <a:lnTo>
                    <a:pt x="336550" y="283210"/>
                  </a:lnTo>
                  <a:lnTo>
                    <a:pt x="331470" y="290830"/>
                  </a:lnTo>
                  <a:lnTo>
                    <a:pt x="325120" y="298450"/>
                  </a:lnTo>
                  <a:lnTo>
                    <a:pt x="320040" y="306070"/>
                  </a:lnTo>
                  <a:lnTo>
                    <a:pt x="312420" y="312420"/>
                  </a:lnTo>
                  <a:lnTo>
                    <a:pt x="306070" y="318770"/>
                  </a:lnTo>
                  <a:lnTo>
                    <a:pt x="298450" y="325120"/>
                  </a:lnTo>
                  <a:lnTo>
                    <a:pt x="290830" y="331470"/>
                  </a:lnTo>
                  <a:lnTo>
                    <a:pt x="283210" y="336550"/>
                  </a:lnTo>
                  <a:lnTo>
                    <a:pt x="274320" y="341630"/>
                  </a:lnTo>
                  <a:lnTo>
                    <a:pt x="266700" y="346710"/>
                  </a:lnTo>
                  <a:lnTo>
                    <a:pt x="257810" y="350520"/>
                  </a:lnTo>
                  <a:lnTo>
                    <a:pt x="248920" y="353060"/>
                  </a:lnTo>
                  <a:lnTo>
                    <a:pt x="240030" y="356870"/>
                  </a:lnTo>
                  <a:lnTo>
                    <a:pt x="229870" y="359410"/>
                  </a:lnTo>
                  <a:lnTo>
                    <a:pt x="220980" y="361950"/>
                  </a:lnTo>
                  <a:lnTo>
                    <a:pt x="212090" y="363220"/>
                  </a:lnTo>
                  <a:lnTo>
                    <a:pt x="201930" y="364490"/>
                  </a:lnTo>
                  <a:lnTo>
                    <a:pt x="193040" y="365760"/>
                  </a:lnTo>
                  <a:lnTo>
                    <a:pt x="182880" y="365760"/>
                  </a:lnTo>
                  <a:lnTo>
                    <a:pt x="173990" y="365760"/>
                  </a:lnTo>
                  <a:lnTo>
                    <a:pt x="163830" y="364490"/>
                  </a:lnTo>
                  <a:lnTo>
                    <a:pt x="154940" y="363220"/>
                  </a:lnTo>
                  <a:lnTo>
                    <a:pt x="144780" y="361950"/>
                  </a:lnTo>
                  <a:lnTo>
                    <a:pt x="135890" y="359410"/>
                  </a:lnTo>
                  <a:lnTo>
                    <a:pt x="127000" y="356870"/>
                  </a:lnTo>
                  <a:lnTo>
                    <a:pt x="118110" y="353060"/>
                  </a:lnTo>
                  <a:lnTo>
                    <a:pt x="109220" y="349250"/>
                  </a:lnTo>
                  <a:lnTo>
                    <a:pt x="100330" y="345440"/>
                  </a:lnTo>
                  <a:lnTo>
                    <a:pt x="91440" y="341630"/>
                  </a:lnTo>
                  <a:lnTo>
                    <a:pt x="83820" y="336550"/>
                  </a:lnTo>
                  <a:lnTo>
                    <a:pt x="76200" y="330200"/>
                  </a:lnTo>
                  <a:lnTo>
                    <a:pt x="68580" y="325120"/>
                  </a:lnTo>
                  <a:lnTo>
                    <a:pt x="60960" y="318770"/>
                  </a:lnTo>
                  <a:lnTo>
                    <a:pt x="54610" y="312420"/>
                  </a:lnTo>
                  <a:lnTo>
                    <a:pt x="46990" y="304800"/>
                  </a:lnTo>
                  <a:lnTo>
                    <a:pt x="40640" y="298450"/>
                  </a:lnTo>
                  <a:lnTo>
                    <a:pt x="35560" y="290830"/>
                  </a:lnTo>
                  <a:lnTo>
                    <a:pt x="30480" y="281940"/>
                  </a:lnTo>
                  <a:lnTo>
                    <a:pt x="25400" y="274320"/>
                  </a:lnTo>
                  <a:lnTo>
                    <a:pt x="20320" y="265430"/>
                  </a:lnTo>
                  <a:lnTo>
                    <a:pt x="16510" y="257810"/>
                  </a:lnTo>
                  <a:lnTo>
                    <a:pt x="12700" y="247650"/>
                  </a:lnTo>
                  <a:lnTo>
                    <a:pt x="8890" y="238760"/>
                  </a:lnTo>
                  <a:lnTo>
                    <a:pt x="6350" y="229870"/>
                  </a:lnTo>
                  <a:lnTo>
                    <a:pt x="3810" y="220980"/>
                  </a:lnTo>
                  <a:lnTo>
                    <a:pt x="2540" y="210820"/>
                  </a:lnTo>
                  <a:lnTo>
                    <a:pt x="1270" y="201930"/>
                  </a:lnTo>
                  <a:lnTo>
                    <a:pt x="1270" y="191770"/>
                  </a:lnTo>
                  <a:lnTo>
                    <a:pt x="0" y="182880"/>
                  </a:lnTo>
                  <a:lnTo>
                    <a:pt x="1270" y="182880"/>
                  </a:lnTo>
                  <a:lnTo>
                    <a:pt x="1270" y="172720"/>
                  </a:lnTo>
                  <a:lnTo>
                    <a:pt x="1270" y="163830"/>
                  </a:lnTo>
                  <a:lnTo>
                    <a:pt x="2540" y="154940"/>
                  </a:lnTo>
                  <a:lnTo>
                    <a:pt x="5080" y="144780"/>
                  </a:lnTo>
                  <a:lnTo>
                    <a:pt x="6350" y="135890"/>
                  </a:lnTo>
                  <a:lnTo>
                    <a:pt x="10160" y="127000"/>
                  </a:lnTo>
                  <a:lnTo>
                    <a:pt x="12700" y="118110"/>
                  </a:lnTo>
                  <a:lnTo>
                    <a:pt x="16510" y="107950"/>
                  </a:lnTo>
                  <a:lnTo>
                    <a:pt x="20320" y="100330"/>
                  </a:lnTo>
                  <a:lnTo>
                    <a:pt x="25400" y="91440"/>
                  </a:lnTo>
                  <a:lnTo>
                    <a:pt x="30480" y="83820"/>
                  </a:lnTo>
                  <a:lnTo>
                    <a:pt x="35560" y="74930"/>
                  </a:lnTo>
                  <a:lnTo>
                    <a:pt x="41910" y="67310"/>
                  </a:lnTo>
                  <a:lnTo>
                    <a:pt x="46990" y="60960"/>
                  </a:lnTo>
                  <a:lnTo>
                    <a:pt x="54610" y="53340"/>
                  </a:lnTo>
                  <a:lnTo>
                    <a:pt x="60960" y="46990"/>
                  </a:lnTo>
                  <a:lnTo>
                    <a:pt x="68580" y="40640"/>
                  </a:lnTo>
                  <a:lnTo>
                    <a:pt x="76200" y="35560"/>
                  </a:lnTo>
                  <a:lnTo>
                    <a:pt x="83820" y="29210"/>
                  </a:lnTo>
                  <a:lnTo>
                    <a:pt x="92710" y="24130"/>
                  </a:lnTo>
                  <a:lnTo>
                    <a:pt x="100330" y="20320"/>
                  </a:lnTo>
                  <a:lnTo>
                    <a:pt x="109220" y="16510"/>
                  </a:lnTo>
                  <a:lnTo>
                    <a:pt x="118110" y="12700"/>
                  </a:lnTo>
                  <a:lnTo>
                    <a:pt x="127000" y="8890"/>
                  </a:lnTo>
                  <a:lnTo>
                    <a:pt x="137160" y="6350"/>
                  </a:lnTo>
                  <a:lnTo>
                    <a:pt x="146050" y="3810"/>
                  </a:lnTo>
                  <a:lnTo>
                    <a:pt x="154940" y="2540"/>
                  </a:lnTo>
                  <a:lnTo>
                    <a:pt x="165100" y="1270"/>
                  </a:lnTo>
                  <a:lnTo>
                    <a:pt x="173990"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27" name="Shape 1058"/>
            <p:cNvSpPr/>
            <p:nvPr/>
          </p:nvSpPr>
          <p:spPr>
            <a:xfrm>
              <a:off x="5080" y="731520"/>
              <a:ext cx="367030" cy="365760"/>
            </a:xfrm>
            <a:custGeom>
              <a:avLst/>
              <a:gdLst/>
              <a:ahLst/>
              <a:cxnLst/>
              <a:rect l="0" t="0" r="0" b="0"/>
              <a:pathLst>
                <a:path w="367030" h="365760">
                  <a:moveTo>
                    <a:pt x="1270" y="182880"/>
                  </a:moveTo>
                  <a:lnTo>
                    <a:pt x="1270" y="182880"/>
                  </a:lnTo>
                  <a:lnTo>
                    <a:pt x="1270" y="172720"/>
                  </a:lnTo>
                  <a:lnTo>
                    <a:pt x="1270" y="163830"/>
                  </a:lnTo>
                  <a:lnTo>
                    <a:pt x="2540" y="154940"/>
                  </a:lnTo>
                  <a:lnTo>
                    <a:pt x="5080" y="144780"/>
                  </a:lnTo>
                  <a:lnTo>
                    <a:pt x="6350" y="135890"/>
                  </a:lnTo>
                  <a:lnTo>
                    <a:pt x="10160" y="127000"/>
                  </a:lnTo>
                  <a:lnTo>
                    <a:pt x="12700" y="118110"/>
                  </a:lnTo>
                  <a:lnTo>
                    <a:pt x="16510" y="107950"/>
                  </a:lnTo>
                  <a:lnTo>
                    <a:pt x="20320" y="100330"/>
                  </a:lnTo>
                  <a:lnTo>
                    <a:pt x="25400" y="91440"/>
                  </a:lnTo>
                  <a:lnTo>
                    <a:pt x="30480" y="83820"/>
                  </a:lnTo>
                  <a:lnTo>
                    <a:pt x="35560" y="74930"/>
                  </a:lnTo>
                  <a:lnTo>
                    <a:pt x="41910" y="67310"/>
                  </a:lnTo>
                  <a:lnTo>
                    <a:pt x="46990" y="60960"/>
                  </a:lnTo>
                  <a:lnTo>
                    <a:pt x="54610" y="53340"/>
                  </a:lnTo>
                  <a:lnTo>
                    <a:pt x="60960" y="46990"/>
                  </a:lnTo>
                  <a:lnTo>
                    <a:pt x="68580" y="40640"/>
                  </a:lnTo>
                  <a:lnTo>
                    <a:pt x="76200" y="35560"/>
                  </a:lnTo>
                  <a:lnTo>
                    <a:pt x="83820" y="29210"/>
                  </a:lnTo>
                  <a:lnTo>
                    <a:pt x="92710" y="24130"/>
                  </a:lnTo>
                  <a:lnTo>
                    <a:pt x="100330" y="20320"/>
                  </a:lnTo>
                  <a:lnTo>
                    <a:pt x="109220" y="16510"/>
                  </a:lnTo>
                  <a:lnTo>
                    <a:pt x="118110" y="12700"/>
                  </a:lnTo>
                  <a:lnTo>
                    <a:pt x="127000" y="8890"/>
                  </a:lnTo>
                  <a:lnTo>
                    <a:pt x="137160" y="6350"/>
                  </a:lnTo>
                  <a:lnTo>
                    <a:pt x="146050" y="3810"/>
                  </a:lnTo>
                  <a:lnTo>
                    <a:pt x="154940" y="2540"/>
                  </a:lnTo>
                  <a:lnTo>
                    <a:pt x="165100" y="1270"/>
                  </a:lnTo>
                  <a:lnTo>
                    <a:pt x="173990" y="0"/>
                  </a:lnTo>
                  <a:lnTo>
                    <a:pt x="184150" y="0"/>
                  </a:lnTo>
                  <a:lnTo>
                    <a:pt x="184150" y="0"/>
                  </a:lnTo>
                  <a:lnTo>
                    <a:pt x="193040" y="0"/>
                  </a:lnTo>
                  <a:lnTo>
                    <a:pt x="203200" y="1270"/>
                  </a:lnTo>
                  <a:lnTo>
                    <a:pt x="212090" y="2540"/>
                  </a:lnTo>
                  <a:lnTo>
                    <a:pt x="222250" y="3810"/>
                  </a:lnTo>
                  <a:lnTo>
                    <a:pt x="231140" y="6350"/>
                  </a:lnTo>
                  <a:lnTo>
                    <a:pt x="240030" y="8890"/>
                  </a:lnTo>
                  <a:lnTo>
                    <a:pt x="248920" y="12700"/>
                  </a:lnTo>
                  <a:lnTo>
                    <a:pt x="257810" y="16510"/>
                  </a:lnTo>
                  <a:lnTo>
                    <a:pt x="266700" y="20320"/>
                  </a:lnTo>
                  <a:lnTo>
                    <a:pt x="275590" y="24130"/>
                  </a:lnTo>
                  <a:lnTo>
                    <a:pt x="283210" y="29210"/>
                  </a:lnTo>
                  <a:lnTo>
                    <a:pt x="290830" y="35560"/>
                  </a:lnTo>
                  <a:lnTo>
                    <a:pt x="298450" y="40640"/>
                  </a:lnTo>
                  <a:lnTo>
                    <a:pt x="306070" y="46990"/>
                  </a:lnTo>
                  <a:lnTo>
                    <a:pt x="312420" y="53340"/>
                  </a:lnTo>
                  <a:lnTo>
                    <a:pt x="320040" y="60960"/>
                  </a:lnTo>
                  <a:lnTo>
                    <a:pt x="326390" y="67310"/>
                  </a:lnTo>
                  <a:lnTo>
                    <a:pt x="331470" y="74930"/>
                  </a:lnTo>
                  <a:lnTo>
                    <a:pt x="336550" y="83820"/>
                  </a:lnTo>
                  <a:lnTo>
                    <a:pt x="341630" y="91440"/>
                  </a:lnTo>
                  <a:lnTo>
                    <a:pt x="346710" y="100330"/>
                  </a:lnTo>
                  <a:lnTo>
                    <a:pt x="350520" y="107950"/>
                  </a:lnTo>
                  <a:lnTo>
                    <a:pt x="354330" y="118110"/>
                  </a:lnTo>
                  <a:lnTo>
                    <a:pt x="358140" y="127000"/>
                  </a:lnTo>
                  <a:lnTo>
                    <a:pt x="360680" y="135890"/>
                  </a:lnTo>
                  <a:lnTo>
                    <a:pt x="363220" y="144780"/>
                  </a:lnTo>
                  <a:lnTo>
                    <a:pt x="364490" y="154940"/>
                  </a:lnTo>
                  <a:lnTo>
                    <a:pt x="365760" y="163830"/>
                  </a:lnTo>
                  <a:lnTo>
                    <a:pt x="365760" y="172720"/>
                  </a:lnTo>
                  <a:lnTo>
                    <a:pt x="367030" y="182880"/>
                  </a:lnTo>
                  <a:lnTo>
                    <a:pt x="365760" y="182880"/>
                  </a:lnTo>
                  <a:lnTo>
                    <a:pt x="365760" y="193040"/>
                  </a:lnTo>
                  <a:lnTo>
                    <a:pt x="365760" y="201930"/>
                  </a:lnTo>
                  <a:lnTo>
                    <a:pt x="364490" y="212090"/>
                  </a:lnTo>
                  <a:lnTo>
                    <a:pt x="361950" y="220980"/>
                  </a:lnTo>
                  <a:lnTo>
                    <a:pt x="360680" y="229870"/>
                  </a:lnTo>
                  <a:lnTo>
                    <a:pt x="356870" y="240030"/>
                  </a:lnTo>
                  <a:lnTo>
                    <a:pt x="354330" y="248920"/>
                  </a:lnTo>
                  <a:lnTo>
                    <a:pt x="350520" y="257810"/>
                  </a:lnTo>
                  <a:lnTo>
                    <a:pt x="346710" y="266700"/>
                  </a:lnTo>
                  <a:lnTo>
                    <a:pt x="341630" y="274320"/>
                  </a:lnTo>
                  <a:lnTo>
                    <a:pt x="336550" y="283210"/>
                  </a:lnTo>
                  <a:lnTo>
                    <a:pt x="331470" y="290830"/>
                  </a:lnTo>
                  <a:lnTo>
                    <a:pt x="325120" y="298450"/>
                  </a:lnTo>
                  <a:lnTo>
                    <a:pt x="320040" y="306070"/>
                  </a:lnTo>
                  <a:lnTo>
                    <a:pt x="312420" y="312420"/>
                  </a:lnTo>
                  <a:lnTo>
                    <a:pt x="306070" y="318770"/>
                  </a:lnTo>
                  <a:lnTo>
                    <a:pt x="298450" y="325120"/>
                  </a:lnTo>
                  <a:lnTo>
                    <a:pt x="290830" y="331470"/>
                  </a:lnTo>
                  <a:lnTo>
                    <a:pt x="283210" y="336550"/>
                  </a:lnTo>
                  <a:lnTo>
                    <a:pt x="274320" y="341630"/>
                  </a:lnTo>
                  <a:lnTo>
                    <a:pt x="266700" y="346710"/>
                  </a:lnTo>
                  <a:lnTo>
                    <a:pt x="257810" y="350520"/>
                  </a:lnTo>
                  <a:lnTo>
                    <a:pt x="248920" y="353060"/>
                  </a:lnTo>
                  <a:lnTo>
                    <a:pt x="240030" y="356870"/>
                  </a:lnTo>
                  <a:lnTo>
                    <a:pt x="229870" y="359410"/>
                  </a:lnTo>
                  <a:lnTo>
                    <a:pt x="220980" y="361950"/>
                  </a:lnTo>
                  <a:lnTo>
                    <a:pt x="212090" y="363220"/>
                  </a:lnTo>
                  <a:lnTo>
                    <a:pt x="201930" y="364490"/>
                  </a:lnTo>
                  <a:lnTo>
                    <a:pt x="193040" y="365760"/>
                  </a:lnTo>
                  <a:lnTo>
                    <a:pt x="182880" y="365760"/>
                  </a:lnTo>
                  <a:lnTo>
                    <a:pt x="182880" y="365760"/>
                  </a:lnTo>
                  <a:lnTo>
                    <a:pt x="173990" y="365760"/>
                  </a:lnTo>
                  <a:lnTo>
                    <a:pt x="163830" y="364490"/>
                  </a:lnTo>
                  <a:lnTo>
                    <a:pt x="154940" y="363220"/>
                  </a:lnTo>
                  <a:lnTo>
                    <a:pt x="144780" y="361950"/>
                  </a:lnTo>
                  <a:lnTo>
                    <a:pt x="135890" y="359410"/>
                  </a:lnTo>
                  <a:lnTo>
                    <a:pt x="127000" y="356870"/>
                  </a:lnTo>
                  <a:lnTo>
                    <a:pt x="118110" y="353060"/>
                  </a:lnTo>
                  <a:lnTo>
                    <a:pt x="109220" y="349250"/>
                  </a:lnTo>
                  <a:lnTo>
                    <a:pt x="100330" y="345440"/>
                  </a:lnTo>
                  <a:lnTo>
                    <a:pt x="91440" y="341630"/>
                  </a:lnTo>
                  <a:lnTo>
                    <a:pt x="83820" y="336550"/>
                  </a:lnTo>
                  <a:lnTo>
                    <a:pt x="76200" y="330200"/>
                  </a:lnTo>
                  <a:lnTo>
                    <a:pt x="68580" y="325120"/>
                  </a:lnTo>
                  <a:lnTo>
                    <a:pt x="60960" y="318770"/>
                  </a:lnTo>
                  <a:lnTo>
                    <a:pt x="54610" y="312420"/>
                  </a:lnTo>
                  <a:lnTo>
                    <a:pt x="46990" y="304800"/>
                  </a:lnTo>
                  <a:lnTo>
                    <a:pt x="40640" y="298450"/>
                  </a:lnTo>
                  <a:lnTo>
                    <a:pt x="35560" y="290830"/>
                  </a:lnTo>
                  <a:lnTo>
                    <a:pt x="30480" y="281940"/>
                  </a:lnTo>
                  <a:lnTo>
                    <a:pt x="25400" y="274320"/>
                  </a:lnTo>
                  <a:lnTo>
                    <a:pt x="20320" y="265430"/>
                  </a:lnTo>
                  <a:lnTo>
                    <a:pt x="16510" y="257810"/>
                  </a:lnTo>
                  <a:lnTo>
                    <a:pt x="12700" y="247650"/>
                  </a:lnTo>
                  <a:lnTo>
                    <a:pt x="8890" y="238760"/>
                  </a:lnTo>
                  <a:lnTo>
                    <a:pt x="6350" y="229870"/>
                  </a:lnTo>
                  <a:lnTo>
                    <a:pt x="3810" y="220980"/>
                  </a:lnTo>
                  <a:lnTo>
                    <a:pt x="2540" y="210820"/>
                  </a:lnTo>
                  <a:lnTo>
                    <a:pt x="1270" y="201930"/>
                  </a:lnTo>
                  <a:lnTo>
                    <a:pt x="1270" y="191770"/>
                  </a:lnTo>
                  <a:lnTo>
                    <a:pt x="0" y="182880"/>
                  </a:lnTo>
                  <a:lnTo>
                    <a:pt x="127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28" name="Shape 1059"/>
            <p:cNvSpPr/>
            <p:nvPr/>
          </p:nvSpPr>
          <p:spPr>
            <a:xfrm>
              <a:off x="182880" y="374650"/>
              <a:ext cx="3810" cy="344170"/>
            </a:xfrm>
            <a:custGeom>
              <a:avLst/>
              <a:gdLst/>
              <a:ahLst/>
              <a:cxnLst/>
              <a:rect l="0" t="0" r="0" b="0"/>
              <a:pathLst>
                <a:path w="3810" h="344170">
                  <a:moveTo>
                    <a:pt x="3810" y="344170"/>
                  </a:moveTo>
                  <a:lnTo>
                    <a:pt x="0" y="0"/>
                  </a:lnTo>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29" name="Shape 1060"/>
            <p:cNvSpPr/>
            <p:nvPr/>
          </p:nvSpPr>
          <p:spPr>
            <a:xfrm>
              <a:off x="721360" y="730250"/>
              <a:ext cx="365761" cy="365760"/>
            </a:xfrm>
            <a:custGeom>
              <a:avLst/>
              <a:gdLst/>
              <a:ahLst/>
              <a:cxnLst/>
              <a:rect l="0" t="0" r="0" b="0"/>
              <a:pathLst>
                <a:path w="365761" h="365760">
                  <a:moveTo>
                    <a:pt x="173990" y="0"/>
                  </a:moveTo>
                  <a:lnTo>
                    <a:pt x="182880" y="0"/>
                  </a:lnTo>
                  <a:lnTo>
                    <a:pt x="193040" y="0"/>
                  </a:lnTo>
                  <a:lnTo>
                    <a:pt x="201930" y="1270"/>
                  </a:lnTo>
                  <a:lnTo>
                    <a:pt x="212090" y="2540"/>
                  </a:lnTo>
                  <a:lnTo>
                    <a:pt x="220980" y="3810"/>
                  </a:lnTo>
                  <a:lnTo>
                    <a:pt x="229870" y="6350"/>
                  </a:lnTo>
                  <a:lnTo>
                    <a:pt x="240030" y="8890"/>
                  </a:lnTo>
                  <a:lnTo>
                    <a:pt x="248920" y="12700"/>
                  </a:lnTo>
                  <a:lnTo>
                    <a:pt x="257811" y="15240"/>
                  </a:lnTo>
                  <a:lnTo>
                    <a:pt x="266700" y="20320"/>
                  </a:lnTo>
                  <a:lnTo>
                    <a:pt x="274320" y="24130"/>
                  </a:lnTo>
                  <a:lnTo>
                    <a:pt x="283211" y="29210"/>
                  </a:lnTo>
                  <a:lnTo>
                    <a:pt x="290830" y="34290"/>
                  </a:lnTo>
                  <a:lnTo>
                    <a:pt x="298450" y="40640"/>
                  </a:lnTo>
                  <a:lnTo>
                    <a:pt x="306070" y="46990"/>
                  </a:lnTo>
                  <a:lnTo>
                    <a:pt x="312420" y="53340"/>
                  </a:lnTo>
                  <a:lnTo>
                    <a:pt x="318770" y="60960"/>
                  </a:lnTo>
                  <a:lnTo>
                    <a:pt x="325120" y="67310"/>
                  </a:lnTo>
                  <a:lnTo>
                    <a:pt x="331470" y="74930"/>
                  </a:lnTo>
                  <a:lnTo>
                    <a:pt x="336550" y="82550"/>
                  </a:lnTo>
                  <a:lnTo>
                    <a:pt x="341630" y="91440"/>
                  </a:lnTo>
                  <a:lnTo>
                    <a:pt x="346711" y="100330"/>
                  </a:lnTo>
                  <a:lnTo>
                    <a:pt x="350520" y="107950"/>
                  </a:lnTo>
                  <a:lnTo>
                    <a:pt x="354330" y="116840"/>
                  </a:lnTo>
                  <a:lnTo>
                    <a:pt x="356870" y="125730"/>
                  </a:lnTo>
                  <a:lnTo>
                    <a:pt x="359411" y="135890"/>
                  </a:lnTo>
                  <a:lnTo>
                    <a:pt x="361950" y="144780"/>
                  </a:lnTo>
                  <a:lnTo>
                    <a:pt x="363220" y="154940"/>
                  </a:lnTo>
                  <a:lnTo>
                    <a:pt x="364490" y="163830"/>
                  </a:lnTo>
                  <a:lnTo>
                    <a:pt x="365761" y="172720"/>
                  </a:lnTo>
                  <a:lnTo>
                    <a:pt x="365761" y="182880"/>
                  </a:lnTo>
                  <a:lnTo>
                    <a:pt x="365761" y="193040"/>
                  </a:lnTo>
                  <a:lnTo>
                    <a:pt x="364490" y="201930"/>
                  </a:lnTo>
                  <a:lnTo>
                    <a:pt x="363220" y="210820"/>
                  </a:lnTo>
                  <a:lnTo>
                    <a:pt x="361950" y="220980"/>
                  </a:lnTo>
                  <a:lnTo>
                    <a:pt x="359411" y="229870"/>
                  </a:lnTo>
                  <a:lnTo>
                    <a:pt x="356870" y="238760"/>
                  </a:lnTo>
                  <a:lnTo>
                    <a:pt x="353061" y="248920"/>
                  </a:lnTo>
                  <a:lnTo>
                    <a:pt x="349250" y="257810"/>
                  </a:lnTo>
                  <a:lnTo>
                    <a:pt x="345440" y="265430"/>
                  </a:lnTo>
                  <a:lnTo>
                    <a:pt x="341630" y="274320"/>
                  </a:lnTo>
                  <a:lnTo>
                    <a:pt x="336550" y="283210"/>
                  </a:lnTo>
                  <a:lnTo>
                    <a:pt x="330200" y="290830"/>
                  </a:lnTo>
                  <a:lnTo>
                    <a:pt x="325120" y="298450"/>
                  </a:lnTo>
                  <a:lnTo>
                    <a:pt x="318770" y="304800"/>
                  </a:lnTo>
                  <a:lnTo>
                    <a:pt x="312420" y="312420"/>
                  </a:lnTo>
                  <a:lnTo>
                    <a:pt x="304800" y="318770"/>
                  </a:lnTo>
                  <a:lnTo>
                    <a:pt x="298450" y="325120"/>
                  </a:lnTo>
                  <a:lnTo>
                    <a:pt x="290830" y="330200"/>
                  </a:lnTo>
                  <a:lnTo>
                    <a:pt x="281940" y="336550"/>
                  </a:lnTo>
                  <a:lnTo>
                    <a:pt x="274320" y="341630"/>
                  </a:lnTo>
                  <a:lnTo>
                    <a:pt x="265430" y="345440"/>
                  </a:lnTo>
                  <a:lnTo>
                    <a:pt x="257811" y="350520"/>
                  </a:lnTo>
                  <a:lnTo>
                    <a:pt x="247650" y="353060"/>
                  </a:lnTo>
                  <a:lnTo>
                    <a:pt x="238761" y="356870"/>
                  </a:lnTo>
                  <a:lnTo>
                    <a:pt x="229870" y="359410"/>
                  </a:lnTo>
                  <a:lnTo>
                    <a:pt x="220980" y="361950"/>
                  </a:lnTo>
                  <a:lnTo>
                    <a:pt x="210820" y="363220"/>
                  </a:lnTo>
                  <a:lnTo>
                    <a:pt x="201930" y="364490"/>
                  </a:lnTo>
                  <a:lnTo>
                    <a:pt x="193040" y="365760"/>
                  </a:lnTo>
                  <a:lnTo>
                    <a:pt x="182880" y="365760"/>
                  </a:lnTo>
                  <a:lnTo>
                    <a:pt x="172720" y="364490"/>
                  </a:lnTo>
                  <a:lnTo>
                    <a:pt x="163830" y="364490"/>
                  </a:lnTo>
                  <a:lnTo>
                    <a:pt x="153670" y="363220"/>
                  </a:lnTo>
                  <a:lnTo>
                    <a:pt x="144780" y="361950"/>
                  </a:lnTo>
                  <a:lnTo>
                    <a:pt x="135890" y="359410"/>
                  </a:lnTo>
                  <a:lnTo>
                    <a:pt x="125730" y="356870"/>
                  </a:lnTo>
                  <a:lnTo>
                    <a:pt x="116840" y="353060"/>
                  </a:lnTo>
                  <a:lnTo>
                    <a:pt x="107950" y="349250"/>
                  </a:lnTo>
                  <a:lnTo>
                    <a:pt x="99061" y="345440"/>
                  </a:lnTo>
                  <a:lnTo>
                    <a:pt x="91440" y="340360"/>
                  </a:lnTo>
                  <a:lnTo>
                    <a:pt x="82550" y="335280"/>
                  </a:lnTo>
                  <a:lnTo>
                    <a:pt x="74930" y="330200"/>
                  </a:lnTo>
                  <a:lnTo>
                    <a:pt x="67311" y="325120"/>
                  </a:lnTo>
                  <a:lnTo>
                    <a:pt x="60961" y="318770"/>
                  </a:lnTo>
                  <a:lnTo>
                    <a:pt x="53340" y="311150"/>
                  </a:lnTo>
                  <a:lnTo>
                    <a:pt x="46990" y="304800"/>
                  </a:lnTo>
                  <a:lnTo>
                    <a:pt x="40640" y="297180"/>
                  </a:lnTo>
                  <a:lnTo>
                    <a:pt x="34290" y="289560"/>
                  </a:lnTo>
                  <a:lnTo>
                    <a:pt x="29211" y="281940"/>
                  </a:lnTo>
                  <a:lnTo>
                    <a:pt x="24130" y="274320"/>
                  </a:lnTo>
                  <a:lnTo>
                    <a:pt x="19050" y="265430"/>
                  </a:lnTo>
                  <a:lnTo>
                    <a:pt x="15240" y="256540"/>
                  </a:lnTo>
                  <a:lnTo>
                    <a:pt x="12700" y="247650"/>
                  </a:lnTo>
                  <a:lnTo>
                    <a:pt x="8890" y="238760"/>
                  </a:lnTo>
                  <a:lnTo>
                    <a:pt x="6350" y="229870"/>
                  </a:lnTo>
                  <a:lnTo>
                    <a:pt x="3811" y="220980"/>
                  </a:lnTo>
                  <a:lnTo>
                    <a:pt x="2540" y="210820"/>
                  </a:lnTo>
                  <a:lnTo>
                    <a:pt x="1270" y="201930"/>
                  </a:lnTo>
                  <a:lnTo>
                    <a:pt x="0" y="191770"/>
                  </a:lnTo>
                  <a:lnTo>
                    <a:pt x="0" y="182880"/>
                  </a:lnTo>
                  <a:lnTo>
                    <a:pt x="0" y="172720"/>
                  </a:lnTo>
                  <a:lnTo>
                    <a:pt x="1270" y="163830"/>
                  </a:lnTo>
                  <a:lnTo>
                    <a:pt x="2540" y="154940"/>
                  </a:lnTo>
                  <a:lnTo>
                    <a:pt x="3811" y="144780"/>
                  </a:lnTo>
                  <a:lnTo>
                    <a:pt x="6350" y="135890"/>
                  </a:lnTo>
                  <a:lnTo>
                    <a:pt x="8890" y="125730"/>
                  </a:lnTo>
                  <a:lnTo>
                    <a:pt x="12700" y="116840"/>
                  </a:lnTo>
                  <a:lnTo>
                    <a:pt x="16511" y="107950"/>
                  </a:lnTo>
                  <a:lnTo>
                    <a:pt x="20320" y="100330"/>
                  </a:lnTo>
                  <a:lnTo>
                    <a:pt x="24130" y="91440"/>
                  </a:lnTo>
                  <a:lnTo>
                    <a:pt x="29211" y="82550"/>
                  </a:lnTo>
                  <a:lnTo>
                    <a:pt x="35561" y="74930"/>
                  </a:lnTo>
                  <a:lnTo>
                    <a:pt x="40640" y="67310"/>
                  </a:lnTo>
                  <a:lnTo>
                    <a:pt x="46990" y="60960"/>
                  </a:lnTo>
                  <a:lnTo>
                    <a:pt x="53340" y="53340"/>
                  </a:lnTo>
                  <a:lnTo>
                    <a:pt x="60961" y="46990"/>
                  </a:lnTo>
                  <a:lnTo>
                    <a:pt x="67311" y="40640"/>
                  </a:lnTo>
                  <a:lnTo>
                    <a:pt x="74930" y="34290"/>
                  </a:lnTo>
                  <a:lnTo>
                    <a:pt x="83820" y="29210"/>
                  </a:lnTo>
                  <a:lnTo>
                    <a:pt x="91440" y="24130"/>
                  </a:lnTo>
                  <a:lnTo>
                    <a:pt x="100330" y="20320"/>
                  </a:lnTo>
                  <a:lnTo>
                    <a:pt x="107950" y="15240"/>
                  </a:lnTo>
                  <a:lnTo>
                    <a:pt x="118111" y="12700"/>
                  </a:lnTo>
                  <a:lnTo>
                    <a:pt x="127000" y="8890"/>
                  </a:lnTo>
                  <a:lnTo>
                    <a:pt x="135890" y="6350"/>
                  </a:lnTo>
                  <a:lnTo>
                    <a:pt x="144780" y="3810"/>
                  </a:lnTo>
                  <a:lnTo>
                    <a:pt x="154940" y="2540"/>
                  </a:lnTo>
                  <a:lnTo>
                    <a:pt x="163830" y="1270"/>
                  </a:lnTo>
                  <a:lnTo>
                    <a:pt x="173990"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30" name="Shape 1061"/>
            <p:cNvSpPr/>
            <p:nvPr/>
          </p:nvSpPr>
          <p:spPr>
            <a:xfrm>
              <a:off x="721360" y="730250"/>
              <a:ext cx="365761" cy="365760"/>
            </a:xfrm>
            <a:custGeom>
              <a:avLst/>
              <a:gdLst/>
              <a:ahLst/>
              <a:cxnLst/>
              <a:rect l="0" t="0" r="0" b="0"/>
              <a:pathLst>
                <a:path w="365761" h="365760">
                  <a:moveTo>
                    <a:pt x="0" y="182880"/>
                  </a:moveTo>
                  <a:lnTo>
                    <a:pt x="0" y="182880"/>
                  </a:lnTo>
                  <a:lnTo>
                    <a:pt x="0" y="172720"/>
                  </a:lnTo>
                  <a:lnTo>
                    <a:pt x="1270" y="163830"/>
                  </a:lnTo>
                  <a:lnTo>
                    <a:pt x="2540" y="154940"/>
                  </a:lnTo>
                  <a:lnTo>
                    <a:pt x="3811" y="144780"/>
                  </a:lnTo>
                  <a:lnTo>
                    <a:pt x="6350" y="135890"/>
                  </a:lnTo>
                  <a:lnTo>
                    <a:pt x="8890" y="125730"/>
                  </a:lnTo>
                  <a:lnTo>
                    <a:pt x="12700" y="116840"/>
                  </a:lnTo>
                  <a:lnTo>
                    <a:pt x="16511" y="107950"/>
                  </a:lnTo>
                  <a:lnTo>
                    <a:pt x="20320" y="100330"/>
                  </a:lnTo>
                  <a:lnTo>
                    <a:pt x="24130" y="91440"/>
                  </a:lnTo>
                  <a:lnTo>
                    <a:pt x="29211" y="82550"/>
                  </a:lnTo>
                  <a:lnTo>
                    <a:pt x="35561" y="74930"/>
                  </a:lnTo>
                  <a:lnTo>
                    <a:pt x="40640" y="67310"/>
                  </a:lnTo>
                  <a:lnTo>
                    <a:pt x="46990" y="60960"/>
                  </a:lnTo>
                  <a:lnTo>
                    <a:pt x="53340" y="53340"/>
                  </a:lnTo>
                  <a:lnTo>
                    <a:pt x="60961" y="46990"/>
                  </a:lnTo>
                  <a:lnTo>
                    <a:pt x="67311" y="40640"/>
                  </a:lnTo>
                  <a:lnTo>
                    <a:pt x="74930" y="34290"/>
                  </a:lnTo>
                  <a:lnTo>
                    <a:pt x="83820" y="29210"/>
                  </a:lnTo>
                  <a:lnTo>
                    <a:pt x="91440" y="24130"/>
                  </a:lnTo>
                  <a:lnTo>
                    <a:pt x="100330" y="20320"/>
                  </a:lnTo>
                  <a:lnTo>
                    <a:pt x="107950" y="15240"/>
                  </a:lnTo>
                  <a:lnTo>
                    <a:pt x="118111" y="12700"/>
                  </a:lnTo>
                  <a:lnTo>
                    <a:pt x="127000" y="8890"/>
                  </a:lnTo>
                  <a:lnTo>
                    <a:pt x="135890" y="6350"/>
                  </a:lnTo>
                  <a:lnTo>
                    <a:pt x="144780" y="3810"/>
                  </a:lnTo>
                  <a:lnTo>
                    <a:pt x="154940" y="2540"/>
                  </a:lnTo>
                  <a:lnTo>
                    <a:pt x="163830" y="1270"/>
                  </a:lnTo>
                  <a:lnTo>
                    <a:pt x="173990" y="0"/>
                  </a:lnTo>
                  <a:lnTo>
                    <a:pt x="182880" y="0"/>
                  </a:lnTo>
                  <a:lnTo>
                    <a:pt x="182880" y="0"/>
                  </a:lnTo>
                  <a:lnTo>
                    <a:pt x="193040" y="0"/>
                  </a:lnTo>
                  <a:lnTo>
                    <a:pt x="201930" y="1270"/>
                  </a:lnTo>
                  <a:lnTo>
                    <a:pt x="212090" y="2540"/>
                  </a:lnTo>
                  <a:lnTo>
                    <a:pt x="220980" y="3810"/>
                  </a:lnTo>
                  <a:lnTo>
                    <a:pt x="229870" y="6350"/>
                  </a:lnTo>
                  <a:lnTo>
                    <a:pt x="240030" y="8890"/>
                  </a:lnTo>
                  <a:lnTo>
                    <a:pt x="248920" y="12700"/>
                  </a:lnTo>
                  <a:lnTo>
                    <a:pt x="257811" y="15240"/>
                  </a:lnTo>
                  <a:lnTo>
                    <a:pt x="266700" y="20320"/>
                  </a:lnTo>
                  <a:lnTo>
                    <a:pt x="274320" y="24130"/>
                  </a:lnTo>
                  <a:lnTo>
                    <a:pt x="283211" y="29210"/>
                  </a:lnTo>
                  <a:lnTo>
                    <a:pt x="290830" y="34290"/>
                  </a:lnTo>
                  <a:lnTo>
                    <a:pt x="298450" y="40640"/>
                  </a:lnTo>
                  <a:lnTo>
                    <a:pt x="306070" y="46990"/>
                  </a:lnTo>
                  <a:lnTo>
                    <a:pt x="312420" y="53340"/>
                  </a:lnTo>
                  <a:lnTo>
                    <a:pt x="318770" y="60960"/>
                  </a:lnTo>
                  <a:lnTo>
                    <a:pt x="325120" y="67310"/>
                  </a:lnTo>
                  <a:lnTo>
                    <a:pt x="331470" y="74930"/>
                  </a:lnTo>
                  <a:lnTo>
                    <a:pt x="336550" y="82550"/>
                  </a:lnTo>
                  <a:lnTo>
                    <a:pt x="341630" y="91440"/>
                  </a:lnTo>
                  <a:lnTo>
                    <a:pt x="346711" y="100330"/>
                  </a:lnTo>
                  <a:lnTo>
                    <a:pt x="350520" y="107950"/>
                  </a:lnTo>
                  <a:lnTo>
                    <a:pt x="354330" y="116840"/>
                  </a:lnTo>
                  <a:lnTo>
                    <a:pt x="356870" y="125730"/>
                  </a:lnTo>
                  <a:lnTo>
                    <a:pt x="359411" y="135890"/>
                  </a:lnTo>
                  <a:lnTo>
                    <a:pt x="361950" y="144780"/>
                  </a:lnTo>
                  <a:lnTo>
                    <a:pt x="363220" y="154940"/>
                  </a:lnTo>
                  <a:lnTo>
                    <a:pt x="364490" y="163830"/>
                  </a:lnTo>
                  <a:lnTo>
                    <a:pt x="365761" y="172720"/>
                  </a:lnTo>
                  <a:lnTo>
                    <a:pt x="365761" y="182880"/>
                  </a:lnTo>
                  <a:lnTo>
                    <a:pt x="365761" y="182880"/>
                  </a:lnTo>
                  <a:lnTo>
                    <a:pt x="365761" y="193040"/>
                  </a:lnTo>
                  <a:lnTo>
                    <a:pt x="364490" y="201930"/>
                  </a:lnTo>
                  <a:lnTo>
                    <a:pt x="363220" y="210820"/>
                  </a:lnTo>
                  <a:lnTo>
                    <a:pt x="361950" y="220980"/>
                  </a:lnTo>
                  <a:lnTo>
                    <a:pt x="359411" y="229870"/>
                  </a:lnTo>
                  <a:lnTo>
                    <a:pt x="356870" y="238760"/>
                  </a:lnTo>
                  <a:lnTo>
                    <a:pt x="353061" y="248920"/>
                  </a:lnTo>
                  <a:lnTo>
                    <a:pt x="349250" y="257810"/>
                  </a:lnTo>
                  <a:lnTo>
                    <a:pt x="345440" y="265430"/>
                  </a:lnTo>
                  <a:lnTo>
                    <a:pt x="341630" y="274320"/>
                  </a:lnTo>
                  <a:lnTo>
                    <a:pt x="336550" y="283210"/>
                  </a:lnTo>
                  <a:lnTo>
                    <a:pt x="330200" y="290830"/>
                  </a:lnTo>
                  <a:lnTo>
                    <a:pt x="325120" y="298450"/>
                  </a:lnTo>
                  <a:lnTo>
                    <a:pt x="318770" y="304800"/>
                  </a:lnTo>
                  <a:lnTo>
                    <a:pt x="312420" y="312420"/>
                  </a:lnTo>
                  <a:lnTo>
                    <a:pt x="304800" y="318770"/>
                  </a:lnTo>
                  <a:lnTo>
                    <a:pt x="298450" y="325120"/>
                  </a:lnTo>
                  <a:lnTo>
                    <a:pt x="290830" y="330200"/>
                  </a:lnTo>
                  <a:lnTo>
                    <a:pt x="281940" y="336550"/>
                  </a:lnTo>
                  <a:lnTo>
                    <a:pt x="274320" y="341630"/>
                  </a:lnTo>
                  <a:lnTo>
                    <a:pt x="265430" y="345440"/>
                  </a:lnTo>
                  <a:lnTo>
                    <a:pt x="257811" y="350520"/>
                  </a:lnTo>
                  <a:lnTo>
                    <a:pt x="247650" y="353060"/>
                  </a:lnTo>
                  <a:lnTo>
                    <a:pt x="238761" y="356870"/>
                  </a:lnTo>
                  <a:lnTo>
                    <a:pt x="229870" y="359410"/>
                  </a:lnTo>
                  <a:lnTo>
                    <a:pt x="220980" y="361950"/>
                  </a:lnTo>
                  <a:lnTo>
                    <a:pt x="210820" y="363220"/>
                  </a:lnTo>
                  <a:lnTo>
                    <a:pt x="201930" y="364490"/>
                  </a:lnTo>
                  <a:lnTo>
                    <a:pt x="193040" y="365760"/>
                  </a:lnTo>
                  <a:lnTo>
                    <a:pt x="182880" y="365760"/>
                  </a:lnTo>
                  <a:lnTo>
                    <a:pt x="182880" y="365760"/>
                  </a:lnTo>
                  <a:lnTo>
                    <a:pt x="172720" y="364490"/>
                  </a:lnTo>
                  <a:lnTo>
                    <a:pt x="163830" y="364490"/>
                  </a:lnTo>
                  <a:lnTo>
                    <a:pt x="153670" y="363220"/>
                  </a:lnTo>
                  <a:lnTo>
                    <a:pt x="144780" y="361950"/>
                  </a:lnTo>
                  <a:lnTo>
                    <a:pt x="135890" y="359410"/>
                  </a:lnTo>
                  <a:lnTo>
                    <a:pt x="125730" y="356870"/>
                  </a:lnTo>
                  <a:lnTo>
                    <a:pt x="116840" y="353060"/>
                  </a:lnTo>
                  <a:lnTo>
                    <a:pt x="107950" y="349250"/>
                  </a:lnTo>
                  <a:lnTo>
                    <a:pt x="99061" y="345440"/>
                  </a:lnTo>
                  <a:lnTo>
                    <a:pt x="91440" y="340360"/>
                  </a:lnTo>
                  <a:lnTo>
                    <a:pt x="82550" y="335280"/>
                  </a:lnTo>
                  <a:lnTo>
                    <a:pt x="74930" y="330200"/>
                  </a:lnTo>
                  <a:lnTo>
                    <a:pt x="67311" y="325120"/>
                  </a:lnTo>
                  <a:lnTo>
                    <a:pt x="60961" y="318770"/>
                  </a:lnTo>
                  <a:lnTo>
                    <a:pt x="53340" y="311150"/>
                  </a:lnTo>
                  <a:lnTo>
                    <a:pt x="46990" y="304800"/>
                  </a:lnTo>
                  <a:lnTo>
                    <a:pt x="40640" y="297180"/>
                  </a:lnTo>
                  <a:lnTo>
                    <a:pt x="34290" y="289560"/>
                  </a:lnTo>
                  <a:lnTo>
                    <a:pt x="29211" y="281940"/>
                  </a:lnTo>
                  <a:lnTo>
                    <a:pt x="24130" y="274320"/>
                  </a:lnTo>
                  <a:lnTo>
                    <a:pt x="19050" y="265430"/>
                  </a:lnTo>
                  <a:lnTo>
                    <a:pt x="15240" y="256540"/>
                  </a:lnTo>
                  <a:lnTo>
                    <a:pt x="12700" y="247650"/>
                  </a:lnTo>
                  <a:lnTo>
                    <a:pt x="8890" y="238760"/>
                  </a:lnTo>
                  <a:lnTo>
                    <a:pt x="6350" y="229870"/>
                  </a:lnTo>
                  <a:lnTo>
                    <a:pt x="3811" y="220980"/>
                  </a:lnTo>
                  <a:lnTo>
                    <a:pt x="2540" y="210820"/>
                  </a:lnTo>
                  <a:lnTo>
                    <a:pt x="1270" y="201930"/>
                  </a:lnTo>
                  <a:lnTo>
                    <a:pt x="0" y="191770"/>
                  </a:lnTo>
                  <a:lnTo>
                    <a:pt x="0" y="182880"/>
                  </a:lnTo>
                  <a:lnTo>
                    <a:pt x="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31" name="Shape 1062"/>
            <p:cNvSpPr/>
            <p:nvPr/>
          </p:nvSpPr>
          <p:spPr>
            <a:xfrm>
              <a:off x="374650" y="182880"/>
              <a:ext cx="334010" cy="0"/>
            </a:xfrm>
            <a:custGeom>
              <a:avLst/>
              <a:gdLst/>
              <a:ahLst/>
              <a:cxnLst/>
              <a:rect l="0" t="0" r="0" b="0"/>
              <a:pathLst>
                <a:path w="334010">
                  <a:moveTo>
                    <a:pt x="334010" y="0"/>
                  </a:moveTo>
                  <a:lnTo>
                    <a:pt x="0" y="0"/>
                  </a:lnTo>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32" name="Shape 1063"/>
            <p:cNvSpPr/>
            <p:nvPr/>
          </p:nvSpPr>
          <p:spPr>
            <a:xfrm>
              <a:off x="379730" y="911860"/>
              <a:ext cx="330200" cy="0"/>
            </a:xfrm>
            <a:custGeom>
              <a:avLst/>
              <a:gdLst/>
              <a:ahLst/>
              <a:cxnLst/>
              <a:rect l="0" t="0" r="0" b="0"/>
              <a:pathLst>
                <a:path w="330200">
                  <a:moveTo>
                    <a:pt x="0" y="0"/>
                  </a:moveTo>
                  <a:lnTo>
                    <a:pt x="330200" y="0"/>
                  </a:lnTo>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grpSp>
      <p:grpSp>
        <p:nvGrpSpPr>
          <p:cNvPr id="33" name="Group 32"/>
          <p:cNvGrpSpPr/>
          <p:nvPr/>
        </p:nvGrpSpPr>
        <p:grpSpPr>
          <a:xfrm>
            <a:off x="7049135" y="4459335"/>
            <a:ext cx="1276350" cy="1097280"/>
            <a:chOff x="0" y="0"/>
            <a:chExt cx="1276350" cy="1097280"/>
          </a:xfrm>
        </p:grpSpPr>
        <p:sp>
          <p:nvSpPr>
            <p:cNvPr id="34" name="Shape 1064"/>
            <p:cNvSpPr/>
            <p:nvPr/>
          </p:nvSpPr>
          <p:spPr>
            <a:xfrm>
              <a:off x="0" y="0"/>
              <a:ext cx="367030" cy="365760"/>
            </a:xfrm>
            <a:custGeom>
              <a:avLst/>
              <a:gdLst/>
              <a:ahLst/>
              <a:cxnLst/>
              <a:rect l="0" t="0" r="0" b="0"/>
              <a:pathLst>
                <a:path w="367030" h="365760">
                  <a:moveTo>
                    <a:pt x="173989" y="0"/>
                  </a:moveTo>
                  <a:lnTo>
                    <a:pt x="184150" y="0"/>
                  </a:lnTo>
                  <a:lnTo>
                    <a:pt x="193039" y="0"/>
                  </a:lnTo>
                  <a:lnTo>
                    <a:pt x="203200" y="1270"/>
                  </a:lnTo>
                  <a:lnTo>
                    <a:pt x="213360" y="2540"/>
                  </a:lnTo>
                  <a:lnTo>
                    <a:pt x="222250" y="3810"/>
                  </a:lnTo>
                  <a:lnTo>
                    <a:pt x="231139" y="6350"/>
                  </a:lnTo>
                  <a:lnTo>
                    <a:pt x="240030" y="8890"/>
                  </a:lnTo>
                  <a:lnTo>
                    <a:pt x="248920" y="12700"/>
                  </a:lnTo>
                  <a:lnTo>
                    <a:pt x="259080" y="16510"/>
                  </a:lnTo>
                  <a:lnTo>
                    <a:pt x="266700" y="20320"/>
                  </a:lnTo>
                  <a:lnTo>
                    <a:pt x="275589" y="24130"/>
                  </a:lnTo>
                  <a:lnTo>
                    <a:pt x="283210" y="29210"/>
                  </a:lnTo>
                  <a:lnTo>
                    <a:pt x="292100" y="35560"/>
                  </a:lnTo>
                  <a:lnTo>
                    <a:pt x="299720" y="40640"/>
                  </a:lnTo>
                  <a:lnTo>
                    <a:pt x="306070" y="46990"/>
                  </a:lnTo>
                  <a:lnTo>
                    <a:pt x="313689" y="53340"/>
                  </a:lnTo>
                  <a:lnTo>
                    <a:pt x="320039" y="60960"/>
                  </a:lnTo>
                  <a:lnTo>
                    <a:pt x="326389" y="67310"/>
                  </a:lnTo>
                  <a:lnTo>
                    <a:pt x="332739" y="74930"/>
                  </a:lnTo>
                  <a:lnTo>
                    <a:pt x="337820" y="83820"/>
                  </a:lnTo>
                  <a:lnTo>
                    <a:pt x="342900" y="91440"/>
                  </a:lnTo>
                  <a:lnTo>
                    <a:pt x="347980" y="100330"/>
                  </a:lnTo>
                  <a:lnTo>
                    <a:pt x="351789" y="107950"/>
                  </a:lnTo>
                  <a:lnTo>
                    <a:pt x="354330" y="118110"/>
                  </a:lnTo>
                  <a:lnTo>
                    <a:pt x="358139" y="127000"/>
                  </a:lnTo>
                  <a:lnTo>
                    <a:pt x="360680" y="135890"/>
                  </a:lnTo>
                  <a:lnTo>
                    <a:pt x="363220" y="144780"/>
                  </a:lnTo>
                  <a:lnTo>
                    <a:pt x="364489" y="154940"/>
                  </a:lnTo>
                  <a:lnTo>
                    <a:pt x="365760" y="163830"/>
                  </a:lnTo>
                  <a:lnTo>
                    <a:pt x="367030" y="172720"/>
                  </a:lnTo>
                  <a:lnTo>
                    <a:pt x="367030" y="182880"/>
                  </a:lnTo>
                  <a:lnTo>
                    <a:pt x="367030" y="193040"/>
                  </a:lnTo>
                  <a:lnTo>
                    <a:pt x="365760" y="201930"/>
                  </a:lnTo>
                  <a:lnTo>
                    <a:pt x="364489" y="212090"/>
                  </a:lnTo>
                  <a:lnTo>
                    <a:pt x="363220" y="220980"/>
                  </a:lnTo>
                  <a:lnTo>
                    <a:pt x="360680" y="229870"/>
                  </a:lnTo>
                  <a:lnTo>
                    <a:pt x="358139" y="240030"/>
                  </a:lnTo>
                  <a:lnTo>
                    <a:pt x="354330" y="248920"/>
                  </a:lnTo>
                  <a:lnTo>
                    <a:pt x="350520" y="257810"/>
                  </a:lnTo>
                  <a:lnTo>
                    <a:pt x="346710" y="266700"/>
                  </a:lnTo>
                  <a:lnTo>
                    <a:pt x="342900" y="274320"/>
                  </a:lnTo>
                  <a:lnTo>
                    <a:pt x="337820" y="283210"/>
                  </a:lnTo>
                  <a:lnTo>
                    <a:pt x="331470" y="290830"/>
                  </a:lnTo>
                  <a:lnTo>
                    <a:pt x="326389" y="298450"/>
                  </a:lnTo>
                  <a:lnTo>
                    <a:pt x="320039" y="306070"/>
                  </a:lnTo>
                  <a:lnTo>
                    <a:pt x="313689" y="312420"/>
                  </a:lnTo>
                  <a:lnTo>
                    <a:pt x="306070" y="318770"/>
                  </a:lnTo>
                  <a:lnTo>
                    <a:pt x="298450" y="325120"/>
                  </a:lnTo>
                  <a:lnTo>
                    <a:pt x="290830" y="331470"/>
                  </a:lnTo>
                  <a:lnTo>
                    <a:pt x="283210" y="336550"/>
                  </a:lnTo>
                  <a:lnTo>
                    <a:pt x="275589" y="341630"/>
                  </a:lnTo>
                  <a:lnTo>
                    <a:pt x="266700" y="346710"/>
                  </a:lnTo>
                  <a:lnTo>
                    <a:pt x="257810" y="350520"/>
                  </a:lnTo>
                  <a:lnTo>
                    <a:pt x="248920" y="353060"/>
                  </a:lnTo>
                  <a:lnTo>
                    <a:pt x="240030" y="356870"/>
                  </a:lnTo>
                  <a:lnTo>
                    <a:pt x="231139" y="359410"/>
                  </a:lnTo>
                  <a:lnTo>
                    <a:pt x="222250" y="361950"/>
                  </a:lnTo>
                  <a:lnTo>
                    <a:pt x="212089" y="363220"/>
                  </a:lnTo>
                  <a:lnTo>
                    <a:pt x="203200" y="364490"/>
                  </a:lnTo>
                  <a:lnTo>
                    <a:pt x="193039" y="365760"/>
                  </a:lnTo>
                  <a:lnTo>
                    <a:pt x="184150" y="365760"/>
                  </a:lnTo>
                  <a:lnTo>
                    <a:pt x="173989" y="365760"/>
                  </a:lnTo>
                  <a:lnTo>
                    <a:pt x="165100" y="364490"/>
                  </a:lnTo>
                  <a:lnTo>
                    <a:pt x="154939" y="363220"/>
                  </a:lnTo>
                  <a:lnTo>
                    <a:pt x="146050" y="361950"/>
                  </a:lnTo>
                  <a:lnTo>
                    <a:pt x="135889" y="359410"/>
                  </a:lnTo>
                  <a:lnTo>
                    <a:pt x="127000" y="356870"/>
                  </a:lnTo>
                  <a:lnTo>
                    <a:pt x="118110" y="353060"/>
                  </a:lnTo>
                  <a:lnTo>
                    <a:pt x="109220" y="349250"/>
                  </a:lnTo>
                  <a:lnTo>
                    <a:pt x="100330" y="345440"/>
                  </a:lnTo>
                  <a:lnTo>
                    <a:pt x="92710" y="341630"/>
                  </a:lnTo>
                  <a:lnTo>
                    <a:pt x="83820" y="336550"/>
                  </a:lnTo>
                  <a:lnTo>
                    <a:pt x="76200" y="330200"/>
                  </a:lnTo>
                  <a:lnTo>
                    <a:pt x="68580" y="325120"/>
                  </a:lnTo>
                  <a:lnTo>
                    <a:pt x="60960" y="318770"/>
                  </a:lnTo>
                  <a:lnTo>
                    <a:pt x="54610" y="312420"/>
                  </a:lnTo>
                  <a:lnTo>
                    <a:pt x="46989" y="304800"/>
                  </a:lnTo>
                  <a:lnTo>
                    <a:pt x="40639" y="298450"/>
                  </a:lnTo>
                  <a:lnTo>
                    <a:pt x="35560" y="290830"/>
                  </a:lnTo>
                  <a:lnTo>
                    <a:pt x="30480" y="281940"/>
                  </a:lnTo>
                  <a:lnTo>
                    <a:pt x="25400" y="274320"/>
                  </a:lnTo>
                  <a:lnTo>
                    <a:pt x="20320" y="265430"/>
                  </a:lnTo>
                  <a:lnTo>
                    <a:pt x="16510" y="257810"/>
                  </a:lnTo>
                  <a:lnTo>
                    <a:pt x="12700" y="247650"/>
                  </a:lnTo>
                  <a:lnTo>
                    <a:pt x="8889" y="238760"/>
                  </a:lnTo>
                  <a:lnTo>
                    <a:pt x="6350" y="229870"/>
                  </a:lnTo>
                  <a:lnTo>
                    <a:pt x="3810" y="220980"/>
                  </a:lnTo>
                  <a:lnTo>
                    <a:pt x="2539" y="210820"/>
                  </a:lnTo>
                  <a:lnTo>
                    <a:pt x="1270" y="201930"/>
                  </a:lnTo>
                  <a:lnTo>
                    <a:pt x="1270" y="191770"/>
                  </a:lnTo>
                  <a:lnTo>
                    <a:pt x="0" y="182880"/>
                  </a:lnTo>
                  <a:lnTo>
                    <a:pt x="1270" y="182880"/>
                  </a:lnTo>
                  <a:lnTo>
                    <a:pt x="1270" y="172720"/>
                  </a:lnTo>
                  <a:lnTo>
                    <a:pt x="1270" y="163830"/>
                  </a:lnTo>
                  <a:lnTo>
                    <a:pt x="2539" y="154940"/>
                  </a:lnTo>
                  <a:lnTo>
                    <a:pt x="5080" y="144780"/>
                  </a:lnTo>
                  <a:lnTo>
                    <a:pt x="6350" y="135890"/>
                  </a:lnTo>
                  <a:lnTo>
                    <a:pt x="10160" y="127000"/>
                  </a:lnTo>
                  <a:lnTo>
                    <a:pt x="12700" y="118110"/>
                  </a:lnTo>
                  <a:lnTo>
                    <a:pt x="16510" y="107950"/>
                  </a:lnTo>
                  <a:lnTo>
                    <a:pt x="20320" y="100330"/>
                  </a:lnTo>
                  <a:lnTo>
                    <a:pt x="25400" y="91440"/>
                  </a:lnTo>
                  <a:lnTo>
                    <a:pt x="30480" y="83820"/>
                  </a:lnTo>
                  <a:lnTo>
                    <a:pt x="35560" y="74930"/>
                  </a:lnTo>
                  <a:lnTo>
                    <a:pt x="41910" y="67310"/>
                  </a:lnTo>
                  <a:lnTo>
                    <a:pt x="48260" y="60960"/>
                  </a:lnTo>
                  <a:lnTo>
                    <a:pt x="54610" y="53340"/>
                  </a:lnTo>
                  <a:lnTo>
                    <a:pt x="60960" y="46990"/>
                  </a:lnTo>
                  <a:lnTo>
                    <a:pt x="68580" y="40640"/>
                  </a:lnTo>
                  <a:lnTo>
                    <a:pt x="76200" y="35560"/>
                  </a:lnTo>
                  <a:lnTo>
                    <a:pt x="83820" y="29210"/>
                  </a:lnTo>
                  <a:lnTo>
                    <a:pt x="92710" y="24130"/>
                  </a:lnTo>
                  <a:lnTo>
                    <a:pt x="100330" y="20320"/>
                  </a:lnTo>
                  <a:lnTo>
                    <a:pt x="109220" y="16510"/>
                  </a:lnTo>
                  <a:lnTo>
                    <a:pt x="118110" y="12700"/>
                  </a:lnTo>
                  <a:lnTo>
                    <a:pt x="127000" y="8890"/>
                  </a:lnTo>
                  <a:lnTo>
                    <a:pt x="135889" y="6350"/>
                  </a:lnTo>
                  <a:lnTo>
                    <a:pt x="146050" y="3810"/>
                  </a:lnTo>
                  <a:lnTo>
                    <a:pt x="154939" y="2540"/>
                  </a:lnTo>
                  <a:lnTo>
                    <a:pt x="165100" y="1270"/>
                  </a:lnTo>
                  <a:lnTo>
                    <a:pt x="173989"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35" name="Shape 1065"/>
            <p:cNvSpPr/>
            <p:nvPr/>
          </p:nvSpPr>
          <p:spPr>
            <a:xfrm>
              <a:off x="0" y="0"/>
              <a:ext cx="367030" cy="365760"/>
            </a:xfrm>
            <a:custGeom>
              <a:avLst/>
              <a:gdLst/>
              <a:ahLst/>
              <a:cxnLst/>
              <a:rect l="0" t="0" r="0" b="0"/>
              <a:pathLst>
                <a:path w="367030" h="365760">
                  <a:moveTo>
                    <a:pt x="1270" y="182880"/>
                  </a:moveTo>
                  <a:lnTo>
                    <a:pt x="1270" y="182880"/>
                  </a:lnTo>
                  <a:lnTo>
                    <a:pt x="1270" y="172720"/>
                  </a:lnTo>
                  <a:lnTo>
                    <a:pt x="1270" y="163830"/>
                  </a:lnTo>
                  <a:lnTo>
                    <a:pt x="2539" y="154940"/>
                  </a:lnTo>
                  <a:lnTo>
                    <a:pt x="5080" y="144780"/>
                  </a:lnTo>
                  <a:lnTo>
                    <a:pt x="6350" y="135890"/>
                  </a:lnTo>
                  <a:lnTo>
                    <a:pt x="10160" y="127000"/>
                  </a:lnTo>
                  <a:lnTo>
                    <a:pt x="12700" y="118110"/>
                  </a:lnTo>
                  <a:lnTo>
                    <a:pt x="16510" y="107950"/>
                  </a:lnTo>
                  <a:lnTo>
                    <a:pt x="20320" y="100330"/>
                  </a:lnTo>
                  <a:lnTo>
                    <a:pt x="25400" y="91440"/>
                  </a:lnTo>
                  <a:lnTo>
                    <a:pt x="30480" y="83820"/>
                  </a:lnTo>
                  <a:lnTo>
                    <a:pt x="35560" y="74930"/>
                  </a:lnTo>
                  <a:lnTo>
                    <a:pt x="41910" y="67310"/>
                  </a:lnTo>
                  <a:lnTo>
                    <a:pt x="48260" y="60960"/>
                  </a:lnTo>
                  <a:lnTo>
                    <a:pt x="54610" y="53340"/>
                  </a:lnTo>
                  <a:lnTo>
                    <a:pt x="60960" y="46990"/>
                  </a:lnTo>
                  <a:lnTo>
                    <a:pt x="68580" y="40640"/>
                  </a:lnTo>
                  <a:lnTo>
                    <a:pt x="76200" y="35560"/>
                  </a:lnTo>
                  <a:lnTo>
                    <a:pt x="83820" y="29210"/>
                  </a:lnTo>
                  <a:lnTo>
                    <a:pt x="92710" y="24130"/>
                  </a:lnTo>
                  <a:lnTo>
                    <a:pt x="100330" y="20320"/>
                  </a:lnTo>
                  <a:lnTo>
                    <a:pt x="109220" y="16510"/>
                  </a:lnTo>
                  <a:lnTo>
                    <a:pt x="118110" y="12700"/>
                  </a:lnTo>
                  <a:lnTo>
                    <a:pt x="127000" y="8890"/>
                  </a:lnTo>
                  <a:lnTo>
                    <a:pt x="135889" y="6350"/>
                  </a:lnTo>
                  <a:lnTo>
                    <a:pt x="146050" y="3810"/>
                  </a:lnTo>
                  <a:lnTo>
                    <a:pt x="154939" y="2540"/>
                  </a:lnTo>
                  <a:lnTo>
                    <a:pt x="165100" y="1270"/>
                  </a:lnTo>
                  <a:lnTo>
                    <a:pt x="173989" y="0"/>
                  </a:lnTo>
                  <a:lnTo>
                    <a:pt x="184150" y="0"/>
                  </a:lnTo>
                  <a:lnTo>
                    <a:pt x="184150" y="0"/>
                  </a:lnTo>
                  <a:lnTo>
                    <a:pt x="193039" y="0"/>
                  </a:lnTo>
                  <a:lnTo>
                    <a:pt x="203200" y="1270"/>
                  </a:lnTo>
                  <a:lnTo>
                    <a:pt x="213360" y="2540"/>
                  </a:lnTo>
                  <a:lnTo>
                    <a:pt x="222250" y="3810"/>
                  </a:lnTo>
                  <a:lnTo>
                    <a:pt x="231139" y="6350"/>
                  </a:lnTo>
                  <a:lnTo>
                    <a:pt x="240030" y="8890"/>
                  </a:lnTo>
                  <a:lnTo>
                    <a:pt x="248920" y="12700"/>
                  </a:lnTo>
                  <a:lnTo>
                    <a:pt x="259080" y="16510"/>
                  </a:lnTo>
                  <a:lnTo>
                    <a:pt x="266700" y="20320"/>
                  </a:lnTo>
                  <a:lnTo>
                    <a:pt x="275589" y="24130"/>
                  </a:lnTo>
                  <a:lnTo>
                    <a:pt x="283210" y="29210"/>
                  </a:lnTo>
                  <a:lnTo>
                    <a:pt x="292100" y="35560"/>
                  </a:lnTo>
                  <a:lnTo>
                    <a:pt x="299720" y="40640"/>
                  </a:lnTo>
                  <a:lnTo>
                    <a:pt x="306070" y="46990"/>
                  </a:lnTo>
                  <a:lnTo>
                    <a:pt x="313689" y="53340"/>
                  </a:lnTo>
                  <a:lnTo>
                    <a:pt x="320039" y="60960"/>
                  </a:lnTo>
                  <a:lnTo>
                    <a:pt x="326389" y="67310"/>
                  </a:lnTo>
                  <a:lnTo>
                    <a:pt x="332739" y="74930"/>
                  </a:lnTo>
                  <a:lnTo>
                    <a:pt x="337820" y="83820"/>
                  </a:lnTo>
                  <a:lnTo>
                    <a:pt x="342900" y="91440"/>
                  </a:lnTo>
                  <a:lnTo>
                    <a:pt x="347980" y="100330"/>
                  </a:lnTo>
                  <a:lnTo>
                    <a:pt x="351789" y="107950"/>
                  </a:lnTo>
                  <a:lnTo>
                    <a:pt x="354330" y="118110"/>
                  </a:lnTo>
                  <a:lnTo>
                    <a:pt x="358139" y="127000"/>
                  </a:lnTo>
                  <a:lnTo>
                    <a:pt x="360680" y="135890"/>
                  </a:lnTo>
                  <a:lnTo>
                    <a:pt x="363220" y="144780"/>
                  </a:lnTo>
                  <a:lnTo>
                    <a:pt x="364489" y="154940"/>
                  </a:lnTo>
                  <a:lnTo>
                    <a:pt x="365760" y="163830"/>
                  </a:lnTo>
                  <a:lnTo>
                    <a:pt x="367030" y="172720"/>
                  </a:lnTo>
                  <a:lnTo>
                    <a:pt x="367030" y="182880"/>
                  </a:lnTo>
                  <a:lnTo>
                    <a:pt x="367030" y="182880"/>
                  </a:lnTo>
                  <a:lnTo>
                    <a:pt x="367030" y="193040"/>
                  </a:lnTo>
                  <a:lnTo>
                    <a:pt x="365760" y="201930"/>
                  </a:lnTo>
                  <a:lnTo>
                    <a:pt x="364489" y="212090"/>
                  </a:lnTo>
                  <a:lnTo>
                    <a:pt x="363220" y="220980"/>
                  </a:lnTo>
                  <a:lnTo>
                    <a:pt x="360680" y="229870"/>
                  </a:lnTo>
                  <a:lnTo>
                    <a:pt x="358139" y="240030"/>
                  </a:lnTo>
                  <a:lnTo>
                    <a:pt x="354330" y="248920"/>
                  </a:lnTo>
                  <a:lnTo>
                    <a:pt x="350520" y="257810"/>
                  </a:lnTo>
                  <a:lnTo>
                    <a:pt x="346710" y="266700"/>
                  </a:lnTo>
                  <a:lnTo>
                    <a:pt x="342900" y="274320"/>
                  </a:lnTo>
                  <a:lnTo>
                    <a:pt x="337820" y="283210"/>
                  </a:lnTo>
                  <a:lnTo>
                    <a:pt x="331470" y="290830"/>
                  </a:lnTo>
                  <a:lnTo>
                    <a:pt x="326389" y="298450"/>
                  </a:lnTo>
                  <a:lnTo>
                    <a:pt x="320039" y="306070"/>
                  </a:lnTo>
                  <a:lnTo>
                    <a:pt x="313689" y="312420"/>
                  </a:lnTo>
                  <a:lnTo>
                    <a:pt x="306070" y="318770"/>
                  </a:lnTo>
                  <a:lnTo>
                    <a:pt x="298450" y="325120"/>
                  </a:lnTo>
                  <a:lnTo>
                    <a:pt x="290830" y="331470"/>
                  </a:lnTo>
                  <a:lnTo>
                    <a:pt x="283210" y="336550"/>
                  </a:lnTo>
                  <a:lnTo>
                    <a:pt x="275589" y="341630"/>
                  </a:lnTo>
                  <a:lnTo>
                    <a:pt x="266700" y="346710"/>
                  </a:lnTo>
                  <a:lnTo>
                    <a:pt x="257810" y="350520"/>
                  </a:lnTo>
                  <a:lnTo>
                    <a:pt x="248920" y="353060"/>
                  </a:lnTo>
                  <a:lnTo>
                    <a:pt x="240030" y="356870"/>
                  </a:lnTo>
                  <a:lnTo>
                    <a:pt x="231139" y="359410"/>
                  </a:lnTo>
                  <a:lnTo>
                    <a:pt x="222250" y="361950"/>
                  </a:lnTo>
                  <a:lnTo>
                    <a:pt x="212089" y="363220"/>
                  </a:lnTo>
                  <a:lnTo>
                    <a:pt x="203200" y="364490"/>
                  </a:lnTo>
                  <a:lnTo>
                    <a:pt x="193039" y="365760"/>
                  </a:lnTo>
                  <a:lnTo>
                    <a:pt x="184150" y="365760"/>
                  </a:lnTo>
                  <a:lnTo>
                    <a:pt x="184150" y="365760"/>
                  </a:lnTo>
                  <a:lnTo>
                    <a:pt x="173989" y="365760"/>
                  </a:lnTo>
                  <a:lnTo>
                    <a:pt x="165100" y="364490"/>
                  </a:lnTo>
                  <a:lnTo>
                    <a:pt x="154939" y="363220"/>
                  </a:lnTo>
                  <a:lnTo>
                    <a:pt x="146050" y="361950"/>
                  </a:lnTo>
                  <a:lnTo>
                    <a:pt x="135889" y="359410"/>
                  </a:lnTo>
                  <a:lnTo>
                    <a:pt x="127000" y="356870"/>
                  </a:lnTo>
                  <a:lnTo>
                    <a:pt x="118110" y="353060"/>
                  </a:lnTo>
                  <a:lnTo>
                    <a:pt x="109220" y="349250"/>
                  </a:lnTo>
                  <a:lnTo>
                    <a:pt x="100330" y="345440"/>
                  </a:lnTo>
                  <a:lnTo>
                    <a:pt x="92710" y="341630"/>
                  </a:lnTo>
                  <a:lnTo>
                    <a:pt x="83820" y="336550"/>
                  </a:lnTo>
                  <a:lnTo>
                    <a:pt x="76200" y="330200"/>
                  </a:lnTo>
                  <a:lnTo>
                    <a:pt x="68580" y="325120"/>
                  </a:lnTo>
                  <a:lnTo>
                    <a:pt x="60960" y="318770"/>
                  </a:lnTo>
                  <a:lnTo>
                    <a:pt x="54610" y="312420"/>
                  </a:lnTo>
                  <a:lnTo>
                    <a:pt x="46989" y="304800"/>
                  </a:lnTo>
                  <a:lnTo>
                    <a:pt x="40639" y="298450"/>
                  </a:lnTo>
                  <a:lnTo>
                    <a:pt x="35560" y="290830"/>
                  </a:lnTo>
                  <a:lnTo>
                    <a:pt x="30480" y="281940"/>
                  </a:lnTo>
                  <a:lnTo>
                    <a:pt x="25400" y="274320"/>
                  </a:lnTo>
                  <a:lnTo>
                    <a:pt x="20320" y="265430"/>
                  </a:lnTo>
                  <a:lnTo>
                    <a:pt x="16510" y="257810"/>
                  </a:lnTo>
                  <a:lnTo>
                    <a:pt x="12700" y="247650"/>
                  </a:lnTo>
                  <a:lnTo>
                    <a:pt x="8889" y="238760"/>
                  </a:lnTo>
                  <a:lnTo>
                    <a:pt x="6350" y="229870"/>
                  </a:lnTo>
                  <a:lnTo>
                    <a:pt x="3810" y="220980"/>
                  </a:lnTo>
                  <a:lnTo>
                    <a:pt x="2539" y="210820"/>
                  </a:lnTo>
                  <a:lnTo>
                    <a:pt x="1270" y="201930"/>
                  </a:lnTo>
                  <a:lnTo>
                    <a:pt x="1270" y="191770"/>
                  </a:lnTo>
                  <a:lnTo>
                    <a:pt x="0" y="182880"/>
                  </a:lnTo>
                  <a:lnTo>
                    <a:pt x="127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36" name="Shape 1066"/>
            <p:cNvSpPr/>
            <p:nvPr/>
          </p:nvSpPr>
          <p:spPr>
            <a:xfrm>
              <a:off x="910589" y="1270"/>
              <a:ext cx="365761" cy="365760"/>
            </a:xfrm>
            <a:custGeom>
              <a:avLst/>
              <a:gdLst/>
              <a:ahLst/>
              <a:cxnLst/>
              <a:rect l="0" t="0" r="0" b="0"/>
              <a:pathLst>
                <a:path w="365761" h="365760">
                  <a:moveTo>
                    <a:pt x="182880" y="0"/>
                  </a:moveTo>
                  <a:lnTo>
                    <a:pt x="193040" y="1270"/>
                  </a:lnTo>
                  <a:lnTo>
                    <a:pt x="201930" y="1270"/>
                  </a:lnTo>
                  <a:lnTo>
                    <a:pt x="212090" y="2540"/>
                  </a:lnTo>
                  <a:lnTo>
                    <a:pt x="220980" y="3810"/>
                  </a:lnTo>
                  <a:lnTo>
                    <a:pt x="231140" y="6350"/>
                  </a:lnTo>
                  <a:lnTo>
                    <a:pt x="240030" y="8890"/>
                  </a:lnTo>
                  <a:lnTo>
                    <a:pt x="248920" y="12700"/>
                  </a:lnTo>
                  <a:lnTo>
                    <a:pt x="257811" y="16510"/>
                  </a:lnTo>
                  <a:lnTo>
                    <a:pt x="266700" y="20320"/>
                  </a:lnTo>
                  <a:lnTo>
                    <a:pt x="274320" y="25400"/>
                  </a:lnTo>
                  <a:lnTo>
                    <a:pt x="283211" y="30480"/>
                  </a:lnTo>
                  <a:lnTo>
                    <a:pt x="290830" y="35560"/>
                  </a:lnTo>
                  <a:lnTo>
                    <a:pt x="298450" y="40640"/>
                  </a:lnTo>
                  <a:lnTo>
                    <a:pt x="306070" y="46990"/>
                  </a:lnTo>
                  <a:lnTo>
                    <a:pt x="312420" y="53340"/>
                  </a:lnTo>
                  <a:lnTo>
                    <a:pt x="318770" y="60960"/>
                  </a:lnTo>
                  <a:lnTo>
                    <a:pt x="325120" y="68580"/>
                  </a:lnTo>
                  <a:lnTo>
                    <a:pt x="331470" y="76200"/>
                  </a:lnTo>
                  <a:lnTo>
                    <a:pt x="336550" y="83820"/>
                  </a:lnTo>
                  <a:lnTo>
                    <a:pt x="341630" y="91440"/>
                  </a:lnTo>
                  <a:lnTo>
                    <a:pt x="346711" y="100330"/>
                  </a:lnTo>
                  <a:lnTo>
                    <a:pt x="350520" y="109220"/>
                  </a:lnTo>
                  <a:lnTo>
                    <a:pt x="354330" y="118110"/>
                  </a:lnTo>
                  <a:lnTo>
                    <a:pt x="356870" y="127000"/>
                  </a:lnTo>
                  <a:lnTo>
                    <a:pt x="360680" y="135890"/>
                  </a:lnTo>
                  <a:lnTo>
                    <a:pt x="361950" y="144780"/>
                  </a:lnTo>
                  <a:lnTo>
                    <a:pt x="364490" y="154940"/>
                  </a:lnTo>
                  <a:lnTo>
                    <a:pt x="365761" y="163830"/>
                  </a:lnTo>
                  <a:lnTo>
                    <a:pt x="365761" y="173990"/>
                  </a:lnTo>
                  <a:lnTo>
                    <a:pt x="365761" y="182880"/>
                  </a:lnTo>
                  <a:lnTo>
                    <a:pt x="365761" y="193040"/>
                  </a:lnTo>
                  <a:lnTo>
                    <a:pt x="364490" y="201930"/>
                  </a:lnTo>
                  <a:lnTo>
                    <a:pt x="363220" y="212090"/>
                  </a:lnTo>
                  <a:lnTo>
                    <a:pt x="361950" y="220980"/>
                  </a:lnTo>
                  <a:lnTo>
                    <a:pt x="359411" y="229870"/>
                  </a:lnTo>
                  <a:lnTo>
                    <a:pt x="356870" y="240030"/>
                  </a:lnTo>
                  <a:lnTo>
                    <a:pt x="354330" y="248920"/>
                  </a:lnTo>
                  <a:lnTo>
                    <a:pt x="350520" y="257810"/>
                  </a:lnTo>
                  <a:lnTo>
                    <a:pt x="346711" y="266700"/>
                  </a:lnTo>
                  <a:lnTo>
                    <a:pt x="341630" y="274320"/>
                  </a:lnTo>
                  <a:lnTo>
                    <a:pt x="336550" y="283210"/>
                  </a:lnTo>
                  <a:lnTo>
                    <a:pt x="331470" y="290830"/>
                  </a:lnTo>
                  <a:lnTo>
                    <a:pt x="325120" y="298450"/>
                  </a:lnTo>
                  <a:lnTo>
                    <a:pt x="318770" y="306070"/>
                  </a:lnTo>
                  <a:lnTo>
                    <a:pt x="312420" y="312420"/>
                  </a:lnTo>
                  <a:lnTo>
                    <a:pt x="306070" y="318770"/>
                  </a:lnTo>
                  <a:lnTo>
                    <a:pt x="298450" y="325120"/>
                  </a:lnTo>
                  <a:lnTo>
                    <a:pt x="290830" y="331470"/>
                  </a:lnTo>
                  <a:lnTo>
                    <a:pt x="281940" y="336550"/>
                  </a:lnTo>
                  <a:lnTo>
                    <a:pt x="274320" y="341630"/>
                  </a:lnTo>
                  <a:lnTo>
                    <a:pt x="265430" y="346710"/>
                  </a:lnTo>
                  <a:lnTo>
                    <a:pt x="257811" y="350520"/>
                  </a:lnTo>
                  <a:lnTo>
                    <a:pt x="247650" y="354330"/>
                  </a:lnTo>
                  <a:lnTo>
                    <a:pt x="238761" y="356870"/>
                  </a:lnTo>
                  <a:lnTo>
                    <a:pt x="229870" y="359410"/>
                  </a:lnTo>
                  <a:lnTo>
                    <a:pt x="220980" y="361950"/>
                  </a:lnTo>
                  <a:lnTo>
                    <a:pt x="212090" y="364490"/>
                  </a:lnTo>
                  <a:lnTo>
                    <a:pt x="201930" y="364490"/>
                  </a:lnTo>
                  <a:lnTo>
                    <a:pt x="193040" y="365760"/>
                  </a:lnTo>
                  <a:lnTo>
                    <a:pt x="182880" y="365760"/>
                  </a:lnTo>
                  <a:lnTo>
                    <a:pt x="172720" y="365760"/>
                  </a:lnTo>
                  <a:lnTo>
                    <a:pt x="163830" y="364490"/>
                  </a:lnTo>
                  <a:lnTo>
                    <a:pt x="153670" y="363220"/>
                  </a:lnTo>
                  <a:lnTo>
                    <a:pt x="144780" y="361950"/>
                  </a:lnTo>
                  <a:lnTo>
                    <a:pt x="134620" y="359410"/>
                  </a:lnTo>
                  <a:lnTo>
                    <a:pt x="125730" y="356870"/>
                  </a:lnTo>
                  <a:lnTo>
                    <a:pt x="116840" y="353060"/>
                  </a:lnTo>
                  <a:lnTo>
                    <a:pt x="107950" y="350520"/>
                  </a:lnTo>
                  <a:lnTo>
                    <a:pt x="99061" y="345440"/>
                  </a:lnTo>
                  <a:lnTo>
                    <a:pt x="91440" y="341630"/>
                  </a:lnTo>
                  <a:lnTo>
                    <a:pt x="82550" y="336550"/>
                  </a:lnTo>
                  <a:lnTo>
                    <a:pt x="74930" y="330200"/>
                  </a:lnTo>
                  <a:lnTo>
                    <a:pt x="67311" y="325120"/>
                  </a:lnTo>
                  <a:lnTo>
                    <a:pt x="59690" y="318770"/>
                  </a:lnTo>
                  <a:lnTo>
                    <a:pt x="53340" y="312420"/>
                  </a:lnTo>
                  <a:lnTo>
                    <a:pt x="46990" y="304800"/>
                  </a:lnTo>
                  <a:lnTo>
                    <a:pt x="40640" y="298450"/>
                  </a:lnTo>
                  <a:lnTo>
                    <a:pt x="34290" y="290830"/>
                  </a:lnTo>
                  <a:lnTo>
                    <a:pt x="29211" y="281940"/>
                  </a:lnTo>
                  <a:lnTo>
                    <a:pt x="24130" y="274320"/>
                  </a:lnTo>
                  <a:lnTo>
                    <a:pt x="19050" y="265430"/>
                  </a:lnTo>
                  <a:lnTo>
                    <a:pt x="15240" y="257810"/>
                  </a:lnTo>
                  <a:lnTo>
                    <a:pt x="11430" y="248920"/>
                  </a:lnTo>
                  <a:lnTo>
                    <a:pt x="8890" y="238760"/>
                  </a:lnTo>
                  <a:lnTo>
                    <a:pt x="5080" y="229870"/>
                  </a:lnTo>
                  <a:lnTo>
                    <a:pt x="3811" y="220980"/>
                  </a:lnTo>
                  <a:lnTo>
                    <a:pt x="1270" y="210820"/>
                  </a:lnTo>
                  <a:lnTo>
                    <a:pt x="0" y="201930"/>
                  </a:lnTo>
                  <a:lnTo>
                    <a:pt x="0" y="193040"/>
                  </a:lnTo>
                  <a:lnTo>
                    <a:pt x="0" y="182880"/>
                  </a:lnTo>
                  <a:lnTo>
                    <a:pt x="0" y="173990"/>
                  </a:lnTo>
                  <a:lnTo>
                    <a:pt x="1270" y="163830"/>
                  </a:lnTo>
                  <a:lnTo>
                    <a:pt x="2540" y="154940"/>
                  </a:lnTo>
                  <a:lnTo>
                    <a:pt x="3811" y="144780"/>
                  </a:lnTo>
                  <a:lnTo>
                    <a:pt x="6350" y="135890"/>
                  </a:lnTo>
                  <a:lnTo>
                    <a:pt x="8890" y="127000"/>
                  </a:lnTo>
                  <a:lnTo>
                    <a:pt x="12700" y="118110"/>
                  </a:lnTo>
                  <a:lnTo>
                    <a:pt x="15240" y="109220"/>
                  </a:lnTo>
                  <a:lnTo>
                    <a:pt x="19050" y="100330"/>
                  </a:lnTo>
                  <a:lnTo>
                    <a:pt x="24130" y="91440"/>
                  </a:lnTo>
                  <a:lnTo>
                    <a:pt x="29211" y="83820"/>
                  </a:lnTo>
                  <a:lnTo>
                    <a:pt x="34290" y="76200"/>
                  </a:lnTo>
                  <a:lnTo>
                    <a:pt x="40640" y="68580"/>
                  </a:lnTo>
                  <a:lnTo>
                    <a:pt x="46990" y="60960"/>
                  </a:lnTo>
                  <a:lnTo>
                    <a:pt x="53340" y="53340"/>
                  </a:lnTo>
                  <a:lnTo>
                    <a:pt x="59690" y="46990"/>
                  </a:lnTo>
                  <a:lnTo>
                    <a:pt x="67311" y="40640"/>
                  </a:lnTo>
                  <a:lnTo>
                    <a:pt x="74930" y="35560"/>
                  </a:lnTo>
                  <a:lnTo>
                    <a:pt x="83820" y="30480"/>
                  </a:lnTo>
                  <a:lnTo>
                    <a:pt x="91440" y="25400"/>
                  </a:lnTo>
                  <a:lnTo>
                    <a:pt x="100330" y="20320"/>
                  </a:lnTo>
                  <a:lnTo>
                    <a:pt x="107950" y="16510"/>
                  </a:lnTo>
                  <a:lnTo>
                    <a:pt x="118111" y="12700"/>
                  </a:lnTo>
                  <a:lnTo>
                    <a:pt x="127000" y="8890"/>
                  </a:lnTo>
                  <a:lnTo>
                    <a:pt x="135890" y="6350"/>
                  </a:lnTo>
                  <a:lnTo>
                    <a:pt x="144780" y="3810"/>
                  </a:lnTo>
                  <a:lnTo>
                    <a:pt x="153670" y="2540"/>
                  </a:lnTo>
                  <a:lnTo>
                    <a:pt x="163830" y="1270"/>
                  </a:lnTo>
                  <a:lnTo>
                    <a:pt x="172720" y="1270"/>
                  </a:lnTo>
                  <a:lnTo>
                    <a:pt x="182880"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37" name="Shape 1067"/>
            <p:cNvSpPr/>
            <p:nvPr/>
          </p:nvSpPr>
          <p:spPr>
            <a:xfrm>
              <a:off x="910589" y="1270"/>
              <a:ext cx="365761" cy="365760"/>
            </a:xfrm>
            <a:custGeom>
              <a:avLst/>
              <a:gdLst/>
              <a:ahLst/>
              <a:cxnLst/>
              <a:rect l="0" t="0" r="0" b="0"/>
              <a:pathLst>
                <a:path w="365761" h="365760">
                  <a:moveTo>
                    <a:pt x="0" y="182880"/>
                  </a:moveTo>
                  <a:lnTo>
                    <a:pt x="0" y="182880"/>
                  </a:lnTo>
                  <a:lnTo>
                    <a:pt x="0" y="173990"/>
                  </a:lnTo>
                  <a:lnTo>
                    <a:pt x="1270" y="163830"/>
                  </a:lnTo>
                  <a:lnTo>
                    <a:pt x="2540" y="154940"/>
                  </a:lnTo>
                  <a:lnTo>
                    <a:pt x="3811" y="144780"/>
                  </a:lnTo>
                  <a:lnTo>
                    <a:pt x="6350" y="135890"/>
                  </a:lnTo>
                  <a:lnTo>
                    <a:pt x="8890" y="127000"/>
                  </a:lnTo>
                  <a:lnTo>
                    <a:pt x="12700" y="118110"/>
                  </a:lnTo>
                  <a:lnTo>
                    <a:pt x="15240" y="109220"/>
                  </a:lnTo>
                  <a:lnTo>
                    <a:pt x="19050" y="100330"/>
                  </a:lnTo>
                  <a:lnTo>
                    <a:pt x="24130" y="91440"/>
                  </a:lnTo>
                  <a:lnTo>
                    <a:pt x="29211" y="83820"/>
                  </a:lnTo>
                  <a:lnTo>
                    <a:pt x="34290" y="76200"/>
                  </a:lnTo>
                  <a:lnTo>
                    <a:pt x="40640" y="68580"/>
                  </a:lnTo>
                  <a:lnTo>
                    <a:pt x="46990" y="60960"/>
                  </a:lnTo>
                  <a:lnTo>
                    <a:pt x="53340" y="53340"/>
                  </a:lnTo>
                  <a:lnTo>
                    <a:pt x="59690" y="46990"/>
                  </a:lnTo>
                  <a:lnTo>
                    <a:pt x="67311" y="40640"/>
                  </a:lnTo>
                  <a:lnTo>
                    <a:pt x="74930" y="35560"/>
                  </a:lnTo>
                  <a:lnTo>
                    <a:pt x="83820" y="30480"/>
                  </a:lnTo>
                  <a:lnTo>
                    <a:pt x="91440" y="25400"/>
                  </a:lnTo>
                  <a:lnTo>
                    <a:pt x="100330" y="20320"/>
                  </a:lnTo>
                  <a:lnTo>
                    <a:pt x="107950" y="16510"/>
                  </a:lnTo>
                  <a:lnTo>
                    <a:pt x="118111" y="12700"/>
                  </a:lnTo>
                  <a:lnTo>
                    <a:pt x="127000" y="8890"/>
                  </a:lnTo>
                  <a:lnTo>
                    <a:pt x="135890" y="6350"/>
                  </a:lnTo>
                  <a:lnTo>
                    <a:pt x="144780" y="3810"/>
                  </a:lnTo>
                  <a:lnTo>
                    <a:pt x="153670" y="2540"/>
                  </a:lnTo>
                  <a:lnTo>
                    <a:pt x="163830" y="1270"/>
                  </a:lnTo>
                  <a:lnTo>
                    <a:pt x="172720" y="1270"/>
                  </a:lnTo>
                  <a:lnTo>
                    <a:pt x="182880" y="0"/>
                  </a:lnTo>
                  <a:lnTo>
                    <a:pt x="182880" y="0"/>
                  </a:lnTo>
                  <a:lnTo>
                    <a:pt x="193040" y="1270"/>
                  </a:lnTo>
                  <a:lnTo>
                    <a:pt x="201930" y="1270"/>
                  </a:lnTo>
                  <a:lnTo>
                    <a:pt x="212090" y="2540"/>
                  </a:lnTo>
                  <a:lnTo>
                    <a:pt x="220980" y="3810"/>
                  </a:lnTo>
                  <a:lnTo>
                    <a:pt x="231140" y="6350"/>
                  </a:lnTo>
                  <a:lnTo>
                    <a:pt x="240030" y="8890"/>
                  </a:lnTo>
                  <a:lnTo>
                    <a:pt x="248920" y="12700"/>
                  </a:lnTo>
                  <a:lnTo>
                    <a:pt x="257811" y="16510"/>
                  </a:lnTo>
                  <a:lnTo>
                    <a:pt x="266700" y="20320"/>
                  </a:lnTo>
                  <a:lnTo>
                    <a:pt x="274320" y="25400"/>
                  </a:lnTo>
                  <a:lnTo>
                    <a:pt x="283211" y="30480"/>
                  </a:lnTo>
                  <a:lnTo>
                    <a:pt x="290830" y="35560"/>
                  </a:lnTo>
                  <a:lnTo>
                    <a:pt x="298450" y="40640"/>
                  </a:lnTo>
                  <a:lnTo>
                    <a:pt x="306070" y="46990"/>
                  </a:lnTo>
                  <a:lnTo>
                    <a:pt x="312420" y="53340"/>
                  </a:lnTo>
                  <a:lnTo>
                    <a:pt x="318770" y="60960"/>
                  </a:lnTo>
                  <a:lnTo>
                    <a:pt x="325120" y="68580"/>
                  </a:lnTo>
                  <a:lnTo>
                    <a:pt x="331470" y="76200"/>
                  </a:lnTo>
                  <a:lnTo>
                    <a:pt x="336550" y="83820"/>
                  </a:lnTo>
                  <a:lnTo>
                    <a:pt x="341630" y="91440"/>
                  </a:lnTo>
                  <a:lnTo>
                    <a:pt x="346711" y="100330"/>
                  </a:lnTo>
                  <a:lnTo>
                    <a:pt x="350520" y="109220"/>
                  </a:lnTo>
                  <a:lnTo>
                    <a:pt x="354330" y="118110"/>
                  </a:lnTo>
                  <a:lnTo>
                    <a:pt x="356870" y="127000"/>
                  </a:lnTo>
                  <a:lnTo>
                    <a:pt x="360680" y="135890"/>
                  </a:lnTo>
                  <a:lnTo>
                    <a:pt x="361950" y="144780"/>
                  </a:lnTo>
                  <a:lnTo>
                    <a:pt x="364490" y="154940"/>
                  </a:lnTo>
                  <a:lnTo>
                    <a:pt x="365761" y="163830"/>
                  </a:lnTo>
                  <a:lnTo>
                    <a:pt x="365761" y="173990"/>
                  </a:lnTo>
                  <a:lnTo>
                    <a:pt x="365761" y="182880"/>
                  </a:lnTo>
                  <a:lnTo>
                    <a:pt x="365761" y="182880"/>
                  </a:lnTo>
                  <a:lnTo>
                    <a:pt x="365761" y="193040"/>
                  </a:lnTo>
                  <a:lnTo>
                    <a:pt x="364490" y="201930"/>
                  </a:lnTo>
                  <a:lnTo>
                    <a:pt x="363220" y="212090"/>
                  </a:lnTo>
                  <a:lnTo>
                    <a:pt x="361950" y="220980"/>
                  </a:lnTo>
                  <a:lnTo>
                    <a:pt x="359411" y="229870"/>
                  </a:lnTo>
                  <a:lnTo>
                    <a:pt x="356870" y="240030"/>
                  </a:lnTo>
                  <a:lnTo>
                    <a:pt x="354330" y="248920"/>
                  </a:lnTo>
                  <a:lnTo>
                    <a:pt x="350520" y="257810"/>
                  </a:lnTo>
                  <a:lnTo>
                    <a:pt x="346711" y="266700"/>
                  </a:lnTo>
                  <a:lnTo>
                    <a:pt x="341630" y="274320"/>
                  </a:lnTo>
                  <a:lnTo>
                    <a:pt x="336550" y="283210"/>
                  </a:lnTo>
                  <a:lnTo>
                    <a:pt x="331470" y="290830"/>
                  </a:lnTo>
                  <a:lnTo>
                    <a:pt x="325120" y="298450"/>
                  </a:lnTo>
                  <a:lnTo>
                    <a:pt x="318770" y="306070"/>
                  </a:lnTo>
                  <a:lnTo>
                    <a:pt x="312420" y="312420"/>
                  </a:lnTo>
                  <a:lnTo>
                    <a:pt x="306070" y="318770"/>
                  </a:lnTo>
                  <a:lnTo>
                    <a:pt x="298450" y="325120"/>
                  </a:lnTo>
                  <a:lnTo>
                    <a:pt x="290830" y="331470"/>
                  </a:lnTo>
                  <a:lnTo>
                    <a:pt x="281940" y="336550"/>
                  </a:lnTo>
                  <a:lnTo>
                    <a:pt x="274320" y="341630"/>
                  </a:lnTo>
                  <a:lnTo>
                    <a:pt x="265430" y="346710"/>
                  </a:lnTo>
                  <a:lnTo>
                    <a:pt x="257811" y="350520"/>
                  </a:lnTo>
                  <a:lnTo>
                    <a:pt x="247650" y="354330"/>
                  </a:lnTo>
                  <a:lnTo>
                    <a:pt x="238761" y="356870"/>
                  </a:lnTo>
                  <a:lnTo>
                    <a:pt x="229870" y="359410"/>
                  </a:lnTo>
                  <a:lnTo>
                    <a:pt x="220980" y="361950"/>
                  </a:lnTo>
                  <a:lnTo>
                    <a:pt x="212090" y="364490"/>
                  </a:lnTo>
                  <a:lnTo>
                    <a:pt x="201930" y="364490"/>
                  </a:lnTo>
                  <a:lnTo>
                    <a:pt x="193040" y="365760"/>
                  </a:lnTo>
                  <a:lnTo>
                    <a:pt x="182880" y="365760"/>
                  </a:lnTo>
                  <a:lnTo>
                    <a:pt x="182880" y="365760"/>
                  </a:lnTo>
                  <a:lnTo>
                    <a:pt x="172720" y="365760"/>
                  </a:lnTo>
                  <a:lnTo>
                    <a:pt x="163830" y="364490"/>
                  </a:lnTo>
                  <a:lnTo>
                    <a:pt x="153670" y="363220"/>
                  </a:lnTo>
                  <a:lnTo>
                    <a:pt x="144780" y="361950"/>
                  </a:lnTo>
                  <a:lnTo>
                    <a:pt x="134620" y="359410"/>
                  </a:lnTo>
                  <a:lnTo>
                    <a:pt x="125730" y="356870"/>
                  </a:lnTo>
                  <a:lnTo>
                    <a:pt x="116840" y="353060"/>
                  </a:lnTo>
                  <a:lnTo>
                    <a:pt x="107950" y="350520"/>
                  </a:lnTo>
                  <a:lnTo>
                    <a:pt x="99061" y="345440"/>
                  </a:lnTo>
                  <a:lnTo>
                    <a:pt x="91440" y="341630"/>
                  </a:lnTo>
                  <a:lnTo>
                    <a:pt x="82550" y="336550"/>
                  </a:lnTo>
                  <a:lnTo>
                    <a:pt x="74930" y="330200"/>
                  </a:lnTo>
                  <a:lnTo>
                    <a:pt x="67311" y="325120"/>
                  </a:lnTo>
                  <a:lnTo>
                    <a:pt x="59690" y="318770"/>
                  </a:lnTo>
                  <a:lnTo>
                    <a:pt x="53340" y="312420"/>
                  </a:lnTo>
                  <a:lnTo>
                    <a:pt x="46990" y="304800"/>
                  </a:lnTo>
                  <a:lnTo>
                    <a:pt x="40640" y="298450"/>
                  </a:lnTo>
                  <a:lnTo>
                    <a:pt x="34290" y="290830"/>
                  </a:lnTo>
                  <a:lnTo>
                    <a:pt x="29211" y="281940"/>
                  </a:lnTo>
                  <a:lnTo>
                    <a:pt x="24130" y="274320"/>
                  </a:lnTo>
                  <a:lnTo>
                    <a:pt x="19050" y="265430"/>
                  </a:lnTo>
                  <a:lnTo>
                    <a:pt x="15240" y="257810"/>
                  </a:lnTo>
                  <a:lnTo>
                    <a:pt x="11430" y="248920"/>
                  </a:lnTo>
                  <a:lnTo>
                    <a:pt x="8890" y="238760"/>
                  </a:lnTo>
                  <a:lnTo>
                    <a:pt x="5080" y="229870"/>
                  </a:lnTo>
                  <a:lnTo>
                    <a:pt x="3811" y="220980"/>
                  </a:lnTo>
                  <a:lnTo>
                    <a:pt x="1270" y="210820"/>
                  </a:lnTo>
                  <a:lnTo>
                    <a:pt x="0" y="201930"/>
                  </a:lnTo>
                  <a:lnTo>
                    <a:pt x="0" y="193040"/>
                  </a:lnTo>
                  <a:lnTo>
                    <a:pt x="0" y="182880"/>
                  </a:lnTo>
                  <a:lnTo>
                    <a:pt x="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38" name="Shape 1068"/>
            <p:cNvSpPr/>
            <p:nvPr/>
          </p:nvSpPr>
          <p:spPr>
            <a:xfrm>
              <a:off x="905510" y="731520"/>
              <a:ext cx="367030" cy="365760"/>
            </a:xfrm>
            <a:custGeom>
              <a:avLst/>
              <a:gdLst/>
              <a:ahLst/>
              <a:cxnLst/>
              <a:rect l="0" t="0" r="0" b="0"/>
              <a:pathLst>
                <a:path w="367030" h="365760">
                  <a:moveTo>
                    <a:pt x="173990" y="0"/>
                  </a:moveTo>
                  <a:lnTo>
                    <a:pt x="182880" y="0"/>
                  </a:lnTo>
                  <a:lnTo>
                    <a:pt x="193040" y="0"/>
                  </a:lnTo>
                  <a:lnTo>
                    <a:pt x="201930" y="1270"/>
                  </a:lnTo>
                  <a:lnTo>
                    <a:pt x="212090" y="2540"/>
                  </a:lnTo>
                  <a:lnTo>
                    <a:pt x="222250" y="3810"/>
                  </a:lnTo>
                  <a:lnTo>
                    <a:pt x="231140" y="6350"/>
                  </a:lnTo>
                  <a:lnTo>
                    <a:pt x="240030" y="8890"/>
                  </a:lnTo>
                  <a:lnTo>
                    <a:pt x="248920" y="12700"/>
                  </a:lnTo>
                  <a:lnTo>
                    <a:pt x="257810" y="16510"/>
                  </a:lnTo>
                  <a:lnTo>
                    <a:pt x="266700" y="20320"/>
                  </a:lnTo>
                  <a:lnTo>
                    <a:pt x="275590" y="24130"/>
                  </a:lnTo>
                  <a:lnTo>
                    <a:pt x="283210" y="29210"/>
                  </a:lnTo>
                  <a:lnTo>
                    <a:pt x="290830" y="35560"/>
                  </a:lnTo>
                  <a:lnTo>
                    <a:pt x="298450" y="40640"/>
                  </a:lnTo>
                  <a:lnTo>
                    <a:pt x="306070" y="46990"/>
                  </a:lnTo>
                  <a:lnTo>
                    <a:pt x="313690" y="53340"/>
                  </a:lnTo>
                  <a:lnTo>
                    <a:pt x="320040" y="60960"/>
                  </a:lnTo>
                  <a:lnTo>
                    <a:pt x="326390" y="67310"/>
                  </a:lnTo>
                  <a:lnTo>
                    <a:pt x="331470" y="74930"/>
                  </a:lnTo>
                  <a:lnTo>
                    <a:pt x="337820" y="83820"/>
                  </a:lnTo>
                  <a:lnTo>
                    <a:pt x="341630" y="91440"/>
                  </a:lnTo>
                  <a:lnTo>
                    <a:pt x="346710" y="100330"/>
                  </a:lnTo>
                  <a:lnTo>
                    <a:pt x="350520" y="107950"/>
                  </a:lnTo>
                  <a:lnTo>
                    <a:pt x="354330" y="118110"/>
                  </a:lnTo>
                  <a:lnTo>
                    <a:pt x="358140" y="127000"/>
                  </a:lnTo>
                  <a:lnTo>
                    <a:pt x="360680" y="135890"/>
                  </a:lnTo>
                  <a:lnTo>
                    <a:pt x="363220" y="144780"/>
                  </a:lnTo>
                  <a:lnTo>
                    <a:pt x="364490" y="154940"/>
                  </a:lnTo>
                  <a:lnTo>
                    <a:pt x="365760" y="163830"/>
                  </a:lnTo>
                  <a:lnTo>
                    <a:pt x="365760" y="172720"/>
                  </a:lnTo>
                  <a:lnTo>
                    <a:pt x="367030" y="182880"/>
                  </a:lnTo>
                  <a:lnTo>
                    <a:pt x="365760" y="182880"/>
                  </a:lnTo>
                  <a:lnTo>
                    <a:pt x="365760" y="193040"/>
                  </a:lnTo>
                  <a:lnTo>
                    <a:pt x="365760" y="201930"/>
                  </a:lnTo>
                  <a:lnTo>
                    <a:pt x="364490" y="212090"/>
                  </a:lnTo>
                  <a:lnTo>
                    <a:pt x="361950" y="220980"/>
                  </a:lnTo>
                  <a:lnTo>
                    <a:pt x="360680" y="229870"/>
                  </a:lnTo>
                  <a:lnTo>
                    <a:pt x="356870" y="240030"/>
                  </a:lnTo>
                  <a:lnTo>
                    <a:pt x="354330" y="248920"/>
                  </a:lnTo>
                  <a:lnTo>
                    <a:pt x="350520" y="257810"/>
                  </a:lnTo>
                  <a:lnTo>
                    <a:pt x="346710" y="266700"/>
                  </a:lnTo>
                  <a:lnTo>
                    <a:pt x="341630" y="274320"/>
                  </a:lnTo>
                  <a:lnTo>
                    <a:pt x="336550" y="283210"/>
                  </a:lnTo>
                  <a:lnTo>
                    <a:pt x="331470" y="290830"/>
                  </a:lnTo>
                  <a:lnTo>
                    <a:pt x="325120" y="298450"/>
                  </a:lnTo>
                  <a:lnTo>
                    <a:pt x="318770" y="306070"/>
                  </a:lnTo>
                  <a:lnTo>
                    <a:pt x="312420" y="312420"/>
                  </a:lnTo>
                  <a:lnTo>
                    <a:pt x="306070" y="318770"/>
                  </a:lnTo>
                  <a:lnTo>
                    <a:pt x="298450" y="325120"/>
                  </a:lnTo>
                  <a:lnTo>
                    <a:pt x="290830" y="331470"/>
                  </a:lnTo>
                  <a:lnTo>
                    <a:pt x="283210" y="336550"/>
                  </a:lnTo>
                  <a:lnTo>
                    <a:pt x="274320" y="341630"/>
                  </a:lnTo>
                  <a:lnTo>
                    <a:pt x="266700" y="346710"/>
                  </a:lnTo>
                  <a:lnTo>
                    <a:pt x="257810" y="350520"/>
                  </a:lnTo>
                  <a:lnTo>
                    <a:pt x="248920" y="353060"/>
                  </a:lnTo>
                  <a:lnTo>
                    <a:pt x="240030" y="356870"/>
                  </a:lnTo>
                  <a:lnTo>
                    <a:pt x="231140" y="359410"/>
                  </a:lnTo>
                  <a:lnTo>
                    <a:pt x="220980" y="361950"/>
                  </a:lnTo>
                  <a:lnTo>
                    <a:pt x="212090" y="363220"/>
                  </a:lnTo>
                  <a:lnTo>
                    <a:pt x="201930" y="364490"/>
                  </a:lnTo>
                  <a:lnTo>
                    <a:pt x="193040" y="365760"/>
                  </a:lnTo>
                  <a:lnTo>
                    <a:pt x="182880" y="365760"/>
                  </a:lnTo>
                  <a:lnTo>
                    <a:pt x="173990" y="365760"/>
                  </a:lnTo>
                  <a:lnTo>
                    <a:pt x="163830" y="364490"/>
                  </a:lnTo>
                  <a:lnTo>
                    <a:pt x="154940" y="363220"/>
                  </a:lnTo>
                  <a:lnTo>
                    <a:pt x="144780" y="361950"/>
                  </a:lnTo>
                  <a:lnTo>
                    <a:pt x="135890" y="359410"/>
                  </a:lnTo>
                  <a:lnTo>
                    <a:pt x="127000" y="356870"/>
                  </a:lnTo>
                  <a:lnTo>
                    <a:pt x="118110" y="353060"/>
                  </a:lnTo>
                  <a:lnTo>
                    <a:pt x="109220" y="349250"/>
                  </a:lnTo>
                  <a:lnTo>
                    <a:pt x="100330" y="345440"/>
                  </a:lnTo>
                  <a:lnTo>
                    <a:pt x="91440" y="341630"/>
                  </a:lnTo>
                  <a:lnTo>
                    <a:pt x="83820" y="336550"/>
                  </a:lnTo>
                  <a:lnTo>
                    <a:pt x="74930" y="330200"/>
                  </a:lnTo>
                  <a:lnTo>
                    <a:pt x="67310" y="325120"/>
                  </a:lnTo>
                  <a:lnTo>
                    <a:pt x="60960" y="318770"/>
                  </a:lnTo>
                  <a:lnTo>
                    <a:pt x="53340" y="312420"/>
                  </a:lnTo>
                  <a:lnTo>
                    <a:pt x="46990" y="304800"/>
                  </a:lnTo>
                  <a:lnTo>
                    <a:pt x="40640" y="298450"/>
                  </a:lnTo>
                  <a:lnTo>
                    <a:pt x="34290" y="290830"/>
                  </a:lnTo>
                  <a:lnTo>
                    <a:pt x="29210" y="281940"/>
                  </a:lnTo>
                  <a:lnTo>
                    <a:pt x="24130" y="274320"/>
                  </a:lnTo>
                  <a:lnTo>
                    <a:pt x="19050" y="265430"/>
                  </a:lnTo>
                  <a:lnTo>
                    <a:pt x="15240" y="257810"/>
                  </a:lnTo>
                  <a:lnTo>
                    <a:pt x="12700" y="247650"/>
                  </a:lnTo>
                  <a:lnTo>
                    <a:pt x="8890" y="238760"/>
                  </a:lnTo>
                  <a:lnTo>
                    <a:pt x="6350" y="229870"/>
                  </a:lnTo>
                  <a:lnTo>
                    <a:pt x="3810" y="220980"/>
                  </a:lnTo>
                  <a:lnTo>
                    <a:pt x="2540" y="210820"/>
                  </a:lnTo>
                  <a:lnTo>
                    <a:pt x="1270" y="201930"/>
                  </a:lnTo>
                  <a:lnTo>
                    <a:pt x="0" y="191770"/>
                  </a:lnTo>
                  <a:lnTo>
                    <a:pt x="0" y="182880"/>
                  </a:lnTo>
                  <a:lnTo>
                    <a:pt x="0" y="172720"/>
                  </a:lnTo>
                  <a:lnTo>
                    <a:pt x="1270" y="163830"/>
                  </a:lnTo>
                  <a:lnTo>
                    <a:pt x="2540" y="154940"/>
                  </a:lnTo>
                  <a:lnTo>
                    <a:pt x="3810" y="144780"/>
                  </a:lnTo>
                  <a:lnTo>
                    <a:pt x="6350" y="135890"/>
                  </a:lnTo>
                  <a:lnTo>
                    <a:pt x="8890" y="127000"/>
                  </a:lnTo>
                  <a:lnTo>
                    <a:pt x="12700" y="118110"/>
                  </a:lnTo>
                  <a:lnTo>
                    <a:pt x="16510" y="107950"/>
                  </a:lnTo>
                  <a:lnTo>
                    <a:pt x="20320" y="100330"/>
                  </a:lnTo>
                  <a:lnTo>
                    <a:pt x="24130" y="91440"/>
                  </a:lnTo>
                  <a:lnTo>
                    <a:pt x="29210" y="83820"/>
                  </a:lnTo>
                  <a:lnTo>
                    <a:pt x="35560" y="74930"/>
                  </a:lnTo>
                  <a:lnTo>
                    <a:pt x="40640" y="67310"/>
                  </a:lnTo>
                  <a:lnTo>
                    <a:pt x="46990" y="60960"/>
                  </a:lnTo>
                  <a:lnTo>
                    <a:pt x="53340" y="53340"/>
                  </a:lnTo>
                  <a:lnTo>
                    <a:pt x="60960" y="46990"/>
                  </a:lnTo>
                  <a:lnTo>
                    <a:pt x="68580" y="40640"/>
                  </a:lnTo>
                  <a:lnTo>
                    <a:pt x="76200" y="35560"/>
                  </a:lnTo>
                  <a:lnTo>
                    <a:pt x="83820" y="29210"/>
                  </a:lnTo>
                  <a:lnTo>
                    <a:pt x="91440" y="24130"/>
                  </a:lnTo>
                  <a:lnTo>
                    <a:pt x="100330" y="20320"/>
                  </a:lnTo>
                  <a:lnTo>
                    <a:pt x="109220" y="16510"/>
                  </a:lnTo>
                  <a:lnTo>
                    <a:pt x="118110" y="12700"/>
                  </a:lnTo>
                  <a:lnTo>
                    <a:pt x="127000" y="8890"/>
                  </a:lnTo>
                  <a:lnTo>
                    <a:pt x="135890" y="6350"/>
                  </a:lnTo>
                  <a:lnTo>
                    <a:pt x="144780" y="3810"/>
                  </a:lnTo>
                  <a:lnTo>
                    <a:pt x="154940" y="2540"/>
                  </a:lnTo>
                  <a:lnTo>
                    <a:pt x="163830" y="1270"/>
                  </a:lnTo>
                  <a:lnTo>
                    <a:pt x="173990" y="0"/>
                  </a:lnTo>
                  <a:close/>
                </a:path>
              </a:pathLst>
            </a:custGeom>
            <a:ln w="0" cap="flat">
              <a:miter lim="127000"/>
            </a:ln>
          </p:spPr>
          <p:style>
            <a:lnRef idx="0">
              <a:srgbClr val="000000"/>
            </a:lnRef>
            <a:fillRef idx="1">
              <a:srgbClr val="ECD882"/>
            </a:fillRef>
            <a:effectRef idx="0">
              <a:scrgbClr r="0" g="0" b="0"/>
            </a:effectRef>
            <a:fontRef idx="none"/>
          </p:style>
          <p:txBody>
            <a:bodyPr/>
            <a:lstStyle/>
            <a:p>
              <a:endParaRPr lang="en-US"/>
            </a:p>
          </p:txBody>
        </p:sp>
        <p:sp>
          <p:nvSpPr>
            <p:cNvPr id="39" name="Shape 1069"/>
            <p:cNvSpPr/>
            <p:nvPr/>
          </p:nvSpPr>
          <p:spPr>
            <a:xfrm>
              <a:off x="905510" y="731520"/>
              <a:ext cx="367030" cy="365760"/>
            </a:xfrm>
            <a:custGeom>
              <a:avLst/>
              <a:gdLst/>
              <a:ahLst/>
              <a:cxnLst/>
              <a:rect l="0" t="0" r="0" b="0"/>
              <a:pathLst>
                <a:path w="367030" h="365760">
                  <a:moveTo>
                    <a:pt x="0" y="182880"/>
                  </a:moveTo>
                  <a:lnTo>
                    <a:pt x="0" y="182880"/>
                  </a:lnTo>
                  <a:lnTo>
                    <a:pt x="0" y="172720"/>
                  </a:lnTo>
                  <a:lnTo>
                    <a:pt x="1270" y="163830"/>
                  </a:lnTo>
                  <a:lnTo>
                    <a:pt x="2540" y="154940"/>
                  </a:lnTo>
                  <a:lnTo>
                    <a:pt x="3810" y="144780"/>
                  </a:lnTo>
                  <a:lnTo>
                    <a:pt x="6350" y="135890"/>
                  </a:lnTo>
                  <a:lnTo>
                    <a:pt x="8890" y="127000"/>
                  </a:lnTo>
                  <a:lnTo>
                    <a:pt x="12700" y="118110"/>
                  </a:lnTo>
                  <a:lnTo>
                    <a:pt x="16510" y="107950"/>
                  </a:lnTo>
                  <a:lnTo>
                    <a:pt x="20320" y="100330"/>
                  </a:lnTo>
                  <a:lnTo>
                    <a:pt x="24130" y="91440"/>
                  </a:lnTo>
                  <a:lnTo>
                    <a:pt x="29210" y="83820"/>
                  </a:lnTo>
                  <a:lnTo>
                    <a:pt x="35560" y="74930"/>
                  </a:lnTo>
                  <a:lnTo>
                    <a:pt x="40640" y="67310"/>
                  </a:lnTo>
                  <a:lnTo>
                    <a:pt x="46990" y="60960"/>
                  </a:lnTo>
                  <a:lnTo>
                    <a:pt x="53340" y="53340"/>
                  </a:lnTo>
                  <a:lnTo>
                    <a:pt x="60960" y="46990"/>
                  </a:lnTo>
                  <a:lnTo>
                    <a:pt x="68580" y="40640"/>
                  </a:lnTo>
                  <a:lnTo>
                    <a:pt x="76200" y="35560"/>
                  </a:lnTo>
                  <a:lnTo>
                    <a:pt x="83820" y="29210"/>
                  </a:lnTo>
                  <a:lnTo>
                    <a:pt x="91440" y="24130"/>
                  </a:lnTo>
                  <a:lnTo>
                    <a:pt x="100330" y="20320"/>
                  </a:lnTo>
                  <a:lnTo>
                    <a:pt x="109220" y="16510"/>
                  </a:lnTo>
                  <a:lnTo>
                    <a:pt x="118110" y="12700"/>
                  </a:lnTo>
                  <a:lnTo>
                    <a:pt x="127000" y="8890"/>
                  </a:lnTo>
                  <a:lnTo>
                    <a:pt x="135890" y="6350"/>
                  </a:lnTo>
                  <a:lnTo>
                    <a:pt x="144780" y="3810"/>
                  </a:lnTo>
                  <a:lnTo>
                    <a:pt x="154940" y="2540"/>
                  </a:lnTo>
                  <a:lnTo>
                    <a:pt x="163830" y="1270"/>
                  </a:lnTo>
                  <a:lnTo>
                    <a:pt x="173990" y="0"/>
                  </a:lnTo>
                  <a:lnTo>
                    <a:pt x="182880" y="0"/>
                  </a:lnTo>
                  <a:lnTo>
                    <a:pt x="182880" y="0"/>
                  </a:lnTo>
                  <a:lnTo>
                    <a:pt x="193040" y="0"/>
                  </a:lnTo>
                  <a:lnTo>
                    <a:pt x="201930" y="1270"/>
                  </a:lnTo>
                  <a:lnTo>
                    <a:pt x="212090" y="2540"/>
                  </a:lnTo>
                  <a:lnTo>
                    <a:pt x="222250" y="3810"/>
                  </a:lnTo>
                  <a:lnTo>
                    <a:pt x="231140" y="6350"/>
                  </a:lnTo>
                  <a:lnTo>
                    <a:pt x="240030" y="8890"/>
                  </a:lnTo>
                  <a:lnTo>
                    <a:pt x="248920" y="12700"/>
                  </a:lnTo>
                  <a:lnTo>
                    <a:pt x="257810" y="16510"/>
                  </a:lnTo>
                  <a:lnTo>
                    <a:pt x="266700" y="20320"/>
                  </a:lnTo>
                  <a:lnTo>
                    <a:pt x="275590" y="24130"/>
                  </a:lnTo>
                  <a:lnTo>
                    <a:pt x="283210" y="29210"/>
                  </a:lnTo>
                  <a:lnTo>
                    <a:pt x="290830" y="35560"/>
                  </a:lnTo>
                  <a:lnTo>
                    <a:pt x="298450" y="40640"/>
                  </a:lnTo>
                  <a:lnTo>
                    <a:pt x="306070" y="46990"/>
                  </a:lnTo>
                  <a:lnTo>
                    <a:pt x="313690" y="53340"/>
                  </a:lnTo>
                  <a:lnTo>
                    <a:pt x="320040" y="60960"/>
                  </a:lnTo>
                  <a:lnTo>
                    <a:pt x="326390" y="67310"/>
                  </a:lnTo>
                  <a:lnTo>
                    <a:pt x="331470" y="74930"/>
                  </a:lnTo>
                  <a:lnTo>
                    <a:pt x="337820" y="83820"/>
                  </a:lnTo>
                  <a:lnTo>
                    <a:pt x="341630" y="91440"/>
                  </a:lnTo>
                  <a:lnTo>
                    <a:pt x="346710" y="100330"/>
                  </a:lnTo>
                  <a:lnTo>
                    <a:pt x="350520" y="107950"/>
                  </a:lnTo>
                  <a:lnTo>
                    <a:pt x="354330" y="118110"/>
                  </a:lnTo>
                  <a:lnTo>
                    <a:pt x="358140" y="127000"/>
                  </a:lnTo>
                  <a:lnTo>
                    <a:pt x="360680" y="135890"/>
                  </a:lnTo>
                  <a:lnTo>
                    <a:pt x="363220" y="144780"/>
                  </a:lnTo>
                  <a:lnTo>
                    <a:pt x="364490" y="154940"/>
                  </a:lnTo>
                  <a:lnTo>
                    <a:pt x="365760" y="163830"/>
                  </a:lnTo>
                  <a:lnTo>
                    <a:pt x="365760" y="172720"/>
                  </a:lnTo>
                  <a:lnTo>
                    <a:pt x="367030" y="182880"/>
                  </a:lnTo>
                  <a:lnTo>
                    <a:pt x="365760" y="182880"/>
                  </a:lnTo>
                  <a:lnTo>
                    <a:pt x="365760" y="193040"/>
                  </a:lnTo>
                  <a:lnTo>
                    <a:pt x="365760" y="201930"/>
                  </a:lnTo>
                  <a:lnTo>
                    <a:pt x="364490" y="212090"/>
                  </a:lnTo>
                  <a:lnTo>
                    <a:pt x="361950" y="220980"/>
                  </a:lnTo>
                  <a:lnTo>
                    <a:pt x="360680" y="229870"/>
                  </a:lnTo>
                  <a:lnTo>
                    <a:pt x="356870" y="240030"/>
                  </a:lnTo>
                  <a:lnTo>
                    <a:pt x="354330" y="248920"/>
                  </a:lnTo>
                  <a:lnTo>
                    <a:pt x="350520" y="257810"/>
                  </a:lnTo>
                  <a:lnTo>
                    <a:pt x="346710" y="266700"/>
                  </a:lnTo>
                  <a:lnTo>
                    <a:pt x="341630" y="274320"/>
                  </a:lnTo>
                  <a:lnTo>
                    <a:pt x="336550" y="283210"/>
                  </a:lnTo>
                  <a:lnTo>
                    <a:pt x="331470" y="290830"/>
                  </a:lnTo>
                  <a:lnTo>
                    <a:pt x="325120" y="298450"/>
                  </a:lnTo>
                  <a:lnTo>
                    <a:pt x="318770" y="306070"/>
                  </a:lnTo>
                  <a:lnTo>
                    <a:pt x="312420" y="312420"/>
                  </a:lnTo>
                  <a:lnTo>
                    <a:pt x="306070" y="318770"/>
                  </a:lnTo>
                  <a:lnTo>
                    <a:pt x="298450" y="325120"/>
                  </a:lnTo>
                  <a:lnTo>
                    <a:pt x="290830" y="331470"/>
                  </a:lnTo>
                  <a:lnTo>
                    <a:pt x="283210" y="336550"/>
                  </a:lnTo>
                  <a:lnTo>
                    <a:pt x="274320" y="341630"/>
                  </a:lnTo>
                  <a:lnTo>
                    <a:pt x="266700" y="346710"/>
                  </a:lnTo>
                  <a:lnTo>
                    <a:pt x="257810" y="350520"/>
                  </a:lnTo>
                  <a:lnTo>
                    <a:pt x="248920" y="353060"/>
                  </a:lnTo>
                  <a:lnTo>
                    <a:pt x="240030" y="356870"/>
                  </a:lnTo>
                  <a:lnTo>
                    <a:pt x="231140" y="359410"/>
                  </a:lnTo>
                  <a:lnTo>
                    <a:pt x="220980" y="361950"/>
                  </a:lnTo>
                  <a:lnTo>
                    <a:pt x="212090" y="363220"/>
                  </a:lnTo>
                  <a:lnTo>
                    <a:pt x="201930" y="364490"/>
                  </a:lnTo>
                  <a:lnTo>
                    <a:pt x="193040" y="365760"/>
                  </a:lnTo>
                  <a:lnTo>
                    <a:pt x="182880" y="365760"/>
                  </a:lnTo>
                  <a:lnTo>
                    <a:pt x="182880" y="365760"/>
                  </a:lnTo>
                  <a:lnTo>
                    <a:pt x="173990" y="365760"/>
                  </a:lnTo>
                  <a:lnTo>
                    <a:pt x="163830" y="364490"/>
                  </a:lnTo>
                  <a:lnTo>
                    <a:pt x="154940" y="363220"/>
                  </a:lnTo>
                  <a:lnTo>
                    <a:pt x="144780" y="361950"/>
                  </a:lnTo>
                  <a:lnTo>
                    <a:pt x="135890" y="359410"/>
                  </a:lnTo>
                  <a:lnTo>
                    <a:pt x="127000" y="356870"/>
                  </a:lnTo>
                  <a:lnTo>
                    <a:pt x="118110" y="353060"/>
                  </a:lnTo>
                  <a:lnTo>
                    <a:pt x="109220" y="349250"/>
                  </a:lnTo>
                  <a:lnTo>
                    <a:pt x="100330" y="345440"/>
                  </a:lnTo>
                  <a:lnTo>
                    <a:pt x="91440" y="341630"/>
                  </a:lnTo>
                  <a:lnTo>
                    <a:pt x="83820" y="336550"/>
                  </a:lnTo>
                  <a:lnTo>
                    <a:pt x="74930" y="330200"/>
                  </a:lnTo>
                  <a:lnTo>
                    <a:pt x="67310" y="325120"/>
                  </a:lnTo>
                  <a:lnTo>
                    <a:pt x="60960" y="318770"/>
                  </a:lnTo>
                  <a:lnTo>
                    <a:pt x="53340" y="312420"/>
                  </a:lnTo>
                  <a:lnTo>
                    <a:pt x="46990" y="304800"/>
                  </a:lnTo>
                  <a:lnTo>
                    <a:pt x="40640" y="298450"/>
                  </a:lnTo>
                  <a:lnTo>
                    <a:pt x="34290" y="290830"/>
                  </a:lnTo>
                  <a:lnTo>
                    <a:pt x="29210" y="281940"/>
                  </a:lnTo>
                  <a:lnTo>
                    <a:pt x="24130" y="274320"/>
                  </a:lnTo>
                  <a:lnTo>
                    <a:pt x="19050" y="265430"/>
                  </a:lnTo>
                  <a:lnTo>
                    <a:pt x="15240" y="257810"/>
                  </a:lnTo>
                  <a:lnTo>
                    <a:pt x="12700" y="247650"/>
                  </a:lnTo>
                  <a:lnTo>
                    <a:pt x="8890" y="238760"/>
                  </a:lnTo>
                  <a:lnTo>
                    <a:pt x="6350" y="229870"/>
                  </a:lnTo>
                  <a:lnTo>
                    <a:pt x="3810" y="220980"/>
                  </a:lnTo>
                  <a:lnTo>
                    <a:pt x="2540" y="210820"/>
                  </a:lnTo>
                  <a:lnTo>
                    <a:pt x="1270" y="201930"/>
                  </a:lnTo>
                  <a:lnTo>
                    <a:pt x="0" y="191770"/>
                  </a:lnTo>
                  <a:lnTo>
                    <a:pt x="0" y="182880"/>
                  </a:lnTo>
                  <a:lnTo>
                    <a:pt x="0" y="182880"/>
                  </a:lnTo>
                  <a:close/>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43" name="Shape 1073"/>
            <p:cNvSpPr/>
            <p:nvPr/>
          </p:nvSpPr>
          <p:spPr>
            <a:xfrm>
              <a:off x="1088389" y="374650"/>
              <a:ext cx="5080" cy="344170"/>
            </a:xfrm>
            <a:custGeom>
              <a:avLst/>
              <a:gdLst/>
              <a:ahLst/>
              <a:cxnLst/>
              <a:rect l="0" t="0" r="0" b="0"/>
              <a:pathLst>
                <a:path w="5080" h="344170">
                  <a:moveTo>
                    <a:pt x="5080" y="344170"/>
                  </a:moveTo>
                  <a:lnTo>
                    <a:pt x="0" y="0"/>
                  </a:lnTo>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sp>
          <p:nvSpPr>
            <p:cNvPr id="44" name="Shape 1074"/>
            <p:cNvSpPr/>
            <p:nvPr/>
          </p:nvSpPr>
          <p:spPr>
            <a:xfrm>
              <a:off x="377189" y="182880"/>
              <a:ext cx="524511" cy="0"/>
            </a:xfrm>
            <a:custGeom>
              <a:avLst/>
              <a:gdLst/>
              <a:ahLst/>
              <a:cxnLst/>
              <a:rect l="0" t="0" r="0" b="0"/>
              <a:pathLst>
                <a:path w="524511">
                  <a:moveTo>
                    <a:pt x="524511" y="0"/>
                  </a:moveTo>
                  <a:lnTo>
                    <a:pt x="0" y="0"/>
                  </a:lnTo>
                </a:path>
              </a:pathLst>
            </a:custGeom>
            <a:ln w="19049" cap="flat">
              <a:round/>
            </a:ln>
          </p:spPr>
          <p:style>
            <a:lnRef idx="1">
              <a:srgbClr val="40458C"/>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69622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Traversal</a:t>
            </a:r>
          </a:p>
        </p:txBody>
      </p:sp>
      <p:sp>
        <p:nvSpPr>
          <p:cNvPr id="5" name="Content Placeholder 4"/>
          <p:cNvSpPr>
            <a:spLocks noGrp="1"/>
          </p:cNvSpPr>
          <p:nvPr>
            <p:ph idx="1"/>
          </p:nvPr>
        </p:nvSpPr>
        <p:spPr/>
        <p:txBody>
          <a:bodyPr/>
          <a:lstStyle/>
          <a:p>
            <a:r>
              <a:rPr lang="en-US" u="sng" dirty="0"/>
              <a:t>Problem:</a:t>
            </a:r>
            <a:r>
              <a:rPr lang="en-US" dirty="0"/>
              <a:t> Search for a certain node or traverse all nodes in the graph</a:t>
            </a:r>
          </a:p>
          <a:p>
            <a:r>
              <a:rPr lang="en-US" dirty="0"/>
              <a:t>Depth First Search</a:t>
            </a:r>
          </a:p>
          <a:p>
            <a:pPr lvl="1"/>
            <a:r>
              <a:rPr lang="en-US" dirty="0"/>
              <a:t>Once a possible path is found, continue the search until the end of the path</a:t>
            </a:r>
          </a:p>
          <a:p>
            <a:r>
              <a:rPr lang="en-US" dirty="0"/>
              <a:t>Breadth First Search</a:t>
            </a:r>
          </a:p>
          <a:p>
            <a:pPr lvl="1"/>
            <a:r>
              <a:rPr lang="en-US" dirty="0"/>
              <a:t>Start several paths at a time, and advance in each one step at a time</a:t>
            </a:r>
          </a:p>
          <a:p>
            <a:endParaRPr lang="en-US" dirty="0"/>
          </a:p>
        </p:txBody>
      </p:sp>
      <p:sp>
        <p:nvSpPr>
          <p:cNvPr id="4" name="Slide Number Placeholder 3"/>
          <p:cNvSpPr>
            <a:spLocks noGrp="1"/>
          </p:cNvSpPr>
          <p:nvPr>
            <p:ph type="sldNum" sz="quarter" idx="12"/>
          </p:nvPr>
        </p:nvSpPr>
        <p:spPr/>
        <p:txBody>
          <a:bodyPr/>
          <a:lstStyle/>
          <a:p>
            <a:fld id="{56DD6F8B-6C5B-45AF-AEF3-D7DA40E4D41A}" type="slidenum">
              <a:rPr lang="en-US" smtClean="0"/>
              <a:pPr/>
              <a:t>21</a:t>
            </a:fld>
            <a:endParaRPr lang="en-US"/>
          </a:p>
        </p:txBody>
      </p:sp>
    </p:spTree>
    <p:extLst>
      <p:ext uri="{BB962C8B-B14F-4D97-AF65-F5344CB8AC3E}">
        <p14:creationId xmlns:p14="http://schemas.microsoft.com/office/powerpoint/2010/main" val="2159616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Breath first search</a:t>
            </a:r>
            <a:endParaRPr lang="en-US" dirty="0"/>
          </a:p>
        </p:txBody>
      </p:sp>
      <p:sp>
        <p:nvSpPr>
          <p:cNvPr id="3" name="Content Placeholder 2"/>
          <p:cNvSpPr>
            <a:spLocks noGrp="1"/>
          </p:cNvSpPr>
          <p:nvPr>
            <p:ph idx="1"/>
          </p:nvPr>
        </p:nvSpPr>
        <p:spPr/>
        <p:txBody>
          <a:bodyPr/>
          <a:lstStyle/>
          <a:p>
            <a:r>
              <a:rPr lang="en-US" dirty="0"/>
              <a:t>The order of search is across levels.  </a:t>
            </a:r>
          </a:p>
          <a:p>
            <a:r>
              <a:rPr lang="en-US" dirty="0"/>
              <a:t>The root is examined first; then both children of the root; then the children of those nodes, etc. </a:t>
            </a:r>
            <a:endParaRPr lang="en-US" dirty="0" smtClean="0"/>
          </a:p>
          <a:p>
            <a:r>
              <a:rPr lang="en-US" dirty="0"/>
              <a:t>Sometimes we can stop the algorithm if we are looking for a particular element, but the </a:t>
            </a:r>
            <a:r>
              <a:rPr lang="en-US" dirty="0" smtClean="0"/>
              <a:t>general BFS </a:t>
            </a:r>
            <a:r>
              <a:rPr lang="en-US" dirty="0"/>
              <a:t>algorithm runs through every node. </a:t>
            </a:r>
          </a:p>
        </p:txBody>
      </p:sp>
      <p:sp>
        <p:nvSpPr>
          <p:cNvPr id="5" name="Slide Number Placeholder 4"/>
          <p:cNvSpPr>
            <a:spLocks noGrp="1"/>
          </p:cNvSpPr>
          <p:nvPr>
            <p:ph type="sldNum" sz="quarter" idx="12"/>
          </p:nvPr>
        </p:nvSpPr>
        <p:spPr/>
        <p:txBody>
          <a:bodyPr/>
          <a:lstStyle/>
          <a:p>
            <a:fld id="{F455C364-9FA5-42CF-BA95-91899204269F}" type="slidenum">
              <a:rPr lang="en-US" smtClean="0"/>
              <a:pPr/>
              <a:t>22</a:t>
            </a:fld>
            <a:endParaRPr lang="en-US"/>
          </a:p>
        </p:txBody>
      </p:sp>
    </p:spTree>
    <p:extLst>
      <p:ext uri="{BB962C8B-B14F-4D97-AF65-F5344CB8AC3E}">
        <p14:creationId xmlns:p14="http://schemas.microsoft.com/office/powerpoint/2010/main" val="969284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Pick a source vertex S to start. </a:t>
            </a:r>
          </a:p>
          <a:p>
            <a:r>
              <a:rPr lang="en-US" dirty="0" smtClean="0"/>
              <a:t>Find </a:t>
            </a:r>
            <a:r>
              <a:rPr lang="en-US" dirty="0"/>
              <a:t>(or discover) the vertices that are adjacent to S. </a:t>
            </a:r>
          </a:p>
          <a:p>
            <a:r>
              <a:rPr lang="en-US" dirty="0" smtClean="0"/>
              <a:t>Pick </a:t>
            </a:r>
            <a:r>
              <a:rPr lang="en-US" dirty="0"/>
              <a:t>each child of S in turn and discover their vertices adjacent to that child. </a:t>
            </a:r>
          </a:p>
          <a:p>
            <a:r>
              <a:rPr lang="en-US" dirty="0" smtClean="0"/>
              <a:t>Done </a:t>
            </a:r>
            <a:r>
              <a:rPr lang="en-US" dirty="0"/>
              <a:t>when all children have been discovered and examined. </a:t>
            </a:r>
          </a:p>
          <a:p>
            <a:r>
              <a:rPr lang="en-US" dirty="0"/>
              <a:t>This results in a tree that is rooted at the source vertex S. </a:t>
            </a:r>
          </a:p>
          <a:p>
            <a:r>
              <a:rPr lang="en-US" dirty="0" smtClean="0">
                <a:solidFill>
                  <a:schemeClr val="accent2"/>
                </a:solidFill>
              </a:rPr>
              <a:t>The </a:t>
            </a:r>
            <a:r>
              <a:rPr lang="en-US" dirty="0">
                <a:solidFill>
                  <a:schemeClr val="accent2"/>
                </a:solidFill>
              </a:rPr>
              <a:t>idea is to find the distance from some Source vertex by expanding the “frontier” of what we </a:t>
            </a:r>
            <a:r>
              <a:rPr lang="en-US" dirty="0" smtClean="0">
                <a:solidFill>
                  <a:schemeClr val="accent2"/>
                </a:solidFill>
              </a:rPr>
              <a:t>have </a:t>
            </a:r>
            <a:r>
              <a:rPr lang="en-US" dirty="0">
                <a:solidFill>
                  <a:schemeClr val="accent2"/>
                </a:solidFill>
              </a:rPr>
              <a:t>visited.</a:t>
            </a:r>
          </a:p>
        </p:txBody>
      </p:sp>
      <p:sp>
        <p:nvSpPr>
          <p:cNvPr id="5" name="Slide Number Placeholder 4"/>
          <p:cNvSpPr>
            <a:spLocks noGrp="1"/>
          </p:cNvSpPr>
          <p:nvPr>
            <p:ph type="sldNum" sz="quarter" idx="12"/>
          </p:nvPr>
        </p:nvSpPr>
        <p:spPr/>
        <p:txBody>
          <a:bodyPr/>
          <a:lstStyle/>
          <a:p>
            <a:fld id="{F455C364-9FA5-42CF-BA95-91899204269F}" type="slidenum">
              <a:rPr lang="en-US" smtClean="0"/>
              <a:pPr/>
              <a:t>23</a:t>
            </a:fld>
            <a:endParaRPr lang="en-US"/>
          </a:p>
        </p:txBody>
      </p:sp>
    </p:spTree>
    <p:extLst>
      <p:ext uri="{BB962C8B-B14F-4D97-AF65-F5344CB8AC3E}">
        <p14:creationId xmlns:p14="http://schemas.microsoft.com/office/powerpoint/2010/main" val="169240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990600"/>
            <a:ext cx="8229600" cy="1066800"/>
          </a:xfrm>
        </p:spPr>
        <p:txBody>
          <a:bodyPr/>
          <a:lstStyle/>
          <a:p>
            <a:r>
              <a:rPr lang="en-US" dirty="0" smtClean="0"/>
              <a:t>BFS Algorithm</a:t>
            </a:r>
            <a:endParaRPr lang="en-US" dirty="0"/>
          </a:p>
        </p:txBody>
      </p:sp>
      <p:sp>
        <p:nvSpPr>
          <p:cNvPr id="8" name="Content Placeholder 7"/>
          <p:cNvSpPr>
            <a:spLocks noGrp="1"/>
          </p:cNvSpPr>
          <p:nvPr>
            <p:ph sz="half" idx="2"/>
          </p:nvPr>
        </p:nvSpPr>
        <p:spPr>
          <a:xfrm>
            <a:off x="4595648" y="1951037"/>
            <a:ext cx="4038600" cy="4525963"/>
          </a:xfrm>
        </p:spPr>
        <p:txBody>
          <a:bodyPr>
            <a:normAutofit fontScale="85000" lnSpcReduction="10000"/>
          </a:bodyPr>
          <a:lstStyle/>
          <a:p>
            <a:r>
              <a:rPr lang="en-US" dirty="0"/>
              <a:t>The </a:t>
            </a:r>
            <a:r>
              <a:rPr lang="en-US" dirty="0" smtClean="0"/>
              <a:t>breadth-first-search </a:t>
            </a:r>
            <a:r>
              <a:rPr lang="en-US" dirty="0"/>
              <a:t>procedure BFS below assumes that the input graph G </a:t>
            </a:r>
            <a:r>
              <a:rPr lang="en-US" dirty="0" smtClean="0"/>
              <a:t>= ( </a:t>
            </a:r>
            <a:r>
              <a:rPr lang="en-US" dirty="0"/>
              <a:t>V , E ) is represented using adjacency lists. It maintains several additional </a:t>
            </a:r>
            <a:r>
              <a:rPr lang="en-US" dirty="0" smtClean="0"/>
              <a:t>data structures </a:t>
            </a:r>
            <a:r>
              <a:rPr lang="en-US" dirty="0"/>
              <a:t>with each vertex in the graph</a:t>
            </a:r>
            <a:r>
              <a:rPr lang="en-US" dirty="0" smtClean="0"/>
              <a:t>.</a:t>
            </a:r>
          </a:p>
          <a:p>
            <a:r>
              <a:rPr lang="en-US" dirty="0" smtClean="0"/>
              <a:t> </a:t>
            </a:r>
            <a:r>
              <a:rPr lang="en-US" dirty="0"/>
              <a:t>The color of each vertex u ∈ V is </a:t>
            </a:r>
            <a:r>
              <a:rPr lang="en-US" dirty="0" smtClean="0"/>
              <a:t>stored in </a:t>
            </a:r>
            <a:r>
              <a:rPr lang="en-US" dirty="0"/>
              <a:t>the variable color[u ], </a:t>
            </a:r>
            <a:endParaRPr lang="en-US" dirty="0" smtClean="0"/>
          </a:p>
          <a:p>
            <a:r>
              <a:rPr lang="en-US" dirty="0" smtClean="0"/>
              <a:t>The </a:t>
            </a:r>
            <a:r>
              <a:rPr lang="en-US" dirty="0"/>
              <a:t>predecessor of u is stored in the variable π [u ].</a:t>
            </a:r>
          </a:p>
          <a:p>
            <a:r>
              <a:rPr lang="en-US" dirty="0"/>
              <a:t>If u has no predecessor (for example, if u = s or u has not been discovered</a:t>
            </a:r>
            <a:r>
              <a:rPr lang="en-US" dirty="0" smtClean="0"/>
              <a:t>), then </a:t>
            </a:r>
            <a:r>
              <a:rPr lang="en-US" dirty="0"/>
              <a:t>π [u ] = NIL </a:t>
            </a:r>
            <a:endParaRPr lang="en-US" dirty="0" smtClean="0"/>
          </a:p>
          <a:p>
            <a:r>
              <a:rPr lang="en-US" dirty="0" smtClean="0"/>
              <a:t>. </a:t>
            </a:r>
            <a:r>
              <a:rPr lang="en-US" dirty="0"/>
              <a:t>The distance from the source s to vertex u computed by </a:t>
            </a:r>
            <a:r>
              <a:rPr lang="en-US" dirty="0" smtClean="0"/>
              <a:t>the algorithm </a:t>
            </a:r>
            <a:r>
              <a:rPr lang="en-US" dirty="0"/>
              <a:t>is stored in d [u ]. </a:t>
            </a:r>
            <a:endParaRPr lang="en-US" dirty="0" smtClean="0"/>
          </a:p>
          <a:p>
            <a:r>
              <a:rPr lang="en-US" dirty="0" smtClean="0"/>
              <a:t>The </a:t>
            </a:r>
            <a:r>
              <a:rPr lang="en-US" dirty="0"/>
              <a:t>algorithm also uses a fi </a:t>
            </a:r>
            <a:r>
              <a:rPr lang="en-US" dirty="0" err="1"/>
              <a:t>rst</a:t>
            </a:r>
            <a:r>
              <a:rPr lang="en-US" dirty="0"/>
              <a:t>-in, </a:t>
            </a:r>
            <a:r>
              <a:rPr lang="en-US" dirty="0" smtClean="0"/>
              <a:t>first-out </a:t>
            </a:r>
            <a:r>
              <a:rPr lang="en-US" dirty="0"/>
              <a:t>queue Q</a:t>
            </a:r>
          </a:p>
        </p:txBody>
      </p:sp>
      <p:sp>
        <p:nvSpPr>
          <p:cNvPr id="5" name="Slide Number Placeholder 4"/>
          <p:cNvSpPr>
            <a:spLocks noGrp="1"/>
          </p:cNvSpPr>
          <p:nvPr>
            <p:ph type="sldNum" sz="quarter" idx="12"/>
          </p:nvPr>
        </p:nvSpPr>
        <p:spPr/>
        <p:txBody>
          <a:bodyPr/>
          <a:lstStyle/>
          <a:p>
            <a:fld id="{F455C364-9FA5-42CF-BA95-91899204269F}" type="slidenum">
              <a:rPr lang="en-US" smtClean="0"/>
              <a:pPr/>
              <a:t>24</a:t>
            </a:fld>
            <a:endParaRPr 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48" y="2057400"/>
            <a:ext cx="4191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005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en-US"/>
              <a:t>Breadth-First  Search - Example</a:t>
            </a:r>
          </a:p>
        </p:txBody>
      </p:sp>
      <p:sp>
        <p:nvSpPr>
          <p:cNvPr id="12294" name="AutoShape 6"/>
          <p:cNvSpPr>
            <a:spLocks noChangeArrowheads="1"/>
          </p:cNvSpPr>
          <p:nvPr/>
        </p:nvSpPr>
        <p:spPr bwMode="auto">
          <a:xfrm>
            <a:off x="2743200" y="2438400"/>
            <a:ext cx="457200" cy="4572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AutoShape 7"/>
          <p:cNvSpPr>
            <a:spLocks noChangeArrowheads="1"/>
          </p:cNvSpPr>
          <p:nvPr/>
        </p:nvSpPr>
        <p:spPr bwMode="auto">
          <a:xfrm>
            <a:off x="1371600" y="2438400"/>
            <a:ext cx="457200" cy="4572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AutoShape 8"/>
          <p:cNvSpPr>
            <a:spLocks noChangeArrowheads="1"/>
          </p:cNvSpPr>
          <p:nvPr/>
        </p:nvSpPr>
        <p:spPr bwMode="auto">
          <a:xfrm>
            <a:off x="5562600" y="2438400"/>
            <a:ext cx="457200" cy="4572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AutoShape 9"/>
          <p:cNvSpPr>
            <a:spLocks noChangeArrowheads="1"/>
          </p:cNvSpPr>
          <p:nvPr/>
        </p:nvSpPr>
        <p:spPr bwMode="auto">
          <a:xfrm>
            <a:off x="4191000" y="2438400"/>
            <a:ext cx="457200" cy="4572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2298" name="AutoShape 10"/>
          <p:cNvSpPr>
            <a:spLocks noChangeArrowheads="1"/>
          </p:cNvSpPr>
          <p:nvPr/>
        </p:nvSpPr>
        <p:spPr bwMode="auto">
          <a:xfrm>
            <a:off x="2743200" y="3733800"/>
            <a:ext cx="457200" cy="4572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AutoShape 11"/>
          <p:cNvSpPr>
            <a:spLocks noChangeArrowheads="1"/>
          </p:cNvSpPr>
          <p:nvPr/>
        </p:nvSpPr>
        <p:spPr bwMode="auto">
          <a:xfrm>
            <a:off x="1371600" y="3733800"/>
            <a:ext cx="457200" cy="4572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AutoShape 12"/>
          <p:cNvSpPr>
            <a:spLocks noChangeArrowheads="1"/>
          </p:cNvSpPr>
          <p:nvPr/>
        </p:nvSpPr>
        <p:spPr bwMode="auto">
          <a:xfrm>
            <a:off x="5562600" y="3733800"/>
            <a:ext cx="457200" cy="4572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AutoShape 13"/>
          <p:cNvSpPr>
            <a:spLocks noChangeArrowheads="1"/>
          </p:cNvSpPr>
          <p:nvPr/>
        </p:nvSpPr>
        <p:spPr bwMode="auto">
          <a:xfrm>
            <a:off x="4191000" y="3733800"/>
            <a:ext cx="457200" cy="4572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Text Box 14"/>
          <p:cNvSpPr txBox="1">
            <a:spLocks noChangeArrowheads="1"/>
          </p:cNvSpPr>
          <p:nvPr/>
        </p:nvSpPr>
        <p:spPr bwMode="auto">
          <a:xfrm>
            <a:off x="2819400" y="205740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a:t>
            </a:r>
          </a:p>
        </p:txBody>
      </p:sp>
      <p:cxnSp>
        <p:nvCxnSpPr>
          <p:cNvPr id="12303" name="AutoShape 15"/>
          <p:cNvCxnSpPr>
            <a:cxnSpLocks noChangeShapeType="1"/>
            <a:stCxn id="12295" idx="6"/>
            <a:endCxn id="12294" idx="2"/>
          </p:cNvCxnSpPr>
          <p:nvPr/>
        </p:nvCxnSpPr>
        <p:spPr bwMode="auto">
          <a:xfrm>
            <a:off x="1828800" y="26670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5" name="AutoShape 17"/>
          <p:cNvCxnSpPr>
            <a:cxnSpLocks noChangeShapeType="1"/>
            <a:stCxn id="12297" idx="6"/>
            <a:endCxn id="12296" idx="2"/>
          </p:cNvCxnSpPr>
          <p:nvPr/>
        </p:nvCxnSpPr>
        <p:spPr bwMode="auto">
          <a:xfrm>
            <a:off x="4648200" y="26670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6" name="AutoShape 18"/>
          <p:cNvCxnSpPr>
            <a:cxnSpLocks noChangeShapeType="1"/>
            <a:stCxn id="12298" idx="6"/>
            <a:endCxn id="12301" idx="2"/>
          </p:cNvCxnSpPr>
          <p:nvPr/>
        </p:nvCxnSpPr>
        <p:spPr bwMode="auto">
          <a:xfrm>
            <a:off x="3200400" y="3962400"/>
            <a:ext cx="9906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7" name="AutoShape 19"/>
          <p:cNvCxnSpPr>
            <a:cxnSpLocks noChangeShapeType="1"/>
            <a:stCxn id="12301" idx="6"/>
            <a:endCxn id="12300" idx="2"/>
          </p:cNvCxnSpPr>
          <p:nvPr/>
        </p:nvCxnSpPr>
        <p:spPr bwMode="auto">
          <a:xfrm>
            <a:off x="4648200" y="39624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8" name="AutoShape 20"/>
          <p:cNvCxnSpPr>
            <a:cxnSpLocks noChangeShapeType="1"/>
            <a:stCxn id="12294" idx="4"/>
            <a:endCxn id="12298" idx="0"/>
          </p:cNvCxnSpPr>
          <p:nvPr/>
        </p:nvCxnSpPr>
        <p:spPr bwMode="auto">
          <a:xfrm>
            <a:off x="29718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9" name="AutoShape 21"/>
          <p:cNvCxnSpPr>
            <a:cxnSpLocks noChangeShapeType="1"/>
            <a:stCxn id="12295" idx="4"/>
            <a:endCxn id="12299" idx="0"/>
          </p:cNvCxnSpPr>
          <p:nvPr/>
        </p:nvCxnSpPr>
        <p:spPr bwMode="auto">
          <a:xfrm>
            <a:off x="1600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0" name="AutoShape 22"/>
          <p:cNvCxnSpPr>
            <a:cxnSpLocks noChangeShapeType="1"/>
            <a:stCxn id="12298" idx="7"/>
            <a:endCxn id="12297" idx="3"/>
          </p:cNvCxnSpPr>
          <p:nvPr/>
        </p:nvCxnSpPr>
        <p:spPr bwMode="auto">
          <a:xfrm flipV="1">
            <a:off x="3133725" y="2828925"/>
            <a:ext cx="1123950" cy="971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1" name="AutoShape 23"/>
          <p:cNvCxnSpPr>
            <a:cxnSpLocks noChangeShapeType="1"/>
            <a:stCxn id="12297" idx="4"/>
            <a:endCxn id="12301" idx="0"/>
          </p:cNvCxnSpPr>
          <p:nvPr/>
        </p:nvCxnSpPr>
        <p:spPr bwMode="auto">
          <a:xfrm>
            <a:off x="44196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2" name="AutoShape 24"/>
          <p:cNvCxnSpPr>
            <a:cxnSpLocks noChangeShapeType="1"/>
            <a:stCxn id="12296" idx="4"/>
            <a:endCxn id="12300" idx="0"/>
          </p:cNvCxnSpPr>
          <p:nvPr/>
        </p:nvCxnSpPr>
        <p:spPr bwMode="auto">
          <a:xfrm>
            <a:off x="5791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3" name="Text Box 25"/>
          <p:cNvSpPr txBox="1">
            <a:spLocks noChangeArrowheads="1"/>
          </p:cNvSpPr>
          <p:nvPr/>
        </p:nvSpPr>
        <p:spPr bwMode="auto">
          <a:xfrm>
            <a:off x="14478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2315" name="Text Box 27"/>
          <p:cNvSpPr txBox="1">
            <a:spLocks noChangeArrowheads="1"/>
          </p:cNvSpPr>
          <p:nvPr/>
        </p:nvSpPr>
        <p:spPr bwMode="auto">
          <a:xfrm>
            <a:off x="4267200" y="2057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12316" name="Text Box 28"/>
          <p:cNvSpPr txBox="1">
            <a:spLocks noChangeArrowheads="1"/>
          </p:cNvSpPr>
          <p:nvPr/>
        </p:nvSpPr>
        <p:spPr bwMode="auto">
          <a:xfrm>
            <a:off x="57150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2317" name="Text Box 29"/>
          <p:cNvSpPr txBox="1">
            <a:spLocks noChangeArrowheads="1"/>
          </p:cNvSpPr>
          <p:nvPr/>
        </p:nvSpPr>
        <p:spPr bwMode="auto">
          <a:xfrm>
            <a:off x="1447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2318" name="Text Box 30"/>
          <p:cNvSpPr txBox="1">
            <a:spLocks noChangeArrowheads="1"/>
          </p:cNvSpPr>
          <p:nvPr/>
        </p:nvSpPr>
        <p:spPr bwMode="auto">
          <a:xfrm>
            <a:off x="2819400" y="4191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2319" name="Text Box 31"/>
          <p:cNvSpPr txBox="1">
            <a:spLocks noChangeArrowheads="1"/>
          </p:cNvSpPr>
          <p:nvPr/>
        </p:nvSpPr>
        <p:spPr bwMode="auto">
          <a:xfrm>
            <a:off x="4267200" y="41910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12320" name="Text Box 32"/>
          <p:cNvSpPr txBox="1">
            <a:spLocks noChangeArrowheads="1"/>
          </p:cNvSpPr>
          <p:nvPr/>
        </p:nvSpPr>
        <p:spPr bwMode="auto">
          <a:xfrm>
            <a:off x="57150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a:t>
            </a:r>
          </a:p>
        </p:txBody>
      </p:sp>
    </p:spTree>
    <p:extLst>
      <p:ext uri="{BB962C8B-B14F-4D97-AF65-F5344CB8AC3E}">
        <p14:creationId xmlns:p14="http://schemas.microsoft.com/office/powerpoint/2010/main" val="1458177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r>
              <a:rPr lang="en-US"/>
              <a:t>Breadth-First  Search - Example</a:t>
            </a:r>
          </a:p>
        </p:txBody>
      </p:sp>
      <p:sp>
        <p:nvSpPr>
          <p:cNvPr id="13315" name="AutoShape 3"/>
          <p:cNvSpPr>
            <a:spLocks noChangeArrowheads="1"/>
          </p:cNvSpPr>
          <p:nvPr/>
        </p:nvSpPr>
        <p:spPr bwMode="auto">
          <a:xfrm>
            <a:off x="2743200" y="24384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13316" name="AutoShape 4"/>
          <p:cNvSpPr>
            <a:spLocks noChangeArrowheads="1"/>
          </p:cNvSpPr>
          <p:nvPr/>
        </p:nvSpPr>
        <p:spPr bwMode="auto">
          <a:xfrm>
            <a:off x="1371600" y="24384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endParaRPr lang="en-US"/>
          </a:p>
        </p:txBody>
      </p:sp>
      <p:sp>
        <p:nvSpPr>
          <p:cNvPr id="13317" name="AutoShape 5"/>
          <p:cNvSpPr>
            <a:spLocks noChangeArrowheads="1"/>
          </p:cNvSpPr>
          <p:nvPr/>
        </p:nvSpPr>
        <p:spPr bwMode="auto">
          <a:xfrm>
            <a:off x="5562600" y="24384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3318" name="AutoShape 6"/>
          <p:cNvSpPr>
            <a:spLocks noChangeArrowheads="1"/>
          </p:cNvSpPr>
          <p:nvPr/>
        </p:nvSpPr>
        <p:spPr bwMode="auto">
          <a:xfrm>
            <a:off x="4191000" y="24384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3319" name="AutoShape 7"/>
          <p:cNvSpPr>
            <a:spLocks noChangeArrowheads="1"/>
          </p:cNvSpPr>
          <p:nvPr/>
        </p:nvSpPr>
        <p:spPr bwMode="auto">
          <a:xfrm>
            <a:off x="2743200" y="37338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3320" name="AutoShape 8"/>
          <p:cNvSpPr>
            <a:spLocks noChangeArrowheads="1"/>
          </p:cNvSpPr>
          <p:nvPr/>
        </p:nvSpPr>
        <p:spPr bwMode="auto">
          <a:xfrm>
            <a:off x="1371600" y="37338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3321" name="AutoShape 9"/>
          <p:cNvSpPr>
            <a:spLocks noChangeArrowheads="1"/>
          </p:cNvSpPr>
          <p:nvPr/>
        </p:nvSpPr>
        <p:spPr bwMode="auto">
          <a:xfrm>
            <a:off x="5562600" y="37338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3322" name="AutoShape 10"/>
          <p:cNvSpPr>
            <a:spLocks noChangeArrowheads="1"/>
          </p:cNvSpPr>
          <p:nvPr/>
        </p:nvSpPr>
        <p:spPr bwMode="auto">
          <a:xfrm>
            <a:off x="4191000" y="37338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3323" name="Text Box 11"/>
          <p:cNvSpPr txBox="1">
            <a:spLocks noChangeArrowheads="1"/>
          </p:cNvSpPr>
          <p:nvPr/>
        </p:nvSpPr>
        <p:spPr bwMode="auto">
          <a:xfrm>
            <a:off x="2819400" y="205740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a:t>
            </a:r>
          </a:p>
        </p:txBody>
      </p:sp>
      <p:cxnSp>
        <p:nvCxnSpPr>
          <p:cNvPr id="13324" name="AutoShape 12"/>
          <p:cNvCxnSpPr>
            <a:cxnSpLocks noChangeShapeType="1"/>
            <a:stCxn id="13316" idx="6"/>
            <a:endCxn id="13315" idx="2"/>
          </p:cNvCxnSpPr>
          <p:nvPr/>
        </p:nvCxnSpPr>
        <p:spPr bwMode="auto">
          <a:xfrm>
            <a:off x="1828800" y="26670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5" name="AutoShape 13"/>
          <p:cNvCxnSpPr>
            <a:cxnSpLocks noChangeShapeType="1"/>
            <a:stCxn id="13318" idx="6"/>
            <a:endCxn id="13317" idx="2"/>
          </p:cNvCxnSpPr>
          <p:nvPr/>
        </p:nvCxnSpPr>
        <p:spPr bwMode="auto">
          <a:xfrm>
            <a:off x="4648200" y="26670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6" name="AutoShape 14"/>
          <p:cNvCxnSpPr>
            <a:cxnSpLocks noChangeShapeType="1"/>
            <a:stCxn id="13319" idx="6"/>
            <a:endCxn id="13322" idx="2"/>
          </p:cNvCxnSpPr>
          <p:nvPr/>
        </p:nvCxnSpPr>
        <p:spPr bwMode="auto">
          <a:xfrm>
            <a:off x="3200400" y="3962400"/>
            <a:ext cx="9906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7" name="AutoShape 15"/>
          <p:cNvCxnSpPr>
            <a:cxnSpLocks noChangeShapeType="1"/>
            <a:stCxn id="13322" idx="6"/>
            <a:endCxn id="13321" idx="2"/>
          </p:cNvCxnSpPr>
          <p:nvPr/>
        </p:nvCxnSpPr>
        <p:spPr bwMode="auto">
          <a:xfrm>
            <a:off x="4648200" y="39624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8" name="AutoShape 16"/>
          <p:cNvCxnSpPr>
            <a:cxnSpLocks noChangeShapeType="1"/>
            <a:stCxn id="13315" idx="4"/>
            <a:endCxn id="13319" idx="0"/>
          </p:cNvCxnSpPr>
          <p:nvPr/>
        </p:nvCxnSpPr>
        <p:spPr bwMode="auto">
          <a:xfrm>
            <a:off x="29718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9" name="AutoShape 17"/>
          <p:cNvCxnSpPr>
            <a:cxnSpLocks noChangeShapeType="1"/>
            <a:stCxn id="13316" idx="4"/>
            <a:endCxn id="13320" idx="0"/>
          </p:cNvCxnSpPr>
          <p:nvPr/>
        </p:nvCxnSpPr>
        <p:spPr bwMode="auto">
          <a:xfrm>
            <a:off x="1600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0" name="AutoShape 18"/>
          <p:cNvCxnSpPr>
            <a:cxnSpLocks noChangeShapeType="1"/>
            <a:stCxn id="13319" idx="7"/>
            <a:endCxn id="13318" idx="3"/>
          </p:cNvCxnSpPr>
          <p:nvPr/>
        </p:nvCxnSpPr>
        <p:spPr bwMode="auto">
          <a:xfrm flipV="1">
            <a:off x="3133725" y="2828925"/>
            <a:ext cx="1123950" cy="971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1" name="AutoShape 19"/>
          <p:cNvCxnSpPr>
            <a:cxnSpLocks noChangeShapeType="1"/>
            <a:stCxn id="13318" idx="4"/>
            <a:endCxn id="13322" idx="0"/>
          </p:cNvCxnSpPr>
          <p:nvPr/>
        </p:nvCxnSpPr>
        <p:spPr bwMode="auto">
          <a:xfrm>
            <a:off x="44196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2" name="AutoShape 20"/>
          <p:cNvCxnSpPr>
            <a:cxnSpLocks noChangeShapeType="1"/>
            <a:stCxn id="13317" idx="4"/>
            <a:endCxn id="13321" idx="0"/>
          </p:cNvCxnSpPr>
          <p:nvPr/>
        </p:nvCxnSpPr>
        <p:spPr bwMode="auto">
          <a:xfrm>
            <a:off x="5791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33" name="Text Box 21"/>
          <p:cNvSpPr txBox="1">
            <a:spLocks noChangeArrowheads="1"/>
          </p:cNvSpPr>
          <p:nvPr/>
        </p:nvSpPr>
        <p:spPr bwMode="auto">
          <a:xfrm>
            <a:off x="1981200" y="5257800"/>
            <a:ext cx="48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 </a:t>
            </a:r>
          </a:p>
        </p:txBody>
      </p:sp>
      <p:graphicFrame>
        <p:nvGraphicFramePr>
          <p:cNvPr id="13354" name="Group 42"/>
          <p:cNvGraphicFramePr>
            <a:graphicFrameLocks noGrp="1"/>
          </p:cNvGraphicFramePr>
          <p:nvPr/>
        </p:nvGraphicFramePr>
        <p:xfrm>
          <a:off x="2743200" y="5181600"/>
          <a:ext cx="584200" cy="518160"/>
        </p:xfrm>
        <a:graphic>
          <a:graphicData uri="http://schemas.openxmlformats.org/drawingml/2006/table">
            <a:tbl>
              <a:tblPr/>
              <a:tblGrid>
                <a:gridCol w="5842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r>
            </a:tbl>
          </a:graphicData>
        </a:graphic>
      </p:graphicFrame>
      <p:sp>
        <p:nvSpPr>
          <p:cNvPr id="13347" name="Text Box 35"/>
          <p:cNvSpPr txBox="1">
            <a:spLocks noChangeArrowheads="1"/>
          </p:cNvSpPr>
          <p:nvPr/>
        </p:nvSpPr>
        <p:spPr bwMode="auto">
          <a:xfrm>
            <a:off x="14478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3348" name="Text Box 36"/>
          <p:cNvSpPr txBox="1">
            <a:spLocks noChangeArrowheads="1"/>
          </p:cNvSpPr>
          <p:nvPr/>
        </p:nvSpPr>
        <p:spPr bwMode="auto">
          <a:xfrm>
            <a:off x="4267200" y="2057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13349" name="Text Box 37"/>
          <p:cNvSpPr txBox="1">
            <a:spLocks noChangeArrowheads="1"/>
          </p:cNvSpPr>
          <p:nvPr/>
        </p:nvSpPr>
        <p:spPr bwMode="auto">
          <a:xfrm>
            <a:off x="57150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3350" name="Text Box 38"/>
          <p:cNvSpPr txBox="1">
            <a:spLocks noChangeArrowheads="1"/>
          </p:cNvSpPr>
          <p:nvPr/>
        </p:nvSpPr>
        <p:spPr bwMode="auto">
          <a:xfrm>
            <a:off x="1447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3351" name="Text Box 39"/>
          <p:cNvSpPr txBox="1">
            <a:spLocks noChangeArrowheads="1"/>
          </p:cNvSpPr>
          <p:nvPr/>
        </p:nvSpPr>
        <p:spPr bwMode="auto">
          <a:xfrm>
            <a:off x="2819400" y="4191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3352" name="Text Box 40"/>
          <p:cNvSpPr txBox="1">
            <a:spLocks noChangeArrowheads="1"/>
          </p:cNvSpPr>
          <p:nvPr/>
        </p:nvSpPr>
        <p:spPr bwMode="auto">
          <a:xfrm>
            <a:off x="4267200" y="41910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13353" name="Text Box 41"/>
          <p:cNvSpPr txBox="1">
            <a:spLocks noChangeArrowheads="1"/>
          </p:cNvSpPr>
          <p:nvPr/>
        </p:nvSpPr>
        <p:spPr bwMode="auto">
          <a:xfrm>
            <a:off x="57150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a:t>
            </a:r>
          </a:p>
        </p:txBody>
      </p:sp>
    </p:spTree>
    <p:extLst>
      <p:ext uri="{BB962C8B-B14F-4D97-AF65-F5344CB8AC3E}">
        <p14:creationId xmlns:p14="http://schemas.microsoft.com/office/powerpoint/2010/main" val="2617995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r>
              <a:rPr lang="en-US"/>
              <a:t>Breadth-First  Search - Example</a:t>
            </a:r>
          </a:p>
        </p:txBody>
      </p:sp>
      <p:sp>
        <p:nvSpPr>
          <p:cNvPr id="14339" name="AutoShape 3"/>
          <p:cNvSpPr>
            <a:spLocks noChangeArrowheads="1"/>
          </p:cNvSpPr>
          <p:nvPr/>
        </p:nvSpPr>
        <p:spPr bwMode="auto">
          <a:xfrm>
            <a:off x="27432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14340" name="AutoShape 4"/>
          <p:cNvSpPr>
            <a:spLocks noChangeArrowheads="1"/>
          </p:cNvSpPr>
          <p:nvPr/>
        </p:nvSpPr>
        <p:spPr bwMode="auto">
          <a:xfrm>
            <a:off x="1371600" y="24384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endParaRPr lang="en-US"/>
          </a:p>
        </p:txBody>
      </p:sp>
      <p:sp>
        <p:nvSpPr>
          <p:cNvPr id="14341" name="AutoShape 5"/>
          <p:cNvSpPr>
            <a:spLocks noChangeArrowheads="1"/>
          </p:cNvSpPr>
          <p:nvPr/>
        </p:nvSpPr>
        <p:spPr bwMode="auto">
          <a:xfrm>
            <a:off x="5562600" y="24384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4342" name="AutoShape 6"/>
          <p:cNvSpPr>
            <a:spLocks noChangeArrowheads="1"/>
          </p:cNvSpPr>
          <p:nvPr/>
        </p:nvSpPr>
        <p:spPr bwMode="auto">
          <a:xfrm>
            <a:off x="4191000" y="24384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4343" name="AutoShape 7"/>
          <p:cNvSpPr>
            <a:spLocks noChangeArrowheads="1"/>
          </p:cNvSpPr>
          <p:nvPr/>
        </p:nvSpPr>
        <p:spPr bwMode="auto">
          <a:xfrm>
            <a:off x="2743200" y="37338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p>
        </p:txBody>
      </p:sp>
      <p:sp>
        <p:nvSpPr>
          <p:cNvPr id="14344" name="AutoShape 8"/>
          <p:cNvSpPr>
            <a:spLocks noChangeArrowheads="1"/>
          </p:cNvSpPr>
          <p:nvPr/>
        </p:nvSpPr>
        <p:spPr bwMode="auto">
          <a:xfrm>
            <a:off x="1371600" y="37338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4345" name="AutoShape 9"/>
          <p:cNvSpPr>
            <a:spLocks noChangeArrowheads="1"/>
          </p:cNvSpPr>
          <p:nvPr/>
        </p:nvSpPr>
        <p:spPr bwMode="auto">
          <a:xfrm>
            <a:off x="5562600" y="37338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4346" name="AutoShape 10"/>
          <p:cNvSpPr>
            <a:spLocks noChangeArrowheads="1"/>
          </p:cNvSpPr>
          <p:nvPr/>
        </p:nvSpPr>
        <p:spPr bwMode="auto">
          <a:xfrm>
            <a:off x="4191000" y="37338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4347" name="Text Box 11"/>
          <p:cNvSpPr txBox="1">
            <a:spLocks noChangeArrowheads="1"/>
          </p:cNvSpPr>
          <p:nvPr/>
        </p:nvSpPr>
        <p:spPr bwMode="auto">
          <a:xfrm>
            <a:off x="2819400" y="205740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a:t>
            </a:r>
          </a:p>
        </p:txBody>
      </p:sp>
      <p:cxnSp>
        <p:nvCxnSpPr>
          <p:cNvPr id="14348" name="AutoShape 12"/>
          <p:cNvCxnSpPr>
            <a:cxnSpLocks noChangeShapeType="1"/>
            <a:stCxn id="14340" idx="6"/>
            <a:endCxn id="14339" idx="2"/>
          </p:cNvCxnSpPr>
          <p:nvPr/>
        </p:nvCxnSpPr>
        <p:spPr bwMode="auto">
          <a:xfrm>
            <a:off x="18288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9" name="AutoShape 13"/>
          <p:cNvCxnSpPr>
            <a:cxnSpLocks noChangeShapeType="1"/>
            <a:stCxn id="14342" idx="6"/>
            <a:endCxn id="14341" idx="2"/>
          </p:cNvCxnSpPr>
          <p:nvPr/>
        </p:nvCxnSpPr>
        <p:spPr bwMode="auto">
          <a:xfrm>
            <a:off x="4648200" y="26670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0" name="AutoShape 14"/>
          <p:cNvCxnSpPr>
            <a:cxnSpLocks noChangeShapeType="1"/>
            <a:stCxn id="14343" idx="6"/>
            <a:endCxn id="14346" idx="2"/>
          </p:cNvCxnSpPr>
          <p:nvPr/>
        </p:nvCxnSpPr>
        <p:spPr bwMode="auto">
          <a:xfrm>
            <a:off x="3200400" y="3962400"/>
            <a:ext cx="9906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1" name="AutoShape 15"/>
          <p:cNvCxnSpPr>
            <a:cxnSpLocks noChangeShapeType="1"/>
            <a:stCxn id="14346" idx="6"/>
            <a:endCxn id="14345" idx="2"/>
          </p:cNvCxnSpPr>
          <p:nvPr/>
        </p:nvCxnSpPr>
        <p:spPr bwMode="auto">
          <a:xfrm>
            <a:off x="4648200" y="39624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2" name="AutoShape 16"/>
          <p:cNvCxnSpPr>
            <a:cxnSpLocks noChangeShapeType="1"/>
            <a:stCxn id="14339" idx="4"/>
            <a:endCxn id="14343" idx="0"/>
          </p:cNvCxnSpPr>
          <p:nvPr/>
        </p:nvCxnSpPr>
        <p:spPr bwMode="auto">
          <a:xfrm>
            <a:off x="29718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3" name="AutoShape 17"/>
          <p:cNvCxnSpPr>
            <a:cxnSpLocks noChangeShapeType="1"/>
            <a:stCxn id="14340" idx="4"/>
            <a:endCxn id="14344" idx="0"/>
          </p:cNvCxnSpPr>
          <p:nvPr/>
        </p:nvCxnSpPr>
        <p:spPr bwMode="auto">
          <a:xfrm>
            <a:off x="1600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4" name="AutoShape 18"/>
          <p:cNvCxnSpPr>
            <a:cxnSpLocks noChangeShapeType="1"/>
            <a:stCxn id="14343" idx="7"/>
            <a:endCxn id="14342" idx="3"/>
          </p:cNvCxnSpPr>
          <p:nvPr/>
        </p:nvCxnSpPr>
        <p:spPr bwMode="auto">
          <a:xfrm flipV="1">
            <a:off x="3133725" y="2828925"/>
            <a:ext cx="1123950" cy="971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5" name="AutoShape 19"/>
          <p:cNvCxnSpPr>
            <a:cxnSpLocks noChangeShapeType="1"/>
            <a:stCxn id="14342" idx="4"/>
            <a:endCxn id="14346" idx="0"/>
          </p:cNvCxnSpPr>
          <p:nvPr/>
        </p:nvCxnSpPr>
        <p:spPr bwMode="auto">
          <a:xfrm>
            <a:off x="44196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6" name="AutoShape 20"/>
          <p:cNvCxnSpPr>
            <a:cxnSpLocks noChangeShapeType="1"/>
            <a:stCxn id="14341" idx="4"/>
            <a:endCxn id="14345" idx="0"/>
          </p:cNvCxnSpPr>
          <p:nvPr/>
        </p:nvCxnSpPr>
        <p:spPr bwMode="auto">
          <a:xfrm>
            <a:off x="5791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7" name="Text Box 21"/>
          <p:cNvSpPr txBox="1">
            <a:spLocks noChangeArrowheads="1"/>
          </p:cNvSpPr>
          <p:nvPr/>
        </p:nvSpPr>
        <p:spPr bwMode="auto">
          <a:xfrm>
            <a:off x="1981200" y="5257800"/>
            <a:ext cx="48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 </a:t>
            </a:r>
          </a:p>
        </p:txBody>
      </p:sp>
      <p:graphicFrame>
        <p:nvGraphicFramePr>
          <p:cNvPr id="14373" name="Group 37"/>
          <p:cNvGraphicFramePr>
            <a:graphicFrameLocks noGrp="1"/>
          </p:cNvGraphicFramePr>
          <p:nvPr/>
        </p:nvGraphicFramePr>
        <p:xfrm>
          <a:off x="2743200" y="5181600"/>
          <a:ext cx="1168400" cy="518160"/>
        </p:xfrm>
        <a:graphic>
          <a:graphicData uri="http://schemas.openxmlformats.org/drawingml/2006/table">
            <a:tbl>
              <a:tblPr/>
              <a:tblGrid>
                <a:gridCol w="584200"/>
                <a:gridCol w="5842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r>
            </a:tbl>
          </a:graphicData>
        </a:graphic>
      </p:graphicFrame>
      <p:sp>
        <p:nvSpPr>
          <p:cNvPr id="14364" name="Text Box 28"/>
          <p:cNvSpPr txBox="1">
            <a:spLocks noChangeArrowheads="1"/>
          </p:cNvSpPr>
          <p:nvPr/>
        </p:nvSpPr>
        <p:spPr bwMode="auto">
          <a:xfrm>
            <a:off x="14478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4365" name="Text Box 29"/>
          <p:cNvSpPr txBox="1">
            <a:spLocks noChangeArrowheads="1"/>
          </p:cNvSpPr>
          <p:nvPr/>
        </p:nvSpPr>
        <p:spPr bwMode="auto">
          <a:xfrm>
            <a:off x="4267200" y="2057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14366" name="Text Box 30"/>
          <p:cNvSpPr txBox="1">
            <a:spLocks noChangeArrowheads="1"/>
          </p:cNvSpPr>
          <p:nvPr/>
        </p:nvSpPr>
        <p:spPr bwMode="auto">
          <a:xfrm>
            <a:off x="57150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4367" name="Text Box 31"/>
          <p:cNvSpPr txBox="1">
            <a:spLocks noChangeArrowheads="1"/>
          </p:cNvSpPr>
          <p:nvPr/>
        </p:nvSpPr>
        <p:spPr bwMode="auto">
          <a:xfrm>
            <a:off x="1447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4368" name="Text Box 32"/>
          <p:cNvSpPr txBox="1">
            <a:spLocks noChangeArrowheads="1"/>
          </p:cNvSpPr>
          <p:nvPr/>
        </p:nvSpPr>
        <p:spPr bwMode="auto">
          <a:xfrm>
            <a:off x="2819400" y="4191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4369" name="Text Box 33"/>
          <p:cNvSpPr txBox="1">
            <a:spLocks noChangeArrowheads="1"/>
          </p:cNvSpPr>
          <p:nvPr/>
        </p:nvSpPr>
        <p:spPr bwMode="auto">
          <a:xfrm>
            <a:off x="4267200" y="41910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14370" name="Text Box 34"/>
          <p:cNvSpPr txBox="1">
            <a:spLocks noChangeArrowheads="1"/>
          </p:cNvSpPr>
          <p:nvPr/>
        </p:nvSpPr>
        <p:spPr bwMode="auto">
          <a:xfrm>
            <a:off x="57150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a:t>
            </a:r>
          </a:p>
        </p:txBody>
      </p:sp>
    </p:spTree>
    <p:extLst>
      <p:ext uri="{BB962C8B-B14F-4D97-AF65-F5344CB8AC3E}">
        <p14:creationId xmlns:p14="http://schemas.microsoft.com/office/powerpoint/2010/main" val="3319911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US"/>
              <a:t>Breadth-First  Search - Example</a:t>
            </a:r>
          </a:p>
        </p:txBody>
      </p:sp>
      <p:sp>
        <p:nvSpPr>
          <p:cNvPr id="15363" name="AutoShape 3"/>
          <p:cNvSpPr>
            <a:spLocks noChangeArrowheads="1"/>
          </p:cNvSpPr>
          <p:nvPr/>
        </p:nvSpPr>
        <p:spPr bwMode="auto">
          <a:xfrm>
            <a:off x="27432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15364" name="AutoShape 4"/>
          <p:cNvSpPr>
            <a:spLocks noChangeArrowheads="1"/>
          </p:cNvSpPr>
          <p:nvPr/>
        </p:nvSpPr>
        <p:spPr bwMode="auto">
          <a:xfrm>
            <a:off x="1371600" y="24384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ym typeface="Symbol" pitchFamily="18" charset="2"/>
              </a:rPr>
              <a:t>1</a:t>
            </a:r>
            <a:endParaRPr lang="en-US" dirty="0"/>
          </a:p>
        </p:txBody>
      </p:sp>
      <p:sp>
        <p:nvSpPr>
          <p:cNvPr id="15365" name="AutoShape 5"/>
          <p:cNvSpPr>
            <a:spLocks noChangeArrowheads="1"/>
          </p:cNvSpPr>
          <p:nvPr/>
        </p:nvSpPr>
        <p:spPr bwMode="auto">
          <a:xfrm>
            <a:off x="5562600" y="24384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5366" name="AutoShape 6"/>
          <p:cNvSpPr>
            <a:spLocks noChangeArrowheads="1"/>
          </p:cNvSpPr>
          <p:nvPr/>
        </p:nvSpPr>
        <p:spPr bwMode="auto">
          <a:xfrm>
            <a:off x="4191000" y="2438400"/>
            <a:ext cx="457200" cy="457200"/>
          </a:xfrm>
          <a:prstGeom prst="flowChartConnector">
            <a:avLst/>
          </a:prstGeom>
          <a:solidFill>
            <a:srgbClr val="31AD9E"/>
          </a:solidFill>
          <a:ln w="9525">
            <a:solidFill>
              <a:schemeClr val="tx1"/>
            </a:solidFill>
            <a:round/>
            <a:headEnd/>
            <a:tailEnd/>
          </a:ln>
          <a:effectLst/>
          <a:extLst/>
        </p:spPr>
        <p:txBody>
          <a:bodyPr wrap="none" anchor="ctr"/>
          <a:lstStyle/>
          <a:p>
            <a:pPr algn="ctr"/>
            <a:r>
              <a:rPr lang="en-US" dirty="0">
                <a:sym typeface="Symbol" pitchFamily="18" charset="2"/>
              </a:rPr>
              <a:t>2</a:t>
            </a:r>
          </a:p>
        </p:txBody>
      </p:sp>
      <p:sp>
        <p:nvSpPr>
          <p:cNvPr id="15367" name="AutoShape 7"/>
          <p:cNvSpPr>
            <a:spLocks noChangeArrowheads="1"/>
          </p:cNvSpPr>
          <p:nvPr/>
        </p:nvSpPr>
        <p:spPr bwMode="auto">
          <a:xfrm>
            <a:off x="27432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p>
        </p:txBody>
      </p:sp>
      <p:sp>
        <p:nvSpPr>
          <p:cNvPr id="15368" name="AutoShape 8"/>
          <p:cNvSpPr>
            <a:spLocks noChangeArrowheads="1"/>
          </p:cNvSpPr>
          <p:nvPr/>
        </p:nvSpPr>
        <p:spPr bwMode="auto">
          <a:xfrm>
            <a:off x="1371600" y="37338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5369" name="AutoShape 9"/>
          <p:cNvSpPr>
            <a:spLocks noChangeArrowheads="1"/>
          </p:cNvSpPr>
          <p:nvPr/>
        </p:nvSpPr>
        <p:spPr bwMode="auto">
          <a:xfrm>
            <a:off x="5562600" y="37338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5370" name="AutoShape 10"/>
          <p:cNvSpPr>
            <a:spLocks noChangeArrowheads="1"/>
          </p:cNvSpPr>
          <p:nvPr/>
        </p:nvSpPr>
        <p:spPr bwMode="auto">
          <a:xfrm>
            <a:off x="4191000" y="3733800"/>
            <a:ext cx="457200" cy="457200"/>
          </a:xfrm>
          <a:prstGeom prst="flowChartConnector">
            <a:avLst/>
          </a:prstGeom>
          <a:solidFill>
            <a:srgbClr val="31AD9E"/>
          </a:solidFill>
          <a:ln w="9525">
            <a:solidFill>
              <a:schemeClr val="tx1"/>
            </a:solidFill>
            <a:round/>
            <a:headEnd/>
            <a:tailEnd/>
          </a:ln>
          <a:effectLst/>
          <a:extLst/>
        </p:spPr>
        <p:txBody>
          <a:bodyPr wrap="none" anchor="ctr"/>
          <a:lstStyle/>
          <a:p>
            <a:pPr algn="ctr"/>
            <a:r>
              <a:rPr lang="en-US">
                <a:sym typeface="Symbol" pitchFamily="18" charset="2"/>
              </a:rPr>
              <a:t>2</a:t>
            </a:r>
          </a:p>
        </p:txBody>
      </p:sp>
      <p:sp>
        <p:nvSpPr>
          <p:cNvPr id="15371" name="Text Box 11"/>
          <p:cNvSpPr txBox="1">
            <a:spLocks noChangeArrowheads="1"/>
          </p:cNvSpPr>
          <p:nvPr/>
        </p:nvSpPr>
        <p:spPr bwMode="auto">
          <a:xfrm>
            <a:off x="2819400" y="205740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a:t>
            </a:r>
          </a:p>
        </p:txBody>
      </p:sp>
      <p:cxnSp>
        <p:nvCxnSpPr>
          <p:cNvPr id="15372" name="AutoShape 12"/>
          <p:cNvCxnSpPr>
            <a:cxnSpLocks noChangeShapeType="1"/>
            <a:stCxn id="15364" idx="6"/>
            <a:endCxn id="15363" idx="2"/>
          </p:cNvCxnSpPr>
          <p:nvPr/>
        </p:nvCxnSpPr>
        <p:spPr bwMode="auto">
          <a:xfrm>
            <a:off x="18288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3" name="AutoShape 13"/>
          <p:cNvCxnSpPr>
            <a:cxnSpLocks noChangeShapeType="1"/>
            <a:stCxn id="15366" idx="6"/>
            <a:endCxn id="15365" idx="2"/>
          </p:cNvCxnSpPr>
          <p:nvPr/>
        </p:nvCxnSpPr>
        <p:spPr bwMode="auto">
          <a:xfrm>
            <a:off x="4648200" y="26670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4" name="AutoShape 14"/>
          <p:cNvCxnSpPr>
            <a:cxnSpLocks noChangeShapeType="1"/>
            <a:stCxn id="15367" idx="6"/>
            <a:endCxn id="15370" idx="2"/>
          </p:cNvCxnSpPr>
          <p:nvPr/>
        </p:nvCxnSpPr>
        <p:spPr bwMode="auto">
          <a:xfrm>
            <a:off x="3200400" y="3962400"/>
            <a:ext cx="9906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5" name="AutoShape 15"/>
          <p:cNvCxnSpPr>
            <a:cxnSpLocks noChangeShapeType="1"/>
            <a:stCxn id="15370" idx="6"/>
            <a:endCxn id="15369" idx="2"/>
          </p:cNvCxnSpPr>
          <p:nvPr/>
        </p:nvCxnSpPr>
        <p:spPr bwMode="auto">
          <a:xfrm>
            <a:off x="4648200" y="39624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6" name="AutoShape 16"/>
          <p:cNvCxnSpPr>
            <a:cxnSpLocks noChangeShapeType="1"/>
            <a:stCxn id="15363" idx="4"/>
            <a:endCxn id="15367" idx="0"/>
          </p:cNvCxnSpPr>
          <p:nvPr/>
        </p:nvCxnSpPr>
        <p:spPr bwMode="auto">
          <a:xfrm>
            <a:off x="29718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7" name="AutoShape 17"/>
          <p:cNvCxnSpPr>
            <a:cxnSpLocks noChangeShapeType="1"/>
            <a:stCxn id="15364" idx="4"/>
            <a:endCxn id="15368" idx="0"/>
          </p:cNvCxnSpPr>
          <p:nvPr/>
        </p:nvCxnSpPr>
        <p:spPr bwMode="auto">
          <a:xfrm>
            <a:off x="1600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8" name="AutoShape 18"/>
          <p:cNvCxnSpPr>
            <a:cxnSpLocks noChangeShapeType="1"/>
            <a:stCxn id="15367" idx="7"/>
            <a:endCxn id="15366" idx="3"/>
          </p:cNvCxnSpPr>
          <p:nvPr/>
        </p:nvCxnSpPr>
        <p:spPr bwMode="auto">
          <a:xfrm flipV="1">
            <a:off x="3133725" y="2828925"/>
            <a:ext cx="1123950" cy="9715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9" name="AutoShape 19"/>
          <p:cNvCxnSpPr>
            <a:cxnSpLocks noChangeShapeType="1"/>
            <a:stCxn id="15366" idx="4"/>
            <a:endCxn id="15370" idx="0"/>
          </p:cNvCxnSpPr>
          <p:nvPr/>
        </p:nvCxnSpPr>
        <p:spPr bwMode="auto">
          <a:xfrm>
            <a:off x="44196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0" name="AutoShape 20"/>
          <p:cNvCxnSpPr>
            <a:cxnSpLocks noChangeShapeType="1"/>
            <a:stCxn id="15365" idx="4"/>
            <a:endCxn id="15369" idx="0"/>
          </p:cNvCxnSpPr>
          <p:nvPr/>
        </p:nvCxnSpPr>
        <p:spPr bwMode="auto">
          <a:xfrm>
            <a:off x="5791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81" name="Text Box 21"/>
          <p:cNvSpPr txBox="1">
            <a:spLocks noChangeArrowheads="1"/>
          </p:cNvSpPr>
          <p:nvPr/>
        </p:nvSpPr>
        <p:spPr bwMode="auto">
          <a:xfrm>
            <a:off x="1981200" y="5257800"/>
            <a:ext cx="48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 </a:t>
            </a:r>
          </a:p>
        </p:txBody>
      </p:sp>
      <p:graphicFrame>
        <p:nvGraphicFramePr>
          <p:cNvPr id="15399" name="Group 39"/>
          <p:cNvGraphicFramePr>
            <a:graphicFrameLocks noGrp="1"/>
          </p:cNvGraphicFramePr>
          <p:nvPr/>
        </p:nvGraphicFramePr>
        <p:xfrm>
          <a:off x="2743200" y="5181600"/>
          <a:ext cx="1752600" cy="518160"/>
        </p:xfrm>
        <a:graphic>
          <a:graphicData uri="http://schemas.openxmlformats.org/drawingml/2006/table">
            <a:tbl>
              <a:tblPr/>
              <a:tblGrid>
                <a:gridCol w="584200"/>
                <a:gridCol w="584200"/>
                <a:gridCol w="5842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r>
            </a:tbl>
          </a:graphicData>
        </a:graphic>
      </p:graphicFrame>
      <p:sp>
        <p:nvSpPr>
          <p:cNvPr id="15390" name="Text Box 30"/>
          <p:cNvSpPr txBox="1">
            <a:spLocks noChangeArrowheads="1"/>
          </p:cNvSpPr>
          <p:nvPr/>
        </p:nvSpPr>
        <p:spPr bwMode="auto">
          <a:xfrm>
            <a:off x="14478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5391" name="Text Box 31"/>
          <p:cNvSpPr txBox="1">
            <a:spLocks noChangeArrowheads="1"/>
          </p:cNvSpPr>
          <p:nvPr/>
        </p:nvSpPr>
        <p:spPr bwMode="auto">
          <a:xfrm>
            <a:off x="4267200" y="2057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15392" name="Text Box 32"/>
          <p:cNvSpPr txBox="1">
            <a:spLocks noChangeArrowheads="1"/>
          </p:cNvSpPr>
          <p:nvPr/>
        </p:nvSpPr>
        <p:spPr bwMode="auto">
          <a:xfrm>
            <a:off x="57150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5393" name="Text Box 33"/>
          <p:cNvSpPr txBox="1">
            <a:spLocks noChangeArrowheads="1"/>
          </p:cNvSpPr>
          <p:nvPr/>
        </p:nvSpPr>
        <p:spPr bwMode="auto">
          <a:xfrm>
            <a:off x="1447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5394" name="Text Box 34"/>
          <p:cNvSpPr txBox="1">
            <a:spLocks noChangeArrowheads="1"/>
          </p:cNvSpPr>
          <p:nvPr/>
        </p:nvSpPr>
        <p:spPr bwMode="auto">
          <a:xfrm>
            <a:off x="2819400" y="4191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5395" name="Text Box 35"/>
          <p:cNvSpPr txBox="1">
            <a:spLocks noChangeArrowheads="1"/>
          </p:cNvSpPr>
          <p:nvPr/>
        </p:nvSpPr>
        <p:spPr bwMode="auto">
          <a:xfrm>
            <a:off x="4267200" y="41910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15396" name="Text Box 36"/>
          <p:cNvSpPr txBox="1">
            <a:spLocks noChangeArrowheads="1"/>
          </p:cNvSpPr>
          <p:nvPr/>
        </p:nvSpPr>
        <p:spPr bwMode="auto">
          <a:xfrm>
            <a:off x="57150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a:t>
            </a:r>
          </a:p>
        </p:txBody>
      </p:sp>
    </p:spTree>
    <p:extLst>
      <p:ext uri="{BB962C8B-B14F-4D97-AF65-F5344CB8AC3E}">
        <p14:creationId xmlns:p14="http://schemas.microsoft.com/office/powerpoint/2010/main" val="449665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a:t>Breadth-First  Search - Example</a:t>
            </a:r>
          </a:p>
        </p:txBody>
      </p:sp>
      <p:sp>
        <p:nvSpPr>
          <p:cNvPr id="17411" name="AutoShape 3"/>
          <p:cNvSpPr>
            <a:spLocks noChangeArrowheads="1"/>
          </p:cNvSpPr>
          <p:nvPr/>
        </p:nvSpPr>
        <p:spPr bwMode="auto">
          <a:xfrm>
            <a:off x="27432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17412" name="AutoShape 4"/>
          <p:cNvSpPr>
            <a:spLocks noChangeArrowheads="1"/>
          </p:cNvSpPr>
          <p:nvPr/>
        </p:nvSpPr>
        <p:spPr bwMode="auto">
          <a:xfrm>
            <a:off x="13716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endParaRPr lang="en-US"/>
          </a:p>
        </p:txBody>
      </p:sp>
      <p:sp>
        <p:nvSpPr>
          <p:cNvPr id="17413" name="AutoShape 5"/>
          <p:cNvSpPr>
            <a:spLocks noChangeArrowheads="1"/>
          </p:cNvSpPr>
          <p:nvPr/>
        </p:nvSpPr>
        <p:spPr bwMode="auto">
          <a:xfrm>
            <a:off x="5562600" y="24384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7414" name="AutoShape 6"/>
          <p:cNvSpPr>
            <a:spLocks noChangeArrowheads="1"/>
          </p:cNvSpPr>
          <p:nvPr/>
        </p:nvSpPr>
        <p:spPr bwMode="auto">
          <a:xfrm>
            <a:off x="4191000" y="24384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17415" name="AutoShape 7"/>
          <p:cNvSpPr>
            <a:spLocks noChangeArrowheads="1"/>
          </p:cNvSpPr>
          <p:nvPr/>
        </p:nvSpPr>
        <p:spPr bwMode="auto">
          <a:xfrm>
            <a:off x="27432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p>
        </p:txBody>
      </p:sp>
      <p:sp>
        <p:nvSpPr>
          <p:cNvPr id="17416" name="AutoShape 8"/>
          <p:cNvSpPr>
            <a:spLocks noChangeArrowheads="1"/>
          </p:cNvSpPr>
          <p:nvPr/>
        </p:nvSpPr>
        <p:spPr bwMode="auto">
          <a:xfrm>
            <a:off x="1371600" y="37338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17417" name="AutoShape 9"/>
          <p:cNvSpPr>
            <a:spLocks noChangeArrowheads="1"/>
          </p:cNvSpPr>
          <p:nvPr/>
        </p:nvSpPr>
        <p:spPr bwMode="auto">
          <a:xfrm>
            <a:off x="5562600" y="37338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7418" name="AutoShape 10"/>
          <p:cNvSpPr>
            <a:spLocks noChangeArrowheads="1"/>
          </p:cNvSpPr>
          <p:nvPr/>
        </p:nvSpPr>
        <p:spPr bwMode="auto">
          <a:xfrm>
            <a:off x="4191000" y="3733800"/>
            <a:ext cx="457200" cy="457200"/>
          </a:xfrm>
          <a:prstGeom prst="flowChartConnector">
            <a:avLst/>
          </a:prstGeom>
          <a:solidFill>
            <a:srgbClr val="31AD9E"/>
          </a:solidFill>
          <a:ln w="9525">
            <a:solidFill>
              <a:schemeClr val="tx1"/>
            </a:solidFill>
            <a:round/>
            <a:headEnd/>
            <a:tailEnd/>
          </a:ln>
          <a:effectLst/>
          <a:extLst/>
        </p:spPr>
        <p:txBody>
          <a:bodyPr wrap="none" anchor="ctr"/>
          <a:lstStyle/>
          <a:p>
            <a:pPr algn="ctr"/>
            <a:r>
              <a:rPr lang="en-US">
                <a:sym typeface="Symbol" pitchFamily="18" charset="2"/>
              </a:rPr>
              <a:t>2</a:t>
            </a:r>
          </a:p>
        </p:txBody>
      </p:sp>
      <p:sp>
        <p:nvSpPr>
          <p:cNvPr id="17419" name="Text Box 11"/>
          <p:cNvSpPr txBox="1">
            <a:spLocks noChangeArrowheads="1"/>
          </p:cNvSpPr>
          <p:nvPr/>
        </p:nvSpPr>
        <p:spPr bwMode="auto">
          <a:xfrm>
            <a:off x="2819400" y="205740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a:t>
            </a:r>
          </a:p>
        </p:txBody>
      </p:sp>
      <p:cxnSp>
        <p:nvCxnSpPr>
          <p:cNvPr id="17420" name="AutoShape 12"/>
          <p:cNvCxnSpPr>
            <a:cxnSpLocks noChangeShapeType="1"/>
            <a:stCxn id="17412" idx="6"/>
            <a:endCxn id="17411" idx="2"/>
          </p:cNvCxnSpPr>
          <p:nvPr/>
        </p:nvCxnSpPr>
        <p:spPr bwMode="auto">
          <a:xfrm>
            <a:off x="18288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1" name="AutoShape 13"/>
          <p:cNvCxnSpPr>
            <a:cxnSpLocks noChangeShapeType="1"/>
            <a:stCxn id="17414" idx="6"/>
            <a:endCxn id="17413" idx="2"/>
          </p:cNvCxnSpPr>
          <p:nvPr/>
        </p:nvCxnSpPr>
        <p:spPr bwMode="auto">
          <a:xfrm>
            <a:off x="4648200" y="26670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2" name="AutoShape 14"/>
          <p:cNvCxnSpPr>
            <a:cxnSpLocks noChangeShapeType="1"/>
            <a:stCxn id="17415" idx="6"/>
            <a:endCxn id="17418" idx="2"/>
          </p:cNvCxnSpPr>
          <p:nvPr/>
        </p:nvCxnSpPr>
        <p:spPr bwMode="auto">
          <a:xfrm>
            <a:off x="3200400" y="3962400"/>
            <a:ext cx="9906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3" name="AutoShape 15"/>
          <p:cNvCxnSpPr>
            <a:cxnSpLocks noChangeShapeType="1"/>
            <a:stCxn id="17418" idx="6"/>
            <a:endCxn id="17417" idx="2"/>
          </p:cNvCxnSpPr>
          <p:nvPr/>
        </p:nvCxnSpPr>
        <p:spPr bwMode="auto">
          <a:xfrm>
            <a:off x="4648200" y="39624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4" name="AutoShape 16"/>
          <p:cNvCxnSpPr>
            <a:cxnSpLocks noChangeShapeType="1"/>
            <a:stCxn id="17411" idx="4"/>
            <a:endCxn id="17415" idx="0"/>
          </p:cNvCxnSpPr>
          <p:nvPr/>
        </p:nvCxnSpPr>
        <p:spPr bwMode="auto">
          <a:xfrm>
            <a:off x="29718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5" name="AutoShape 17"/>
          <p:cNvCxnSpPr>
            <a:cxnSpLocks noChangeShapeType="1"/>
            <a:stCxn id="17412" idx="4"/>
            <a:endCxn id="17416" idx="0"/>
          </p:cNvCxnSpPr>
          <p:nvPr/>
        </p:nvCxnSpPr>
        <p:spPr bwMode="auto">
          <a:xfrm>
            <a:off x="16002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6" name="AutoShape 18"/>
          <p:cNvCxnSpPr>
            <a:cxnSpLocks noChangeShapeType="1"/>
            <a:stCxn id="17415" idx="7"/>
            <a:endCxn id="17414" idx="3"/>
          </p:cNvCxnSpPr>
          <p:nvPr/>
        </p:nvCxnSpPr>
        <p:spPr bwMode="auto">
          <a:xfrm flipV="1">
            <a:off x="3133725" y="2828925"/>
            <a:ext cx="1123950" cy="9715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7" name="AutoShape 19"/>
          <p:cNvCxnSpPr>
            <a:cxnSpLocks noChangeShapeType="1"/>
            <a:stCxn id="17414" idx="4"/>
            <a:endCxn id="17418" idx="0"/>
          </p:cNvCxnSpPr>
          <p:nvPr/>
        </p:nvCxnSpPr>
        <p:spPr bwMode="auto">
          <a:xfrm>
            <a:off x="44196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8" name="AutoShape 20"/>
          <p:cNvCxnSpPr>
            <a:cxnSpLocks noChangeShapeType="1"/>
            <a:stCxn id="17413" idx="4"/>
            <a:endCxn id="17417" idx="0"/>
          </p:cNvCxnSpPr>
          <p:nvPr/>
        </p:nvCxnSpPr>
        <p:spPr bwMode="auto">
          <a:xfrm>
            <a:off x="5791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29" name="Text Box 21"/>
          <p:cNvSpPr txBox="1">
            <a:spLocks noChangeArrowheads="1"/>
          </p:cNvSpPr>
          <p:nvPr/>
        </p:nvSpPr>
        <p:spPr bwMode="auto">
          <a:xfrm>
            <a:off x="1981200" y="5257800"/>
            <a:ext cx="48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 </a:t>
            </a:r>
          </a:p>
        </p:txBody>
      </p:sp>
      <p:graphicFrame>
        <p:nvGraphicFramePr>
          <p:cNvPr id="17430" name="Group 22"/>
          <p:cNvGraphicFramePr>
            <a:graphicFrameLocks noGrp="1"/>
          </p:cNvGraphicFramePr>
          <p:nvPr/>
        </p:nvGraphicFramePr>
        <p:xfrm>
          <a:off x="2743200" y="5181600"/>
          <a:ext cx="1752600" cy="518160"/>
        </p:xfrm>
        <a:graphic>
          <a:graphicData uri="http://schemas.openxmlformats.org/drawingml/2006/table">
            <a:tbl>
              <a:tblPr/>
              <a:tblGrid>
                <a:gridCol w="584200"/>
                <a:gridCol w="584200"/>
                <a:gridCol w="5842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r>
            </a:tbl>
          </a:graphicData>
        </a:graphic>
      </p:graphicFrame>
      <p:sp>
        <p:nvSpPr>
          <p:cNvPr id="17440" name="Text Box 32"/>
          <p:cNvSpPr txBox="1">
            <a:spLocks noChangeArrowheads="1"/>
          </p:cNvSpPr>
          <p:nvPr/>
        </p:nvSpPr>
        <p:spPr bwMode="auto">
          <a:xfrm>
            <a:off x="14478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7441" name="Text Box 33"/>
          <p:cNvSpPr txBox="1">
            <a:spLocks noChangeArrowheads="1"/>
          </p:cNvSpPr>
          <p:nvPr/>
        </p:nvSpPr>
        <p:spPr bwMode="auto">
          <a:xfrm>
            <a:off x="4267200" y="2057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17442" name="Text Box 34"/>
          <p:cNvSpPr txBox="1">
            <a:spLocks noChangeArrowheads="1"/>
          </p:cNvSpPr>
          <p:nvPr/>
        </p:nvSpPr>
        <p:spPr bwMode="auto">
          <a:xfrm>
            <a:off x="57150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7443" name="Text Box 35"/>
          <p:cNvSpPr txBox="1">
            <a:spLocks noChangeArrowheads="1"/>
          </p:cNvSpPr>
          <p:nvPr/>
        </p:nvSpPr>
        <p:spPr bwMode="auto">
          <a:xfrm>
            <a:off x="1447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7444" name="Text Box 36"/>
          <p:cNvSpPr txBox="1">
            <a:spLocks noChangeArrowheads="1"/>
          </p:cNvSpPr>
          <p:nvPr/>
        </p:nvSpPr>
        <p:spPr bwMode="auto">
          <a:xfrm>
            <a:off x="2819400" y="4191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7445" name="Text Box 37"/>
          <p:cNvSpPr txBox="1">
            <a:spLocks noChangeArrowheads="1"/>
          </p:cNvSpPr>
          <p:nvPr/>
        </p:nvSpPr>
        <p:spPr bwMode="auto">
          <a:xfrm>
            <a:off x="4267200" y="41910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17446" name="Text Box 38"/>
          <p:cNvSpPr txBox="1">
            <a:spLocks noChangeArrowheads="1"/>
          </p:cNvSpPr>
          <p:nvPr/>
        </p:nvSpPr>
        <p:spPr bwMode="auto">
          <a:xfrm>
            <a:off x="57150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a:t>
            </a:r>
          </a:p>
        </p:txBody>
      </p:sp>
    </p:spTree>
    <p:extLst>
      <p:ext uri="{BB962C8B-B14F-4D97-AF65-F5344CB8AC3E}">
        <p14:creationId xmlns:p14="http://schemas.microsoft.com/office/powerpoint/2010/main" val="4084995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Basics</a:t>
            </a:r>
          </a:p>
        </p:txBody>
      </p:sp>
      <p:sp>
        <p:nvSpPr>
          <p:cNvPr id="6" name="Slide Number Placeholder 4"/>
          <p:cNvSpPr>
            <a:spLocks noGrp="1"/>
          </p:cNvSpPr>
          <p:nvPr>
            <p:ph type="sldNum" sz="quarter" idx="12"/>
          </p:nvPr>
        </p:nvSpPr>
        <p:spPr/>
        <p:txBody>
          <a:bodyPr/>
          <a:lstStyle/>
          <a:p>
            <a:fld id="{C774616B-E521-4B57-9FE9-BB01EE378081}" type="slidenum">
              <a:rPr lang="en-US"/>
              <a:pPr/>
              <a:t>3</a:t>
            </a:fld>
            <a:endParaRPr lang="en-US"/>
          </a:p>
        </p:txBody>
      </p:sp>
      <p:pic>
        <p:nvPicPr>
          <p:cNvPr id="27652" name="Picture 4"/>
          <p:cNvPicPr>
            <a:picLocks noChangeAspect="1" noChangeArrowheads="1"/>
          </p:cNvPicPr>
          <p:nvPr/>
        </p:nvPicPr>
        <p:blipFill>
          <a:blip r:embed="rId2">
            <a:lum contrast="18000"/>
            <a:extLst>
              <a:ext uri="{28A0092B-C50C-407E-A947-70E740481C1C}">
                <a14:useLocalDpi xmlns:a14="http://schemas.microsoft.com/office/drawing/2010/main" val="0"/>
              </a:ext>
            </a:extLst>
          </a:blip>
          <a:srcRect l="3000" t="28667" r="28000" b="22000"/>
          <a:stretch>
            <a:fillRect/>
          </a:stretch>
        </p:blipFill>
        <p:spPr bwMode="auto">
          <a:xfrm>
            <a:off x="304800" y="1905000"/>
            <a:ext cx="8458200"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3">
            <a:extLst>
              <a:ext uri="{28A0092B-C50C-407E-A947-70E740481C1C}">
                <a14:useLocalDpi xmlns:a14="http://schemas.microsoft.com/office/drawing/2010/main" val="0"/>
              </a:ext>
            </a:extLst>
          </a:blip>
          <a:srcRect l="28999" t="42628" r="49001" b="36667"/>
          <a:stretch>
            <a:fillRect/>
          </a:stretch>
        </p:blipFill>
        <p:spPr bwMode="auto">
          <a:xfrm>
            <a:off x="5715000" y="228600"/>
            <a:ext cx="259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t>Breadth-First  Search - Example</a:t>
            </a:r>
          </a:p>
        </p:txBody>
      </p:sp>
      <p:sp>
        <p:nvSpPr>
          <p:cNvPr id="18435" name="AutoShape 3"/>
          <p:cNvSpPr>
            <a:spLocks noChangeArrowheads="1"/>
          </p:cNvSpPr>
          <p:nvPr/>
        </p:nvSpPr>
        <p:spPr bwMode="auto">
          <a:xfrm>
            <a:off x="27432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18436" name="AutoShape 4"/>
          <p:cNvSpPr>
            <a:spLocks noChangeArrowheads="1"/>
          </p:cNvSpPr>
          <p:nvPr/>
        </p:nvSpPr>
        <p:spPr bwMode="auto">
          <a:xfrm>
            <a:off x="13716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endParaRPr lang="en-US"/>
          </a:p>
        </p:txBody>
      </p:sp>
      <p:sp>
        <p:nvSpPr>
          <p:cNvPr id="18437" name="AutoShape 5"/>
          <p:cNvSpPr>
            <a:spLocks noChangeArrowheads="1"/>
          </p:cNvSpPr>
          <p:nvPr/>
        </p:nvSpPr>
        <p:spPr bwMode="auto">
          <a:xfrm>
            <a:off x="5562600" y="24384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3</a:t>
            </a:r>
          </a:p>
        </p:txBody>
      </p:sp>
      <p:sp>
        <p:nvSpPr>
          <p:cNvPr id="18438" name="AutoShape 6"/>
          <p:cNvSpPr>
            <a:spLocks noChangeArrowheads="1"/>
          </p:cNvSpPr>
          <p:nvPr/>
        </p:nvSpPr>
        <p:spPr bwMode="auto">
          <a:xfrm>
            <a:off x="41910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18439" name="AutoShape 7"/>
          <p:cNvSpPr>
            <a:spLocks noChangeArrowheads="1"/>
          </p:cNvSpPr>
          <p:nvPr/>
        </p:nvSpPr>
        <p:spPr bwMode="auto">
          <a:xfrm>
            <a:off x="27432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p>
        </p:txBody>
      </p:sp>
      <p:sp>
        <p:nvSpPr>
          <p:cNvPr id="18440" name="AutoShape 8"/>
          <p:cNvSpPr>
            <a:spLocks noChangeArrowheads="1"/>
          </p:cNvSpPr>
          <p:nvPr/>
        </p:nvSpPr>
        <p:spPr bwMode="auto">
          <a:xfrm>
            <a:off x="1371600" y="37338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18441" name="AutoShape 9"/>
          <p:cNvSpPr>
            <a:spLocks noChangeArrowheads="1"/>
          </p:cNvSpPr>
          <p:nvPr/>
        </p:nvSpPr>
        <p:spPr bwMode="auto">
          <a:xfrm>
            <a:off x="5562600" y="3733800"/>
            <a:ext cx="457200" cy="4572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a:t>
            </a:r>
          </a:p>
        </p:txBody>
      </p:sp>
      <p:sp>
        <p:nvSpPr>
          <p:cNvPr id="18442" name="AutoShape 10"/>
          <p:cNvSpPr>
            <a:spLocks noChangeArrowheads="1"/>
          </p:cNvSpPr>
          <p:nvPr/>
        </p:nvSpPr>
        <p:spPr bwMode="auto">
          <a:xfrm>
            <a:off x="4191000" y="3733800"/>
            <a:ext cx="457200" cy="457200"/>
          </a:xfrm>
          <a:prstGeom prst="flowChartConnector">
            <a:avLst/>
          </a:prstGeom>
          <a:solidFill>
            <a:srgbClr val="31AD9E"/>
          </a:solidFill>
          <a:ln w="9525">
            <a:solidFill>
              <a:schemeClr val="tx1"/>
            </a:solidFill>
            <a:round/>
            <a:headEnd/>
            <a:tailEnd/>
          </a:ln>
          <a:effectLst/>
          <a:extLst/>
        </p:spPr>
        <p:txBody>
          <a:bodyPr wrap="none" anchor="ctr"/>
          <a:lstStyle/>
          <a:p>
            <a:pPr algn="ctr"/>
            <a:r>
              <a:rPr lang="en-US">
                <a:sym typeface="Symbol" pitchFamily="18" charset="2"/>
              </a:rPr>
              <a:t>2</a:t>
            </a:r>
          </a:p>
        </p:txBody>
      </p:sp>
      <p:sp>
        <p:nvSpPr>
          <p:cNvPr id="18443" name="Text Box 11"/>
          <p:cNvSpPr txBox="1">
            <a:spLocks noChangeArrowheads="1"/>
          </p:cNvSpPr>
          <p:nvPr/>
        </p:nvSpPr>
        <p:spPr bwMode="auto">
          <a:xfrm>
            <a:off x="2819400" y="205740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a:t>
            </a:r>
          </a:p>
        </p:txBody>
      </p:sp>
      <p:cxnSp>
        <p:nvCxnSpPr>
          <p:cNvPr id="18444" name="AutoShape 12"/>
          <p:cNvCxnSpPr>
            <a:cxnSpLocks noChangeShapeType="1"/>
            <a:stCxn id="18436" idx="6"/>
            <a:endCxn id="18435" idx="2"/>
          </p:cNvCxnSpPr>
          <p:nvPr/>
        </p:nvCxnSpPr>
        <p:spPr bwMode="auto">
          <a:xfrm>
            <a:off x="18288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5" name="AutoShape 13"/>
          <p:cNvCxnSpPr>
            <a:cxnSpLocks noChangeShapeType="1"/>
            <a:stCxn id="18438" idx="6"/>
            <a:endCxn id="18437" idx="2"/>
          </p:cNvCxnSpPr>
          <p:nvPr/>
        </p:nvCxnSpPr>
        <p:spPr bwMode="auto">
          <a:xfrm>
            <a:off x="46482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6" name="AutoShape 14"/>
          <p:cNvCxnSpPr>
            <a:cxnSpLocks noChangeShapeType="1"/>
            <a:stCxn id="18439" idx="6"/>
            <a:endCxn id="18442" idx="2"/>
          </p:cNvCxnSpPr>
          <p:nvPr/>
        </p:nvCxnSpPr>
        <p:spPr bwMode="auto">
          <a:xfrm>
            <a:off x="3200400" y="3962400"/>
            <a:ext cx="9906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7" name="AutoShape 15"/>
          <p:cNvCxnSpPr>
            <a:cxnSpLocks noChangeShapeType="1"/>
            <a:stCxn id="18442" idx="6"/>
            <a:endCxn id="18441" idx="2"/>
          </p:cNvCxnSpPr>
          <p:nvPr/>
        </p:nvCxnSpPr>
        <p:spPr bwMode="auto">
          <a:xfrm>
            <a:off x="4648200" y="3962400"/>
            <a:ext cx="914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8" name="AutoShape 16"/>
          <p:cNvCxnSpPr>
            <a:cxnSpLocks noChangeShapeType="1"/>
            <a:stCxn id="18435" idx="4"/>
            <a:endCxn id="18439" idx="0"/>
          </p:cNvCxnSpPr>
          <p:nvPr/>
        </p:nvCxnSpPr>
        <p:spPr bwMode="auto">
          <a:xfrm>
            <a:off x="29718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9" name="AutoShape 17"/>
          <p:cNvCxnSpPr>
            <a:cxnSpLocks noChangeShapeType="1"/>
            <a:stCxn id="18436" idx="4"/>
            <a:endCxn id="18440" idx="0"/>
          </p:cNvCxnSpPr>
          <p:nvPr/>
        </p:nvCxnSpPr>
        <p:spPr bwMode="auto">
          <a:xfrm>
            <a:off x="16002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0" name="AutoShape 18"/>
          <p:cNvCxnSpPr>
            <a:cxnSpLocks noChangeShapeType="1"/>
            <a:stCxn id="18439" idx="7"/>
            <a:endCxn id="18438" idx="3"/>
          </p:cNvCxnSpPr>
          <p:nvPr/>
        </p:nvCxnSpPr>
        <p:spPr bwMode="auto">
          <a:xfrm flipV="1">
            <a:off x="3133725" y="2828925"/>
            <a:ext cx="1123950" cy="9715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1" name="AutoShape 19"/>
          <p:cNvCxnSpPr>
            <a:cxnSpLocks noChangeShapeType="1"/>
            <a:stCxn id="18438" idx="4"/>
            <a:endCxn id="18442" idx="0"/>
          </p:cNvCxnSpPr>
          <p:nvPr/>
        </p:nvCxnSpPr>
        <p:spPr bwMode="auto">
          <a:xfrm>
            <a:off x="44196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2" name="AutoShape 20"/>
          <p:cNvCxnSpPr>
            <a:cxnSpLocks noChangeShapeType="1"/>
            <a:stCxn id="18437" idx="4"/>
            <a:endCxn id="18441" idx="0"/>
          </p:cNvCxnSpPr>
          <p:nvPr/>
        </p:nvCxnSpPr>
        <p:spPr bwMode="auto">
          <a:xfrm>
            <a:off x="5791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53" name="Text Box 21"/>
          <p:cNvSpPr txBox="1">
            <a:spLocks noChangeArrowheads="1"/>
          </p:cNvSpPr>
          <p:nvPr/>
        </p:nvSpPr>
        <p:spPr bwMode="auto">
          <a:xfrm>
            <a:off x="1981200" y="5257800"/>
            <a:ext cx="48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 </a:t>
            </a:r>
          </a:p>
        </p:txBody>
      </p:sp>
      <p:graphicFrame>
        <p:nvGraphicFramePr>
          <p:cNvPr id="18454" name="Group 22"/>
          <p:cNvGraphicFramePr>
            <a:graphicFrameLocks noGrp="1"/>
          </p:cNvGraphicFramePr>
          <p:nvPr/>
        </p:nvGraphicFramePr>
        <p:xfrm>
          <a:off x="2743200" y="5181600"/>
          <a:ext cx="1752600" cy="518160"/>
        </p:xfrm>
        <a:graphic>
          <a:graphicData uri="http://schemas.openxmlformats.org/drawingml/2006/table">
            <a:tbl>
              <a:tblPr/>
              <a:tblGrid>
                <a:gridCol w="584200"/>
                <a:gridCol w="584200"/>
                <a:gridCol w="5842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r>
            </a:tbl>
          </a:graphicData>
        </a:graphic>
      </p:graphicFrame>
      <p:sp>
        <p:nvSpPr>
          <p:cNvPr id="18464" name="Text Box 32"/>
          <p:cNvSpPr txBox="1">
            <a:spLocks noChangeArrowheads="1"/>
          </p:cNvSpPr>
          <p:nvPr/>
        </p:nvSpPr>
        <p:spPr bwMode="auto">
          <a:xfrm>
            <a:off x="14478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8465" name="Text Box 33"/>
          <p:cNvSpPr txBox="1">
            <a:spLocks noChangeArrowheads="1"/>
          </p:cNvSpPr>
          <p:nvPr/>
        </p:nvSpPr>
        <p:spPr bwMode="auto">
          <a:xfrm>
            <a:off x="4267200" y="2057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18466" name="Text Box 34"/>
          <p:cNvSpPr txBox="1">
            <a:spLocks noChangeArrowheads="1"/>
          </p:cNvSpPr>
          <p:nvPr/>
        </p:nvSpPr>
        <p:spPr bwMode="auto">
          <a:xfrm>
            <a:off x="57150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8467" name="Text Box 35"/>
          <p:cNvSpPr txBox="1">
            <a:spLocks noChangeArrowheads="1"/>
          </p:cNvSpPr>
          <p:nvPr/>
        </p:nvSpPr>
        <p:spPr bwMode="auto">
          <a:xfrm>
            <a:off x="1447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8468" name="Text Box 36"/>
          <p:cNvSpPr txBox="1">
            <a:spLocks noChangeArrowheads="1"/>
          </p:cNvSpPr>
          <p:nvPr/>
        </p:nvSpPr>
        <p:spPr bwMode="auto">
          <a:xfrm>
            <a:off x="2819400" y="4191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8469" name="Text Box 37"/>
          <p:cNvSpPr txBox="1">
            <a:spLocks noChangeArrowheads="1"/>
          </p:cNvSpPr>
          <p:nvPr/>
        </p:nvSpPr>
        <p:spPr bwMode="auto">
          <a:xfrm>
            <a:off x="4267200" y="41910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18470" name="Text Box 38"/>
          <p:cNvSpPr txBox="1">
            <a:spLocks noChangeArrowheads="1"/>
          </p:cNvSpPr>
          <p:nvPr/>
        </p:nvSpPr>
        <p:spPr bwMode="auto">
          <a:xfrm>
            <a:off x="57150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a:t>
            </a:r>
          </a:p>
        </p:txBody>
      </p:sp>
    </p:spTree>
    <p:extLst>
      <p:ext uri="{BB962C8B-B14F-4D97-AF65-F5344CB8AC3E}">
        <p14:creationId xmlns:p14="http://schemas.microsoft.com/office/powerpoint/2010/main" val="3368785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US"/>
              <a:t>Breadth-First  Search - Example</a:t>
            </a:r>
          </a:p>
        </p:txBody>
      </p:sp>
      <p:sp>
        <p:nvSpPr>
          <p:cNvPr id="19459" name="AutoShape 3"/>
          <p:cNvSpPr>
            <a:spLocks noChangeArrowheads="1"/>
          </p:cNvSpPr>
          <p:nvPr/>
        </p:nvSpPr>
        <p:spPr bwMode="auto">
          <a:xfrm>
            <a:off x="27432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19460" name="AutoShape 4"/>
          <p:cNvSpPr>
            <a:spLocks noChangeArrowheads="1"/>
          </p:cNvSpPr>
          <p:nvPr/>
        </p:nvSpPr>
        <p:spPr bwMode="auto">
          <a:xfrm>
            <a:off x="13716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endParaRPr lang="en-US"/>
          </a:p>
        </p:txBody>
      </p:sp>
      <p:sp>
        <p:nvSpPr>
          <p:cNvPr id="19461" name="AutoShape 5"/>
          <p:cNvSpPr>
            <a:spLocks noChangeArrowheads="1"/>
          </p:cNvSpPr>
          <p:nvPr/>
        </p:nvSpPr>
        <p:spPr bwMode="auto">
          <a:xfrm>
            <a:off x="5562600" y="24384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3</a:t>
            </a:r>
          </a:p>
        </p:txBody>
      </p:sp>
      <p:sp>
        <p:nvSpPr>
          <p:cNvPr id="19462" name="AutoShape 6"/>
          <p:cNvSpPr>
            <a:spLocks noChangeArrowheads="1"/>
          </p:cNvSpPr>
          <p:nvPr/>
        </p:nvSpPr>
        <p:spPr bwMode="auto">
          <a:xfrm>
            <a:off x="41910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19463" name="AutoShape 7"/>
          <p:cNvSpPr>
            <a:spLocks noChangeArrowheads="1"/>
          </p:cNvSpPr>
          <p:nvPr/>
        </p:nvSpPr>
        <p:spPr bwMode="auto">
          <a:xfrm>
            <a:off x="27432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p>
        </p:txBody>
      </p:sp>
      <p:sp>
        <p:nvSpPr>
          <p:cNvPr id="19464" name="AutoShape 8"/>
          <p:cNvSpPr>
            <a:spLocks noChangeArrowheads="1"/>
          </p:cNvSpPr>
          <p:nvPr/>
        </p:nvSpPr>
        <p:spPr bwMode="auto">
          <a:xfrm>
            <a:off x="1371600" y="37338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19465" name="AutoShape 9"/>
          <p:cNvSpPr>
            <a:spLocks noChangeArrowheads="1"/>
          </p:cNvSpPr>
          <p:nvPr/>
        </p:nvSpPr>
        <p:spPr bwMode="auto">
          <a:xfrm>
            <a:off x="5562600" y="37338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3</a:t>
            </a:r>
          </a:p>
        </p:txBody>
      </p:sp>
      <p:sp>
        <p:nvSpPr>
          <p:cNvPr id="19466" name="AutoShape 10"/>
          <p:cNvSpPr>
            <a:spLocks noChangeArrowheads="1"/>
          </p:cNvSpPr>
          <p:nvPr/>
        </p:nvSpPr>
        <p:spPr bwMode="auto">
          <a:xfrm>
            <a:off x="41910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19467" name="Text Box 11"/>
          <p:cNvSpPr txBox="1">
            <a:spLocks noChangeArrowheads="1"/>
          </p:cNvSpPr>
          <p:nvPr/>
        </p:nvSpPr>
        <p:spPr bwMode="auto">
          <a:xfrm>
            <a:off x="2819400" y="205740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a:t>
            </a:r>
          </a:p>
        </p:txBody>
      </p:sp>
      <p:cxnSp>
        <p:nvCxnSpPr>
          <p:cNvPr id="19468" name="AutoShape 12"/>
          <p:cNvCxnSpPr>
            <a:cxnSpLocks noChangeShapeType="1"/>
            <a:stCxn id="19460" idx="6"/>
            <a:endCxn id="19459" idx="2"/>
          </p:cNvCxnSpPr>
          <p:nvPr/>
        </p:nvCxnSpPr>
        <p:spPr bwMode="auto">
          <a:xfrm>
            <a:off x="18288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9" name="AutoShape 13"/>
          <p:cNvCxnSpPr>
            <a:cxnSpLocks noChangeShapeType="1"/>
            <a:stCxn id="19462" idx="6"/>
            <a:endCxn id="19461" idx="2"/>
          </p:cNvCxnSpPr>
          <p:nvPr/>
        </p:nvCxnSpPr>
        <p:spPr bwMode="auto">
          <a:xfrm>
            <a:off x="46482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0" name="AutoShape 14"/>
          <p:cNvCxnSpPr>
            <a:cxnSpLocks noChangeShapeType="1"/>
            <a:stCxn id="19463" idx="6"/>
            <a:endCxn id="19466" idx="2"/>
          </p:cNvCxnSpPr>
          <p:nvPr/>
        </p:nvCxnSpPr>
        <p:spPr bwMode="auto">
          <a:xfrm>
            <a:off x="3200400" y="3962400"/>
            <a:ext cx="9906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1" name="AutoShape 15"/>
          <p:cNvCxnSpPr>
            <a:cxnSpLocks noChangeShapeType="1"/>
            <a:stCxn id="19466" idx="6"/>
            <a:endCxn id="19465" idx="2"/>
          </p:cNvCxnSpPr>
          <p:nvPr/>
        </p:nvCxnSpPr>
        <p:spPr bwMode="auto">
          <a:xfrm>
            <a:off x="4648200" y="39624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2" name="AutoShape 16"/>
          <p:cNvCxnSpPr>
            <a:cxnSpLocks noChangeShapeType="1"/>
            <a:stCxn id="19459" idx="4"/>
            <a:endCxn id="19463" idx="0"/>
          </p:cNvCxnSpPr>
          <p:nvPr/>
        </p:nvCxnSpPr>
        <p:spPr bwMode="auto">
          <a:xfrm>
            <a:off x="29718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3" name="AutoShape 17"/>
          <p:cNvCxnSpPr>
            <a:cxnSpLocks noChangeShapeType="1"/>
            <a:stCxn id="19460" idx="4"/>
            <a:endCxn id="19464" idx="0"/>
          </p:cNvCxnSpPr>
          <p:nvPr/>
        </p:nvCxnSpPr>
        <p:spPr bwMode="auto">
          <a:xfrm>
            <a:off x="16002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4" name="AutoShape 18"/>
          <p:cNvCxnSpPr>
            <a:cxnSpLocks noChangeShapeType="1"/>
            <a:stCxn id="19463" idx="7"/>
            <a:endCxn id="19462" idx="3"/>
          </p:cNvCxnSpPr>
          <p:nvPr/>
        </p:nvCxnSpPr>
        <p:spPr bwMode="auto">
          <a:xfrm flipV="1">
            <a:off x="3133725" y="2828925"/>
            <a:ext cx="1123950" cy="9715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5" name="AutoShape 19"/>
          <p:cNvCxnSpPr>
            <a:cxnSpLocks noChangeShapeType="1"/>
            <a:stCxn id="19462" idx="4"/>
            <a:endCxn id="19466" idx="0"/>
          </p:cNvCxnSpPr>
          <p:nvPr/>
        </p:nvCxnSpPr>
        <p:spPr bwMode="auto">
          <a:xfrm>
            <a:off x="44196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6" name="AutoShape 20"/>
          <p:cNvCxnSpPr>
            <a:cxnSpLocks noChangeShapeType="1"/>
            <a:stCxn id="19461" idx="4"/>
            <a:endCxn id="19465" idx="0"/>
          </p:cNvCxnSpPr>
          <p:nvPr/>
        </p:nvCxnSpPr>
        <p:spPr bwMode="auto">
          <a:xfrm>
            <a:off x="5791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7" name="Text Box 21"/>
          <p:cNvSpPr txBox="1">
            <a:spLocks noChangeArrowheads="1"/>
          </p:cNvSpPr>
          <p:nvPr/>
        </p:nvSpPr>
        <p:spPr bwMode="auto">
          <a:xfrm>
            <a:off x="1981200" y="5257800"/>
            <a:ext cx="48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 </a:t>
            </a:r>
          </a:p>
        </p:txBody>
      </p:sp>
      <p:graphicFrame>
        <p:nvGraphicFramePr>
          <p:cNvPr id="19478" name="Group 22"/>
          <p:cNvGraphicFramePr>
            <a:graphicFrameLocks noGrp="1"/>
          </p:cNvGraphicFramePr>
          <p:nvPr/>
        </p:nvGraphicFramePr>
        <p:xfrm>
          <a:off x="2743200" y="5181600"/>
          <a:ext cx="1752600" cy="518160"/>
        </p:xfrm>
        <a:graphic>
          <a:graphicData uri="http://schemas.openxmlformats.org/drawingml/2006/table">
            <a:tbl>
              <a:tblPr/>
              <a:tblGrid>
                <a:gridCol w="584200"/>
                <a:gridCol w="584200"/>
                <a:gridCol w="5842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r>
            </a:tbl>
          </a:graphicData>
        </a:graphic>
      </p:graphicFrame>
      <p:sp>
        <p:nvSpPr>
          <p:cNvPr id="19488" name="Text Box 32"/>
          <p:cNvSpPr txBox="1">
            <a:spLocks noChangeArrowheads="1"/>
          </p:cNvSpPr>
          <p:nvPr/>
        </p:nvSpPr>
        <p:spPr bwMode="auto">
          <a:xfrm>
            <a:off x="14478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9489" name="Text Box 33"/>
          <p:cNvSpPr txBox="1">
            <a:spLocks noChangeArrowheads="1"/>
          </p:cNvSpPr>
          <p:nvPr/>
        </p:nvSpPr>
        <p:spPr bwMode="auto">
          <a:xfrm>
            <a:off x="4267200" y="2057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19490" name="Text Box 34"/>
          <p:cNvSpPr txBox="1">
            <a:spLocks noChangeArrowheads="1"/>
          </p:cNvSpPr>
          <p:nvPr/>
        </p:nvSpPr>
        <p:spPr bwMode="auto">
          <a:xfrm>
            <a:off x="57150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9491" name="Text Box 35"/>
          <p:cNvSpPr txBox="1">
            <a:spLocks noChangeArrowheads="1"/>
          </p:cNvSpPr>
          <p:nvPr/>
        </p:nvSpPr>
        <p:spPr bwMode="auto">
          <a:xfrm>
            <a:off x="1447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9492" name="Text Box 36"/>
          <p:cNvSpPr txBox="1">
            <a:spLocks noChangeArrowheads="1"/>
          </p:cNvSpPr>
          <p:nvPr/>
        </p:nvSpPr>
        <p:spPr bwMode="auto">
          <a:xfrm>
            <a:off x="2819400" y="4191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9493" name="Text Box 37"/>
          <p:cNvSpPr txBox="1">
            <a:spLocks noChangeArrowheads="1"/>
          </p:cNvSpPr>
          <p:nvPr/>
        </p:nvSpPr>
        <p:spPr bwMode="auto">
          <a:xfrm>
            <a:off x="4267200" y="41910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19494" name="Text Box 38"/>
          <p:cNvSpPr txBox="1">
            <a:spLocks noChangeArrowheads="1"/>
          </p:cNvSpPr>
          <p:nvPr/>
        </p:nvSpPr>
        <p:spPr bwMode="auto">
          <a:xfrm>
            <a:off x="57150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a:t>
            </a:r>
          </a:p>
        </p:txBody>
      </p:sp>
    </p:spTree>
    <p:extLst>
      <p:ext uri="{BB962C8B-B14F-4D97-AF65-F5344CB8AC3E}">
        <p14:creationId xmlns:p14="http://schemas.microsoft.com/office/powerpoint/2010/main" val="2876437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a:t>Breadth-First  Search - Example</a:t>
            </a:r>
          </a:p>
        </p:txBody>
      </p:sp>
      <p:sp>
        <p:nvSpPr>
          <p:cNvPr id="20483" name="AutoShape 3"/>
          <p:cNvSpPr>
            <a:spLocks noChangeArrowheads="1"/>
          </p:cNvSpPr>
          <p:nvPr/>
        </p:nvSpPr>
        <p:spPr bwMode="auto">
          <a:xfrm>
            <a:off x="27432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20484" name="AutoShape 4"/>
          <p:cNvSpPr>
            <a:spLocks noChangeArrowheads="1"/>
          </p:cNvSpPr>
          <p:nvPr/>
        </p:nvSpPr>
        <p:spPr bwMode="auto">
          <a:xfrm>
            <a:off x="13716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endParaRPr lang="en-US"/>
          </a:p>
        </p:txBody>
      </p:sp>
      <p:sp>
        <p:nvSpPr>
          <p:cNvPr id="20485" name="AutoShape 5"/>
          <p:cNvSpPr>
            <a:spLocks noChangeArrowheads="1"/>
          </p:cNvSpPr>
          <p:nvPr/>
        </p:nvSpPr>
        <p:spPr bwMode="auto">
          <a:xfrm>
            <a:off x="5562600" y="24384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3</a:t>
            </a:r>
          </a:p>
        </p:txBody>
      </p:sp>
      <p:sp>
        <p:nvSpPr>
          <p:cNvPr id="20486" name="AutoShape 6"/>
          <p:cNvSpPr>
            <a:spLocks noChangeArrowheads="1"/>
          </p:cNvSpPr>
          <p:nvPr/>
        </p:nvSpPr>
        <p:spPr bwMode="auto">
          <a:xfrm>
            <a:off x="41910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20487" name="AutoShape 7"/>
          <p:cNvSpPr>
            <a:spLocks noChangeArrowheads="1"/>
          </p:cNvSpPr>
          <p:nvPr/>
        </p:nvSpPr>
        <p:spPr bwMode="auto">
          <a:xfrm>
            <a:off x="27432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p>
        </p:txBody>
      </p:sp>
      <p:sp>
        <p:nvSpPr>
          <p:cNvPr id="20488" name="AutoShape 8"/>
          <p:cNvSpPr>
            <a:spLocks noChangeArrowheads="1"/>
          </p:cNvSpPr>
          <p:nvPr/>
        </p:nvSpPr>
        <p:spPr bwMode="auto">
          <a:xfrm>
            <a:off x="13716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20489" name="AutoShape 9"/>
          <p:cNvSpPr>
            <a:spLocks noChangeArrowheads="1"/>
          </p:cNvSpPr>
          <p:nvPr/>
        </p:nvSpPr>
        <p:spPr bwMode="auto">
          <a:xfrm>
            <a:off x="5562600" y="37338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3</a:t>
            </a:r>
          </a:p>
        </p:txBody>
      </p:sp>
      <p:sp>
        <p:nvSpPr>
          <p:cNvPr id="20490" name="AutoShape 10"/>
          <p:cNvSpPr>
            <a:spLocks noChangeArrowheads="1"/>
          </p:cNvSpPr>
          <p:nvPr/>
        </p:nvSpPr>
        <p:spPr bwMode="auto">
          <a:xfrm>
            <a:off x="41910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20491" name="Text Box 11"/>
          <p:cNvSpPr txBox="1">
            <a:spLocks noChangeArrowheads="1"/>
          </p:cNvSpPr>
          <p:nvPr/>
        </p:nvSpPr>
        <p:spPr bwMode="auto">
          <a:xfrm>
            <a:off x="2819400" y="205740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a:t>
            </a:r>
          </a:p>
        </p:txBody>
      </p:sp>
      <p:cxnSp>
        <p:nvCxnSpPr>
          <p:cNvPr id="20492" name="AutoShape 12"/>
          <p:cNvCxnSpPr>
            <a:cxnSpLocks noChangeShapeType="1"/>
            <a:stCxn id="20484" idx="6"/>
            <a:endCxn id="20483" idx="2"/>
          </p:cNvCxnSpPr>
          <p:nvPr/>
        </p:nvCxnSpPr>
        <p:spPr bwMode="auto">
          <a:xfrm>
            <a:off x="18288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3" name="AutoShape 13"/>
          <p:cNvCxnSpPr>
            <a:cxnSpLocks noChangeShapeType="1"/>
            <a:stCxn id="20486" idx="6"/>
            <a:endCxn id="20485" idx="2"/>
          </p:cNvCxnSpPr>
          <p:nvPr/>
        </p:nvCxnSpPr>
        <p:spPr bwMode="auto">
          <a:xfrm>
            <a:off x="46482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4" name="AutoShape 14"/>
          <p:cNvCxnSpPr>
            <a:cxnSpLocks noChangeShapeType="1"/>
            <a:stCxn id="20487" idx="6"/>
            <a:endCxn id="20490" idx="2"/>
          </p:cNvCxnSpPr>
          <p:nvPr/>
        </p:nvCxnSpPr>
        <p:spPr bwMode="auto">
          <a:xfrm>
            <a:off x="3200400" y="3962400"/>
            <a:ext cx="9906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5" name="AutoShape 15"/>
          <p:cNvCxnSpPr>
            <a:cxnSpLocks noChangeShapeType="1"/>
            <a:stCxn id="20490" idx="6"/>
            <a:endCxn id="20489" idx="2"/>
          </p:cNvCxnSpPr>
          <p:nvPr/>
        </p:nvCxnSpPr>
        <p:spPr bwMode="auto">
          <a:xfrm>
            <a:off x="4648200" y="39624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6" name="AutoShape 16"/>
          <p:cNvCxnSpPr>
            <a:cxnSpLocks noChangeShapeType="1"/>
            <a:stCxn id="20483" idx="4"/>
            <a:endCxn id="20487" idx="0"/>
          </p:cNvCxnSpPr>
          <p:nvPr/>
        </p:nvCxnSpPr>
        <p:spPr bwMode="auto">
          <a:xfrm>
            <a:off x="29718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7" name="AutoShape 17"/>
          <p:cNvCxnSpPr>
            <a:cxnSpLocks noChangeShapeType="1"/>
            <a:stCxn id="20484" idx="4"/>
            <a:endCxn id="20488" idx="0"/>
          </p:cNvCxnSpPr>
          <p:nvPr/>
        </p:nvCxnSpPr>
        <p:spPr bwMode="auto">
          <a:xfrm>
            <a:off x="16002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8" name="AutoShape 18"/>
          <p:cNvCxnSpPr>
            <a:cxnSpLocks noChangeShapeType="1"/>
            <a:stCxn id="20487" idx="7"/>
            <a:endCxn id="20486" idx="3"/>
          </p:cNvCxnSpPr>
          <p:nvPr/>
        </p:nvCxnSpPr>
        <p:spPr bwMode="auto">
          <a:xfrm flipV="1">
            <a:off x="3133725" y="2828925"/>
            <a:ext cx="1123950" cy="9715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9" name="AutoShape 19"/>
          <p:cNvCxnSpPr>
            <a:cxnSpLocks noChangeShapeType="1"/>
            <a:stCxn id="20486" idx="4"/>
            <a:endCxn id="20490" idx="0"/>
          </p:cNvCxnSpPr>
          <p:nvPr/>
        </p:nvCxnSpPr>
        <p:spPr bwMode="auto">
          <a:xfrm>
            <a:off x="44196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0" name="AutoShape 20"/>
          <p:cNvCxnSpPr>
            <a:cxnSpLocks noChangeShapeType="1"/>
            <a:stCxn id="20485" idx="4"/>
            <a:endCxn id="20489" idx="0"/>
          </p:cNvCxnSpPr>
          <p:nvPr/>
        </p:nvCxnSpPr>
        <p:spPr bwMode="auto">
          <a:xfrm>
            <a:off x="5791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1" name="Text Box 21"/>
          <p:cNvSpPr txBox="1">
            <a:spLocks noChangeArrowheads="1"/>
          </p:cNvSpPr>
          <p:nvPr/>
        </p:nvSpPr>
        <p:spPr bwMode="auto">
          <a:xfrm>
            <a:off x="1981200" y="5257800"/>
            <a:ext cx="48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 </a:t>
            </a:r>
          </a:p>
        </p:txBody>
      </p:sp>
      <p:graphicFrame>
        <p:nvGraphicFramePr>
          <p:cNvPr id="20519" name="Group 39"/>
          <p:cNvGraphicFramePr>
            <a:graphicFrameLocks noGrp="1"/>
          </p:cNvGraphicFramePr>
          <p:nvPr/>
        </p:nvGraphicFramePr>
        <p:xfrm>
          <a:off x="2743200" y="5181600"/>
          <a:ext cx="1168400" cy="518160"/>
        </p:xfrm>
        <a:graphic>
          <a:graphicData uri="http://schemas.openxmlformats.org/drawingml/2006/table">
            <a:tbl>
              <a:tblPr/>
              <a:tblGrid>
                <a:gridCol w="584200"/>
                <a:gridCol w="5842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r>
            </a:tbl>
          </a:graphicData>
        </a:graphic>
      </p:graphicFrame>
      <p:sp>
        <p:nvSpPr>
          <p:cNvPr id="20512" name="Text Box 32"/>
          <p:cNvSpPr txBox="1">
            <a:spLocks noChangeArrowheads="1"/>
          </p:cNvSpPr>
          <p:nvPr/>
        </p:nvSpPr>
        <p:spPr bwMode="auto">
          <a:xfrm>
            <a:off x="14478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20513" name="Text Box 33"/>
          <p:cNvSpPr txBox="1">
            <a:spLocks noChangeArrowheads="1"/>
          </p:cNvSpPr>
          <p:nvPr/>
        </p:nvSpPr>
        <p:spPr bwMode="auto">
          <a:xfrm>
            <a:off x="4267200" y="2057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20514" name="Text Box 34"/>
          <p:cNvSpPr txBox="1">
            <a:spLocks noChangeArrowheads="1"/>
          </p:cNvSpPr>
          <p:nvPr/>
        </p:nvSpPr>
        <p:spPr bwMode="auto">
          <a:xfrm>
            <a:off x="57150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20515" name="Text Box 35"/>
          <p:cNvSpPr txBox="1">
            <a:spLocks noChangeArrowheads="1"/>
          </p:cNvSpPr>
          <p:nvPr/>
        </p:nvSpPr>
        <p:spPr bwMode="auto">
          <a:xfrm>
            <a:off x="1447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20516" name="Text Box 36"/>
          <p:cNvSpPr txBox="1">
            <a:spLocks noChangeArrowheads="1"/>
          </p:cNvSpPr>
          <p:nvPr/>
        </p:nvSpPr>
        <p:spPr bwMode="auto">
          <a:xfrm>
            <a:off x="2819400" y="4191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20517" name="Text Box 37"/>
          <p:cNvSpPr txBox="1">
            <a:spLocks noChangeArrowheads="1"/>
          </p:cNvSpPr>
          <p:nvPr/>
        </p:nvSpPr>
        <p:spPr bwMode="auto">
          <a:xfrm>
            <a:off x="4267200" y="41910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20518" name="Text Box 38"/>
          <p:cNvSpPr txBox="1">
            <a:spLocks noChangeArrowheads="1"/>
          </p:cNvSpPr>
          <p:nvPr/>
        </p:nvSpPr>
        <p:spPr bwMode="auto">
          <a:xfrm>
            <a:off x="57150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a:t>
            </a:r>
          </a:p>
        </p:txBody>
      </p:sp>
    </p:spTree>
    <p:extLst>
      <p:ext uri="{BB962C8B-B14F-4D97-AF65-F5344CB8AC3E}">
        <p14:creationId xmlns:p14="http://schemas.microsoft.com/office/powerpoint/2010/main" val="3497619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en-US"/>
              <a:t>Breadth-First  Search - Example</a:t>
            </a:r>
          </a:p>
        </p:txBody>
      </p:sp>
      <p:sp>
        <p:nvSpPr>
          <p:cNvPr id="21507" name="AutoShape 3"/>
          <p:cNvSpPr>
            <a:spLocks noChangeArrowheads="1"/>
          </p:cNvSpPr>
          <p:nvPr/>
        </p:nvSpPr>
        <p:spPr bwMode="auto">
          <a:xfrm>
            <a:off x="27432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21508" name="AutoShape 4"/>
          <p:cNvSpPr>
            <a:spLocks noChangeArrowheads="1"/>
          </p:cNvSpPr>
          <p:nvPr/>
        </p:nvSpPr>
        <p:spPr bwMode="auto">
          <a:xfrm>
            <a:off x="13716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endParaRPr lang="en-US"/>
          </a:p>
        </p:txBody>
      </p:sp>
      <p:sp>
        <p:nvSpPr>
          <p:cNvPr id="21509" name="AutoShape 5"/>
          <p:cNvSpPr>
            <a:spLocks noChangeArrowheads="1"/>
          </p:cNvSpPr>
          <p:nvPr/>
        </p:nvSpPr>
        <p:spPr bwMode="auto">
          <a:xfrm>
            <a:off x="55626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3</a:t>
            </a:r>
          </a:p>
        </p:txBody>
      </p:sp>
      <p:sp>
        <p:nvSpPr>
          <p:cNvPr id="21510" name="AutoShape 6"/>
          <p:cNvSpPr>
            <a:spLocks noChangeArrowheads="1"/>
          </p:cNvSpPr>
          <p:nvPr/>
        </p:nvSpPr>
        <p:spPr bwMode="auto">
          <a:xfrm>
            <a:off x="41910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21511" name="AutoShape 7"/>
          <p:cNvSpPr>
            <a:spLocks noChangeArrowheads="1"/>
          </p:cNvSpPr>
          <p:nvPr/>
        </p:nvSpPr>
        <p:spPr bwMode="auto">
          <a:xfrm>
            <a:off x="27432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p>
        </p:txBody>
      </p:sp>
      <p:sp>
        <p:nvSpPr>
          <p:cNvPr id="21512" name="AutoShape 8"/>
          <p:cNvSpPr>
            <a:spLocks noChangeArrowheads="1"/>
          </p:cNvSpPr>
          <p:nvPr/>
        </p:nvSpPr>
        <p:spPr bwMode="auto">
          <a:xfrm>
            <a:off x="13716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21513" name="AutoShape 9"/>
          <p:cNvSpPr>
            <a:spLocks noChangeArrowheads="1"/>
          </p:cNvSpPr>
          <p:nvPr/>
        </p:nvSpPr>
        <p:spPr bwMode="auto">
          <a:xfrm>
            <a:off x="5562600" y="3733800"/>
            <a:ext cx="457200" cy="457200"/>
          </a:xfrm>
          <a:prstGeom prst="flowChartConnector">
            <a:avLst/>
          </a:prstGeom>
          <a:solidFill>
            <a:srgbClr val="00AEA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3</a:t>
            </a:r>
          </a:p>
        </p:txBody>
      </p:sp>
      <p:sp>
        <p:nvSpPr>
          <p:cNvPr id="21514" name="AutoShape 10"/>
          <p:cNvSpPr>
            <a:spLocks noChangeArrowheads="1"/>
          </p:cNvSpPr>
          <p:nvPr/>
        </p:nvSpPr>
        <p:spPr bwMode="auto">
          <a:xfrm>
            <a:off x="41910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21515" name="Text Box 11"/>
          <p:cNvSpPr txBox="1">
            <a:spLocks noChangeArrowheads="1"/>
          </p:cNvSpPr>
          <p:nvPr/>
        </p:nvSpPr>
        <p:spPr bwMode="auto">
          <a:xfrm>
            <a:off x="2819400" y="205740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a:t>
            </a:r>
          </a:p>
        </p:txBody>
      </p:sp>
      <p:cxnSp>
        <p:nvCxnSpPr>
          <p:cNvPr id="21516" name="AutoShape 12"/>
          <p:cNvCxnSpPr>
            <a:cxnSpLocks noChangeShapeType="1"/>
            <a:stCxn id="21508" idx="6"/>
            <a:endCxn id="21507" idx="2"/>
          </p:cNvCxnSpPr>
          <p:nvPr/>
        </p:nvCxnSpPr>
        <p:spPr bwMode="auto">
          <a:xfrm>
            <a:off x="18288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7" name="AutoShape 13"/>
          <p:cNvCxnSpPr>
            <a:cxnSpLocks noChangeShapeType="1"/>
            <a:stCxn id="21510" idx="6"/>
            <a:endCxn id="21509" idx="2"/>
          </p:cNvCxnSpPr>
          <p:nvPr/>
        </p:nvCxnSpPr>
        <p:spPr bwMode="auto">
          <a:xfrm>
            <a:off x="46482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8" name="AutoShape 14"/>
          <p:cNvCxnSpPr>
            <a:cxnSpLocks noChangeShapeType="1"/>
            <a:stCxn id="21511" idx="6"/>
            <a:endCxn id="21514" idx="2"/>
          </p:cNvCxnSpPr>
          <p:nvPr/>
        </p:nvCxnSpPr>
        <p:spPr bwMode="auto">
          <a:xfrm>
            <a:off x="3200400" y="3962400"/>
            <a:ext cx="9906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9" name="AutoShape 15"/>
          <p:cNvCxnSpPr>
            <a:cxnSpLocks noChangeShapeType="1"/>
            <a:stCxn id="21514" idx="6"/>
            <a:endCxn id="21513" idx="2"/>
          </p:cNvCxnSpPr>
          <p:nvPr/>
        </p:nvCxnSpPr>
        <p:spPr bwMode="auto">
          <a:xfrm>
            <a:off x="4648200" y="39624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0" name="AutoShape 16"/>
          <p:cNvCxnSpPr>
            <a:cxnSpLocks noChangeShapeType="1"/>
            <a:stCxn id="21507" idx="4"/>
            <a:endCxn id="21511" idx="0"/>
          </p:cNvCxnSpPr>
          <p:nvPr/>
        </p:nvCxnSpPr>
        <p:spPr bwMode="auto">
          <a:xfrm>
            <a:off x="29718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1" name="AutoShape 17"/>
          <p:cNvCxnSpPr>
            <a:cxnSpLocks noChangeShapeType="1"/>
            <a:stCxn id="21508" idx="4"/>
            <a:endCxn id="21512" idx="0"/>
          </p:cNvCxnSpPr>
          <p:nvPr/>
        </p:nvCxnSpPr>
        <p:spPr bwMode="auto">
          <a:xfrm>
            <a:off x="16002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2" name="AutoShape 18"/>
          <p:cNvCxnSpPr>
            <a:cxnSpLocks noChangeShapeType="1"/>
            <a:stCxn id="21511" idx="7"/>
            <a:endCxn id="21510" idx="3"/>
          </p:cNvCxnSpPr>
          <p:nvPr/>
        </p:nvCxnSpPr>
        <p:spPr bwMode="auto">
          <a:xfrm flipV="1">
            <a:off x="3133725" y="2828925"/>
            <a:ext cx="1123950" cy="9715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3" name="AutoShape 19"/>
          <p:cNvCxnSpPr>
            <a:cxnSpLocks noChangeShapeType="1"/>
            <a:stCxn id="21510" idx="4"/>
            <a:endCxn id="21514" idx="0"/>
          </p:cNvCxnSpPr>
          <p:nvPr/>
        </p:nvCxnSpPr>
        <p:spPr bwMode="auto">
          <a:xfrm>
            <a:off x="44196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4" name="AutoShape 20"/>
          <p:cNvCxnSpPr>
            <a:cxnSpLocks noChangeShapeType="1"/>
            <a:stCxn id="21509" idx="4"/>
            <a:endCxn id="21513" idx="0"/>
          </p:cNvCxnSpPr>
          <p:nvPr/>
        </p:nvCxnSpPr>
        <p:spPr bwMode="auto">
          <a:xfrm>
            <a:off x="5791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5" name="Text Box 21"/>
          <p:cNvSpPr txBox="1">
            <a:spLocks noChangeArrowheads="1"/>
          </p:cNvSpPr>
          <p:nvPr/>
        </p:nvSpPr>
        <p:spPr bwMode="auto">
          <a:xfrm>
            <a:off x="1981200" y="5257800"/>
            <a:ext cx="48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 </a:t>
            </a:r>
          </a:p>
        </p:txBody>
      </p:sp>
      <p:graphicFrame>
        <p:nvGraphicFramePr>
          <p:cNvPr id="21541" name="Group 37"/>
          <p:cNvGraphicFramePr>
            <a:graphicFrameLocks noGrp="1"/>
          </p:cNvGraphicFramePr>
          <p:nvPr/>
        </p:nvGraphicFramePr>
        <p:xfrm>
          <a:off x="2743200" y="5181600"/>
          <a:ext cx="584200" cy="518160"/>
        </p:xfrm>
        <a:graphic>
          <a:graphicData uri="http://schemas.openxmlformats.org/drawingml/2006/table">
            <a:tbl>
              <a:tblPr/>
              <a:tblGrid>
                <a:gridCol w="5842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AA"/>
                    </a:solidFill>
                  </a:tcPr>
                </a:tc>
              </a:tr>
            </a:tbl>
          </a:graphicData>
        </a:graphic>
      </p:graphicFrame>
      <p:sp>
        <p:nvSpPr>
          <p:cNvPr id="21534" name="Text Box 30"/>
          <p:cNvSpPr txBox="1">
            <a:spLocks noChangeArrowheads="1"/>
          </p:cNvSpPr>
          <p:nvPr/>
        </p:nvSpPr>
        <p:spPr bwMode="auto">
          <a:xfrm>
            <a:off x="14478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21535" name="Text Box 31"/>
          <p:cNvSpPr txBox="1">
            <a:spLocks noChangeArrowheads="1"/>
          </p:cNvSpPr>
          <p:nvPr/>
        </p:nvSpPr>
        <p:spPr bwMode="auto">
          <a:xfrm>
            <a:off x="4267200" y="2057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21536" name="Text Box 32"/>
          <p:cNvSpPr txBox="1">
            <a:spLocks noChangeArrowheads="1"/>
          </p:cNvSpPr>
          <p:nvPr/>
        </p:nvSpPr>
        <p:spPr bwMode="auto">
          <a:xfrm>
            <a:off x="57150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21537" name="Text Box 33"/>
          <p:cNvSpPr txBox="1">
            <a:spLocks noChangeArrowheads="1"/>
          </p:cNvSpPr>
          <p:nvPr/>
        </p:nvSpPr>
        <p:spPr bwMode="auto">
          <a:xfrm>
            <a:off x="1447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21538" name="Text Box 34"/>
          <p:cNvSpPr txBox="1">
            <a:spLocks noChangeArrowheads="1"/>
          </p:cNvSpPr>
          <p:nvPr/>
        </p:nvSpPr>
        <p:spPr bwMode="auto">
          <a:xfrm>
            <a:off x="2819400" y="4191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21539" name="Text Box 35"/>
          <p:cNvSpPr txBox="1">
            <a:spLocks noChangeArrowheads="1"/>
          </p:cNvSpPr>
          <p:nvPr/>
        </p:nvSpPr>
        <p:spPr bwMode="auto">
          <a:xfrm>
            <a:off x="4267200" y="41910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21540" name="Text Box 36"/>
          <p:cNvSpPr txBox="1">
            <a:spLocks noChangeArrowheads="1"/>
          </p:cNvSpPr>
          <p:nvPr/>
        </p:nvSpPr>
        <p:spPr bwMode="auto">
          <a:xfrm>
            <a:off x="57150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a:t>
            </a:r>
          </a:p>
        </p:txBody>
      </p:sp>
    </p:spTree>
    <p:extLst>
      <p:ext uri="{BB962C8B-B14F-4D97-AF65-F5344CB8AC3E}">
        <p14:creationId xmlns:p14="http://schemas.microsoft.com/office/powerpoint/2010/main" val="1421694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a:t>Breadth-First  Search - Example</a:t>
            </a:r>
          </a:p>
        </p:txBody>
      </p:sp>
      <p:sp>
        <p:nvSpPr>
          <p:cNvPr id="22531" name="AutoShape 3"/>
          <p:cNvSpPr>
            <a:spLocks noChangeArrowheads="1"/>
          </p:cNvSpPr>
          <p:nvPr/>
        </p:nvSpPr>
        <p:spPr bwMode="auto">
          <a:xfrm>
            <a:off x="27432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22532" name="AutoShape 4"/>
          <p:cNvSpPr>
            <a:spLocks noChangeArrowheads="1"/>
          </p:cNvSpPr>
          <p:nvPr/>
        </p:nvSpPr>
        <p:spPr bwMode="auto">
          <a:xfrm>
            <a:off x="13716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endParaRPr lang="en-US"/>
          </a:p>
        </p:txBody>
      </p:sp>
      <p:sp>
        <p:nvSpPr>
          <p:cNvPr id="22533" name="AutoShape 5"/>
          <p:cNvSpPr>
            <a:spLocks noChangeArrowheads="1"/>
          </p:cNvSpPr>
          <p:nvPr/>
        </p:nvSpPr>
        <p:spPr bwMode="auto">
          <a:xfrm>
            <a:off x="55626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3</a:t>
            </a:r>
          </a:p>
        </p:txBody>
      </p:sp>
      <p:sp>
        <p:nvSpPr>
          <p:cNvPr id="22534" name="AutoShape 6"/>
          <p:cNvSpPr>
            <a:spLocks noChangeArrowheads="1"/>
          </p:cNvSpPr>
          <p:nvPr/>
        </p:nvSpPr>
        <p:spPr bwMode="auto">
          <a:xfrm>
            <a:off x="4191000" y="24384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22535" name="AutoShape 7"/>
          <p:cNvSpPr>
            <a:spLocks noChangeArrowheads="1"/>
          </p:cNvSpPr>
          <p:nvPr/>
        </p:nvSpPr>
        <p:spPr bwMode="auto">
          <a:xfrm>
            <a:off x="27432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1</a:t>
            </a:r>
          </a:p>
        </p:txBody>
      </p:sp>
      <p:sp>
        <p:nvSpPr>
          <p:cNvPr id="22536" name="AutoShape 8"/>
          <p:cNvSpPr>
            <a:spLocks noChangeArrowheads="1"/>
          </p:cNvSpPr>
          <p:nvPr/>
        </p:nvSpPr>
        <p:spPr bwMode="auto">
          <a:xfrm>
            <a:off x="13716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22537" name="AutoShape 9"/>
          <p:cNvSpPr>
            <a:spLocks noChangeArrowheads="1"/>
          </p:cNvSpPr>
          <p:nvPr/>
        </p:nvSpPr>
        <p:spPr bwMode="auto">
          <a:xfrm>
            <a:off x="55626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3</a:t>
            </a:r>
          </a:p>
        </p:txBody>
      </p:sp>
      <p:sp>
        <p:nvSpPr>
          <p:cNvPr id="22538" name="AutoShape 10"/>
          <p:cNvSpPr>
            <a:spLocks noChangeArrowheads="1"/>
          </p:cNvSpPr>
          <p:nvPr/>
        </p:nvSpPr>
        <p:spPr bwMode="auto">
          <a:xfrm>
            <a:off x="4191000" y="3733800"/>
            <a:ext cx="457200" cy="457200"/>
          </a:xfrm>
          <a:prstGeom prst="flowChartConnector">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Symbol" pitchFamily="18" charset="2"/>
              </a:rPr>
              <a:t>2</a:t>
            </a:r>
          </a:p>
        </p:txBody>
      </p:sp>
      <p:sp>
        <p:nvSpPr>
          <p:cNvPr id="22539" name="Text Box 11"/>
          <p:cNvSpPr txBox="1">
            <a:spLocks noChangeArrowheads="1"/>
          </p:cNvSpPr>
          <p:nvPr/>
        </p:nvSpPr>
        <p:spPr bwMode="auto">
          <a:xfrm>
            <a:off x="2819400" y="205740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a:t>
            </a:r>
          </a:p>
        </p:txBody>
      </p:sp>
      <p:cxnSp>
        <p:nvCxnSpPr>
          <p:cNvPr id="22540" name="AutoShape 12"/>
          <p:cNvCxnSpPr>
            <a:cxnSpLocks noChangeShapeType="1"/>
            <a:stCxn id="22532" idx="6"/>
            <a:endCxn id="22531" idx="2"/>
          </p:cNvCxnSpPr>
          <p:nvPr/>
        </p:nvCxnSpPr>
        <p:spPr bwMode="auto">
          <a:xfrm>
            <a:off x="18288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1" name="AutoShape 13"/>
          <p:cNvCxnSpPr>
            <a:cxnSpLocks noChangeShapeType="1"/>
            <a:stCxn id="22534" idx="6"/>
            <a:endCxn id="22533" idx="2"/>
          </p:cNvCxnSpPr>
          <p:nvPr/>
        </p:nvCxnSpPr>
        <p:spPr bwMode="auto">
          <a:xfrm>
            <a:off x="4648200" y="26670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2" name="AutoShape 14"/>
          <p:cNvCxnSpPr>
            <a:cxnSpLocks noChangeShapeType="1"/>
            <a:stCxn id="22535" idx="6"/>
            <a:endCxn id="22538" idx="2"/>
          </p:cNvCxnSpPr>
          <p:nvPr/>
        </p:nvCxnSpPr>
        <p:spPr bwMode="auto">
          <a:xfrm>
            <a:off x="3200400" y="3962400"/>
            <a:ext cx="9906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3" name="AutoShape 15"/>
          <p:cNvCxnSpPr>
            <a:cxnSpLocks noChangeShapeType="1"/>
            <a:stCxn id="22538" idx="6"/>
            <a:endCxn id="22537" idx="2"/>
          </p:cNvCxnSpPr>
          <p:nvPr/>
        </p:nvCxnSpPr>
        <p:spPr bwMode="auto">
          <a:xfrm>
            <a:off x="4648200" y="3962400"/>
            <a:ext cx="914400" cy="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4" name="AutoShape 16"/>
          <p:cNvCxnSpPr>
            <a:cxnSpLocks noChangeShapeType="1"/>
            <a:stCxn id="22531" idx="4"/>
            <a:endCxn id="22535" idx="0"/>
          </p:cNvCxnSpPr>
          <p:nvPr/>
        </p:nvCxnSpPr>
        <p:spPr bwMode="auto">
          <a:xfrm>
            <a:off x="29718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5" name="AutoShape 17"/>
          <p:cNvCxnSpPr>
            <a:cxnSpLocks noChangeShapeType="1"/>
            <a:stCxn id="22532" idx="4"/>
            <a:endCxn id="22536" idx="0"/>
          </p:cNvCxnSpPr>
          <p:nvPr/>
        </p:nvCxnSpPr>
        <p:spPr bwMode="auto">
          <a:xfrm>
            <a:off x="1600200" y="2895600"/>
            <a:ext cx="0" cy="838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6" name="AutoShape 18"/>
          <p:cNvCxnSpPr>
            <a:cxnSpLocks noChangeShapeType="1"/>
            <a:stCxn id="22535" idx="7"/>
            <a:endCxn id="22534" idx="3"/>
          </p:cNvCxnSpPr>
          <p:nvPr/>
        </p:nvCxnSpPr>
        <p:spPr bwMode="auto">
          <a:xfrm flipV="1">
            <a:off x="3133725" y="2828925"/>
            <a:ext cx="1123950" cy="9715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7" name="AutoShape 19"/>
          <p:cNvCxnSpPr>
            <a:cxnSpLocks noChangeShapeType="1"/>
            <a:stCxn id="22534" idx="4"/>
            <a:endCxn id="22538" idx="0"/>
          </p:cNvCxnSpPr>
          <p:nvPr/>
        </p:nvCxnSpPr>
        <p:spPr bwMode="auto">
          <a:xfrm>
            <a:off x="44196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8" name="AutoShape 20"/>
          <p:cNvCxnSpPr>
            <a:cxnSpLocks noChangeShapeType="1"/>
            <a:stCxn id="22533" idx="4"/>
            <a:endCxn id="22537" idx="0"/>
          </p:cNvCxnSpPr>
          <p:nvPr/>
        </p:nvCxnSpPr>
        <p:spPr bwMode="auto">
          <a:xfrm>
            <a:off x="5791200" y="28956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49" name="Text Box 21"/>
          <p:cNvSpPr txBox="1">
            <a:spLocks noChangeArrowheads="1"/>
          </p:cNvSpPr>
          <p:nvPr/>
        </p:nvSpPr>
        <p:spPr bwMode="auto">
          <a:xfrm>
            <a:off x="1981200" y="5251450"/>
            <a:ext cx="105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 = </a:t>
            </a:r>
            <a:r>
              <a:rPr lang="en-US">
                <a:sym typeface="Symbol" pitchFamily="18" charset="2"/>
              </a:rPr>
              <a:t></a:t>
            </a:r>
            <a:r>
              <a:rPr lang="en-US"/>
              <a:t> </a:t>
            </a:r>
          </a:p>
        </p:txBody>
      </p:sp>
      <p:sp>
        <p:nvSpPr>
          <p:cNvPr id="22556" name="Text Box 28"/>
          <p:cNvSpPr txBox="1">
            <a:spLocks noChangeArrowheads="1"/>
          </p:cNvSpPr>
          <p:nvPr/>
        </p:nvSpPr>
        <p:spPr bwMode="auto">
          <a:xfrm>
            <a:off x="14478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22557" name="Text Box 29"/>
          <p:cNvSpPr txBox="1">
            <a:spLocks noChangeArrowheads="1"/>
          </p:cNvSpPr>
          <p:nvPr/>
        </p:nvSpPr>
        <p:spPr bwMode="auto">
          <a:xfrm>
            <a:off x="4267200" y="2057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22558" name="Text Box 30"/>
          <p:cNvSpPr txBox="1">
            <a:spLocks noChangeArrowheads="1"/>
          </p:cNvSpPr>
          <p:nvPr/>
        </p:nvSpPr>
        <p:spPr bwMode="auto">
          <a:xfrm>
            <a:off x="5715000" y="2057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22559" name="Text Box 31"/>
          <p:cNvSpPr txBox="1">
            <a:spLocks noChangeArrowheads="1"/>
          </p:cNvSpPr>
          <p:nvPr/>
        </p:nvSpPr>
        <p:spPr bwMode="auto">
          <a:xfrm>
            <a:off x="1447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22560" name="Text Box 32"/>
          <p:cNvSpPr txBox="1">
            <a:spLocks noChangeArrowheads="1"/>
          </p:cNvSpPr>
          <p:nvPr/>
        </p:nvSpPr>
        <p:spPr bwMode="auto">
          <a:xfrm>
            <a:off x="2819400" y="4191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22561" name="Text Box 33"/>
          <p:cNvSpPr txBox="1">
            <a:spLocks noChangeArrowheads="1"/>
          </p:cNvSpPr>
          <p:nvPr/>
        </p:nvSpPr>
        <p:spPr bwMode="auto">
          <a:xfrm>
            <a:off x="4267200" y="41910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22562" name="Text Box 34"/>
          <p:cNvSpPr txBox="1">
            <a:spLocks noChangeArrowheads="1"/>
          </p:cNvSpPr>
          <p:nvPr/>
        </p:nvSpPr>
        <p:spPr bwMode="auto">
          <a:xfrm>
            <a:off x="57150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a:t>
            </a:r>
          </a:p>
        </p:txBody>
      </p:sp>
    </p:spTree>
    <p:extLst>
      <p:ext uri="{BB962C8B-B14F-4D97-AF65-F5344CB8AC3E}">
        <p14:creationId xmlns:p14="http://schemas.microsoft.com/office/powerpoint/2010/main" val="3413493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Analysis</a:t>
            </a:r>
            <a:endParaRPr lang="en-US" dirty="0"/>
          </a:p>
        </p:txBody>
      </p:sp>
      <p:sp>
        <p:nvSpPr>
          <p:cNvPr id="5" name="Content Placeholder 4"/>
          <p:cNvSpPr>
            <a:spLocks noGrp="1"/>
          </p:cNvSpPr>
          <p:nvPr>
            <p:ph idx="1"/>
          </p:nvPr>
        </p:nvSpPr>
        <p:spPr/>
        <p:txBody>
          <a:bodyPr/>
          <a:lstStyle/>
          <a:p>
            <a:r>
              <a:rPr lang="en-US" dirty="0" smtClean="0"/>
              <a:t>Each </a:t>
            </a:r>
            <a:r>
              <a:rPr lang="en-US" dirty="0"/>
              <a:t>vertex is </a:t>
            </a:r>
            <a:r>
              <a:rPr lang="en-US" dirty="0" err="1" smtClean="0"/>
              <a:t>enqueued</a:t>
            </a:r>
            <a:r>
              <a:rPr lang="en-US" dirty="0" smtClean="0"/>
              <a:t> at </a:t>
            </a:r>
            <a:r>
              <a:rPr lang="en-US" dirty="0"/>
              <a:t>most once, and hence </a:t>
            </a:r>
            <a:r>
              <a:rPr lang="en-US" dirty="0" err="1"/>
              <a:t>dequeued</a:t>
            </a:r>
            <a:r>
              <a:rPr lang="en-US" dirty="0"/>
              <a:t> at most once. </a:t>
            </a:r>
            <a:endParaRPr lang="en-US" dirty="0" smtClean="0"/>
          </a:p>
          <a:p>
            <a:r>
              <a:rPr lang="en-US" dirty="0" smtClean="0"/>
              <a:t>The </a:t>
            </a:r>
            <a:r>
              <a:rPr lang="en-US" dirty="0"/>
              <a:t>operations of </a:t>
            </a:r>
            <a:r>
              <a:rPr lang="en-US" dirty="0" err="1"/>
              <a:t>enqueuing</a:t>
            </a:r>
            <a:r>
              <a:rPr lang="en-US" dirty="0"/>
              <a:t> </a:t>
            </a:r>
            <a:r>
              <a:rPr lang="en-US" dirty="0" smtClean="0"/>
              <a:t>and </a:t>
            </a:r>
            <a:r>
              <a:rPr lang="en-US" dirty="0" err="1" smtClean="0"/>
              <a:t>dequeuing</a:t>
            </a:r>
            <a:r>
              <a:rPr lang="en-US" dirty="0" smtClean="0"/>
              <a:t> take O </a:t>
            </a:r>
            <a:r>
              <a:rPr lang="en-US" dirty="0"/>
              <a:t>( 1) time, so the total time devoted to queue operations is O ( V ) </a:t>
            </a:r>
            <a:r>
              <a:rPr lang="en-US" dirty="0" smtClean="0"/>
              <a:t>.</a:t>
            </a:r>
          </a:p>
          <a:p>
            <a:r>
              <a:rPr lang="en-US" dirty="0"/>
              <a:t>Because the adjacency list of each vertex is scanned only when the vertex is de-queued, each adjacency list is scanned at most once.</a:t>
            </a:r>
          </a:p>
        </p:txBody>
      </p:sp>
      <p:sp>
        <p:nvSpPr>
          <p:cNvPr id="3" name="Slide Number Placeholder 2"/>
          <p:cNvSpPr>
            <a:spLocks noGrp="1"/>
          </p:cNvSpPr>
          <p:nvPr>
            <p:ph type="sldNum" sz="quarter" idx="12"/>
          </p:nvPr>
        </p:nvSpPr>
        <p:spPr/>
        <p:txBody>
          <a:bodyPr/>
          <a:lstStyle/>
          <a:p>
            <a:fld id="{A8E7BA09-1BBD-4BA2-8CC6-46281FCD8CE8}" type="slidenum">
              <a:rPr lang="en-US" smtClean="0"/>
              <a:pPr/>
              <a:t>35</a:t>
            </a:fld>
            <a:endParaRPr lang="en-US"/>
          </a:p>
        </p:txBody>
      </p:sp>
    </p:spTree>
    <p:extLst>
      <p:ext uri="{BB962C8B-B14F-4D97-AF65-F5344CB8AC3E}">
        <p14:creationId xmlns:p14="http://schemas.microsoft.com/office/powerpoint/2010/main" val="1230185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Since the sum of the </a:t>
            </a:r>
            <a:r>
              <a:rPr lang="en-US" dirty="0" smtClean="0"/>
              <a:t>lengths of all the adjacency lists is O(E ) , the total time spent in scanning adjacency lists is O </a:t>
            </a:r>
            <a:r>
              <a:rPr lang="en-US" dirty="0"/>
              <a:t>( E ) </a:t>
            </a:r>
            <a:endParaRPr lang="en-US" dirty="0" smtClean="0"/>
          </a:p>
          <a:p>
            <a:r>
              <a:rPr lang="en-US" dirty="0" smtClean="0"/>
              <a:t>Thus </a:t>
            </a:r>
            <a:r>
              <a:rPr lang="en-US" dirty="0"/>
              <a:t>the total running time </a:t>
            </a:r>
            <a:r>
              <a:rPr lang="en-US" dirty="0" smtClean="0"/>
              <a:t>of BFS </a:t>
            </a:r>
            <a:r>
              <a:rPr lang="en-US" dirty="0"/>
              <a:t>is O ( V + E </a:t>
            </a:r>
            <a:r>
              <a:rPr lang="en-US" dirty="0" smtClean="0"/>
              <a:t>).</a:t>
            </a:r>
            <a:endParaRPr lang="en-US" dirty="0"/>
          </a:p>
        </p:txBody>
      </p:sp>
      <p:sp>
        <p:nvSpPr>
          <p:cNvPr id="5" name="Slide Number Placeholder 4"/>
          <p:cNvSpPr>
            <a:spLocks noGrp="1"/>
          </p:cNvSpPr>
          <p:nvPr>
            <p:ph type="sldNum" sz="quarter" idx="12"/>
          </p:nvPr>
        </p:nvSpPr>
        <p:spPr/>
        <p:txBody>
          <a:bodyPr/>
          <a:lstStyle/>
          <a:p>
            <a:fld id="{F455C364-9FA5-42CF-BA95-91899204269F}" type="slidenum">
              <a:rPr lang="en-US" smtClean="0"/>
              <a:pPr/>
              <a:t>36</a:t>
            </a:fld>
            <a:endParaRPr lang="en-US"/>
          </a:p>
        </p:txBody>
      </p:sp>
    </p:spTree>
    <p:extLst>
      <p:ext uri="{BB962C8B-B14F-4D97-AF65-F5344CB8AC3E}">
        <p14:creationId xmlns:p14="http://schemas.microsoft.com/office/powerpoint/2010/main" val="1690808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a:t>
            </a:r>
            <a:endParaRPr lang="en-US" dirty="0"/>
          </a:p>
        </p:txBody>
      </p:sp>
      <p:sp>
        <p:nvSpPr>
          <p:cNvPr id="3" name="Content Placeholder 2"/>
          <p:cNvSpPr>
            <a:spLocks noGrp="1"/>
          </p:cNvSpPr>
          <p:nvPr>
            <p:ph idx="1"/>
          </p:nvPr>
        </p:nvSpPr>
        <p:spPr/>
        <p:txBody>
          <a:bodyPr>
            <a:normAutofit/>
          </a:bodyPr>
          <a:lstStyle/>
          <a:p>
            <a:r>
              <a:rPr lang="en-US" dirty="0"/>
              <a:t>The strategy followed by </a:t>
            </a:r>
            <a:r>
              <a:rPr lang="en-US" dirty="0" smtClean="0"/>
              <a:t>depth-first </a:t>
            </a:r>
            <a:r>
              <a:rPr lang="en-US" dirty="0"/>
              <a:t>search is, as its name implies, to </a:t>
            </a:r>
            <a:r>
              <a:rPr lang="en-US" dirty="0" smtClean="0"/>
              <a:t>search “</a:t>
            </a:r>
            <a:r>
              <a:rPr lang="en-US" dirty="0"/>
              <a:t>deeper ” in the graph whenever possible. </a:t>
            </a:r>
            <a:endParaRPr lang="en-US" dirty="0" smtClean="0"/>
          </a:p>
          <a:p>
            <a:r>
              <a:rPr lang="en-US" dirty="0" smtClean="0"/>
              <a:t>In </a:t>
            </a:r>
            <a:r>
              <a:rPr lang="en-US" dirty="0"/>
              <a:t>depth- </a:t>
            </a:r>
            <a:r>
              <a:rPr lang="en-US" dirty="0" smtClean="0"/>
              <a:t>first </a:t>
            </a:r>
            <a:r>
              <a:rPr lang="en-US" dirty="0"/>
              <a:t>search, edges are explored</a:t>
            </a:r>
          </a:p>
          <a:p>
            <a:r>
              <a:rPr lang="en-US" dirty="0"/>
              <a:t>out of the most recently discovered vertex v that still has unexplored edges </a:t>
            </a:r>
            <a:r>
              <a:rPr lang="en-US" dirty="0" smtClean="0"/>
              <a:t>leaving it</a:t>
            </a:r>
            <a:r>
              <a:rPr lang="en-US" dirty="0"/>
              <a:t>. </a:t>
            </a:r>
            <a:endParaRPr lang="en-US" dirty="0" smtClean="0"/>
          </a:p>
          <a:p>
            <a:r>
              <a:rPr lang="en-US" dirty="0" smtClean="0"/>
              <a:t>When </a:t>
            </a:r>
            <a:r>
              <a:rPr lang="en-US" dirty="0"/>
              <a:t>all of v ’s edges have been explored, the search “backtracks” to </a:t>
            </a:r>
            <a:r>
              <a:rPr lang="en-US" dirty="0" smtClean="0"/>
              <a:t>explore edges </a:t>
            </a:r>
            <a:r>
              <a:rPr lang="en-US" dirty="0"/>
              <a:t>leaving the vertex from which v was discovered.</a:t>
            </a:r>
          </a:p>
        </p:txBody>
      </p:sp>
      <p:sp>
        <p:nvSpPr>
          <p:cNvPr id="5" name="Slide Number Placeholder 4"/>
          <p:cNvSpPr>
            <a:spLocks noGrp="1"/>
          </p:cNvSpPr>
          <p:nvPr>
            <p:ph type="sldNum" sz="quarter" idx="12"/>
          </p:nvPr>
        </p:nvSpPr>
        <p:spPr/>
        <p:txBody>
          <a:bodyPr/>
          <a:lstStyle/>
          <a:p>
            <a:fld id="{F455C364-9FA5-42CF-BA95-91899204269F}" type="slidenum">
              <a:rPr lang="en-US" smtClean="0"/>
              <a:pPr/>
              <a:t>37</a:t>
            </a:fld>
            <a:endParaRPr lang="en-US"/>
          </a:p>
        </p:txBody>
      </p:sp>
    </p:spTree>
    <p:extLst>
      <p:ext uri="{BB962C8B-B14F-4D97-AF65-F5344CB8AC3E}">
        <p14:creationId xmlns:p14="http://schemas.microsoft.com/office/powerpoint/2010/main" val="2352121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a:t>
            </a:r>
            <a:endParaRPr lang="en-US" dirty="0"/>
          </a:p>
        </p:txBody>
      </p:sp>
      <p:sp>
        <p:nvSpPr>
          <p:cNvPr id="5" name="Slide Number Placeholder 4"/>
          <p:cNvSpPr>
            <a:spLocks noGrp="1"/>
          </p:cNvSpPr>
          <p:nvPr>
            <p:ph type="sldNum" sz="quarter" idx="12"/>
          </p:nvPr>
        </p:nvSpPr>
        <p:spPr/>
        <p:txBody>
          <a:bodyPr/>
          <a:lstStyle/>
          <a:p>
            <a:fld id="{F455C364-9FA5-42CF-BA95-91899204269F}" type="slidenum">
              <a:rPr lang="en-US" smtClean="0"/>
              <a:pPr/>
              <a:t>38</a:t>
            </a:fld>
            <a:endParaRPr lang="en-US"/>
          </a:p>
        </p:txBody>
      </p:sp>
      <p:pic>
        <p:nvPicPr>
          <p:cNvPr id="7" name="Content Placeholder 6"/>
          <p:cNvPicPr>
            <a:picLocks noGrp="1" noChangeAspect="1"/>
          </p:cNvPicPr>
          <p:nvPr>
            <p:ph idx="1"/>
          </p:nvPr>
        </p:nvPicPr>
        <p:blipFill>
          <a:blip r:embed="rId2"/>
          <a:stretch>
            <a:fillRect/>
          </a:stretch>
        </p:blipFill>
        <p:spPr>
          <a:xfrm>
            <a:off x="304800" y="2209800"/>
            <a:ext cx="5172075" cy="3962400"/>
          </a:xfrm>
          <a:prstGeom prst="rect">
            <a:avLst/>
          </a:prstGeom>
        </p:spPr>
      </p:pic>
    </p:spTree>
    <p:extLst>
      <p:ext uri="{BB962C8B-B14F-4D97-AF65-F5344CB8AC3E}">
        <p14:creationId xmlns:p14="http://schemas.microsoft.com/office/powerpoint/2010/main" val="485588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F455C364-9FA5-42CF-BA95-91899204269F}" type="slidenum">
              <a:rPr lang="en-US" smtClean="0"/>
              <a:pPr/>
              <a:t>39</a:t>
            </a:fld>
            <a:endParaRPr lang="en-US"/>
          </a:p>
        </p:txBody>
      </p:sp>
      <p:pic>
        <p:nvPicPr>
          <p:cNvPr id="6" name="Picture 5"/>
          <p:cNvPicPr>
            <a:picLocks noChangeAspect="1"/>
          </p:cNvPicPr>
          <p:nvPr/>
        </p:nvPicPr>
        <p:blipFill>
          <a:blip r:embed="rId2"/>
          <a:stretch>
            <a:fillRect/>
          </a:stretch>
        </p:blipFill>
        <p:spPr>
          <a:xfrm>
            <a:off x="533400" y="1447800"/>
            <a:ext cx="8153400" cy="5126736"/>
          </a:xfrm>
          <a:prstGeom prst="rect">
            <a:avLst/>
          </a:prstGeom>
        </p:spPr>
      </p:pic>
    </p:spTree>
    <p:extLst>
      <p:ext uri="{BB962C8B-B14F-4D97-AF65-F5344CB8AC3E}">
        <p14:creationId xmlns:p14="http://schemas.microsoft.com/office/powerpoint/2010/main" val="103682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Basics:</a:t>
            </a:r>
          </a:p>
        </p:txBody>
      </p:sp>
      <p:sp>
        <p:nvSpPr>
          <p:cNvPr id="24579" name="Rectangle 3"/>
          <p:cNvSpPr>
            <a:spLocks noGrp="1" noChangeArrowheads="1"/>
          </p:cNvSpPr>
          <p:nvPr>
            <p:ph sz="half" idx="1"/>
          </p:nvPr>
        </p:nvSpPr>
        <p:spPr>
          <a:xfrm>
            <a:off x="572294" y="2070099"/>
            <a:ext cx="4761706" cy="4525963"/>
          </a:xfrm>
        </p:spPr>
        <p:txBody>
          <a:bodyPr>
            <a:normAutofit fontScale="92500" lnSpcReduction="10000"/>
          </a:bodyPr>
          <a:lstStyle/>
          <a:p>
            <a:r>
              <a:rPr lang="en-US" sz="2400" b="1" dirty="0"/>
              <a:t>Definition (Directed Graph)</a:t>
            </a:r>
            <a:r>
              <a:rPr lang="en-US" sz="2400" dirty="0"/>
              <a:t>  A </a:t>
            </a:r>
            <a:r>
              <a:rPr lang="en-US" sz="2400" i="1" dirty="0"/>
              <a:t>directed graph</a:t>
            </a:r>
            <a:r>
              <a:rPr lang="en-US" sz="2400" dirty="0"/>
              <a:t>  , or </a:t>
            </a:r>
            <a:r>
              <a:rPr lang="en-US" sz="2400" i="1" dirty="0"/>
              <a:t>digraph</a:t>
            </a:r>
            <a:r>
              <a:rPr lang="en-US" sz="2400" dirty="0"/>
              <a:t> , is an ordered pair </a:t>
            </a:r>
            <a:r>
              <a:rPr lang="en-US" sz="2400" dirty="0" smtClean="0"/>
              <a:t>G=(V,E)  </a:t>
            </a:r>
            <a:r>
              <a:rPr lang="en-US" sz="2400" dirty="0"/>
              <a:t>with the following properties: </a:t>
            </a:r>
          </a:p>
          <a:p>
            <a:pPr lvl="1">
              <a:buFontTx/>
              <a:buAutoNum type="arabicPeriod"/>
            </a:pPr>
            <a:r>
              <a:rPr lang="en-US" sz="2000" dirty="0"/>
              <a:t>The first component,  </a:t>
            </a:r>
            <a:r>
              <a:rPr lang="en-US" sz="2000" dirty="0" smtClean="0"/>
              <a:t>V  </a:t>
            </a:r>
            <a:r>
              <a:rPr lang="en-US" sz="2000" dirty="0"/>
              <a:t>, is a finite, non-empty set. The elements of    are called the </a:t>
            </a:r>
            <a:r>
              <a:rPr lang="en-US" sz="2000" i="1" dirty="0"/>
              <a:t>vertices</a:t>
            </a:r>
            <a:r>
              <a:rPr lang="en-US" sz="2000" dirty="0"/>
              <a:t> of </a:t>
            </a:r>
            <a:r>
              <a:rPr lang="en-US" sz="2000" i="1" dirty="0"/>
              <a:t>G</a:t>
            </a:r>
            <a:r>
              <a:rPr lang="en-US" sz="2000" dirty="0"/>
              <a:t>. </a:t>
            </a:r>
          </a:p>
          <a:p>
            <a:pPr lvl="1">
              <a:buFontTx/>
              <a:buAutoNum type="arabicPeriod"/>
            </a:pPr>
            <a:r>
              <a:rPr lang="en-US" sz="2000" dirty="0"/>
              <a:t>The second </a:t>
            </a:r>
            <a:r>
              <a:rPr lang="en-US" sz="2000" dirty="0" smtClean="0"/>
              <a:t>component, E, </a:t>
            </a:r>
            <a:r>
              <a:rPr lang="en-US" sz="2000" dirty="0"/>
              <a:t>is a finite set of ordered pairs of vertices. That is, .                      . The elements of  </a:t>
            </a:r>
            <a:r>
              <a:rPr lang="en-US" sz="2000" dirty="0" smtClean="0"/>
              <a:t> E  </a:t>
            </a:r>
            <a:r>
              <a:rPr lang="en-US" sz="2000" dirty="0"/>
              <a:t>are called the </a:t>
            </a:r>
            <a:r>
              <a:rPr lang="en-US" sz="2000" i="1" dirty="0"/>
              <a:t>edges</a:t>
            </a:r>
            <a:r>
              <a:rPr lang="en-US" sz="2000" dirty="0"/>
              <a:t> of </a:t>
            </a:r>
            <a:r>
              <a:rPr lang="en-US" sz="2000" i="1" dirty="0"/>
              <a:t>G</a:t>
            </a:r>
            <a:r>
              <a:rPr lang="en-US" sz="2000" dirty="0"/>
              <a:t>. </a:t>
            </a:r>
          </a:p>
          <a:p>
            <a:r>
              <a:rPr lang="en-US" sz="2400" dirty="0"/>
              <a:t>For example, consider the directed graph   comprised of four vertices and six edges</a:t>
            </a:r>
            <a:r>
              <a:rPr lang="en-US" dirty="0"/>
              <a:t>: </a:t>
            </a:r>
          </a:p>
          <a:p>
            <a:pPr>
              <a:buFontTx/>
              <a:buNone/>
            </a:pPr>
            <a:endParaRPr lang="en-US" dirty="0"/>
          </a:p>
        </p:txBody>
      </p:sp>
      <p:sp>
        <p:nvSpPr>
          <p:cNvPr id="2" name="Content Placeholder 1"/>
          <p:cNvSpPr>
            <a:spLocks noGrp="1"/>
          </p:cNvSpPr>
          <p:nvPr>
            <p:ph sz="half" idx="2"/>
          </p:nvPr>
        </p:nvSpPr>
        <p:spPr>
          <a:xfrm>
            <a:off x="5014823" y="2070099"/>
            <a:ext cx="4038600" cy="4525963"/>
          </a:xfrm>
        </p:spPr>
        <p:txBody>
          <a:bodyPr>
            <a:normAutofit fontScale="92500" lnSpcReduction="10000"/>
          </a:bodyPr>
          <a:lstStyle/>
          <a:p>
            <a:endParaRPr lang="en-US" dirty="0"/>
          </a:p>
        </p:txBody>
      </p:sp>
      <p:sp>
        <p:nvSpPr>
          <p:cNvPr id="13" name="Slide Number Placeholder 4"/>
          <p:cNvSpPr>
            <a:spLocks noGrp="1"/>
          </p:cNvSpPr>
          <p:nvPr>
            <p:ph type="sldNum" sz="quarter" idx="12"/>
          </p:nvPr>
        </p:nvSpPr>
        <p:spPr/>
        <p:txBody>
          <a:bodyPr/>
          <a:lstStyle/>
          <a:p>
            <a:fld id="{6E4603CF-0FE4-4315-B98A-EB20CECC6193}" type="slidenum">
              <a:rPr lang="en-US"/>
              <a:pPr/>
              <a:t>4</a:t>
            </a:fld>
            <a:endParaRPr lang="en-US"/>
          </a:p>
        </p:txBody>
      </p:sp>
      <p:pic>
        <p:nvPicPr>
          <p:cNvPr id="24595" name="Picture 19" descr="figure47713"/>
          <p:cNvPicPr>
            <a:picLocks noChangeAspect="1" noChangeArrowheads="1"/>
          </p:cNvPicPr>
          <p:nvPr/>
        </p:nvPicPr>
        <p:blipFill>
          <a:blip r:embed="rId2">
            <a:lum bright="-100000" contrast="-60000"/>
            <a:extLst>
              <a:ext uri="{28A0092B-C50C-407E-A947-70E740481C1C}">
                <a14:useLocalDpi xmlns:a14="http://schemas.microsoft.com/office/drawing/2010/main" val="0"/>
              </a:ext>
            </a:extLst>
          </a:blip>
          <a:srcRect l="34782" t="4903" r="32753" b="6844"/>
          <a:stretch>
            <a:fillRect/>
          </a:stretch>
        </p:blipFill>
        <p:spPr bwMode="auto">
          <a:xfrm>
            <a:off x="5446713" y="3352800"/>
            <a:ext cx="3048000" cy="1960563"/>
          </a:xfrm>
          <a:prstGeom prst="rect">
            <a:avLst/>
          </a:prstGeom>
          <a:solidFill>
            <a:srgbClr val="FFFFCC"/>
          </a:solid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r>
              <a:rPr lang="en-US"/>
              <a:t>Basics</a:t>
            </a:r>
          </a:p>
        </p:txBody>
      </p:sp>
      <p:sp>
        <p:nvSpPr>
          <p:cNvPr id="7" name="Slide Number Placeholder 4"/>
          <p:cNvSpPr>
            <a:spLocks noGrp="1"/>
          </p:cNvSpPr>
          <p:nvPr>
            <p:ph type="sldNum" sz="quarter" idx="12"/>
          </p:nvPr>
        </p:nvSpPr>
        <p:spPr/>
        <p:txBody>
          <a:bodyPr/>
          <a:lstStyle/>
          <a:p>
            <a:fld id="{B3762408-CD3A-4327-B75E-5605ED9CFEAD}" type="slidenum">
              <a:rPr lang="en-US"/>
              <a:pPr/>
              <a:t>5</a:t>
            </a:fld>
            <a:endParaRPr lang="en-US"/>
          </a:p>
        </p:txBody>
      </p:sp>
      <p:sp>
        <p:nvSpPr>
          <p:cNvPr id="25605" name="Rectangle 1029"/>
          <p:cNvSpPr>
            <a:spLocks noChangeArrowheads="1"/>
          </p:cNvSpPr>
          <p:nvPr/>
        </p:nvSpPr>
        <p:spPr bwMode="auto">
          <a:xfrm>
            <a:off x="5410200" y="914400"/>
            <a:ext cx="609600" cy="5334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Rectangle 1"/>
          <p:cNvSpPr/>
          <p:nvPr/>
        </p:nvSpPr>
        <p:spPr>
          <a:xfrm>
            <a:off x="609600" y="2057400"/>
            <a:ext cx="7467600" cy="4154984"/>
          </a:xfrm>
          <a:prstGeom prst="rect">
            <a:avLst/>
          </a:prstGeom>
        </p:spPr>
        <p:txBody>
          <a:bodyPr wrap="square">
            <a:spAutoFit/>
          </a:bodyPr>
          <a:lstStyle/>
          <a:p>
            <a:pPr marL="342900" indent="-342900">
              <a:buFont typeface="Arial" pitchFamily="34" charset="0"/>
              <a:buChar char="•"/>
            </a:pPr>
            <a:r>
              <a:rPr lang="en-US" dirty="0" smtClean="0"/>
              <a:t>Undirected edge between u and v is denoted by {</a:t>
            </a:r>
            <a:r>
              <a:rPr lang="en-US" dirty="0" err="1" smtClean="0"/>
              <a:t>u,v</a:t>
            </a:r>
            <a:r>
              <a:rPr lang="en-US" dirty="0" smtClean="0"/>
              <a:t>}</a:t>
            </a:r>
          </a:p>
          <a:p>
            <a:pPr marL="342900" indent="-342900">
              <a:buFont typeface="Arial" pitchFamily="34" charset="0"/>
              <a:buChar char="•"/>
            </a:pPr>
            <a:endParaRPr lang="en-US" dirty="0" smtClean="0"/>
          </a:p>
          <a:p>
            <a:pPr marL="342900" indent="-342900">
              <a:buFont typeface="Arial" pitchFamily="34" charset="0"/>
              <a:buChar char="•"/>
            </a:pPr>
            <a:r>
              <a:rPr lang="en-US" dirty="0" smtClean="0"/>
              <a:t>directed edge between u and v is denoted by (</a:t>
            </a:r>
            <a:r>
              <a:rPr lang="en-US" dirty="0" err="1" smtClean="0"/>
              <a:t>u,v</a:t>
            </a:r>
            <a:r>
              <a:rPr lang="en-US" dirty="0" smtClean="0"/>
              <a:t>)</a:t>
            </a:r>
          </a:p>
          <a:p>
            <a:pPr marL="342900" indent="-342900">
              <a:buFont typeface="Arial" pitchFamily="34" charset="0"/>
              <a:buChar char="•"/>
            </a:pPr>
            <a:endParaRPr lang="en-US" dirty="0" smtClean="0"/>
          </a:p>
          <a:p>
            <a:pPr marL="342900" indent="-342900">
              <a:buFont typeface="Arial" pitchFamily="34" charset="0"/>
              <a:buChar char="•"/>
            </a:pPr>
            <a:r>
              <a:rPr lang="en-US" dirty="0" smtClean="0"/>
              <a:t>Shorthand for {</a:t>
            </a:r>
            <a:r>
              <a:rPr lang="en-US" dirty="0" err="1" smtClean="0"/>
              <a:t>u,v</a:t>
            </a:r>
            <a:r>
              <a:rPr lang="en-US" dirty="0" smtClean="0"/>
              <a:t>} or (</a:t>
            </a:r>
            <a:r>
              <a:rPr lang="en-US" dirty="0" err="1" smtClean="0"/>
              <a:t>u,v</a:t>
            </a:r>
            <a:r>
              <a:rPr lang="en-US" dirty="0" smtClean="0"/>
              <a:t>) is </a:t>
            </a:r>
            <a:r>
              <a:rPr lang="en-US" dirty="0" err="1" smtClean="0"/>
              <a:t>uv</a:t>
            </a:r>
            <a:endParaRPr lang="en-US" dirty="0" smtClean="0"/>
          </a:p>
          <a:p>
            <a:pPr marL="342900" indent="-342900">
              <a:buFont typeface="Arial" pitchFamily="34" charset="0"/>
              <a:buChar char="•"/>
            </a:pPr>
            <a:endParaRPr lang="en-US" dirty="0" smtClean="0"/>
          </a:p>
          <a:p>
            <a:pPr marL="342900" indent="-342900">
              <a:buFont typeface="Arial" pitchFamily="34" charset="0"/>
              <a:buChar char="•"/>
            </a:pPr>
            <a:r>
              <a:rPr lang="en-US" dirty="0" smtClean="0"/>
              <a:t>For undirected graph </a:t>
            </a:r>
            <a:r>
              <a:rPr lang="en-US" dirty="0" err="1" smtClean="0"/>
              <a:t>uv</a:t>
            </a:r>
            <a:r>
              <a:rPr lang="en-US" dirty="0" smtClean="0"/>
              <a:t> and vu both are the same.</a:t>
            </a:r>
          </a:p>
          <a:p>
            <a:pPr marL="342900" indent="-342900">
              <a:buFont typeface="Arial" pitchFamily="34" charset="0"/>
              <a:buChar char="•"/>
            </a:pPr>
            <a:endParaRPr lang="en-US" dirty="0" smtClean="0"/>
          </a:p>
          <a:p>
            <a:pPr marL="342900" indent="-342900">
              <a:buFont typeface="Arial" pitchFamily="34" charset="0"/>
              <a:buChar char="•"/>
            </a:pPr>
            <a:r>
              <a:rPr lang="en-US" dirty="0" smtClean="0"/>
              <a:t>Graphs that have both directed and undirected edges are called mixed graphs </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Basics</a:t>
            </a:r>
          </a:p>
        </p:txBody>
      </p:sp>
      <p:sp>
        <p:nvSpPr>
          <p:cNvPr id="6" name="Slide Number Placeholder 4"/>
          <p:cNvSpPr>
            <a:spLocks noGrp="1"/>
          </p:cNvSpPr>
          <p:nvPr>
            <p:ph type="sldNum" sz="quarter" idx="12"/>
          </p:nvPr>
        </p:nvSpPr>
        <p:spPr/>
        <p:txBody>
          <a:bodyPr/>
          <a:lstStyle/>
          <a:p>
            <a:fld id="{79D1375A-14E1-4D8F-88A6-E102FB9A83B9}" type="slidenum">
              <a:rPr lang="en-US"/>
              <a:pPr/>
              <a:t>6</a:t>
            </a:fld>
            <a:endParaRPr lang="en-US"/>
          </a:p>
        </p:txBody>
      </p:sp>
      <p:pic>
        <p:nvPicPr>
          <p:cNvPr id="7"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3262661"/>
            <a:ext cx="1938717" cy="17526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3124200"/>
            <a:ext cx="1951625" cy="1764269"/>
          </a:xfrm>
          <a:prstGeom prst="rect">
            <a:avLst/>
          </a:prstGeom>
        </p:spPr>
      </p:pic>
      <p:sp>
        <p:nvSpPr>
          <p:cNvPr id="2" name="Rectangle 1"/>
          <p:cNvSpPr/>
          <p:nvPr/>
        </p:nvSpPr>
        <p:spPr>
          <a:xfrm>
            <a:off x="1295400" y="5181600"/>
            <a:ext cx="2319866" cy="461665"/>
          </a:xfrm>
          <a:prstGeom prst="rect">
            <a:avLst/>
          </a:prstGeom>
        </p:spPr>
        <p:txBody>
          <a:bodyPr wrap="none">
            <a:spAutoFit/>
          </a:bodyPr>
          <a:lstStyle/>
          <a:p>
            <a:r>
              <a:rPr lang="en-US" dirty="0" smtClean="0"/>
              <a:t>Directed graph G</a:t>
            </a:r>
            <a:endParaRPr lang="en-US" dirty="0"/>
          </a:p>
        </p:txBody>
      </p:sp>
      <p:sp>
        <p:nvSpPr>
          <p:cNvPr id="10" name="TextBox 9"/>
          <p:cNvSpPr txBox="1"/>
          <p:nvPr/>
        </p:nvSpPr>
        <p:spPr>
          <a:xfrm>
            <a:off x="5181600" y="5180121"/>
            <a:ext cx="3505200" cy="369332"/>
          </a:xfrm>
          <a:prstGeom prst="rect">
            <a:avLst/>
          </a:prstGeom>
          <a:noFill/>
        </p:spPr>
        <p:txBody>
          <a:bodyPr wrap="square" rtlCol="0">
            <a:spAutoFit/>
          </a:bodyPr>
          <a:lstStyle/>
          <a:p>
            <a:r>
              <a:rPr lang="en-US" dirty="0" smtClean="0"/>
              <a:t>Underlying undirected graph of 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a graph</a:t>
            </a:r>
            <a:endParaRPr lang="en-US" dirty="0"/>
          </a:p>
        </p:txBody>
      </p:sp>
      <p:sp>
        <p:nvSpPr>
          <p:cNvPr id="5" name="Slide Number Placeholder 4"/>
          <p:cNvSpPr>
            <a:spLocks noGrp="1"/>
          </p:cNvSpPr>
          <p:nvPr>
            <p:ph type="sldNum" sz="quarter" idx="12"/>
          </p:nvPr>
        </p:nvSpPr>
        <p:spPr/>
        <p:txBody>
          <a:bodyPr/>
          <a:lstStyle/>
          <a:p>
            <a:fld id="{F455C364-9FA5-42CF-BA95-91899204269F}" type="slidenum">
              <a:rPr lang="en-US" smtClean="0"/>
              <a:pPr/>
              <a:t>7</a:t>
            </a:fld>
            <a:endParaRPr lang="en-US"/>
          </a:p>
        </p:txBody>
      </p:sp>
      <p:sp>
        <p:nvSpPr>
          <p:cNvPr id="6" name="Content Placeholder 4"/>
          <p:cNvSpPr>
            <a:spLocks noGrp="1"/>
          </p:cNvSpPr>
          <p:nvPr>
            <p:ph idx="1"/>
          </p:nvPr>
        </p:nvSpPr>
        <p:spPr/>
        <p:txBody>
          <a:bodyPr>
            <a:normAutofit/>
          </a:bodyPr>
          <a:lstStyle/>
          <a:p>
            <a:r>
              <a:rPr lang="en-US" dirty="0" smtClean="0">
                <a:solidFill>
                  <a:schemeClr val="accent1">
                    <a:lumMod val="75000"/>
                  </a:schemeClr>
                </a:solidFill>
              </a:rPr>
              <a:t>For undirected graphs: </a:t>
            </a:r>
          </a:p>
          <a:p>
            <a:r>
              <a:rPr lang="en-US" dirty="0"/>
              <a:t>The degree of a graph vertex of a graph is the number of graph edges which touch </a:t>
            </a:r>
            <a:r>
              <a:rPr lang="en-US" dirty="0" smtClean="0"/>
              <a:t>v</a:t>
            </a: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531" y="3733800"/>
            <a:ext cx="3505200" cy="2386806"/>
          </a:xfrm>
          <a:prstGeom prst="rect">
            <a:avLst/>
          </a:prstGeom>
        </p:spPr>
      </p:pic>
      <p:sp>
        <p:nvSpPr>
          <p:cNvPr id="8" name="Rectangle 7"/>
          <p:cNvSpPr/>
          <p:nvPr/>
        </p:nvSpPr>
        <p:spPr>
          <a:xfrm>
            <a:off x="2133600" y="6024716"/>
            <a:ext cx="4572000" cy="830997"/>
          </a:xfrm>
          <a:prstGeom prst="rect">
            <a:avLst/>
          </a:prstGeom>
        </p:spPr>
        <p:txBody>
          <a:bodyPr>
            <a:spAutoFit/>
          </a:bodyPr>
          <a:lstStyle/>
          <a:p>
            <a:pPr algn="ctr"/>
            <a:r>
              <a:rPr lang="en-US" dirty="0" smtClean="0"/>
              <a:t>Graph with vertices labeled by its degree</a:t>
            </a:r>
            <a:endParaRPr lang="en-US" dirty="0"/>
          </a:p>
        </p:txBody>
      </p:sp>
    </p:spTree>
    <p:extLst>
      <p:ext uri="{BB962C8B-B14F-4D97-AF65-F5344CB8AC3E}">
        <p14:creationId xmlns:p14="http://schemas.microsoft.com/office/powerpoint/2010/main" val="307285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a graph</a:t>
            </a:r>
            <a:endParaRPr lang="en-US" dirty="0"/>
          </a:p>
        </p:txBody>
      </p:sp>
      <p:sp>
        <p:nvSpPr>
          <p:cNvPr id="5" name="Slide Number Placeholder 4"/>
          <p:cNvSpPr>
            <a:spLocks noGrp="1"/>
          </p:cNvSpPr>
          <p:nvPr>
            <p:ph type="sldNum" sz="quarter" idx="12"/>
          </p:nvPr>
        </p:nvSpPr>
        <p:spPr/>
        <p:txBody>
          <a:bodyPr/>
          <a:lstStyle/>
          <a:p>
            <a:fld id="{F455C364-9FA5-42CF-BA95-91899204269F}" type="slidenum">
              <a:rPr lang="en-US" smtClean="0"/>
              <a:pPr/>
              <a:t>8</a:t>
            </a:fld>
            <a:endParaRPr lang="en-US"/>
          </a:p>
        </p:txBody>
      </p:sp>
      <p:sp>
        <p:nvSpPr>
          <p:cNvPr id="6" name="Content Placeholder 4"/>
          <p:cNvSpPr>
            <a:spLocks noGrp="1"/>
          </p:cNvSpPr>
          <p:nvPr>
            <p:ph idx="1"/>
          </p:nvPr>
        </p:nvSpPr>
        <p:spPr/>
        <p:txBody>
          <a:bodyPr>
            <a:normAutofit/>
          </a:bodyPr>
          <a:lstStyle/>
          <a:p>
            <a:r>
              <a:rPr lang="en-US" dirty="0" smtClean="0">
                <a:solidFill>
                  <a:schemeClr val="accent1">
                    <a:lumMod val="75000"/>
                  </a:schemeClr>
                </a:solidFill>
              </a:rPr>
              <a:t>For directed graphs: </a:t>
            </a:r>
          </a:p>
          <a:p>
            <a:r>
              <a:rPr lang="en-US" dirty="0" err="1" smtClean="0">
                <a:solidFill>
                  <a:schemeClr val="accent2"/>
                </a:solidFill>
              </a:rPr>
              <a:t>Indegree</a:t>
            </a:r>
            <a:r>
              <a:rPr lang="en-US" dirty="0" smtClean="0"/>
              <a:t> </a:t>
            </a:r>
            <a:r>
              <a:rPr lang="en-US" dirty="0" smtClean="0">
                <a:solidFill>
                  <a:schemeClr val="accent2"/>
                </a:solidFill>
              </a:rPr>
              <a:t>:</a:t>
            </a:r>
            <a:r>
              <a:rPr lang="en-US" dirty="0" smtClean="0"/>
              <a:t> The </a:t>
            </a:r>
            <a:r>
              <a:rPr lang="en-US" dirty="0"/>
              <a:t>number of inward directed graph edges from a given graph vertex in a directed graph. </a:t>
            </a:r>
            <a:endParaRPr lang="en-US" dirty="0" smtClean="0"/>
          </a:p>
          <a:p>
            <a:r>
              <a:rPr lang="en-US" dirty="0" smtClean="0">
                <a:solidFill>
                  <a:schemeClr val="accent2"/>
                </a:solidFill>
              </a:rPr>
              <a:t>Out Degree : </a:t>
            </a:r>
            <a:r>
              <a:rPr lang="en-US" dirty="0" smtClean="0"/>
              <a:t>The </a:t>
            </a:r>
            <a:r>
              <a:rPr lang="en-US" dirty="0"/>
              <a:t>number of outward directed graph edges from a given graph vertex in a directed graph. </a:t>
            </a:r>
            <a:endParaRPr lang="en-US" dirty="0" smtClean="0"/>
          </a:p>
        </p:txBody>
      </p:sp>
    </p:spTree>
    <p:extLst>
      <p:ext uri="{BB962C8B-B14F-4D97-AF65-F5344CB8AC3E}">
        <p14:creationId xmlns:p14="http://schemas.microsoft.com/office/powerpoint/2010/main" val="84896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Slide Number Placeholder 4"/>
          <p:cNvSpPr>
            <a:spLocks noGrp="1"/>
          </p:cNvSpPr>
          <p:nvPr>
            <p:ph type="sldNum" sz="quarter" idx="12"/>
          </p:nvPr>
        </p:nvSpPr>
        <p:spPr/>
        <p:txBody>
          <a:bodyPr/>
          <a:lstStyle/>
          <a:p>
            <a:fld id="{F455C364-9FA5-42CF-BA95-91899204269F}" type="slidenum">
              <a:rPr lang="en-US" smtClean="0"/>
              <a:pPr/>
              <a:t>9</a:t>
            </a:fld>
            <a:endParaRPr lang="en-US"/>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895600"/>
            <a:ext cx="4419600" cy="2149475"/>
          </a:xfrm>
        </p:spPr>
      </p:pic>
      <p:sp>
        <p:nvSpPr>
          <p:cNvPr id="7" name="TextBox 6"/>
          <p:cNvSpPr txBox="1"/>
          <p:nvPr/>
        </p:nvSpPr>
        <p:spPr>
          <a:xfrm>
            <a:off x="1524000" y="4903811"/>
            <a:ext cx="6096000" cy="830997"/>
          </a:xfrm>
          <a:prstGeom prst="rect">
            <a:avLst/>
          </a:prstGeom>
          <a:noFill/>
        </p:spPr>
        <p:txBody>
          <a:bodyPr wrap="square" rtlCol="0">
            <a:spAutoFit/>
          </a:bodyPr>
          <a:lstStyle/>
          <a:p>
            <a:pPr algn="ctr"/>
            <a:r>
              <a:rPr lang="en-US" dirty="0" smtClean="0"/>
              <a:t>Graph with vertices labeled as (</a:t>
            </a:r>
            <a:r>
              <a:rPr lang="en-US" dirty="0" err="1" smtClean="0"/>
              <a:t>indegree</a:t>
            </a:r>
            <a:r>
              <a:rPr lang="en-US" dirty="0" smtClean="0"/>
              <a:t>, </a:t>
            </a:r>
            <a:r>
              <a:rPr lang="en-US" dirty="0" err="1" smtClean="0"/>
              <a:t>outdegree</a:t>
            </a:r>
            <a:r>
              <a:rPr lang="en-US" dirty="0" smtClean="0"/>
              <a:t>)</a:t>
            </a:r>
            <a:endParaRPr lang="en-US" dirty="0"/>
          </a:p>
        </p:txBody>
      </p:sp>
    </p:spTree>
    <p:extLst>
      <p:ext uri="{BB962C8B-B14F-4D97-AF65-F5344CB8AC3E}">
        <p14:creationId xmlns:p14="http://schemas.microsoft.com/office/powerpoint/2010/main" val="4177063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