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8"/>
  </p:notesMasterIdLst>
  <p:sldIdLst>
    <p:sldId id="256" r:id="rId2"/>
    <p:sldId id="257" r:id="rId3"/>
    <p:sldId id="258" r:id="rId4"/>
    <p:sldId id="281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9" r:id="rId13"/>
    <p:sldId id="298" r:id="rId14"/>
    <p:sldId id="299" r:id="rId15"/>
    <p:sldId id="269" r:id="rId16"/>
    <p:sldId id="271" r:id="rId17"/>
    <p:sldId id="301" r:id="rId18"/>
    <p:sldId id="302" r:id="rId19"/>
    <p:sldId id="274" r:id="rId20"/>
    <p:sldId id="278" r:id="rId21"/>
    <p:sldId id="275" r:id="rId22"/>
    <p:sldId id="276" r:id="rId23"/>
    <p:sldId id="283" r:id="rId24"/>
    <p:sldId id="284" r:id="rId25"/>
    <p:sldId id="282" r:id="rId26"/>
    <p:sldId id="288" r:id="rId27"/>
    <p:sldId id="285" r:id="rId28"/>
    <p:sldId id="287" r:id="rId29"/>
    <p:sldId id="296" r:id="rId30"/>
    <p:sldId id="297" r:id="rId31"/>
    <p:sldId id="290" r:id="rId32"/>
    <p:sldId id="291" r:id="rId33"/>
    <p:sldId id="293" r:id="rId34"/>
    <p:sldId id="294" r:id="rId35"/>
    <p:sldId id="295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9204B-C531-4BD3-ACB7-0644BA23CD7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01163-42A6-4112-963B-836AFAB58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9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01163-42A6-4112-963B-836AFAB586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0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3010A-EA37-4E1A-BA06-03801D27FA4C}" type="slidenum">
              <a:rPr lang="en-US"/>
              <a:pPr/>
              <a:t>15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66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2E7082-5195-4D61-BC24-1ADB37969AEA}" type="slidenum">
              <a:rPr lang="en-US" altLang="zh-TW" sz="1200" b="0"/>
              <a:pPr/>
              <a:t>16</a:t>
            </a:fld>
            <a:endParaRPr lang="en-US" altLang="zh-TW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7876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213853E-6B95-44CB-98BE-D18DB4DA9AE1}" type="slidenum">
              <a:rPr lang="en-US" altLang="zh-TW" sz="1200" b="0"/>
              <a:pPr/>
              <a:t>19</a:t>
            </a:fld>
            <a:endParaRPr lang="en-US" altLang="zh-TW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1725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879FEAB-AE48-43DA-B72C-20BD488AA1C0}" type="slidenum">
              <a:rPr lang="en-US" altLang="zh-TW" sz="1200" b="0"/>
              <a:pPr/>
              <a:t>21</a:t>
            </a:fld>
            <a:endParaRPr lang="en-US" altLang="zh-TW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10172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7DC34AE-D6AB-4F85-99E0-FDBC227E4B45}" type="slidenum">
              <a:rPr lang="en-US" altLang="zh-TW" sz="1200" b="0"/>
              <a:pPr/>
              <a:t>22</a:t>
            </a:fld>
            <a:endParaRPr lang="en-US" altLang="zh-TW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527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55004C58-EA46-4128-97C9-7834E96F36A9}" type="slidenum">
              <a:rPr lang="en-US" altLang="zh-TW" sz="1200" b="0"/>
              <a:pPr/>
              <a:t>23</a:t>
            </a:fld>
            <a:endParaRPr lang="en-US" altLang="zh-TW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2936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E7F638-CA01-40C5-B2BC-54CA25499E7F}" type="slidenum">
              <a:rPr lang="en-US" altLang="zh-TW" sz="1200" b="0"/>
              <a:pPr/>
              <a:t>24</a:t>
            </a:fld>
            <a:endParaRPr lang="en-US" altLang="zh-TW" sz="1200" b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2190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12F07C3C-87EB-4A1B-9842-A41F1415AAFB}" type="slidenum">
              <a:rPr lang="en-US" altLang="zh-TW" sz="1200" b="0"/>
              <a:pPr/>
              <a:t>31</a:t>
            </a:fld>
            <a:endParaRPr lang="en-US" altLang="zh-TW" sz="1200" b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33734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D5C41EAC-7E6F-4E18-B119-86276BCA4B48}" type="slidenum">
              <a:rPr lang="en-US" altLang="zh-TW" sz="1200" b="0"/>
              <a:pPr/>
              <a:t>33</a:t>
            </a:fld>
            <a:endParaRPr lang="en-US" altLang="zh-TW" sz="1200" b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8219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6DE414B8-A896-4718-B5BB-D96E0FC92A54}" type="slidenum">
              <a:rPr lang="en-US" altLang="zh-TW" sz="1200" b="0"/>
              <a:pPr/>
              <a:t>34</a:t>
            </a:fld>
            <a:endParaRPr lang="en-US" altLang="zh-TW" sz="1200" b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685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00B855-FF11-4F9D-A6E7-4996856122A4}" type="slidenum">
              <a:rPr lang="en-US" altLang="zh-TW" sz="1200" b="0"/>
              <a:pPr/>
              <a:t>4</a:t>
            </a:fld>
            <a:endParaRPr lang="en-US" altLang="zh-TW" sz="1200" b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693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30171" indent="-280835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23340" indent="-224668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572677" indent="-224668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22013" indent="-224668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471349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20685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370021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19357" indent="-22466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84A699F8-3C55-467F-9DA2-A052A6FDD76B}" type="slidenum">
              <a:rPr lang="en-US" altLang="zh-TW" sz="1200" b="0"/>
              <a:pPr/>
              <a:t>35</a:t>
            </a:fld>
            <a:endParaRPr lang="en-US" altLang="zh-TW" sz="1200" b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633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4215C-BD1A-4D11-A015-65A1C46CABAC}" type="slidenum">
              <a:rPr lang="en-US"/>
              <a:pPr/>
              <a:t>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89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CBFA0-7551-419C-94B9-E247FC67BCF4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88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CE72D-E366-4A6C-B620-37FDC06B0BFB}" type="slidenum">
              <a:rPr lang="en-US"/>
              <a:pPr/>
              <a:t>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375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1CBF9-F3EB-4579-BF83-09D56F856C1A}" type="slidenum">
              <a:rPr lang="en-US"/>
              <a:pPr/>
              <a:t>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34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07E6FF-847B-41C8-A94F-DD810A1F94F2}" type="slidenum">
              <a:rPr lang="en-US"/>
              <a:pPr/>
              <a:t>9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95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0CB314-5BAA-430C-AF3A-B1E9E29E2A91}" type="slidenum">
              <a:rPr lang="en-US"/>
              <a:pPr/>
              <a:t>10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595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7E67A-DF1B-4384-80CC-6EB3D9D654D8}" type="slidenum">
              <a:rPr lang="en-US"/>
              <a:pPr/>
              <a:t>11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54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38481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676400"/>
            <a:ext cx="38481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152900"/>
            <a:ext cx="38481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7896F-C414-48B4-AE3C-AF78C01F261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276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296E1D-EB1E-410A-92E3-D08F779FC087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87767B8-3F01-4B0B-B77E-A9D7D25F644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Instructor : Saba </a:t>
            </a:r>
            <a:r>
              <a:rPr lang="en-US" dirty="0" err="1" smtClean="0"/>
              <a:t>Saeed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0E6DA-DC6A-4035-9682-062A340567FB}" type="slidenum">
              <a:rPr lang="en-US"/>
              <a:pPr/>
              <a:t>10</a:t>
            </a:fld>
            <a:endParaRPr lang="en-US"/>
          </a:p>
        </p:txBody>
      </p:sp>
      <p:sp>
        <p:nvSpPr>
          <p:cNvPr id="768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AU"/>
              <a:t>Parts of a Tree</a:t>
            </a:r>
          </a:p>
        </p:txBody>
      </p:sp>
      <p:sp>
        <p:nvSpPr>
          <p:cNvPr id="76803" name="Oval 102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1028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1029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Oval 1030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1031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Line 1032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9" name="Oval 1033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0" name="Line 1034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Line 1035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2" name="Oval 103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3" name="Line 103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4" name="Line 103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5" name="Oval 1039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6" name="Line 1040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7" name="Line 1041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Oval 1042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9" name="Line 1043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0" name="Line 1044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1" name="Oval 1045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2" name="Line 1046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3" name="Line 1047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4" name="Oval 1048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Line 1049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Line 1050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Oval 1051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Line 1052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Line 1053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Oval 1054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Line 1055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Line 1056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3" name="Oval 1057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4" name="Line 1058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5" name="Line 1059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6" name="Line 1060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Line 1061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Line 1062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39" name="Line 1063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0" name="Line 1064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1" name="Line 1065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2" name="Line 1066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3" name="Line 1067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4" name="Line 1068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5" name="Line 1069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6" name="Line 1070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7" name="Line 1071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48" name="Text Box 1072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 i="1">
                <a:solidFill>
                  <a:schemeClr val="tx1"/>
                </a:solidFill>
              </a:rPr>
              <a:t>sub-tree</a:t>
            </a:r>
            <a:endParaRPr lang="en-AU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4ACD-D251-4318-B246-32127E7B83D1}" type="slidenum">
              <a:rPr lang="en-US"/>
              <a:pPr/>
              <a:t>11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AU" u="sng"/>
              <a:t>Binary</a:t>
            </a:r>
            <a:r>
              <a:rPr lang="en-AU"/>
              <a:t> Tree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4343400" y="19050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 flipH="1">
            <a:off x="2743200" y="2438400"/>
            <a:ext cx="1676400" cy="3048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4876800" y="2438400"/>
            <a:ext cx="15240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2209800" y="26670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H="1">
            <a:off x="1600200" y="3200400"/>
            <a:ext cx="6858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743200" y="3200400"/>
            <a:ext cx="609600" cy="533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Oval 12"/>
          <p:cNvSpPr>
            <a:spLocks noChangeArrowheads="1"/>
          </p:cNvSpPr>
          <p:nvPr/>
        </p:nvSpPr>
        <p:spPr bwMode="auto">
          <a:xfrm>
            <a:off x="6400800" y="26670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H="1">
            <a:off x="6019800" y="32004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>
            <a:off x="6934200" y="32004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Oval 16"/>
          <p:cNvSpPr>
            <a:spLocks noChangeArrowheads="1"/>
          </p:cNvSpPr>
          <p:nvPr/>
        </p:nvSpPr>
        <p:spPr bwMode="auto">
          <a:xfrm>
            <a:off x="1143000" y="3581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 flipH="1">
            <a:off x="838200" y="41148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1600200" y="41910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Oval 20"/>
          <p:cNvSpPr>
            <a:spLocks noChangeArrowheads="1"/>
          </p:cNvSpPr>
          <p:nvPr/>
        </p:nvSpPr>
        <p:spPr bwMode="auto">
          <a:xfrm>
            <a:off x="3276600" y="36576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 flipH="1">
            <a:off x="3124200" y="4191000"/>
            <a:ext cx="2286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>
            <a:off x="3810000" y="41910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Oval 24"/>
          <p:cNvSpPr>
            <a:spLocks noChangeArrowheads="1"/>
          </p:cNvSpPr>
          <p:nvPr/>
        </p:nvSpPr>
        <p:spPr bwMode="auto">
          <a:xfrm>
            <a:off x="5562600" y="36576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25"/>
          <p:cNvSpPr>
            <a:spLocks noChangeShapeType="1"/>
          </p:cNvSpPr>
          <p:nvPr/>
        </p:nvSpPr>
        <p:spPr bwMode="auto">
          <a:xfrm flipH="1">
            <a:off x="5181600" y="41910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26"/>
          <p:cNvSpPr>
            <a:spLocks noChangeShapeType="1"/>
          </p:cNvSpPr>
          <p:nvPr/>
        </p:nvSpPr>
        <p:spPr bwMode="auto">
          <a:xfrm>
            <a:off x="6096000" y="41910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Oval 28"/>
          <p:cNvSpPr>
            <a:spLocks noChangeArrowheads="1"/>
          </p:cNvSpPr>
          <p:nvPr/>
        </p:nvSpPr>
        <p:spPr bwMode="auto">
          <a:xfrm>
            <a:off x="1676400" y="4648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1" name="Line 29"/>
          <p:cNvSpPr>
            <a:spLocks noChangeShapeType="1"/>
          </p:cNvSpPr>
          <p:nvPr/>
        </p:nvSpPr>
        <p:spPr bwMode="auto">
          <a:xfrm flipH="1">
            <a:off x="1676400" y="52578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2" name="Line 30"/>
          <p:cNvSpPr>
            <a:spLocks noChangeShapeType="1"/>
          </p:cNvSpPr>
          <p:nvPr/>
        </p:nvSpPr>
        <p:spPr bwMode="auto">
          <a:xfrm>
            <a:off x="2133600" y="52578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Oval 32"/>
          <p:cNvSpPr>
            <a:spLocks noChangeArrowheads="1"/>
          </p:cNvSpPr>
          <p:nvPr/>
        </p:nvSpPr>
        <p:spPr bwMode="auto">
          <a:xfrm>
            <a:off x="2895600" y="4648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33"/>
          <p:cNvSpPr>
            <a:spLocks noChangeShapeType="1"/>
          </p:cNvSpPr>
          <p:nvPr/>
        </p:nvSpPr>
        <p:spPr bwMode="auto">
          <a:xfrm flipH="1">
            <a:off x="2971800" y="52578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34"/>
          <p:cNvSpPr>
            <a:spLocks noChangeShapeType="1"/>
          </p:cNvSpPr>
          <p:nvPr/>
        </p:nvSpPr>
        <p:spPr bwMode="auto">
          <a:xfrm>
            <a:off x="3352800" y="52578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Oval 36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37"/>
          <p:cNvSpPr>
            <a:spLocks noChangeShapeType="1"/>
          </p:cNvSpPr>
          <p:nvPr/>
        </p:nvSpPr>
        <p:spPr bwMode="auto">
          <a:xfrm flipH="1">
            <a:off x="4953000" y="52578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38"/>
          <p:cNvSpPr>
            <a:spLocks noChangeShapeType="1"/>
          </p:cNvSpPr>
          <p:nvPr/>
        </p:nvSpPr>
        <p:spPr bwMode="auto">
          <a:xfrm>
            <a:off x="5334000" y="52578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Oval 40"/>
          <p:cNvSpPr>
            <a:spLocks noChangeArrowheads="1"/>
          </p:cNvSpPr>
          <p:nvPr/>
        </p:nvSpPr>
        <p:spPr bwMode="auto">
          <a:xfrm>
            <a:off x="6172200" y="4648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Line 41"/>
          <p:cNvSpPr>
            <a:spLocks noChangeShapeType="1"/>
          </p:cNvSpPr>
          <p:nvPr/>
        </p:nvSpPr>
        <p:spPr bwMode="auto">
          <a:xfrm flipH="1">
            <a:off x="6248400" y="52578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Line 42"/>
          <p:cNvSpPr>
            <a:spLocks noChangeShapeType="1"/>
          </p:cNvSpPr>
          <p:nvPr/>
        </p:nvSpPr>
        <p:spPr bwMode="auto">
          <a:xfrm>
            <a:off x="6629400" y="52578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6" name="Oval 44"/>
          <p:cNvSpPr>
            <a:spLocks noChangeArrowheads="1"/>
          </p:cNvSpPr>
          <p:nvPr/>
        </p:nvSpPr>
        <p:spPr bwMode="auto">
          <a:xfrm>
            <a:off x="7162800" y="36576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7" name="Line 45"/>
          <p:cNvSpPr>
            <a:spLocks noChangeShapeType="1"/>
          </p:cNvSpPr>
          <p:nvPr/>
        </p:nvSpPr>
        <p:spPr bwMode="auto">
          <a:xfrm flipH="1">
            <a:off x="7239000" y="42672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8" name="Line 46"/>
          <p:cNvSpPr>
            <a:spLocks noChangeShapeType="1"/>
          </p:cNvSpPr>
          <p:nvPr/>
        </p:nvSpPr>
        <p:spPr bwMode="auto">
          <a:xfrm>
            <a:off x="7620000" y="42672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9" name="Line 47"/>
          <p:cNvSpPr>
            <a:spLocks noChangeShapeType="1"/>
          </p:cNvSpPr>
          <p:nvPr/>
        </p:nvSpPr>
        <p:spPr bwMode="auto">
          <a:xfrm>
            <a:off x="762000" y="4495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0" name="Line 48"/>
          <p:cNvSpPr>
            <a:spLocks noChangeShapeType="1"/>
          </p:cNvSpPr>
          <p:nvPr/>
        </p:nvSpPr>
        <p:spPr bwMode="auto">
          <a:xfrm>
            <a:off x="1600200" y="55626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1" name="Line 49"/>
          <p:cNvSpPr>
            <a:spLocks noChangeShapeType="1"/>
          </p:cNvSpPr>
          <p:nvPr/>
        </p:nvSpPr>
        <p:spPr bwMode="auto">
          <a:xfrm>
            <a:off x="2895600" y="55626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2" name="Line 50"/>
          <p:cNvSpPr>
            <a:spLocks noChangeShapeType="1"/>
          </p:cNvSpPr>
          <p:nvPr/>
        </p:nvSpPr>
        <p:spPr bwMode="auto">
          <a:xfrm>
            <a:off x="4876800" y="55626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3" name="Line 51"/>
          <p:cNvSpPr>
            <a:spLocks noChangeShapeType="1"/>
          </p:cNvSpPr>
          <p:nvPr/>
        </p:nvSpPr>
        <p:spPr bwMode="auto">
          <a:xfrm>
            <a:off x="6172200" y="55626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4" name="Line 52"/>
          <p:cNvSpPr>
            <a:spLocks noChangeShapeType="1"/>
          </p:cNvSpPr>
          <p:nvPr/>
        </p:nvSpPr>
        <p:spPr bwMode="auto">
          <a:xfrm>
            <a:off x="7162800" y="45720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5" name="Line 53"/>
          <p:cNvSpPr>
            <a:spLocks noChangeShapeType="1"/>
          </p:cNvSpPr>
          <p:nvPr/>
        </p:nvSpPr>
        <p:spPr bwMode="auto">
          <a:xfrm flipV="1">
            <a:off x="4038600" y="45720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6" name="Line 54"/>
          <p:cNvSpPr>
            <a:spLocks noChangeShapeType="1"/>
          </p:cNvSpPr>
          <p:nvPr/>
        </p:nvSpPr>
        <p:spPr bwMode="auto">
          <a:xfrm flipV="1">
            <a:off x="2209800" y="55626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7" name="Line 55"/>
          <p:cNvSpPr>
            <a:spLocks noChangeShapeType="1"/>
          </p:cNvSpPr>
          <p:nvPr/>
        </p:nvSpPr>
        <p:spPr bwMode="auto">
          <a:xfrm flipV="1">
            <a:off x="3429000" y="55626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8" name="Line 56"/>
          <p:cNvSpPr>
            <a:spLocks noChangeShapeType="1"/>
          </p:cNvSpPr>
          <p:nvPr/>
        </p:nvSpPr>
        <p:spPr bwMode="auto">
          <a:xfrm flipV="1">
            <a:off x="5410200" y="55626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69" name="Line 57"/>
          <p:cNvSpPr>
            <a:spLocks noChangeShapeType="1"/>
          </p:cNvSpPr>
          <p:nvPr/>
        </p:nvSpPr>
        <p:spPr bwMode="auto">
          <a:xfrm flipV="1">
            <a:off x="6705600" y="55626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70" name="Line 58"/>
          <p:cNvSpPr>
            <a:spLocks noChangeShapeType="1"/>
          </p:cNvSpPr>
          <p:nvPr/>
        </p:nvSpPr>
        <p:spPr bwMode="auto">
          <a:xfrm flipV="1">
            <a:off x="7696200" y="45720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60"/>
          <p:cNvSpPr txBox="1">
            <a:spLocks noChangeArrowheads="1"/>
          </p:cNvSpPr>
          <p:nvPr/>
        </p:nvSpPr>
        <p:spPr bwMode="auto">
          <a:xfrm>
            <a:off x="666750" y="1197202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sz="3200" dirty="0" smtClean="0">
                <a:solidFill>
                  <a:schemeClr val="tx1"/>
                </a:solidFill>
                <a:latin typeface="Times New Roman" pitchFamily="18" charset="0"/>
              </a:rPr>
              <a:t>Each </a:t>
            </a:r>
            <a:r>
              <a:rPr lang="en-AU" sz="3200" dirty="0">
                <a:solidFill>
                  <a:schemeClr val="tx1"/>
                </a:solidFill>
                <a:latin typeface="Times New Roman" pitchFamily="18" charset="0"/>
              </a:rPr>
              <a:t>node can have </a:t>
            </a:r>
            <a:r>
              <a:rPr lang="en-AU" sz="3200" dirty="0">
                <a:solidFill>
                  <a:srgbClr val="00B0F0"/>
                </a:solidFill>
                <a:latin typeface="Times New Roman" pitchFamily="18" charset="0"/>
              </a:rPr>
              <a:t>at most </a:t>
            </a:r>
            <a:r>
              <a:rPr lang="en-AU" sz="3200" dirty="0">
                <a:solidFill>
                  <a:schemeClr val="tx1"/>
                </a:solidFill>
                <a:latin typeface="Times New Roman" pitchFamily="18" charset="0"/>
              </a:rPr>
              <a:t>2 children</a:t>
            </a:r>
          </a:p>
        </p:txBody>
      </p:sp>
    </p:spTree>
    <p:extLst>
      <p:ext uri="{BB962C8B-B14F-4D97-AF65-F5344CB8AC3E}">
        <p14:creationId xmlns:p14="http://schemas.microsoft.com/office/powerpoint/2010/main" val="36487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2057400"/>
            <a:ext cx="8229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full binary tree </a:t>
            </a:r>
            <a:r>
              <a:rPr lang="en-US" dirty="0"/>
              <a:t>is a binary tree in which each node either is a leaf or has exactly two nonempty descendants. In a full binary tree of height </a:t>
            </a:r>
            <a:r>
              <a:rPr lang="en-US" i="1" dirty="0"/>
              <a:t>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1. # </a:t>
            </a:r>
            <a:r>
              <a:rPr lang="en-US" dirty="0"/>
              <a:t>leaves = (# internal nodes) + 1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2. # </a:t>
            </a:r>
            <a:r>
              <a:rPr lang="en-US" dirty="0"/>
              <a:t>leaves is at least </a:t>
            </a:r>
            <a:r>
              <a:rPr lang="en-US" i="1" dirty="0"/>
              <a:t>h</a:t>
            </a:r>
            <a:r>
              <a:rPr lang="en-US" dirty="0"/>
              <a:t>+1 and at most 2</a:t>
            </a:r>
            <a:r>
              <a:rPr lang="en-US" i="1" baseline="30000" dirty="0"/>
              <a:t>h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3. # </a:t>
            </a:r>
            <a:r>
              <a:rPr lang="en-US" dirty="0"/>
              <a:t>internal nodes is at least </a:t>
            </a:r>
            <a:r>
              <a:rPr lang="en-US" i="1" dirty="0"/>
              <a:t>h</a:t>
            </a:r>
            <a:r>
              <a:rPr lang="en-US" dirty="0"/>
              <a:t> and at most 2</a:t>
            </a:r>
            <a:r>
              <a:rPr lang="en-US" i="1" baseline="30000" dirty="0"/>
              <a:t>h</a:t>
            </a:r>
            <a:r>
              <a:rPr lang="en-US" dirty="0"/>
              <a:t>-1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4. Total </a:t>
            </a:r>
            <a:r>
              <a:rPr lang="en-US" dirty="0"/>
              <a:t>number of nodes is at least 2</a:t>
            </a:r>
            <a:r>
              <a:rPr lang="en-US" i="1" dirty="0"/>
              <a:t>h</a:t>
            </a:r>
            <a:r>
              <a:rPr lang="en-US" dirty="0"/>
              <a:t>+1 and at most </a:t>
            </a:r>
            <a:r>
              <a:rPr lang="en-US" sz="2800" dirty="0"/>
              <a:t>2</a:t>
            </a:r>
            <a:r>
              <a:rPr lang="en-US" sz="2800" i="1" baseline="30000" dirty="0"/>
              <a:t>h+1</a:t>
            </a:r>
            <a:r>
              <a:rPr lang="en-US" sz="2800" dirty="0"/>
              <a:t>-1</a:t>
            </a:r>
            <a:r>
              <a:rPr lang="en-US" sz="2800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5. Height </a:t>
            </a:r>
            <a:r>
              <a:rPr lang="en-US" i="1" dirty="0"/>
              <a:t>h</a:t>
            </a:r>
            <a:r>
              <a:rPr lang="en-US" dirty="0"/>
              <a:t> is at least </a:t>
            </a:r>
            <a:r>
              <a:rPr lang="en-US" dirty="0" err="1"/>
              <a:t>lg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+1) and at most (</a:t>
            </a:r>
            <a:r>
              <a:rPr lang="en-US" i="1" dirty="0"/>
              <a:t>n</a:t>
            </a:r>
            <a:r>
              <a:rPr lang="en-US" dirty="0"/>
              <a:t>-1)/2</a:t>
            </a:r>
          </a:p>
        </p:txBody>
      </p:sp>
    </p:spTree>
    <p:extLst>
      <p:ext uri="{BB962C8B-B14F-4D97-AF65-F5344CB8AC3E}">
        <p14:creationId xmlns:p14="http://schemas.microsoft.com/office/powerpoint/2010/main" val="29877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10668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Size of a Node: the number </a:t>
            </a:r>
            <a:r>
              <a:rPr lang="en-US" dirty="0" smtClean="0"/>
              <a:t>of descendants </a:t>
            </a:r>
            <a:r>
              <a:rPr lang="en-US" dirty="0"/>
              <a:t>the node </a:t>
            </a:r>
            <a:r>
              <a:rPr lang="en-US" dirty="0" smtClean="0"/>
              <a:t>has (</a:t>
            </a:r>
            <a:r>
              <a:rPr lang="en-US" dirty="0"/>
              <a:t>including the node itself). The </a:t>
            </a:r>
            <a:r>
              <a:rPr lang="en-US" dirty="0" smtClean="0"/>
              <a:t>size of </a:t>
            </a:r>
            <a:r>
              <a:rPr lang="en-US" dirty="0"/>
              <a:t>root is the size of a tree. </a:t>
            </a:r>
            <a:r>
              <a:rPr lang="en-US" dirty="0" smtClean="0"/>
              <a:t>The size </a:t>
            </a:r>
            <a:r>
              <a:rPr lang="en-US" dirty="0"/>
              <a:t>of a leaf is 1.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38200" y="2133600"/>
            <a:ext cx="3048000" cy="2095500"/>
            <a:chOff x="2856" y="960"/>
            <a:chExt cx="1464" cy="1320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3648" y="10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4008" y="1824"/>
              <a:ext cx="2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984" y="1440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928" y="144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264" y="1440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3312" y="1116"/>
              <a:ext cx="336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696" y="110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564" y="960"/>
              <a:ext cx="216" cy="2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sz="2400"/>
                <a:t>A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168" y="1296"/>
              <a:ext cx="216" cy="2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sz="2400"/>
                <a:t>B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864" y="1320"/>
              <a:ext cx="216" cy="2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sz="2400"/>
                <a:t>D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288" y="1680"/>
              <a:ext cx="216" cy="2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sz="2400"/>
                <a:t>F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104" y="1704"/>
              <a:ext cx="216" cy="2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sz="2400"/>
                <a:t>G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912" y="2064"/>
              <a:ext cx="216" cy="2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sz="2400"/>
                <a:t>H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856" y="1680"/>
              <a:ext cx="216" cy="2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sz="2400"/>
                <a:t>E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52" y="1296"/>
              <a:ext cx="216" cy="21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sz="2400"/>
                <a:t>C</a:t>
              </a:r>
            </a:p>
          </p:txBody>
        </p:sp>
      </p:grp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5080379" y="2133600"/>
            <a:ext cx="3200400" cy="2046288"/>
          </a:xfrm>
          <a:prstGeom prst="rect">
            <a:avLst/>
          </a:prstGeom>
          <a:noFill/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Node   Height    Depth     Size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  A	3	0          8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  B	1	1          3   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  C	0	1          1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  D	2	1          3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  E	0	2          1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  F	0	2          1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  G	1	2          2</a:t>
            </a:r>
          </a:p>
          <a:p>
            <a:pPr>
              <a:lnSpc>
                <a:spcPct val="70000"/>
              </a:lnSpc>
              <a:spcBef>
                <a:spcPct val="10000"/>
              </a:spcBef>
            </a:pPr>
            <a:r>
              <a:rPr lang="en-US"/>
              <a:t>  H	0	3          1</a:t>
            </a:r>
          </a:p>
        </p:txBody>
      </p:sp>
    </p:spTree>
    <p:extLst>
      <p:ext uri="{BB962C8B-B14F-4D97-AF65-F5344CB8AC3E}">
        <p14:creationId xmlns:p14="http://schemas.microsoft.com/office/powerpoint/2010/main" val="183234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altLang="zh-TW">
                <a:ea typeface="新細明體" pitchFamily="18" charset="-120"/>
              </a:rPr>
              <a:t>Recursion and Trees</a:t>
            </a:r>
          </a:p>
        </p:txBody>
      </p:sp>
      <p:sp>
        <p:nvSpPr>
          <p:cNvPr id="4" name="Text Box 27"/>
          <p:cNvSpPr txBox="1">
            <a:spLocks noChangeArrowheads="1"/>
          </p:cNvSpPr>
          <p:nvPr/>
        </p:nvSpPr>
        <p:spPr bwMode="auto">
          <a:xfrm>
            <a:off x="457200" y="1676400"/>
            <a:ext cx="7391400" cy="70167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Because tress can be defined recursively, many tree routines, not surprisingly, are most easily implemented by using recursion.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1832" y="2381487"/>
            <a:ext cx="7439167" cy="1752600"/>
          </a:xfrm>
          <a:prstGeom prst="rect">
            <a:avLst/>
          </a:prstGeom>
          <a:solidFill>
            <a:schemeClr val="bg2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lang="en-US" altLang="zh-TW" b="1" dirty="0"/>
              <a:t>Any non-empty tree consists of the root node, its left </a:t>
            </a:r>
            <a:r>
              <a:rPr lang="en-US" altLang="zh-TW" b="1" dirty="0" err="1"/>
              <a:t>subtree</a:t>
            </a:r>
            <a:r>
              <a:rPr lang="en-US" altLang="zh-TW" b="1" dirty="0"/>
              <a:t> and its right </a:t>
            </a:r>
            <a:r>
              <a:rPr lang="en-US" altLang="zh-TW" b="1" dirty="0" err="1"/>
              <a:t>subtree</a:t>
            </a:r>
            <a:r>
              <a:rPr lang="en-US" altLang="zh-TW" b="1" dirty="0"/>
              <a:t>.  (The </a:t>
            </a:r>
            <a:r>
              <a:rPr lang="en-US" altLang="zh-TW" b="1" dirty="0" err="1"/>
              <a:t>subtree</a:t>
            </a:r>
            <a:r>
              <a:rPr lang="en-US" altLang="zh-TW" b="1" dirty="0"/>
              <a:t> may be empty).  Because the </a:t>
            </a:r>
            <a:r>
              <a:rPr lang="en-US" altLang="zh-TW" b="1" dirty="0" err="1"/>
              <a:t>subtrees</a:t>
            </a:r>
            <a:r>
              <a:rPr lang="en-US" altLang="zh-TW" b="1" dirty="0"/>
              <a:t> are also tree, if an operation works for tree, we can also apply it on the </a:t>
            </a:r>
            <a:r>
              <a:rPr lang="en-US" altLang="zh-TW" b="1" dirty="0" err="1"/>
              <a:t>subtrees</a:t>
            </a:r>
            <a:r>
              <a:rPr kumimoji="1" lang="en-US" altLang="zh-TW" sz="20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5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73641-5333-4248-BD62-2CB40634F810}" type="slidenum">
              <a:rPr lang="en-US"/>
              <a:pPr/>
              <a:t>15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Traversal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Systematic way of visiting all the nodes.</a:t>
            </a:r>
          </a:p>
          <a:p>
            <a:r>
              <a:rPr lang="en-AU" dirty="0"/>
              <a:t>Methods:</a:t>
            </a:r>
          </a:p>
          <a:p>
            <a:pPr lvl="1"/>
            <a:r>
              <a:rPr lang="en-AU" dirty="0" err="1"/>
              <a:t>Preorder</a:t>
            </a:r>
            <a:r>
              <a:rPr lang="en-AU" dirty="0"/>
              <a:t>, </a:t>
            </a:r>
            <a:r>
              <a:rPr lang="en-AU" dirty="0" err="1"/>
              <a:t>Inorder</a:t>
            </a:r>
            <a:r>
              <a:rPr lang="en-AU" dirty="0"/>
              <a:t>, and </a:t>
            </a:r>
            <a:r>
              <a:rPr lang="en-AU" dirty="0" err="1"/>
              <a:t>Postorder</a:t>
            </a:r>
            <a:endParaRPr lang="en-AU" dirty="0"/>
          </a:p>
          <a:p>
            <a:r>
              <a:rPr lang="en-US" dirty="0"/>
              <a:t>They all traverse the left </a:t>
            </a:r>
            <a:r>
              <a:rPr lang="en-US" dirty="0" err="1"/>
              <a:t>subtree</a:t>
            </a:r>
            <a:r>
              <a:rPr lang="en-US" dirty="0"/>
              <a:t> before 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r>
              <a:rPr lang="en-US" dirty="0"/>
              <a:t>The name of the traversal method depends on when the </a:t>
            </a:r>
            <a:r>
              <a:rPr lang="en-US" dirty="0" smtClean="0"/>
              <a:t>root node is </a:t>
            </a:r>
            <a:r>
              <a:rPr lang="en-US" dirty="0"/>
              <a:t>visited.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17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Tree Traversal</a:t>
            </a:r>
          </a:p>
        </p:txBody>
      </p:sp>
      <p:sp>
        <p:nvSpPr>
          <p:cNvPr id="14" name="Text Placeholder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5480"/>
            <a:ext cx="7772400" cy="960120"/>
          </a:xfrm>
          <a:prstGeom prst="rect">
            <a:avLst/>
          </a:prstGeom>
          <a:solidFill>
            <a:schemeClr val="bg2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norm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kumimoji="1" lang="en-US" altLang="zh-TW" sz="1800" b="1" dirty="0">
                <a:solidFill>
                  <a:srgbClr val="000000"/>
                </a:solidFill>
                <a:latin typeface="Arial" charset="0"/>
              </a:rPr>
              <a:t>Preorder</a:t>
            </a:r>
            <a:r>
              <a:rPr kumimoji="1" lang="en-US" altLang="zh-TW" sz="1800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kumimoji="1" lang="en-US" altLang="zh-TW" sz="1800" b="1" dirty="0">
                <a:solidFill>
                  <a:srgbClr val="000000"/>
                </a:solidFill>
                <a:latin typeface="Arial" charset="0"/>
              </a:rPr>
              <a:t>traverse </a:t>
            </a:r>
            <a:r>
              <a:rPr kumimoji="1" lang="en-US" altLang="zh-TW" sz="1800" b="1" dirty="0">
                <a:solidFill>
                  <a:srgbClr val="FF0000"/>
                </a:solidFill>
                <a:latin typeface="Arial" charset="0"/>
              </a:rPr>
              <a:t>the node itself first</a:t>
            </a:r>
            <a:r>
              <a:rPr kumimoji="1" lang="en-US" altLang="zh-TW" sz="1800" b="1" dirty="0">
                <a:solidFill>
                  <a:srgbClr val="000000"/>
                </a:solidFill>
                <a:latin typeface="Arial" charset="0"/>
              </a:rPr>
              <a:t>, then all nodes in the LEFT </a:t>
            </a:r>
            <a:r>
              <a:rPr kumimoji="1" lang="en-US" altLang="zh-TW" sz="1800" b="1" dirty="0" err="1">
                <a:solidFill>
                  <a:srgbClr val="000000"/>
                </a:solidFill>
                <a:latin typeface="Arial" charset="0"/>
              </a:rPr>
              <a:t>subtree</a:t>
            </a:r>
            <a:r>
              <a:rPr kumimoji="1" lang="en-US" altLang="zh-TW" sz="1800" b="1" dirty="0">
                <a:solidFill>
                  <a:srgbClr val="000000"/>
                </a:solidFill>
                <a:latin typeface="Arial" charset="0"/>
              </a:rPr>
              <a:t> , then all nodes in the RIGHT </a:t>
            </a:r>
            <a:r>
              <a:rPr kumimoji="1" lang="en-US" altLang="zh-TW" sz="1800" b="1" dirty="0" err="1">
                <a:solidFill>
                  <a:srgbClr val="000000"/>
                </a:solidFill>
                <a:latin typeface="Arial" charset="0"/>
              </a:rPr>
              <a:t>subtree</a:t>
            </a:r>
            <a:r>
              <a:rPr kumimoji="1" lang="en-US" altLang="zh-TW" sz="1800" b="1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7200" y="3200400"/>
            <a:ext cx="7772400" cy="914400"/>
          </a:xfrm>
          <a:prstGeom prst="rect">
            <a:avLst/>
          </a:prstGeom>
          <a:solidFill>
            <a:schemeClr val="bg2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kumimoji="1" lang="en-US" altLang="zh-TW" sz="1600" b="1" dirty="0" err="1">
                <a:solidFill>
                  <a:srgbClr val="000000"/>
                </a:solidFill>
                <a:latin typeface="Arial" charset="0"/>
              </a:rPr>
              <a:t>Inorder</a:t>
            </a:r>
            <a:r>
              <a:rPr kumimoji="1" lang="en-US" altLang="zh-TW" sz="1600" dirty="0">
                <a:solidFill>
                  <a:srgbClr val="000000"/>
                </a:solidFill>
                <a:latin typeface="Arial" charset="0"/>
              </a:rPr>
              <a:t>: </a:t>
            </a:r>
            <a:r>
              <a:rPr kumimoji="1" lang="en-US" altLang="zh-TW" b="1" dirty="0" smtClean="0">
                <a:solidFill>
                  <a:srgbClr val="000000"/>
                </a:solidFill>
                <a:latin typeface="Arial" charset="0"/>
              </a:rPr>
              <a:t>Traverse </a:t>
            </a:r>
            <a:r>
              <a:rPr kumimoji="1" lang="en-US" altLang="zh-TW" b="1" dirty="0">
                <a:solidFill>
                  <a:srgbClr val="000000"/>
                </a:solidFill>
                <a:latin typeface="Arial" charset="0"/>
              </a:rPr>
              <a:t>all nodes in the LEFT </a:t>
            </a:r>
            <a:r>
              <a:rPr kumimoji="1" lang="en-US" altLang="zh-TW" b="1" dirty="0" err="1">
                <a:solidFill>
                  <a:srgbClr val="000000"/>
                </a:solidFill>
                <a:latin typeface="Arial" charset="0"/>
              </a:rPr>
              <a:t>subtree</a:t>
            </a:r>
            <a:r>
              <a:rPr kumimoji="1" lang="en-US" altLang="zh-TW" b="1" dirty="0">
                <a:solidFill>
                  <a:srgbClr val="000000"/>
                </a:solidFill>
                <a:latin typeface="Arial" charset="0"/>
              </a:rPr>
              <a:t> first, </a:t>
            </a:r>
            <a:r>
              <a:rPr kumimoji="1" lang="en-US" altLang="zh-TW" b="1" dirty="0">
                <a:solidFill>
                  <a:srgbClr val="FF0000"/>
                </a:solidFill>
                <a:latin typeface="Arial" charset="0"/>
              </a:rPr>
              <a:t>then the node itself</a:t>
            </a:r>
            <a:r>
              <a:rPr kumimoji="1" lang="en-US" altLang="zh-TW" b="1" dirty="0">
                <a:solidFill>
                  <a:srgbClr val="000000"/>
                </a:solidFill>
                <a:latin typeface="Arial" charset="0"/>
              </a:rPr>
              <a:t>, then all nodes in the RIGHT </a:t>
            </a:r>
            <a:r>
              <a:rPr kumimoji="1" lang="en-US" altLang="zh-TW" b="1" dirty="0" err="1">
                <a:solidFill>
                  <a:srgbClr val="000000"/>
                </a:solidFill>
                <a:latin typeface="Arial" charset="0"/>
              </a:rPr>
              <a:t>subtree</a:t>
            </a:r>
            <a:r>
              <a:rPr kumimoji="1" lang="en-US" altLang="zh-TW" b="1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6062" y="4451445"/>
            <a:ext cx="7773537" cy="914400"/>
          </a:xfrm>
          <a:prstGeom prst="rect">
            <a:avLst/>
          </a:prstGeom>
          <a:solidFill>
            <a:schemeClr val="bg2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kumimoji="1" lang="en-US" altLang="zh-TW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Postorder</a:t>
            </a:r>
            <a:r>
              <a:rPr kumimoji="1" lang="en-US" altLang="zh-TW" b="1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  <a:r>
              <a:rPr kumimoji="1" lang="en-US" altLang="zh-TW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Traverse </a:t>
            </a:r>
            <a:r>
              <a:rPr kumimoji="1" lang="en-US" altLang="zh-TW" b="1" dirty="0">
                <a:solidFill>
                  <a:srgbClr val="000000"/>
                </a:solidFill>
                <a:cs typeface="Times New Roman" panose="02020603050405020304" pitchFamily="18" charset="0"/>
              </a:rPr>
              <a:t>all nodes in the LEFT </a:t>
            </a:r>
            <a:r>
              <a:rPr kumimoji="1" lang="en-US" altLang="zh-TW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subtree</a:t>
            </a:r>
            <a:r>
              <a:rPr kumimoji="1" lang="en-US" altLang="zh-TW" b="1" dirty="0">
                <a:solidFill>
                  <a:srgbClr val="000000"/>
                </a:solidFill>
                <a:cs typeface="Times New Roman" panose="02020603050405020304" pitchFamily="18" charset="0"/>
              </a:rPr>
              <a:t> first, then all nodes in the RIGHT </a:t>
            </a:r>
            <a:r>
              <a:rPr kumimoji="1" lang="en-US" altLang="zh-TW" b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subtree</a:t>
            </a:r>
            <a:r>
              <a:rPr kumimoji="1" lang="en-US" altLang="zh-TW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TW" b="1" dirty="0">
                <a:solidFill>
                  <a:srgbClr val="FF0000"/>
                </a:solidFill>
                <a:cs typeface="Times New Roman" panose="02020603050405020304" pitchFamily="18" charset="0"/>
              </a:rPr>
              <a:t>then the node itself</a:t>
            </a:r>
            <a:r>
              <a:rPr kumimoji="1" lang="en-US" altLang="zh-TW" b="1" dirty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19274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38200" y="2133600"/>
            <a:ext cx="3429000" cy="3429000"/>
            <a:chOff x="1344" y="1152"/>
            <a:chExt cx="1008" cy="972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 flipH="1">
              <a:off x="1452" y="1296"/>
              <a:ext cx="360" cy="72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632" y="1656"/>
              <a:ext cx="144" cy="36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848" y="1260"/>
              <a:ext cx="396" cy="79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740" y="1152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524" y="1548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956" y="1548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1344" y="1908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1668" y="1908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136" y="1908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</p:grpSp>
      <p:sp>
        <p:nvSpPr>
          <p:cNvPr id="14" name="Content Placeholder 13"/>
          <p:cNvSpPr>
            <a:spLocks noGrp="1" noChangeArrowheads="1"/>
          </p:cNvSpPr>
          <p:nvPr>
            <p:ph idx="1"/>
          </p:nvPr>
        </p:nvSpPr>
        <p:spPr bwMode="auto">
          <a:xfrm>
            <a:off x="4757056" y="1935480"/>
            <a:ext cx="3929744" cy="3169920"/>
          </a:xfrm>
          <a:prstGeom prst="rect">
            <a:avLst/>
          </a:prstGeom>
          <a:solidFill>
            <a:schemeClr val="bg2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kumimoji="1" lang="en-US" altLang="zh-TW">
                <a:solidFill>
                  <a:srgbClr val="000000"/>
                </a:solidFill>
                <a:latin typeface="Arial" charset="0"/>
              </a:rPr>
              <a:t>preorder : 1 2 4 5 3 6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</a:rPr>
              <a:t>inorder : 4 2 5 1 3 6</a:t>
            </a:r>
          </a:p>
          <a:p>
            <a:r>
              <a:rPr kumimoji="1" lang="en-US" altLang="zh-TW">
                <a:solidFill>
                  <a:srgbClr val="000000"/>
                </a:solidFill>
                <a:latin typeface="Arial" charset="0"/>
              </a:rPr>
              <a:t>postorder : 4 5 2 6 3 1</a:t>
            </a:r>
          </a:p>
        </p:txBody>
      </p:sp>
    </p:spTree>
    <p:extLst>
      <p:ext uri="{BB962C8B-B14F-4D97-AF65-F5344CB8AC3E}">
        <p14:creationId xmlns:p14="http://schemas.microsoft.com/office/powerpoint/2010/main" val="43082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676400" y="2514600"/>
            <a:ext cx="1638300" cy="2724150"/>
            <a:chOff x="1488" y="2340"/>
            <a:chExt cx="1032" cy="1716"/>
          </a:xfrm>
        </p:grpSpPr>
        <p:sp>
          <p:nvSpPr>
            <p:cNvPr id="5" name="Line 15"/>
            <p:cNvSpPr>
              <a:spLocks noChangeShapeType="1"/>
            </p:cNvSpPr>
            <p:nvPr/>
          </p:nvSpPr>
          <p:spPr bwMode="auto">
            <a:xfrm>
              <a:off x="1788" y="3204"/>
              <a:ext cx="144" cy="36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824" y="3456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>
              <a:off x="2268" y="3252"/>
              <a:ext cx="144" cy="36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 flipH="1">
              <a:off x="2208" y="3552"/>
              <a:ext cx="240" cy="43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112" y="3840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H="1">
              <a:off x="1584" y="3156"/>
              <a:ext cx="240" cy="43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H="1">
              <a:off x="1632" y="2484"/>
              <a:ext cx="204" cy="348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656" y="2844"/>
              <a:ext cx="144" cy="36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1872" y="2448"/>
              <a:ext cx="396" cy="792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764" y="2340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548" y="2736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1980" y="2736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692" y="3096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60" y="3096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1596" y="3552"/>
              <a:ext cx="144" cy="36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488" y="3444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632" y="3804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304" y="3504"/>
              <a:ext cx="216" cy="216"/>
            </a:xfrm>
            <a:prstGeom prst="ellipse">
              <a:avLst/>
            </a:prstGeom>
            <a:solidFill>
              <a:srgbClr val="FFFFFF"/>
            </a:solidFill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>
              <a:defPPr>
                <a:defRPr lang="zh-TW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+mn-cs"/>
                </a:defRPr>
              </a:lvl9pPr>
            </a:lstStyle>
            <a:p>
              <a:pPr algn="ctr"/>
              <a:r>
                <a:rPr kumimoji="1" lang="en-US" altLang="zh-TW" sz="20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</p:grpSp>
      <p:sp>
        <p:nvSpPr>
          <p:cNvPr id="23" name="Content Placeholder 22"/>
          <p:cNvSpPr>
            <a:spLocks noGrp="1" noChangeArrowheads="1"/>
          </p:cNvSpPr>
          <p:nvPr>
            <p:ph idx="1"/>
          </p:nvPr>
        </p:nvSpPr>
        <p:spPr bwMode="auto">
          <a:xfrm>
            <a:off x="4648200" y="2657617"/>
            <a:ext cx="4038600" cy="2255520"/>
          </a:xfrm>
          <a:prstGeom prst="rect">
            <a:avLst/>
          </a:prstGeom>
          <a:solidFill>
            <a:schemeClr val="bg2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9pPr>
          </a:lstStyle>
          <a:p>
            <a:r>
              <a:rPr kumimoji="1" lang="en-US" altLang="zh-TW" sz="2400">
                <a:solidFill>
                  <a:srgbClr val="000000"/>
                </a:solidFill>
                <a:latin typeface="Arial" charset="0"/>
              </a:rPr>
              <a:t>preorder : 1 … ...</a:t>
            </a:r>
          </a:p>
          <a:p>
            <a:r>
              <a:rPr kumimoji="1" lang="en-US" altLang="zh-TW" sz="2400">
                <a:solidFill>
                  <a:srgbClr val="000000"/>
                </a:solidFill>
                <a:latin typeface="Arial" charset="0"/>
              </a:rPr>
              <a:t>inorder : … 1 ...</a:t>
            </a:r>
          </a:p>
          <a:p>
            <a:r>
              <a:rPr kumimoji="1" lang="en-US" altLang="zh-TW" sz="2400">
                <a:solidFill>
                  <a:srgbClr val="000000"/>
                </a:solidFill>
                <a:latin typeface="Arial" charset="0"/>
              </a:rPr>
              <a:t>postorder : … … 1</a:t>
            </a:r>
          </a:p>
        </p:txBody>
      </p:sp>
    </p:spTree>
    <p:extLst>
      <p:ext uri="{BB962C8B-B14F-4D97-AF65-F5344CB8AC3E}">
        <p14:creationId xmlns:p14="http://schemas.microsoft.com/office/powerpoint/2010/main" val="120298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altLang="zh-TW" sz="4000" smtClean="0">
                <a:ea typeface="PMingLiU" pitchFamily="18" charset="-120"/>
              </a:rPr>
              <a:t>Preorder, Postorder and Inorder Pseudo Code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4244975"/>
          <a:ext cx="441960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Bitmap Image" r:id="rId4" imgW="2734057" imgH="1286055" progId="Paint.Picture">
                  <p:embed/>
                </p:oleObj>
              </mc:Choice>
              <mc:Fallback>
                <p:oleObj name="Bitmap Image" r:id="rId4" imgW="2734057" imgH="128605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44975"/>
                        <a:ext cx="4419600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7400" y="1847850"/>
          <a:ext cx="44958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Bitmap Image" r:id="rId6" imgW="2580952" imgH="1257476" progId="Paint.Picture">
                  <p:embed/>
                </p:oleObj>
              </mc:Choice>
              <mc:Fallback>
                <p:oleObj name="Bitmap Image" r:id="rId6" imgW="2580952" imgH="1257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47850"/>
                        <a:ext cx="44958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228600" y="4210050"/>
          <a:ext cx="4267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Bitmap Image" r:id="rId8" imgW="2657846" imgH="1305107" progId="Paint.Picture">
                  <p:embed/>
                </p:oleObj>
              </mc:Choice>
              <mc:Fallback>
                <p:oleObj name="Bitmap Image" r:id="rId8" imgW="2657846" imgH="130510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10050"/>
                        <a:ext cx="42672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87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Trees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Tree definition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tree is a set of nodes.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set may be empty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not empty, then there is a distinguished node </a:t>
            </a:r>
            <a:r>
              <a:rPr lang="en-US" sz="2400" b="1" i="1" dirty="0"/>
              <a:t>r</a:t>
            </a:r>
            <a:r>
              <a:rPr lang="en-US" sz="2400" dirty="0"/>
              <a:t>, called </a:t>
            </a:r>
            <a:r>
              <a:rPr lang="en-US" sz="2400" i="1" dirty="0"/>
              <a:t>root</a:t>
            </a:r>
            <a:r>
              <a:rPr lang="en-US" sz="2400" dirty="0"/>
              <a:t> and zero or more non-empty </a:t>
            </a:r>
            <a:r>
              <a:rPr lang="en-US" sz="2400" dirty="0" err="1"/>
              <a:t>subtrees</a:t>
            </a:r>
            <a:r>
              <a:rPr lang="en-US" sz="2400" dirty="0"/>
              <a:t> T</a:t>
            </a:r>
            <a:r>
              <a:rPr lang="en-US" sz="2400" baseline="-25000" dirty="0"/>
              <a:t>1</a:t>
            </a:r>
            <a:r>
              <a:rPr lang="en-US" sz="2400" dirty="0"/>
              <a:t>, T</a:t>
            </a:r>
            <a:r>
              <a:rPr lang="en-US" sz="2400" baseline="-25000" dirty="0"/>
              <a:t>2</a:t>
            </a:r>
            <a:r>
              <a:rPr lang="en-US" sz="2400" dirty="0"/>
              <a:t>,  … </a:t>
            </a:r>
            <a:r>
              <a:rPr lang="en-US" sz="2400" dirty="0" err="1"/>
              <a:t>T</a:t>
            </a:r>
            <a:r>
              <a:rPr lang="en-US" sz="2400" baseline="-25000" dirty="0" err="1"/>
              <a:t>k</a:t>
            </a:r>
            <a:r>
              <a:rPr lang="en-US" sz="2400" dirty="0"/>
              <a:t>, each of whose roots are connected by a directed edge from r.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Basic Terminology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Root</a:t>
            </a:r>
            <a:r>
              <a:rPr lang="en-US" sz="2400" dirty="0"/>
              <a:t> of a </a:t>
            </a:r>
            <a:r>
              <a:rPr lang="en-US" sz="2400" dirty="0" err="1"/>
              <a:t>subtree</a:t>
            </a:r>
            <a:r>
              <a:rPr lang="en-US" sz="2400" dirty="0"/>
              <a:t> is a child of r. </a:t>
            </a:r>
            <a:r>
              <a:rPr lang="en-US" sz="2400" dirty="0" smtClean="0"/>
              <a:t>r </a:t>
            </a:r>
            <a:r>
              <a:rPr lang="en-US" sz="2400" dirty="0"/>
              <a:t>is the </a:t>
            </a:r>
            <a:r>
              <a:rPr lang="en-US" sz="2400" i="1" dirty="0"/>
              <a:t>parent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 children of a given node are called </a:t>
            </a:r>
            <a:r>
              <a:rPr lang="en-US" sz="2400" i="1" dirty="0"/>
              <a:t>siblings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i="1" dirty="0"/>
              <a:t>leaf</a:t>
            </a:r>
            <a:r>
              <a:rPr lang="en-US" sz="2400" dirty="0"/>
              <a:t> (or external) node has no children.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</a:t>
            </a:r>
            <a:r>
              <a:rPr lang="en-US" sz="2400" i="1" dirty="0"/>
              <a:t>internal node</a:t>
            </a:r>
            <a:r>
              <a:rPr lang="en-US" sz="2400" dirty="0"/>
              <a:t> is a node with one or more children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15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Time Complexity of tree traversal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76400"/>
            <a:ext cx="7848600" cy="4800600"/>
          </a:xfrm>
        </p:spPr>
        <p:txBody>
          <a:bodyPr/>
          <a:lstStyle/>
          <a:p>
            <a:r>
              <a:rPr lang="en-US" dirty="0" smtClean="0"/>
              <a:t>Traversals </a:t>
            </a:r>
            <a:r>
              <a:rPr lang="en-US" dirty="0"/>
              <a:t>take </a:t>
            </a:r>
            <a:r>
              <a:rPr lang="en-US" dirty="0" smtClean="0"/>
              <a:t>O(</a:t>
            </a:r>
            <a:r>
              <a:rPr lang="en-US" i="1" dirty="0" smtClean="0"/>
              <a:t>n</a:t>
            </a:r>
            <a:r>
              <a:rPr lang="en-US" dirty="0"/>
              <a:t>) time for a tree with </a:t>
            </a:r>
            <a:r>
              <a:rPr lang="en-US" i="1" dirty="0"/>
              <a:t>n</a:t>
            </a:r>
            <a:r>
              <a:rPr lang="en-US" dirty="0"/>
              <a:t> nodes, because we visit and print each node once, with constant cost associated with moving between nodes and printing them</a:t>
            </a:r>
          </a:p>
        </p:txBody>
      </p:sp>
    </p:spTree>
    <p:extLst>
      <p:ext uri="{BB962C8B-B14F-4D97-AF65-F5344CB8AC3E}">
        <p14:creationId xmlns:p14="http://schemas.microsoft.com/office/powerpoint/2010/main" val="2519198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Binary Trees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678389"/>
            <a:ext cx="7848600" cy="5029200"/>
          </a:xfrm>
        </p:spPr>
        <p:txBody>
          <a:bodyPr/>
          <a:lstStyle/>
          <a:p>
            <a:r>
              <a:rPr lang="en-US" altLang="zh-TW" sz="2400" dirty="0" smtClean="0">
                <a:ea typeface="PMingLiU" pitchFamily="18" charset="-120"/>
              </a:rPr>
              <a:t>A tree in which no node can have more than two children</a:t>
            </a:r>
          </a:p>
          <a:p>
            <a:endParaRPr lang="en-US" altLang="zh-TW" sz="2400" dirty="0" smtClean="0">
              <a:ea typeface="PMingLiU" pitchFamily="18" charset="-120"/>
            </a:endParaRPr>
          </a:p>
          <a:p>
            <a:endParaRPr lang="en-US" altLang="zh-TW" sz="2000" dirty="0" smtClean="0">
              <a:ea typeface="PMingLiU" pitchFamily="18" charset="-120"/>
            </a:endParaRPr>
          </a:p>
          <a:p>
            <a:endParaRPr lang="en-US" altLang="zh-TW" sz="2000" dirty="0" smtClean="0">
              <a:ea typeface="PMingLiU" pitchFamily="18" charset="-120"/>
            </a:endParaRPr>
          </a:p>
          <a:p>
            <a:endParaRPr lang="en-US" altLang="zh-TW" sz="2000" dirty="0" smtClean="0">
              <a:ea typeface="PMingLiU" pitchFamily="18" charset="-120"/>
            </a:endParaRPr>
          </a:p>
          <a:p>
            <a:r>
              <a:rPr lang="en-US" altLang="zh-TW" sz="2000" dirty="0" smtClean="0">
                <a:ea typeface="PMingLiU" pitchFamily="18" charset="-120"/>
              </a:rPr>
              <a:t>The depth of an “average” binary tree is considerably smaller than N, even though in the worst case, the depth can be as large as N – 1.</a:t>
            </a:r>
          </a:p>
        </p:txBody>
      </p:sp>
      <p:pic>
        <p:nvPicPr>
          <p:cNvPr id="2053" name="Picture 4" descr="fig4_1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92"/>
          <a:stretch>
            <a:fillRect/>
          </a:stretch>
        </p:blipFill>
        <p:spPr bwMode="auto">
          <a:xfrm>
            <a:off x="2971800" y="4724400"/>
            <a:ext cx="28956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50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07942339"/>
              </p:ext>
            </p:extLst>
          </p:nvPr>
        </p:nvGraphicFramePr>
        <p:xfrm>
          <a:off x="2495550" y="2133600"/>
          <a:ext cx="38481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Bitmap Image" r:id="rId5" imgW="3952381" imgH="1828571" progId="Paint.Picture">
                  <p:embed/>
                </p:oleObj>
              </mc:Choice>
              <mc:Fallback>
                <p:oleObj name="Bitmap Image" r:id="rId5" imgW="3952381" imgH="18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133600"/>
                        <a:ext cx="384810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781800" y="2514600"/>
            <a:ext cx="1481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Generic </a:t>
            </a:r>
            <a:br>
              <a:rPr lang="en-US" altLang="zh-TW" dirty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</a:b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binary tree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781800" y="5105400"/>
            <a:ext cx="1552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Worst-case</a:t>
            </a:r>
            <a:br>
              <a:rPr lang="en-US" altLang="zh-TW" dirty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</a:b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4647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Binary Search Trees (BST)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848600" cy="50292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A data structure for efficient searching</a:t>
            </a:r>
            <a:r>
              <a:rPr lang="en-US" altLang="zh-TW" smtClean="0">
                <a:ea typeface="PMingLiU" pitchFamily="18" charset="-120"/>
              </a:rPr>
              <a:t>, insertion </a:t>
            </a:r>
            <a:r>
              <a:rPr lang="en-US" altLang="zh-TW" dirty="0" smtClean="0">
                <a:ea typeface="PMingLiU" pitchFamily="18" charset="-120"/>
              </a:rPr>
              <a:t>and deletion</a:t>
            </a:r>
            <a:endParaRPr lang="en-US" altLang="zh-TW" dirty="0" smtClean="0">
              <a:ea typeface="PMingLiU" pitchFamily="18" charset="-120"/>
              <a:cs typeface="Times New Roman" pitchFamily="18" charset="0"/>
            </a:endParaRPr>
          </a:p>
          <a:p>
            <a:r>
              <a:rPr lang="en-US" altLang="zh-TW" dirty="0" smtClean="0">
                <a:ea typeface="PMingLiU" pitchFamily="18" charset="-120"/>
                <a:cs typeface="Times New Roman" pitchFamily="18" charset="0"/>
              </a:rPr>
              <a:t>Binary search tree property</a:t>
            </a:r>
          </a:p>
          <a:p>
            <a:pPr lvl="1"/>
            <a:r>
              <a:rPr lang="en-US" altLang="zh-TW" dirty="0" smtClean="0">
                <a:ea typeface="PMingLiU" pitchFamily="18" charset="-120"/>
                <a:cs typeface="Times New Roman" pitchFamily="18" charset="0"/>
              </a:rPr>
              <a:t>For every node X</a:t>
            </a:r>
          </a:p>
          <a:p>
            <a:pPr lvl="1"/>
            <a:r>
              <a:rPr lang="en-US" altLang="zh-TW" dirty="0" smtClean="0">
                <a:ea typeface="PMingLiU" pitchFamily="18" charset="-120"/>
                <a:cs typeface="Times New Roman" pitchFamily="18" charset="0"/>
              </a:rPr>
              <a:t>All the keys in its left </a:t>
            </a:r>
            <a:br>
              <a:rPr lang="en-US" altLang="zh-TW" dirty="0" smtClean="0">
                <a:ea typeface="PMingLiU" pitchFamily="18" charset="-120"/>
                <a:cs typeface="Times New Roman" pitchFamily="18" charset="0"/>
              </a:rPr>
            </a:br>
            <a:r>
              <a:rPr lang="en-US" altLang="zh-TW" dirty="0" err="1" smtClean="0">
                <a:ea typeface="PMingLiU" pitchFamily="18" charset="-120"/>
                <a:cs typeface="Times New Roman" pitchFamily="18" charset="0"/>
              </a:rPr>
              <a:t>subtree</a:t>
            </a:r>
            <a:r>
              <a:rPr lang="en-US" altLang="zh-TW" dirty="0" smtClean="0">
                <a:ea typeface="PMingLiU" pitchFamily="18" charset="-120"/>
                <a:cs typeface="Times New Roman" pitchFamily="18" charset="0"/>
              </a:rPr>
              <a:t> are smaller than </a:t>
            </a:r>
            <a:br>
              <a:rPr lang="en-US" altLang="zh-TW" dirty="0" smtClean="0">
                <a:ea typeface="PMingLiU" pitchFamily="18" charset="-120"/>
                <a:cs typeface="Times New Roman" pitchFamily="18" charset="0"/>
              </a:rPr>
            </a:br>
            <a:r>
              <a:rPr lang="en-US" altLang="zh-TW" dirty="0" smtClean="0">
                <a:ea typeface="PMingLiU" pitchFamily="18" charset="-120"/>
                <a:cs typeface="Times New Roman" pitchFamily="18" charset="0"/>
              </a:rPr>
              <a:t>the key value in X </a:t>
            </a:r>
          </a:p>
          <a:p>
            <a:pPr lvl="1"/>
            <a:r>
              <a:rPr lang="en-US" altLang="zh-TW" dirty="0" smtClean="0">
                <a:ea typeface="PMingLiU" pitchFamily="18" charset="-120"/>
                <a:cs typeface="Times New Roman" pitchFamily="18" charset="0"/>
              </a:rPr>
              <a:t>All the keys in its right </a:t>
            </a:r>
            <a:br>
              <a:rPr lang="en-US" altLang="zh-TW" dirty="0" smtClean="0">
                <a:ea typeface="PMingLiU" pitchFamily="18" charset="-120"/>
                <a:cs typeface="Times New Roman" pitchFamily="18" charset="0"/>
              </a:rPr>
            </a:br>
            <a:r>
              <a:rPr lang="en-US" altLang="zh-TW" dirty="0" err="1" smtClean="0">
                <a:ea typeface="PMingLiU" pitchFamily="18" charset="-120"/>
                <a:cs typeface="Times New Roman" pitchFamily="18" charset="0"/>
              </a:rPr>
              <a:t>subtree</a:t>
            </a:r>
            <a:r>
              <a:rPr lang="en-US" altLang="zh-TW" dirty="0" smtClean="0">
                <a:ea typeface="PMingLiU" pitchFamily="18" charset="-120"/>
                <a:cs typeface="Times New Roman" pitchFamily="18" charset="0"/>
              </a:rPr>
              <a:t> are larger than the </a:t>
            </a:r>
            <a:br>
              <a:rPr lang="en-US" altLang="zh-TW" dirty="0" smtClean="0">
                <a:ea typeface="PMingLiU" pitchFamily="18" charset="-120"/>
                <a:cs typeface="Times New Roman" pitchFamily="18" charset="0"/>
              </a:rPr>
            </a:br>
            <a:r>
              <a:rPr lang="en-US" altLang="zh-TW" dirty="0" smtClean="0">
                <a:ea typeface="PMingLiU" pitchFamily="18" charset="-120"/>
                <a:cs typeface="Times New Roman" pitchFamily="18" charset="0"/>
              </a:rPr>
              <a:t>key value in X</a:t>
            </a:r>
          </a:p>
          <a:p>
            <a:endParaRPr lang="en-US" altLang="zh-TW" sz="2400" dirty="0" smtClean="0">
              <a:ea typeface="PMingLiU" pitchFamily="18" charset="-120"/>
            </a:endParaRPr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05400" y="3048000"/>
          <a:ext cx="38100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Bitmap Image" r:id="rId4" imgW="3304762" imgH="2476190" progId="Paint.Picture">
                  <p:embed/>
                </p:oleObj>
              </mc:Choice>
              <mc:Fallback>
                <p:oleObj name="Bitmap Image" r:id="rId4" imgW="3304762" imgH="24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3810000" cy="285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514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Searching BST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8006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If we are searching for 15, then we are done.</a:t>
            </a:r>
          </a:p>
          <a:p>
            <a:r>
              <a:rPr lang="en-US" altLang="zh-TW" dirty="0" smtClean="0">
                <a:ea typeface="PMingLiU" pitchFamily="18" charset="-120"/>
              </a:rPr>
              <a:t>If we are searching for a key &lt; 15, then we should search in the left </a:t>
            </a:r>
            <a:r>
              <a:rPr lang="en-US" altLang="zh-TW" dirty="0" err="1" smtClean="0">
                <a:ea typeface="PMingLiU" pitchFamily="18" charset="-120"/>
              </a:rPr>
              <a:t>subtree</a:t>
            </a:r>
            <a:r>
              <a:rPr lang="en-US" altLang="zh-TW" dirty="0" smtClean="0">
                <a:ea typeface="PMingLiU" pitchFamily="18" charset="-120"/>
              </a:rPr>
              <a:t>.</a:t>
            </a:r>
          </a:p>
          <a:p>
            <a:r>
              <a:rPr lang="en-US" altLang="zh-TW" dirty="0" smtClean="0">
                <a:ea typeface="PMingLiU" pitchFamily="18" charset="-120"/>
              </a:rPr>
              <a:t>If we are searching for a key &gt; 15, then we should search in the right </a:t>
            </a:r>
            <a:r>
              <a:rPr lang="en-US" altLang="zh-TW" dirty="0" err="1" smtClean="0">
                <a:ea typeface="PMingLiU" pitchFamily="18" charset="-120"/>
              </a:rPr>
              <a:t>subtree</a:t>
            </a:r>
            <a:r>
              <a:rPr lang="en-US" altLang="zh-TW" dirty="0" smtClean="0">
                <a:ea typeface="PMingLiU" pitchFamily="18" charset="-120"/>
              </a:rPr>
              <a:t>.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4600" y="4114800"/>
          <a:ext cx="29718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Bitmap Image" r:id="rId4" imgW="1609524" imgH="1419048" progId="Paint.Picture">
                  <p:embed/>
                </p:oleObj>
              </mc:Choice>
              <mc:Fallback>
                <p:oleObj name="Bitmap Image" r:id="rId4" imgW="1609524" imgH="1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14800"/>
                        <a:ext cx="2971800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25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97900"/>
              </p:ext>
            </p:extLst>
          </p:nvPr>
        </p:nvGraphicFramePr>
        <p:xfrm>
          <a:off x="3276600" y="609600"/>
          <a:ext cx="5410200" cy="392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Bitmap Image" r:id="rId4" imgW="3780952" imgH="2905531" progId="Paint.Picture">
                  <p:embed/>
                </p:oleObj>
              </mc:Choice>
              <mc:Fallback>
                <p:oleObj name="Bitmap Image" r:id="rId4" imgW="3780952" imgH="2905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09600"/>
                        <a:ext cx="5410200" cy="392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797358"/>
              </p:ext>
            </p:extLst>
          </p:nvPr>
        </p:nvGraphicFramePr>
        <p:xfrm>
          <a:off x="685800" y="4191000"/>
          <a:ext cx="54102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Bitmap Image" r:id="rId6" imgW="3696216" imgH="1647619" progId="Paint.Picture">
                  <p:embed/>
                </p:oleObj>
              </mc:Choice>
              <mc:Fallback>
                <p:oleObj name="Bitmap Image" r:id="rId6" imgW="3696216" imgH="164761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91000"/>
                        <a:ext cx="54102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FF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23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TREE-SEARCH(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x=root of tree ,k= value to search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1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x=NIL or k=key[x]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2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return x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k&lt;key[x]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4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TREE_SEARCH(left[x],k)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5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TREE_SEARCH(right[x],k)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  <a:latin typeface="+mj-lt"/>
                <a:cs typeface="Courier New" pitchFamily="49" charset="0"/>
              </a:rPr>
              <a:t>Time Complexity = O(height of Tree)</a:t>
            </a:r>
            <a:endParaRPr lang="en-US" sz="2800" b="1" dirty="0">
              <a:solidFill>
                <a:schemeClr val="bg2">
                  <a:lumMod val="50000"/>
                </a:schemeClr>
              </a:solidFill>
              <a:latin typeface="+mj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65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MIN /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Goal:</a:t>
            </a:r>
            <a:r>
              <a:rPr lang="en-US" altLang="zh-TW" dirty="0" smtClean="0">
                <a:ea typeface="PMingLiU" pitchFamily="18" charset="-120"/>
              </a:rPr>
              <a:t> return </a:t>
            </a:r>
            <a:r>
              <a:rPr lang="en-US" altLang="zh-TW" dirty="0">
                <a:ea typeface="PMingLiU" pitchFamily="18" charset="-120"/>
              </a:rPr>
              <a:t>the node containing the smallest </a:t>
            </a:r>
            <a:r>
              <a:rPr lang="en-US" altLang="zh-TW" dirty="0" smtClean="0">
                <a:ea typeface="PMingLiU" pitchFamily="18" charset="-120"/>
              </a:rPr>
              <a:t>/largest </a:t>
            </a:r>
            <a:r>
              <a:rPr lang="en-US" altLang="zh-TW" dirty="0">
                <a:ea typeface="PMingLiU" pitchFamily="18" charset="-120"/>
              </a:rPr>
              <a:t>key in the </a:t>
            </a:r>
            <a:r>
              <a:rPr lang="en-US" altLang="zh-TW" dirty="0" smtClean="0">
                <a:ea typeface="PMingLiU" pitchFamily="18" charset="-120"/>
              </a:rPr>
              <a:t>tree</a:t>
            </a:r>
          </a:p>
          <a:p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Algorithm:</a:t>
            </a:r>
            <a:r>
              <a:rPr lang="en-US" altLang="zh-TW" dirty="0">
                <a:ea typeface="PMingLiU" pitchFamily="18" charset="-120"/>
              </a:rPr>
              <a:t> Start at the root and go left </a:t>
            </a:r>
            <a:r>
              <a:rPr lang="en-US" altLang="zh-TW" dirty="0" smtClean="0">
                <a:ea typeface="PMingLiU" pitchFamily="18" charset="-120"/>
              </a:rPr>
              <a:t>/right </a:t>
            </a:r>
            <a:r>
              <a:rPr lang="en-US" altLang="zh-TW" dirty="0">
                <a:ea typeface="PMingLiU" pitchFamily="18" charset="-120"/>
              </a:rPr>
              <a:t>as long as there is a left </a:t>
            </a:r>
            <a:r>
              <a:rPr lang="en-US" altLang="zh-TW" dirty="0" smtClean="0">
                <a:ea typeface="PMingLiU" pitchFamily="18" charset="-120"/>
              </a:rPr>
              <a:t>/right </a:t>
            </a:r>
            <a:r>
              <a:rPr lang="en-US" altLang="zh-TW" dirty="0">
                <a:ea typeface="PMingLiU" pitchFamily="18" charset="-120"/>
              </a:rPr>
              <a:t>child. The stopping point is the smallest </a:t>
            </a:r>
            <a:r>
              <a:rPr lang="en-US" altLang="zh-TW" dirty="0" smtClean="0">
                <a:ea typeface="PMingLiU" pitchFamily="18" charset="-120"/>
              </a:rPr>
              <a:t>/largest </a:t>
            </a:r>
            <a:r>
              <a:rPr lang="en-US" altLang="zh-TW" dirty="0">
                <a:ea typeface="PMingLiU" pitchFamily="18" charset="-120"/>
              </a:rPr>
              <a:t>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8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Minimum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TREE_MINIMUM(x)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Left[x] != NIL </a:t>
            </a:r>
          </a:p>
          <a:p>
            <a:pPr marL="514350" indent="-514350">
              <a:buAutoNum type="arabicPlain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x=left[x]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	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key[x]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319209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ourier New" pitchFamily="49" charset="0"/>
              </a:rPr>
              <a:t>Time Complexity = O(height of Tree)</a:t>
            </a:r>
          </a:p>
        </p:txBody>
      </p:sp>
    </p:spTree>
    <p:extLst>
      <p:ext uri="{BB962C8B-B14F-4D97-AF65-F5344CB8AC3E}">
        <p14:creationId xmlns:p14="http://schemas.microsoft.com/office/powerpoint/2010/main" val="101469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Maximum in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TREE_MAXIMUM(x)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Right[x] != NIL </a:t>
            </a:r>
          </a:p>
          <a:p>
            <a:pPr marL="36576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x=Right[x]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key[x]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4311134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cs typeface="Courier New" pitchFamily="49" charset="0"/>
              </a:rPr>
              <a:t>Time Complexity = O(height of Tree)</a:t>
            </a:r>
          </a:p>
        </p:txBody>
      </p:sp>
    </p:spTree>
    <p:extLst>
      <p:ext uri="{BB962C8B-B14F-4D97-AF65-F5344CB8AC3E}">
        <p14:creationId xmlns:p14="http://schemas.microsoft.com/office/powerpoint/2010/main" val="2616432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of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successor of a node x is the node with the smallest key greater than key[x]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895600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Algorithm is broken into 2 cases.</a:t>
            </a:r>
          </a:p>
          <a:p>
            <a:pPr marL="342900" indent="-342900">
              <a:buAutoNum type="arabicPeriod"/>
            </a:pPr>
            <a:r>
              <a:rPr lang="en-US" dirty="0" smtClean="0"/>
              <a:t>If the right sub tree is non empty</a:t>
            </a:r>
          </a:p>
          <a:p>
            <a:r>
              <a:rPr lang="en-US" dirty="0" smtClean="0"/>
              <a:t>           Then successor is the leftmost 	node </a:t>
            </a:r>
          </a:p>
          <a:p>
            <a:r>
              <a:rPr lang="en-US" dirty="0"/>
              <a:t> </a:t>
            </a:r>
            <a:r>
              <a:rPr lang="en-US" dirty="0" smtClean="0"/>
              <a:t>           in the right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2. If the right </a:t>
            </a:r>
            <a:r>
              <a:rPr lang="en-US" dirty="0" err="1" smtClean="0"/>
              <a:t>subtree</a:t>
            </a:r>
            <a:r>
              <a:rPr lang="en-US" dirty="0" smtClean="0"/>
              <a:t> is empty </a:t>
            </a:r>
          </a:p>
          <a:p>
            <a:r>
              <a:rPr lang="en-US" dirty="0"/>
              <a:t> </a:t>
            </a:r>
            <a:r>
              <a:rPr lang="en-US" dirty="0" smtClean="0"/>
              <a:t>       Then the successor y of x is the lowest  </a:t>
            </a:r>
          </a:p>
          <a:p>
            <a:r>
              <a:rPr lang="en-US" dirty="0"/>
              <a:t> </a:t>
            </a:r>
            <a:r>
              <a:rPr lang="en-US" dirty="0" smtClean="0"/>
              <a:t>       ancestor of x whose left child is also an   </a:t>
            </a:r>
          </a:p>
          <a:p>
            <a:r>
              <a:rPr lang="en-US" dirty="0"/>
              <a:t> </a:t>
            </a:r>
            <a:r>
              <a:rPr lang="en-US" dirty="0" smtClean="0"/>
              <a:t>       ancestor of x.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07065"/>
            <a:ext cx="449580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42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Tree Examples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828800"/>
            <a:ext cx="7848600" cy="4419600"/>
          </a:xfrm>
          <a:prstGeom prst="rect">
            <a:avLst/>
          </a:prstGeom>
          <a:noFill/>
          <a:ln/>
        </p:spPr>
        <p:txBody>
          <a:bodyPr vert="horz" lIns="92075" tIns="46038" rIns="92075" bIns="46038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Family Trees.</a:t>
            </a:r>
          </a:p>
          <a:p>
            <a:r>
              <a:rPr lang="en-US" dirty="0" smtClean="0"/>
              <a:t>Organization Structure Charts.</a:t>
            </a:r>
          </a:p>
          <a:p>
            <a:r>
              <a:rPr lang="en-US" dirty="0" smtClean="0"/>
              <a:t>Program Design.</a:t>
            </a:r>
          </a:p>
          <a:p>
            <a:r>
              <a:rPr lang="en-US" dirty="0" smtClean="0"/>
              <a:t>Structure of a chapter in a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successor 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3362325" cy="2558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231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848600" cy="11430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Insertion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ea typeface="PMingLiU" pitchFamily="18" charset="-120"/>
              </a:rPr>
              <a:t>Proceed down the tree as you would with a find</a:t>
            </a:r>
          </a:p>
          <a:p>
            <a:r>
              <a:rPr lang="en-US" altLang="zh-TW" dirty="0" smtClean="0">
                <a:ea typeface="PMingLiU" pitchFamily="18" charset="-120"/>
              </a:rPr>
              <a:t>If X is found, do nothing (or update something)</a:t>
            </a:r>
          </a:p>
          <a:p>
            <a:r>
              <a:rPr lang="en-US" altLang="zh-TW" dirty="0" smtClean="0">
                <a:ea typeface="PMingLiU" pitchFamily="18" charset="-120"/>
              </a:rPr>
              <a:t>Otherwise, insert X at the last spot on the path traversed</a:t>
            </a:r>
          </a:p>
          <a:p>
            <a:endParaRPr lang="en-US" altLang="zh-TW" sz="2000" dirty="0" smtClean="0">
              <a:ea typeface="PMingLiU" pitchFamily="18" charset="-120"/>
            </a:endParaRPr>
          </a:p>
          <a:p>
            <a:endParaRPr lang="en-US" altLang="zh-TW" sz="2400" dirty="0" smtClean="0">
              <a:ea typeface="PMingLiU" pitchFamily="18" charset="-120"/>
            </a:endParaRPr>
          </a:p>
          <a:p>
            <a:endParaRPr lang="en-US" altLang="zh-TW" sz="2400" dirty="0" smtClean="0">
              <a:ea typeface="PMingLiU" pitchFamily="18" charset="-120"/>
            </a:endParaRPr>
          </a:p>
          <a:p>
            <a:endParaRPr lang="en-US" altLang="zh-TW" sz="2400" dirty="0" smtClean="0">
              <a:ea typeface="PMingLiU" pitchFamily="18" charset="-120"/>
            </a:endParaRPr>
          </a:p>
          <a:p>
            <a:endParaRPr lang="en-US" altLang="zh-TW" sz="2400" dirty="0" smtClean="0">
              <a:ea typeface="PMingLiU" pitchFamily="18" charset="-120"/>
            </a:endParaRPr>
          </a:p>
          <a:p>
            <a:endParaRPr lang="en-US" altLang="zh-TW" sz="2400" dirty="0" smtClean="0">
              <a:ea typeface="PMingLiU" pitchFamily="18" charset="-120"/>
            </a:endParaRPr>
          </a:p>
          <a:p>
            <a:endParaRPr lang="en-US" altLang="zh-TW" sz="1000" dirty="0" smtClean="0">
              <a:ea typeface="PMingLiU" pitchFamily="18" charset="-120"/>
            </a:endParaRPr>
          </a:p>
          <a:p>
            <a:endParaRPr lang="en-US" altLang="zh-TW" sz="2400" dirty="0" smtClean="0">
              <a:ea typeface="PMingLiU" pitchFamily="18" charset="-120"/>
            </a:endParaRP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Time complexity = O(height of the tree)</a:t>
            </a:r>
          </a:p>
        </p:txBody>
      </p:sp>
      <p:graphicFrame>
        <p:nvGraphicFramePr>
          <p:cNvPr id="8194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57351654"/>
              </p:ext>
            </p:extLst>
          </p:nvPr>
        </p:nvGraphicFramePr>
        <p:xfrm>
          <a:off x="2209800" y="2362200"/>
          <a:ext cx="3886200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Bitmap Image" r:id="rId4" imgW="3076190" imgH="2685714" progId="Paint.Picture">
                  <p:embed/>
                </p:oleObj>
              </mc:Choice>
              <mc:Fallback>
                <p:oleObj name="Bitmap Image" r:id="rId4" imgW="3076190" imgH="2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886200" cy="3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9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TREE_INSERT(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T,z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Y=NIL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X=root[T]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x!=NIL</a:t>
            </a:r>
          </a:p>
          <a:p>
            <a:pPr marL="484632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Do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y=x</a:t>
            </a:r>
          </a:p>
          <a:p>
            <a:pPr marL="484632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key[z] &lt; key[x]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x=left[x]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X=right[x]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P[z]=y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y=NIL</a:t>
            </a:r>
          </a:p>
          <a:p>
            <a:pPr marL="484632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root[T]=z  		//tree was empty</a:t>
            </a:r>
          </a:p>
          <a:p>
            <a:pPr marL="484632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key[z]&lt;key[y]</a:t>
            </a:r>
          </a:p>
          <a:p>
            <a:pPr marL="484632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Then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left[y]=z</a:t>
            </a:r>
          </a:p>
          <a:p>
            <a:pPr marL="484632" indent="-457200">
              <a:buFont typeface="+mj-lt"/>
              <a:buAutoNum type="arabicPeriod"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Right[y]=z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231459"/>
              </p:ext>
            </p:extLst>
          </p:nvPr>
        </p:nvGraphicFramePr>
        <p:xfrm>
          <a:off x="4800600" y="948519"/>
          <a:ext cx="3886200" cy="339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Bitmap Image" r:id="rId3" imgW="3076190" imgH="2685714" progId="Paint.Picture">
                  <p:embed/>
                </p:oleObj>
              </mc:Choice>
              <mc:Fallback>
                <p:oleObj name="Bitmap Image" r:id="rId3" imgW="3076190" imgH="2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48519"/>
                        <a:ext cx="3886200" cy="339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 cap="flat" cmpd="sng">
                            <a:solidFill>
                              <a:srgbClr val="FF0000"/>
                            </a:solidFill>
                            <a:prstDash val="solid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139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Deletion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When we delete a node, we need to consider how we take care of the children of the deleted node.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This has to be done such that the property of the search tree is maintained.</a:t>
            </a:r>
          </a:p>
          <a:p>
            <a:endParaRPr lang="en-US" altLang="zh-TW" dirty="0" smtClean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79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Deletion under Different Cases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77200" cy="4800600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Case 1:</a:t>
            </a:r>
            <a:r>
              <a:rPr lang="en-US" altLang="zh-TW" dirty="0" smtClean="0">
                <a:ea typeface="PMingLiU" pitchFamily="18" charset="-120"/>
              </a:rPr>
              <a:t> the node is a leaf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Delete it immediately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Case 2:</a:t>
            </a:r>
            <a:r>
              <a:rPr lang="en-US" altLang="zh-TW" dirty="0" smtClean="0">
                <a:ea typeface="PMingLiU" pitchFamily="18" charset="-120"/>
              </a:rPr>
              <a:t> the node has one child</a:t>
            </a:r>
          </a:p>
          <a:p>
            <a:pPr lvl="1"/>
            <a:r>
              <a:rPr lang="en-US" altLang="zh-TW" dirty="0" smtClean="0">
                <a:ea typeface="PMingLiU" pitchFamily="18" charset="-120"/>
              </a:rPr>
              <a:t>Adjust a pointer from the parent to bypass that node</a:t>
            </a:r>
          </a:p>
        </p:txBody>
      </p:sp>
      <p:pic>
        <p:nvPicPr>
          <p:cNvPr id="28676" name="Picture 4" descr="fig4_24"/>
          <p:cNvPicPr>
            <a:picLocks noChangeAspect="1" noChangeArrowheads="1"/>
          </p:cNvPicPr>
          <p:nvPr/>
        </p:nvPicPr>
        <p:blipFill>
          <a:blip r:embed="rId3">
            <a:lum bright="-20000" contras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70104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0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143000"/>
          </a:xfrm>
        </p:spPr>
        <p:txBody>
          <a:bodyPr/>
          <a:lstStyle/>
          <a:p>
            <a:r>
              <a:rPr lang="en-US" altLang="zh-TW" dirty="0" smtClean="0">
                <a:ea typeface="PMingLiU" pitchFamily="18" charset="-120"/>
              </a:rPr>
              <a:t>Deletion Case 3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  <a:ea typeface="PMingLiU" pitchFamily="18" charset="-120"/>
              </a:rPr>
              <a:t>Case 3</a:t>
            </a:r>
            <a:r>
              <a:rPr lang="en-US" altLang="zh-TW" dirty="0" smtClean="0">
                <a:ea typeface="PMingLiU" pitchFamily="18" charset="-120"/>
              </a:rPr>
              <a:t>: the node has 2 children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Replace the key of that node with the minimum element at the right sub tree</a:t>
            </a:r>
            <a:r>
              <a:rPr lang="en-US" altLang="zh-TW" sz="2000" dirty="0" smtClean="0">
                <a:ea typeface="PMingLiU" pitchFamily="18" charset="-12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Delete that minimum element </a:t>
            </a:r>
          </a:p>
          <a:p>
            <a:pPr lvl="2">
              <a:lnSpc>
                <a:spcPct val="90000"/>
              </a:lnSpc>
            </a:pPr>
            <a:r>
              <a:rPr lang="en-US" altLang="zh-TW" dirty="0" smtClean="0">
                <a:ea typeface="PMingLiU" pitchFamily="18" charset="-120"/>
              </a:rPr>
              <a:t>Has either no child or only right child because if it has a left child, that left child would be smaller and would have been chosen. So invoke case 1 or 2.</a:t>
            </a:r>
          </a:p>
          <a:p>
            <a:pPr lvl="1">
              <a:lnSpc>
                <a:spcPct val="90000"/>
              </a:lnSpc>
            </a:pPr>
            <a:endParaRPr lang="en-US" altLang="zh-TW" sz="2000" dirty="0" smtClean="0">
              <a:ea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dirty="0" smtClean="0">
              <a:ea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dirty="0" smtClean="0">
              <a:ea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dirty="0" smtClean="0">
              <a:ea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dirty="0" smtClean="0">
              <a:ea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dirty="0" smtClean="0">
              <a:ea typeface="PMingLiU" pitchFamily="18" charset="-120"/>
            </a:endParaRPr>
          </a:p>
          <a:p>
            <a:pPr lvl="1">
              <a:lnSpc>
                <a:spcPct val="90000"/>
              </a:lnSpc>
            </a:pPr>
            <a:endParaRPr lang="en-US" altLang="zh-TW" sz="2000" dirty="0" smtClean="0">
              <a:ea typeface="PMingLiU" pitchFamily="18" charset="-120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TW" sz="2000" dirty="0" smtClean="0">
              <a:ea typeface="PMingLiU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000" dirty="0" smtClean="0">
                <a:ea typeface="PMingLiU" pitchFamily="18" charset="-120"/>
              </a:rPr>
              <a:t>Time complexity = O(height of the tree)</a:t>
            </a:r>
          </a:p>
        </p:txBody>
      </p:sp>
      <p:grpSp>
        <p:nvGrpSpPr>
          <p:cNvPr id="29700" name="Group 7"/>
          <p:cNvGrpSpPr>
            <a:grpSpLocks/>
          </p:cNvGrpSpPr>
          <p:nvPr/>
        </p:nvGrpSpPr>
        <p:grpSpPr bwMode="auto">
          <a:xfrm>
            <a:off x="2362200" y="3657600"/>
            <a:ext cx="4495800" cy="2438400"/>
            <a:chOff x="1296" y="2208"/>
            <a:chExt cx="3264" cy="1855"/>
          </a:xfrm>
        </p:grpSpPr>
        <p:pic>
          <p:nvPicPr>
            <p:cNvPr id="29701" name="Picture 4" descr="fig4_25"/>
            <p:cNvPicPr>
              <a:picLocks noChangeAspect="1" noChangeArrowheads="1"/>
            </p:cNvPicPr>
            <p:nvPr/>
          </p:nvPicPr>
          <p:blipFill>
            <a:blip r:embed="rId3">
              <a:lum bright="-20000" contrast="4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208"/>
              <a:ext cx="3264" cy="1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2" name="Oval 5"/>
            <p:cNvSpPr>
              <a:spLocks noChangeArrowheads="1"/>
            </p:cNvSpPr>
            <p:nvPr/>
          </p:nvSpPr>
          <p:spPr bwMode="auto">
            <a:xfrm>
              <a:off x="1632" y="2592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Oval 6"/>
            <p:cNvSpPr>
              <a:spLocks noChangeArrowheads="1"/>
            </p:cNvSpPr>
            <p:nvPr/>
          </p:nvSpPr>
          <p:spPr bwMode="auto">
            <a:xfrm>
              <a:off x="3696" y="3312"/>
              <a:ext cx="192" cy="19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2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TREE-DELETE (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T,z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left [z] = NIL or right [z] = NIL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then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z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else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 TREE-SUCCESSOR (z)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left [y] ≠ NIL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then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 left [y]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  right [y]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x≠ NIL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then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p[x]  p[y]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p[y]=NIL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then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root[T]  x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else 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= left [p[y]]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then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left [p[y]]  x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else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right [p[y]]  x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 ≠ z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then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key[z]  key[y]</a:t>
            </a:r>
          </a:p>
          <a:p>
            <a:pPr marL="514350" indent="-514350">
              <a:buAutoNum type="arabicPeriod"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	copy y’s satellite data into z</a:t>
            </a:r>
          </a:p>
          <a:p>
            <a:pPr marL="514350" indent="-514350">
              <a:buAutoNum type="arabicPeriod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Return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y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AutoNum type="arabicPeriod"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6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848600" cy="1143000"/>
          </a:xfrm>
        </p:spPr>
        <p:txBody>
          <a:bodyPr/>
          <a:lstStyle/>
          <a:p>
            <a:r>
              <a:rPr lang="en-US" altLang="zh-TW" smtClean="0">
                <a:ea typeface="PMingLiU" pitchFamily="18" charset="-120"/>
              </a:rPr>
              <a:t>More Terminologies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848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PMingLiU" pitchFamily="18" charset="-120"/>
              </a:rPr>
              <a:t>Path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ea typeface="PMingLiU" pitchFamily="18" charset="-120"/>
              </a:rPr>
              <a:t>A sequence of edges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PMingLiU" pitchFamily="18" charset="-120"/>
              </a:rPr>
              <a:t>Length of a path</a:t>
            </a:r>
            <a:endParaRPr lang="en-US" altLang="zh-TW" sz="2400" dirty="0" smtClean="0">
              <a:ea typeface="PMingLiU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ea typeface="PMingLiU" pitchFamily="18" charset="-120"/>
              </a:rPr>
              <a:t>number of edges on the path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PMingLiU" pitchFamily="18" charset="-120"/>
              </a:rPr>
              <a:t>Depth</a:t>
            </a:r>
            <a:r>
              <a:rPr lang="en-US" altLang="zh-TW" sz="2400" dirty="0" smtClean="0">
                <a:ea typeface="PMingLiU" pitchFamily="18" charset="-120"/>
              </a:rPr>
              <a:t> of a node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ea typeface="PMingLiU" pitchFamily="18" charset="-120"/>
              </a:rPr>
              <a:t>length of the unique path from the root to that node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PMingLiU" pitchFamily="18" charset="-120"/>
              </a:rPr>
              <a:t>Height</a:t>
            </a:r>
            <a:r>
              <a:rPr lang="en-US" altLang="zh-TW" sz="2400" dirty="0" smtClean="0">
                <a:ea typeface="PMingLiU" pitchFamily="18" charset="-120"/>
              </a:rPr>
              <a:t> of a node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ea typeface="PMingLiU" pitchFamily="18" charset="-120"/>
              </a:rPr>
              <a:t>length of the longest path from that node to a leaf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ea typeface="PMingLiU" pitchFamily="18" charset="-120"/>
              </a:rPr>
              <a:t>all leaves are at height 0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>
                <a:ea typeface="PMingLiU" pitchFamily="18" charset="-120"/>
              </a:rPr>
              <a:t>The height of a tree = the height of the root</a:t>
            </a:r>
            <a:br>
              <a:rPr lang="en-US" altLang="zh-TW" sz="2400" dirty="0" smtClean="0">
                <a:ea typeface="PMingLiU" pitchFamily="18" charset="-120"/>
              </a:rPr>
            </a:br>
            <a:r>
              <a:rPr lang="en-US" altLang="zh-TW" sz="2400" dirty="0" smtClean="0">
                <a:ea typeface="PMingLiU" pitchFamily="18" charset="-120"/>
              </a:rPr>
              <a:t>			    = the depth of the deepest leaf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 smtClean="0">
                <a:ea typeface="PMingLiU" pitchFamily="18" charset="-120"/>
              </a:rPr>
              <a:t>Ancestor</a:t>
            </a:r>
            <a:r>
              <a:rPr lang="en-US" altLang="zh-TW" sz="2400" dirty="0" smtClean="0">
                <a:ea typeface="PMingLiU" pitchFamily="18" charset="-120"/>
              </a:rPr>
              <a:t> and </a:t>
            </a:r>
            <a:r>
              <a:rPr lang="en-US" altLang="zh-TW" sz="2400" i="1" dirty="0" smtClean="0">
                <a:ea typeface="PMingLiU" pitchFamily="18" charset="-120"/>
              </a:rPr>
              <a:t>descendant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ea typeface="PMingLiU" pitchFamily="18" charset="-120"/>
              </a:rPr>
              <a:t>If there is a path from n1 to n2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 smtClean="0">
                <a:ea typeface="PMingLiU" pitchFamily="18" charset="-120"/>
              </a:rPr>
              <a:t>n1 is an ancestor of n2, n2 is a descendant of n1</a:t>
            </a:r>
          </a:p>
        </p:txBody>
      </p:sp>
    </p:spTree>
    <p:extLst>
      <p:ext uri="{BB962C8B-B14F-4D97-AF65-F5344CB8AC3E}">
        <p14:creationId xmlns:p14="http://schemas.microsoft.com/office/powerpoint/2010/main" val="11938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68D94-6A7F-416C-8EF5-250A997E3F0C}" type="slidenum">
              <a:rPr lang="en-US"/>
              <a:pPr/>
              <a:t>5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AU"/>
              <a:t>Parts of a Tree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 i="1">
                <a:solidFill>
                  <a:schemeClr val="tx1"/>
                </a:solidFill>
              </a:rPr>
              <a:t>nodes</a:t>
            </a:r>
            <a:endParaRPr lang="en-AU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8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4688-7FA5-46C9-B20A-60BA0873F218}" type="slidenum">
              <a:rPr lang="en-US"/>
              <a:pPr/>
              <a:t>6</a:t>
            </a:fld>
            <a:endParaRPr lang="en-US"/>
          </a:p>
        </p:txBody>
      </p:sp>
      <p:sp>
        <p:nvSpPr>
          <p:cNvPr id="80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AU"/>
              <a:t>Parts of a Tree</a:t>
            </a:r>
          </a:p>
        </p:txBody>
      </p:sp>
      <p:sp>
        <p:nvSpPr>
          <p:cNvPr id="80900" name="Line 1028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Line 1029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Oval 1030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1031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Line 1032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5" name="Oval 1033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1034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1035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Oval 103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Line 103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Line 103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Oval 1039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Line 1040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3" name="Line 1041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4" name="Oval 1042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5" name="Line 1043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6" name="Line 1044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7" name="Oval 1045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8" name="Line 1046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9" name="Line 1047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0" name="Oval 1048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1" name="Line 1049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2" name="Line 1050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3" name="Oval 1051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4" name="Line 1052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5" name="Line 1053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6" name="Oval 1054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7" name="Line 1055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8" name="Line 1056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29" name="Oval 1057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0" name="Line 1058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1" name="Line 1059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2" name="Line 1060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3" name="Line 1061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4" name="Line 1062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5" name="Line 1063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6" name="Line 1064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7" name="Line 1065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8" name="Line 1066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39" name="Line 1067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0" name="Line 1068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1" name="Line 1069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2" name="Line 1070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Line 1071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4" name="Oval 1072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Text Box 1073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 i="1">
                <a:solidFill>
                  <a:schemeClr val="bg1"/>
                </a:solidFill>
              </a:rPr>
              <a:t>parent node</a:t>
            </a:r>
            <a:endParaRPr lang="en-AU" b="1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Tree ADT</a:t>
            </a:r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 Ghaffar Khan</a:t>
            </a: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4B60-B081-4A00-A3E5-20B04A36F112}" type="slidenum">
              <a:rPr lang="en-US"/>
              <a:pPr/>
              <a:t>7</a:t>
            </a:fld>
            <a:endParaRPr lang="en-US"/>
          </a:p>
        </p:txBody>
      </p:sp>
      <p:sp>
        <p:nvSpPr>
          <p:cNvPr id="74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AU"/>
              <a:t>Parts of a Tree</a:t>
            </a:r>
          </a:p>
        </p:txBody>
      </p:sp>
      <p:sp>
        <p:nvSpPr>
          <p:cNvPr id="74756" name="Line 1028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7" name="Line 1029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Oval 1030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9" name="Line 1031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1032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Oval 1033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034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035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Oval 103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Line 103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Line 103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Oval 1039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8" name="Line 1040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9" name="Line 1041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Oval 1042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Line 1043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Line 1044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1045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1046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1047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Oval 1048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Line 1049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1050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Oval 1051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Line 1052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Line 1053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Oval 1054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1055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1056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Oval 1057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6" name="Line 1058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7" name="Line 1059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8" name="Line 1060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9" name="Line 1061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0" name="Line 1062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1" name="Line 1063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2" name="Line 1064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3" name="Line 1065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4" name="Line 1066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5" name="Line 1067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6" name="Line 1068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7" name="Line 1069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8" name="Line 1070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9" name="Line 1071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0" name="Oval 1072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2" name="Text Box 1074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 i="1">
                <a:solidFill>
                  <a:schemeClr val="bg1"/>
                </a:solidFill>
              </a:rPr>
              <a:t>child nodes</a:t>
            </a:r>
            <a:endParaRPr lang="en-AU" b="1" i="1">
              <a:solidFill>
                <a:schemeClr val="bg1"/>
              </a:solidFill>
            </a:endParaRPr>
          </a:p>
        </p:txBody>
      </p:sp>
      <p:sp>
        <p:nvSpPr>
          <p:cNvPr id="74803" name="Text Box 1075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 i="1">
                <a:solidFill>
                  <a:schemeClr val="bg1"/>
                </a:solidFill>
              </a:rPr>
              <a:t>parent node</a:t>
            </a:r>
            <a:endParaRPr lang="en-AU" b="1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Tree ADT</a:t>
            </a:r>
          </a:p>
        </p:txBody>
      </p:sp>
      <p:sp>
        <p:nvSpPr>
          <p:cNvPr id="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 Ghaffar Khan</a:t>
            </a:r>
          </a:p>
        </p:txBody>
      </p:sp>
      <p:sp>
        <p:nvSpPr>
          <p:cNvPr id="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A13AC-FC69-42CA-B43A-A909E4261367}" type="slidenum">
              <a:rPr lang="en-US"/>
              <a:pPr/>
              <a:t>8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AU" dirty="0"/>
              <a:t>Parts of a Tree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0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7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0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1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4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 i="1" dirty="0">
                <a:solidFill>
                  <a:schemeClr val="bg1"/>
                </a:solidFill>
              </a:rPr>
              <a:t>child nodes</a:t>
            </a:r>
            <a:endParaRPr lang="en-AU" b="1" i="1" dirty="0">
              <a:solidFill>
                <a:schemeClr val="bg1"/>
              </a:solidFill>
            </a:endParaRPr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 i="1" dirty="0">
                <a:solidFill>
                  <a:schemeClr val="bg1"/>
                </a:solidFill>
              </a:rPr>
              <a:t>parent node</a:t>
            </a:r>
            <a:endParaRPr lang="en-AU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8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90A6-44E4-4631-8896-90BFD6686CB5}" type="slidenum">
              <a:rPr lang="en-US"/>
              <a:pPr/>
              <a:t>9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AU"/>
              <a:t>Parts of a Tree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Oval 48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66CC"/>
          </a:solidFill>
          <a:ln w="25400">
            <a:solidFill>
              <a:srgbClr val="00B0F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457200" y="1676400"/>
            <a:ext cx="1905000" cy="52322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b="1" i="1" dirty="0">
                <a:solidFill>
                  <a:schemeClr val="bg1"/>
                </a:solidFill>
              </a:rPr>
              <a:t>root node</a:t>
            </a:r>
            <a:endParaRPr lang="en-AU" b="1" i="1" dirty="0">
              <a:solidFill>
                <a:schemeClr val="bg1"/>
              </a:solidFill>
            </a:endParaRPr>
          </a:p>
        </p:txBody>
      </p:sp>
      <p:grpSp>
        <p:nvGrpSpPr>
          <p:cNvPr id="68665" name="Group 57"/>
          <p:cNvGrpSpPr>
            <a:grpSpLocks/>
          </p:cNvGrpSpPr>
          <p:nvPr/>
        </p:nvGrpSpPr>
        <p:grpSpPr bwMode="auto">
          <a:xfrm>
            <a:off x="1600200" y="1447800"/>
            <a:ext cx="6858000" cy="3886200"/>
            <a:chOff x="1008" y="912"/>
            <a:chExt cx="4320" cy="2448"/>
          </a:xfrm>
        </p:grpSpPr>
        <p:sp>
          <p:nvSpPr>
            <p:cNvPr id="68658" name="Oval 50"/>
            <p:cNvSpPr>
              <a:spLocks noChangeArrowheads="1"/>
            </p:cNvSpPr>
            <p:nvPr/>
          </p:nvSpPr>
          <p:spPr bwMode="auto">
            <a:xfrm>
              <a:off x="1008" y="2976"/>
              <a:ext cx="384" cy="384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59" name="Oval 51"/>
            <p:cNvSpPr>
              <a:spLocks noChangeArrowheads="1"/>
            </p:cNvSpPr>
            <p:nvPr/>
          </p:nvSpPr>
          <p:spPr bwMode="auto">
            <a:xfrm>
              <a:off x="1776" y="2976"/>
              <a:ext cx="384" cy="384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0" name="Oval 52"/>
            <p:cNvSpPr>
              <a:spLocks noChangeArrowheads="1"/>
            </p:cNvSpPr>
            <p:nvPr/>
          </p:nvSpPr>
          <p:spPr bwMode="auto">
            <a:xfrm>
              <a:off x="3024" y="2976"/>
              <a:ext cx="384" cy="384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1" name="Oval 53"/>
            <p:cNvSpPr>
              <a:spLocks noChangeArrowheads="1"/>
            </p:cNvSpPr>
            <p:nvPr/>
          </p:nvSpPr>
          <p:spPr bwMode="auto">
            <a:xfrm>
              <a:off x="3840" y="2976"/>
              <a:ext cx="384" cy="384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2" name="Oval 54"/>
            <p:cNvSpPr>
              <a:spLocks noChangeArrowheads="1"/>
            </p:cNvSpPr>
            <p:nvPr/>
          </p:nvSpPr>
          <p:spPr bwMode="auto">
            <a:xfrm>
              <a:off x="4464" y="2352"/>
              <a:ext cx="384" cy="384"/>
            </a:xfrm>
            <a:prstGeom prst="ellipse">
              <a:avLst/>
            </a:prstGeom>
            <a:solidFill>
              <a:srgbClr val="990099"/>
            </a:solidFill>
            <a:ln w="25400">
              <a:solidFill>
                <a:srgbClr val="00B0F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63" name="Text Box 55"/>
            <p:cNvSpPr txBox="1">
              <a:spLocks noChangeArrowheads="1"/>
            </p:cNvSpPr>
            <p:nvPr/>
          </p:nvSpPr>
          <p:spPr bwMode="auto">
            <a:xfrm>
              <a:off x="4128" y="912"/>
              <a:ext cx="1200" cy="620"/>
            </a:xfrm>
            <a:prstGeom prst="rect">
              <a:avLst/>
            </a:prstGeom>
            <a:solidFill>
              <a:srgbClr val="990099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2800" b="1" i="1" dirty="0">
                  <a:solidFill>
                    <a:schemeClr val="bg1"/>
                  </a:solidFill>
                </a:rPr>
                <a:t>leaf nodes</a:t>
              </a:r>
              <a:endParaRPr lang="en-AU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3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838</TotalTime>
  <Words>1247</Words>
  <Application>Microsoft Office PowerPoint</Application>
  <PresentationFormat>On-screen Show (4:3)</PresentationFormat>
  <Paragraphs>270</Paragraphs>
  <Slides>36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Constantia</vt:lpstr>
      <vt:lpstr>Courier New</vt:lpstr>
      <vt:lpstr>Monotype Sorts</vt:lpstr>
      <vt:lpstr>PMingLiU</vt:lpstr>
      <vt:lpstr>PMingLiU</vt:lpstr>
      <vt:lpstr>Times New Roman</vt:lpstr>
      <vt:lpstr>Wingdings</vt:lpstr>
      <vt:lpstr>Wingdings 2</vt:lpstr>
      <vt:lpstr>Flow</vt:lpstr>
      <vt:lpstr>Bitmap Image</vt:lpstr>
      <vt:lpstr>Trees</vt:lpstr>
      <vt:lpstr>Introduction to Trees</vt:lpstr>
      <vt:lpstr> Tree Examples</vt:lpstr>
      <vt:lpstr>More Terminologies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Binary Tree</vt:lpstr>
      <vt:lpstr>Full Binary Tree</vt:lpstr>
      <vt:lpstr>PowerPoint Presentation</vt:lpstr>
      <vt:lpstr>Recursion and Trees</vt:lpstr>
      <vt:lpstr>Traversal</vt:lpstr>
      <vt:lpstr>Tree Traversal</vt:lpstr>
      <vt:lpstr>PowerPoint Presentation</vt:lpstr>
      <vt:lpstr>PowerPoint Presentation</vt:lpstr>
      <vt:lpstr>Preorder, Postorder and Inorder Pseudo Code</vt:lpstr>
      <vt:lpstr>Time Complexity of tree traversal</vt:lpstr>
      <vt:lpstr>Binary Trees</vt:lpstr>
      <vt:lpstr>Binary Search Trees (BST)</vt:lpstr>
      <vt:lpstr>Searching BST</vt:lpstr>
      <vt:lpstr>PowerPoint Presentation</vt:lpstr>
      <vt:lpstr>Searching in BST</vt:lpstr>
      <vt:lpstr>Find MIN / MAX</vt:lpstr>
      <vt:lpstr>Find Minimum in BST</vt:lpstr>
      <vt:lpstr>Find Maximum in BST</vt:lpstr>
      <vt:lpstr>Successor of a Node</vt:lpstr>
      <vt:lpstr>Tree successor </vt:lpstr>
      <vt:lpstr>Insertion</vt:lpstr>
      <vt:lpstr>PowerPoint Presentation</vt:lpstr>
      <vt:lpstr>Deletion</vt:lpstr>
      <vt:lpstr>Deletion under Different Cases</vt:lpstr>
      <vt:lpstr>Deletion Case 3</vt:lpstr>
      <vt:lpstr>PowerPoint Presentation</vt:lpstr>
    </vt:vector>
  </TitlesOfParts>
  <Company>ss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ssaeed</dc:creator>
  <cp:lastModifiedBy>saba saeed</cp:lastModifiedBy>
  <cp:revision>60</cp:revision>
  <dcterms:created xsi:type="dcterms:W3CDTF">2012-01-27T11:18:33Z</dcterms:created>
  <dcterms:modified xsi:type="dcterms:W3CDTF">2019-12-03T15:01:01Z</dcterms:modified>
</cp:coreProperties>
</file>