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6" r:id="rId3"/>
    <p:sldId id="257" r:id="rId4"/>
    <p:sldId id="259" r:id="rId5"/>
    <p:sldId id="260" r:id="rId6"/>
    <p:sldId id="261" r:id="rId7"/>
    <p:sldId id="262" r:id="rId8"/>
    <p:sldId id="266" r:id="rId9"/>
    <p:sldId id="263" r:id="rId10"/>
    <p:sldId id="264" r:id="rId11"/>
    <p:sldId id="265" r:id="rId12"/>
    <p:sldId id="268" r:id="rId13"/>
    <p:sldId id="269" r:id="rId14"/>
    <p:sldId id="270" r:id="rId15"/>
    <p:sldId id="271" r:id="rId16"/>
    <p:sldId id="272" r:id="rId17"/>
    <p:sldId id="273" r:id="rId18"/>
    <p:sldId id="276" r:id="rId19"/>
    <p:sldId id="275" r:id="rId20"/>
    <p:sldId id="274"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Farid" initials="AF" lastIdx="1" clrIdx="0">
    <p:extLst>
      <p:ext uri="{19B8F6BF-5375-455C-9EA6-DF929625EA0E}">
        <p15:presenceInfo xmlns:p15="http://schemas.microsoft.com/office/powerpoint/2012/main" userId="S-1-5-21-3095691890-1706854993-1584834529-60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snapToGrid="0">
      <p:cViewPr varScale="1">
        <p:scale>
          <a:sx n="70" d="100"/>
          <a:sy n="70" d="100"/>
        </p:scale>
        <p:origin x="6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41.88482" units="1/cm"/>
          <inkml:channelProperty channel="Y" name="resolution" value="41.86047" units="1/cm"/>
          <inkml:channelProperty channel="T" name="resolution" value="1" units="1/dev"/>
        </inkml:channelProperties>
      </inkml:inkSource>
      <inkml:timestamp xml:id="ts0" timeString="2018-02-20T18:39:34.358"/>
    </inkml:context>
    <inkml:brush xml:id="br0">
      <inkml:brushProperty name="width" value="0.05" units="cm"/>
      <inkml:brushProperty name="height" value="0.05" units="cm"/>
      <inkml:brushProperty name="color" value="#E71224"/>
      <inkml:brushProperty name="fitToCurve" value="1"/>
    </inkml:brush>
  </inkml:definitions>
  <inkml:trace contextRef="#ctx0" brushRef="#br0">1409 264 0,'-37'0'47,"0"-38"-47,0 38 15,0-37 1,-38 0-1,38 0-15,1 37 16,36-37-16,-74 37 16,37-36-1,-1 36 1,-36-37 15,37 37 0,1 0-15,-1 0 0,0 0-1,-1 0 17,1 0-1,37 37-31,-37-37 31,0 0-15,0 0 15,1 0 47,-39 36-15,38 1-48,0-37 126,0 0-126,37 37 32,-37 0-31,0 0 15,-1 1-15,2-1 46,-1-37-62,0 37 78,0 37-15,37-37-32,-37-37 0,-1 38 16,38-1-31,0 0 31,0 0 31,0-1-62,0 1 30,0 0 1,0 1-15,0 36 46,38-37-47,-38 0 31,0 0-15,0 0-31,37-37-16,-37 38 31,37-1 16,0-37-31,-37 37 15,0 0-31,37-37 47,-1 0-16,2 36-31,-38 1 16,37-37-1,0 0 48,0 38-1,0-38-46,0 0 31,0 0 31,1 0-62,-2 0 46,1 0-31,0 0-15,0 0 0,0 0 46,1 0-46,-1 0 31,0 0-32,-1 0 1,1 0-1,0 0 1,0 0 0,1 0 15,-1 0-31,0 0 31,0 0-15,-1 0 15,1 0-15,0 0 15,1 0 0,-1 0 0,0 0 16,0 0 94,36-38-110,-35 38 0,-1-37 1,0 1-1,37-1 16,-74 0 15,37 0-15,-37-1 0,0 1-31,0 0-16,37 37 15,-37-37 32,0 0-31,0 0 15,0 0 0,0-1 1,0 1-32,0 0 46,0 1 33,0-1-33,0 0-14,-37 37 77,0 0-62,0-37 0,0 37 31,37-38 141,-37 38-157,37-37 1,0 0 155,-37 37-218,-1-37 219,2 37 47,36-37-188,-37 37 78,0 0-140,37-37-1,-37-1-15,74 38 47,37 38-47</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41.88482" units="1/cm"/>
          <inkml:channelProperty channel="Y" name="resolution" value="41.86047" units="1/cm"/>
          <inkml:channelProperty channel="T" name="resolution" value="1" units="1/dev"/>
        </inkml:channelProperties>
      </inkml:inkSource>
      <inkml:timestamp xml:id="ts0" timeString="2018-02-20T18:40:03.107"/>
    </inkml:context>
    <inkml:brush xml:id="br0">
      <inkml:brushProperty name="width" value="0.05" units="cm"/>
      <inkml:brushProperty name="height" value="0.05" units="cm"/>
      <inkml:brushProperty name="color" value="#E71224"/>
      <inkml:brushProperty name="fitToCurve" value="1"/>
    </inkml:brush>
  </inkml:definitions>
  <inkml:trace contextRef="#ctx0" brushRef="#br0">1706 59 0,'-36'0'125,"-2"0"-110,1 0-15,0 0 32,0 0-1,0 0 0,0 0 32,0 0-63,-1 0 62,1 0-31,1 0-15,-1 0 0,0 0 15,0 0-15,-1 0 15,1 0-16,0 0 1,0 0 0,0 0-1,1 0-15,-1 0 32,-1 0-1,1 0 0,0 0-15,0 0-1,0 0 32,0 0-16,-1 0-31,1 0 16,1 0 15,-1 0-15,0 0 0,0 0-1,0 0 16,-1 0 16,1 0-31,0 0 31,-36 0 0,-2 37-16,38 0 16,0 1-32,0-1 48,0-37-32,37 36 0,-37 38 32,37-37-32,0 1 0,0-1 1,0 0 15,0 0-32,0 0 32,0 36-16,0-35 1,0-1 14,0 0-46,37-37 32,-37 37-1,37 0 0,-37 0-15,37-37 15,-37 37 0,74-37 16,-74 38-31,38-1 31,-1-37 0,-1 0-16,1 37 16,0-37 78,-37 37-125,37-37 31,1 0 0,-1 0 0,0 36-15,-37 1 31,37-37-31,0 0-1,-1 38 1,1-38 15,1 37-15,-1-37-1,0 0 1,-37 37 0,37-37-1,0 0 1,0 0-1,1 0 17,-1 0-17,-1 37-15,1-37 32,0 0-17,0 0 1,0 0-16,1 0 31,-1 0-15,0 0-1,0 0 1,-1 0 0,1 0 30,1-37-14,-1 37-17,-37-37 1,37 37 0,0 0-16,0-37 46,0 37-14,0-38-17,-37 1 1,38 37 15,-38-36 0,0-1-15,36 0 0,-36 0 31,0-1-16,0 1 16,37 0-47,-37-37 31,37 37-15,-37 0-1,0-1 1,0 2-1,0-1 1,0 0 0,37 0-1,-37 0 17,0 0-1,0-1 0,0 1-31,0 0 125,-37 37-94,37-37-15,-37 37 15,0-36-15,37-1-1,0-1 17,-36 1-17,-2 0 95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156C-66EA-45B0-B03B-963D0E0EC1D0}"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FEDE4-6F3C-450F-A155-86D0400161FA}" type="slidenum">
              <a:rPr lang="en-US" smtClean="0"/>
              <a:t>‹#›</a:t>
            </a:fld>
            <a:endParaRPr lang="en-US"/>
          </a:p>
        </p:txBody>
      </p:sp>
    </p:spTree>
    <p:extLst>
      <p:ext uri="{BB962C8B-B14F-4D97-AF65-F5344CB8AC3E}">
        <p14:creationId xmlns:p14="http://schemas.microsoft.com/office/powerpoint/2010/main" val="159170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FFEDE4-6F3C-450F-A155-86D0400161FA}" type="slidenum">
              <a:rPr lang="en-US" smtClean="0"/>
              <a:t>9</a:t>
            </a:fld>
            <a:endParaRPr lang="en-US"/>
          </a:p>
        </p:txBody>
      </p:sp>
    </p:spTree>
    <p:extLst>
      <p:ext uri="{BB962C8B-B14F-4D97-AF65-F5344CB8AC3E}">
        <p14:creationId xmlns:p14="http://schemas.microsoft.com/office/powerpoint/2010/main" val="317262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95F3E-0A95-4FAD-960B-DCA9B155BD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8564724-9817-4979-81DD-7EBF1BC98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83A89ED-9D94-49CA-95BF-F273E256B13D}"/>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5" name="Footer Placeholder 4">
            <a:extLst>
              <a:ext uri="{FF2B5EF4-FFF2-40B4-BE49-F238E27FC236}">
                <a16:creationId xmlns="" xmlns:a16="http://schemas.microsoft.com/office/drawing/2014/main" id="{52C1597A-7871-4A28-908E-7CC72F7E5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3E2988A-F959-4B16-8D30-140A8667DFA1}"/>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142128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164758-43EE-4CA9-9AA6-F33CF3E8B6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CC48A57-1608-40C0-A3A7-107B69FC8D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9F92B13-4314-41FC-BDCF-1F50D18753F5}"/>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5" name="Footer Placeholder 4">
            <a:extLst>
              <a:ext uri="{FF2B5EF4-FFF2-40B4-BE49-F238E27FC236}">
                <a16:creationId xmlns="" xmlns:a16="http://schemas.microsoft.com/office/drawing/2014/main" id="{2F2129E1-02C3-446C-B508-7EAD7D70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36585FB-AC2C-4237-8BFE-0F1A1A847BB7}"/>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310608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E38BACA-2222-4BD0-A29C-649B9B2809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35FF2DB-591A-461F-9B9D-4D969F7EB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A151348-84D6-4C9E-9FCE-25964A29F6C4}"/>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5" name="Footer Placeholder 4">
            <a:extLst>
              <a:ext uri="{FF2B5EF4-FFF2-40B4-BE49-F238E27FC236}">
                <a16:creationId xmlns="" xmlns:a16="http://schemas.microsoft.com/office/drawing/2014/main" id="{65B0CA64-2AF9-4A29-A71C-55704EE56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D77D332-5578-4309-B3A8-3BD15D3B9AC5}"/>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190933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A0B107-28D2-462C-ACBB-5618784A7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BD4F988-5583-4C3D-AC62-A4F8F05ACF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BEF8CC6-44D9-4754-AA3F-FACC6A4B8231}"/>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5" name="Footer Placeholder 4">
            <a:extLst>
              <a:ext uri="{FF2B5EF4-FFF2-40B4-BE49-F238E27FC236}">
                <a16:creationId xmlns="" xmlns:a16="http://schemas.microsoft.com/office/drawing/2014/main" id="{346076E4-2653-4D9A-9E67-D51C94AA2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3B7A02C-587B-477E-AE2A-46CC5CE8C17F}"/>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249406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9ADE13-BB11-47EE-AA45-146EC8072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33C9FB5-5C15-43AF-B2DE-B59E21DBD2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063BD539-1DCF-446F-B6B1-15AB5E55F3C3}"/>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5" name="Footer Placeholder 4">
            <a:extLst>
              <a:ext uri="{FF2B5EF4-FFF2-40B4-BE49-F238E27FC236}">
                <a16:creationId xmlns="" xmlns:a16="http://schemas.microsoft.com/office/drawing/2014/main" id="{1C7CE79C-8CD4-4F89-A8B9-32F7ACF31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56ECEA-DAC6-4A5D-8043-7373D053D441}"/>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270556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64EA9-D131-4A76-AC19-A87A9AEAD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574A03F-B1F3-4649-9026-7F247302C2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50D5B3A-177D-4AD0-8C26-A67236FF84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6A97F9E-D76B-427C-BCB9-75F67642D0B6}"/>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6" name="Footer Placeholder 5">
            <a:extLst>
              <a:ext uri="{FF2B5EF4-FFF2-40B4-BE49-F238E27FC236}">
                <a16:creationId xmlns="" xmlns:a16="http://schemas.microsoft.com/office/drawing/2014/main" id="{A2D7B760-DF86-45E3-BB14-3751F67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DC0E6D8-F2A9-4D92-B27F-3CFB4BD2CFA0}"/>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83162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FC3EEB-2931-47E9-99AB-E5598A2384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6C2F5B8-3CFD-48EA-ACE0-C40F2119F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CCB351CF-3B1A-4AB2-8201-0EB734B1B5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DD788C5-FD7F-48D6-A9CA-02597DA82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71DA80A2-B552-4357-AC88-799D61C0612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FFCAA7A-656D-4A3E-9A6C-7915151F91DE}"/>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8" name="Footer Placeholder 7">
            <a:extLst>
              <a:ext uri="{FF2B5EF4-FFF2-40B4-BE49-F238E27FC236}">
                <a16:creationId xmlns="" xmlns:a16="http://schemas.microsoft.com/office/drawing/2014/main" id="{E6B3615B-DEC8-4121-8B49-276FE9D1F0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C36DB37-C179-4125-B6CD-D7DCE3D337D7}"/>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302191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98E1A1-A5F6-43A1-8651-2D087522D2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6D08228-2788-4F6E-AB27-A7039C7F1D46}"/>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4" name="Footer Placeholder 3">
            <a:extLst>
              <a:ext uri="{FF2B5EF4-FFF2-40B4-BE49-F238E27FC236}">
                <a16:creationId xmlns="" xmlns:a16="http://schemas.microsoft.com/office/drawing/2014/main" id="{E98235BD-504A-45B2-B92B-D1089C44B6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35D02DC-6BF6-45DA-B286-4FD512BA4352}"/>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277823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1F259F6-50BB-43C5-A509-65F67A96E2BF}"/>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3" name="Footer Placeholder 2">
            <a:extLst>
              <a:ext uri="{FF2B5EF4-FFF2-40B4-BE49-F238E27FC236}">
                <a16:creationId xmlns="" xmlns:a16="http://schemas.microsoft.com/office/drawing/2014/main" id="{A5D73F86-2B42-4F0C-88AC-A8C2840D1F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0D73AD1-088E-4F94-ABD2-D8CE511897B8}"/>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387646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9F3881-56EB-4CD3-AE4D-C7E7B0C1E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B9280D9-2A4E-411D-BC1C-A5879ABFB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C5EEA23-8044-4B98-B35A-34E803653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9F47B78-8C0B-4786-A1A8-A3A822786B36}"/>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6" name="Footer Placeholder 5">
            <a:extLst>
              <a:ext uri="{FF2B5EF4-FFF2-40B4-BE49-F238E27FC236}">
                <a16:creationId xmlns="" xmlns:a16="http://schemas.microsoft.com/office/drawing/2014/main" id="{17830066-C2E5-48E3-A404-8AAB9ED12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55E085F-E329-400D-8C98-F2D382E70CB9}"/>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424855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83032-10FF-44EF-87D8-5C8C6E917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F6E062F-735C-4957-88E1-602468DFE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A8BF2A4-5309-4CBA-858C-146B5D675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E47E82E-729C-4407-B192-8DB67B47C52F}"/>
              </a:ext>
            </a:extLst>
          </p:cNvPr>
          <p:cNvSpPr>
            <a:spLocks noGrp="1"/>
          </p:cNvSpPr>
          <p:nvPr>
            <p:ph type="dt" sz="half" idx="10"/>
          </p:nvPr>
        </p:nvSpPr>
        <p:spPr/>
        <p:txBody>
          <a:bodyPr/>
          <a:lstStyle/>
          <a:p>
            <a:fld id="{BB2A8AFC-22DE-4CB3-8A9B-3AEFBD1A7BFC}" type="datetimeFigureOut">
              <a:rPr lang="en-US" smtClean="0"/>
              <a:t>10/11/2019</a:t>
            </a:fld>
            <a:endParaRPr lang="en-US"/>
          </a:p>
        </p:txBody>
      </p:sp>
      <p:sp>
        <p:nvSpPr>
          <p:cNvPr id="6" name="Footer Placeholder 5">
            <a:extLst>
              <a:ext uri="{FF2B5EF4-FFF2-40B4-BE49-F238E27FC236}">
                <a16:creationId xmlns="" xmlns:a16="http://schemas.microsoft.com/office/drawing/2014/main" id="{58079DB3-B83D-4119-A78B-CA18BB635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31CAB75-5B2D-4C15-90F0-301A79388C97}"/>
              </a:ext>
            </a:extLst>
          </p:cNvPr>
          <p:cNvSpPr>
            <a:spLocks noGrp="1"/>
          </p:cNvSpPr>
          <p:nvPr>
            <p:ph type="sldNum" sz="quarter" idx="12"/>
          </p:nvPr>
        </p:nvSpPr>
        <p:spPr/>
        <p:txBody>
          <a:bodyPr/>
          <a:lstStyle/>
          <a:p>
            <a:fld id="{DEFE2CD9-94B7-4A36-8D19-623ABE0AFC5C}" type="slidenum">
              <a:rPr lang="en-US" smtClean="0"/>
              <a:t>‹#›</a:t>
            </a:fld>
            <a:endParaRPr lang="en-US"/>
          </a:p>
        </p:txBody>
      </p:sp>
    </p:spTree>
    <p:extLst>
      <p:ext uri="{BB962C8B-B14F-4D97-AF65-F5344CB8AC3E}">
        <p14:creationId xmlns:p14="http://schemas.microsoft.com/office/powerpoint/2010/main" val="405816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45018B6-14BF-496C-9AB5-3FCA60DC0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6FA314-5EBD-4AAF-925F-231F483ED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664793-6202-4554-B264-FCA63B8D5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8AFC-22DE-4CB3-8A9B-3AEFBD1A7BFC}" type="datetimeFigureOut">
              <a:rPr lang="en-US" smtClean="0"/>
              <a:t>10/11/2019</a:t>
            </a:fld>
            <a:endParaRPr lang="en-US"/>
          </a:p>
        </p:txBody>
      </p:sp>
      <p:sp>
        <p:nvSpPr>
          <p:cNvPr id="5" name="Footer Placeholder 4">
            <a:extLst>
              <a:ext uri="{FF2B5EF4-FFF2-40B4-BE49-F238E27FC236}">
                <a16:creationId xmlns="" xmlns:a16="http://schemas.microsoft.com/office/drawing/2014/main" id="{76F6EA53-61A8-4F19-A166-1F6907260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70CE93A-37C6-4A8E-83A0-DA6705FCD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E2CD9-94B7-4A36-8D19-623ABE0AFC5C}" type="slidenum">
              <a:rPr lang="en-US" smtClean="0"/>
              <a:t>‹#›</a:t>
            </a:fld>
            <a:endParaRPr lang="en-US"/>
          </a:p>
        </p:txBody>
      </p:sp>
    </p:spTree>
    <p:extLst>
      <p:ext uri="{BB962C8B-B14F-4D97-AF65-F5344CB8AC3E}">
        <p14:creationId xmlns:p14="http://schemas.microsoft.com/office/powerpoint/2010/main" val="275173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0.emf"/><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9886C-F35F-4D75-9504-F3BCF6CD12A9}"/>
              </a:ext>
            </a:extLst>
          </p:cNvPr>
          <p:cNvSpPr>
            <a:spLocks noGrp="1"/>
          </p:cNvSpPr>
          <p:nvPr>
            <p:ph type="title"/>
          </p:nvPr>
        </p:nvSpPr>
        <p:spPr>
          <a:xfrm>
            <a:off x="838200" y="365125"/>
            <a:ext cx="10515600" cy="2716742"/>
          </a:xfrm>
        </p:spPr>
        <p:txBody>
          <a:bodyPr>
            <a:normAutofit/>
          </a:bodyPr>
          <a:lstStyle/>
          <a:p>
            <a:r>
              <a:rPr lang="en-US" dirty="0"/>
              <a:t>Course Code: </a:t>
            </a:r>
            <a:r>
              <a:rPr lang="en-US" dirty="0" smtClean="0"/>
              <a:t>MS-212</a:t>
            </a:r>
            <a:r>
              <a:rPr lang="en-US" dirty="0"/>
              <a:t/>
            </a:r>
            <a:br>
              <a:rPr lang="en-US" dirty="0"/>
            </a:br>
            <a:r>
              <a:rPr lang="en-US" dirty="0"/>
              <a:t/>
            </a:r>
            <a:br>
              <a:rPr lang="en-US" dirty="0"/>
            </a:br>
            <a:r>
              <a:rPr lang="en-US" dirty="0"/>
              <a:t>Couse Title: Probability </a:t>
            </a:r>
            <a:r>
              <a:rPr lang="en-US" dirty="0" smtClean="0"/>
              <a:t>and Statistics </a:t>
            </a:r>
            <a:endParaRPr lang="en-US" dirty="0"/>
          </a:p>
        </p:txBody>
      </p:sp>
      <p:sp>
        <p:nvSpPr>
          <p:cNvPr id="3" name="Content Placeholder 2">
            <a:extLst>
              <a:ext uri="{FF2B5EF4-FFF2-40B4-BE49-F238E27FC236}">
                <a16:creationId xmlns="" xmlns:a16="http://schemas.microsoft.com/office/drawing/2014/main" id="{1638E396-901C-4F1F-B2F2-63B53235D173}"/>
              </a:ext>
            </a:extLst>
          </p:cNvPr>
          <p:cNvSpPr>
            <a:spLocks noGrp="1"/>
          </p:cNvSpPr>
          <p:nvPr>
            <p:ph idx="1"/>
          </p:nvPr>
        </p:nvSpPr>
        <p:spPr>
          <a:xfrm>
            <a:off x="838200" y="3691467"/>
            <a:ext cx="10620022" cy="2485496"/>
          </a:xfrm>
        </p:spPr>
        <p:txBody>
          <a:bodyPr>
            <a:normAutofit/>
          </a:bodyPr>
          <a:lstStyle/>
          <a:p>
            <a:r>
              <a:rPr lang="en-US" sz="3200" dirty="0"/>
              <a:t>Course Instructor: Ahmed Farid</a:t>
            </a:r>
          </a:p>
        </p:txBody>
      </p:sp>
    </p:spTree>
    <p:extLst>
      <p:ext uri="{BB962C8B-B14F-4D97-AF65-F5344CB8AC3E}">
        <p14:creationId xmlns:p14="http://schemas.microsoft.com/office/powerpoint/2010/main" val="375598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C030952-B1D7-49F5-9520-51A458967556}"/>
              </a:ext>
            </a:extLst>
          </p:cNvPr>
          <p:cNvPicPr>
            <a:picLocks noChangeAspect="1"/>
          </p:cNvPicPr>
          <p:nvPr/>
        </p:nvPicPr>
        <p:blipFill rotWithShape="1">
          <a:blip r:embed="rId2"/>
          <a:srcRect l="39494" t="50000" r="26994" b="20000"/>
          <a:stretch/>
        </p:blipFill>
        <p:spPr>
          <a:xfrm>
            <a:off x="276987" y="2993700"/>
            <a:ext cx="5773190" cy="2907038"/>
          </a:xfrm>
          <a:prstGeom prst="rect">
            <a:avLst/>
          </a:prstGeom>
        </p:spPr>
      </p:pic>
      <p:pic>
        <p:nvPicPr>
          <p:cNvPr id="5" name="Picture 4">
            <a:extLst>
              <a:ext uri="{FF2B5EF4-FFF2-40B4-BE49-F238E27FC236}">
                <a16:creationId xmlns="" xmlns:a16="http://schemas.microsoft.com/office/drawing/2014/main" id="{E99C4643-791B-4E31-B2B1-0D0FF840A4E7}"/>
              </a:ext>
            </a:extLst>
          </p:cNvPr>
          <p:cNvPicPr>
            <a:picLocks noChangeAspect="1"/>
          </p:cNvPicPr>
          <p:nvPr/>
        </p:nvPicPr>
        <p:blipFill>
          <a:blip r:embed="rId3"/>
          <a:stretch>
            <a:fillRect/>
          </a:stretch>
        </p:blipFill>
        <p:spPr>
          <a:xfrm>
            <a:off x="698737" y="646537"/>
            <a:ext cx="5956308" cy="2347163"/>
          </a:xfrm>
          <a:prstGeom prst="rect">
            <a:avLst/>
          </a:prstGeom>
        </p:spPr>
      </p:pic>
    </p:spTree>
    <p:extLst>
      <p:ext uri="{BB962C8B-B14F-4D97-AF65-F5344CB8AC3E}">
        <p14:creationId xmlns:p14="http://schemas.microsoft.com/office/powerpoint/2010/main" val="402863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670" t="27734" r="37116" b="30078"/>
          <a:stretch/>
        </p:blipFill>
        <p:spPr>
          <a:xfrm>
            <a:off x="485776" y="342900"/>
            <a:ext cx="6229350" cy="3866493"/>
          </a:xfrm>
          <a:prstGeom prst="rect">
            <a:avLst/>
          </a:prstGeom>
        </p:spPr>
      </p:pic>
    </p:spTree>
    <p:extLst>
      <p:ext uri="{BB962C8B-B14F-4D97-AF65-F5344CB8AC3E}">
        <p14:creationId xmlns:p14="http://schemas.microsoft.com/office/powerpoint/2010/main" val="3597601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Study the </a:t>
            </a:r>
            <a:r>
              <a:rPr lang="en-US" dirty="0" smtClean="0"/>
              <a:t>shape</a:t>
            </a:r>
            <a:endParaRPr lang="en-US" dirty="0"/>
          </a:p>
        </p:txBody>
      </p:sp>
      <p:sp>
        <p:nvSpPr>
          <p:cNvPr id="5" name="Rectangle 3"/>
          <p:cNvSpPr>
            <a:spLocks noChangeArrowheads="1"/>
          </p:cNvSpPr>
          <p:nvPr/>
        </p:nvSpPr>
        <p:spPr bwMode="auto">
          <a:xfrm>
            <a:off x="395785" y="2084864"/>
            <a:ext cx="1095801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666666"/>
                </a:solidFill>
                <a:effectLst/>
                <a:latin typeface="Poppins"/>
              </a:rPr>
              <a:t>Bell-shaped: </a:t>
            </a:r>
            <a:r>
              <a:rPr kumimoji="0" lang="en-US" altLang="en-US" sz="2000" b="0" i="0" u="none" strike="noStrike" cap="none" normalizeH="0" baseline="0" dirty="0" smtClean="0">
                <a:ln>
                  <a:noFill/>
                </a:ln>
                <a:solidFill>
                  <a:srgbClr val="666666"/>
                </a:solidFill>
                <a:effectLst/>
                <a:latin typeface="Poppins"/>
              </a:rPr>
              <a:t>A bell-shaped picture, shown below, usually presents a normal distribution.</a:t>
            </a:r>
            <a:endParaRPr kumimoji="0" lang="en-US" altLang="en-US" sz="2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66666"/>
                </a:solidFill>
                <a:effectLst/>
                <a:latin typeface="Poppins"/>
              </a:rPr>
              <a:t>  </a:t>
            </a:r>
            <a:endParaRPr kumimoji="0" lang="en-US" altLang="en-US" sz="9000" b="0" i="0" u="none" strike="noStrike" cap="none" normalizeH="0" baseline="0" dirty="0" smtClean="0">
              <a:ln>
                <a:noFill/>
              </a:ln>
              <a:solidFill>
                <a:srgbClr val="666666"/>
              </a:solidFill>
              <a:effectLst/>
              <a:latin typeface="Poppins"/>
            </a:endParaRPr>
          </a:p>
        </p:txBody>
      </p:sp>
      <p:pic>
        <p:nvPicPr>
          <p:cNvPr id="2052" name="Picture 4" descr="https://www.pqsystems.com/qualityadvisor/images/bell-curv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019" y="2879677"/>
            <a:ext cx="4326340" cy="261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56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Study the </a:t>
            </a:r>
            <a:r>
              <a:rPr lang="en-US" dirty="0" smtClean="0"/>
              <a:t>shape</a:t>
            </a:r>
            <a:endParaRPr lang="en-US" dirty="0"/>
          </a:p>
        </p:txBody>
      </p:sp>
      <p:sp>
        <p:nvSpPr>
          <p:cNvPr id="4" name="Rectangle 1"/>
          <p:cNvSpPr>
            <a:spLocks noChangeArrowheads="1"/>
          </p:cNvSpPr>
          <p:nvPr/>
        </p:nvSpPr>
        <p:spPr bwMode="auto">
          <a:xfrm>
            <a:off x="838200" y="1651050"/>
            <a:ext cx="9620134" cy="121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666666"/>
                </a:solidFill>
                <a:effectLst/>
                <a:latin typeface="Poppins"/>
              </a:rPr>
              <a:t>Bimodal:</a:t>
            </a:r>
            <a:r>
              <a:rPr kumimoji="0" lang="en-US" altLang="en-US" sz="2000" b="0" i="0" u="none" strike="noStrike" cap="none" normalizeH="0" baseline="0" dirty="0" smtClean="0">
                <a:ln>
                  <a:noFill/>
                </a:ln>
                <a:solidFill>
                  <a:srgbClr val="666666"/>
                </a:solidFill>
                <a:effectLst/>
                <a:latin typeface="Poppins"/>
              </a:rPr>
              <a:t> A bimodal shape, shown below, has two peaks.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66"/>
                </a:solidFill>
                <a:effectLst/>
                <a:latin typeface="Poppins"/>
              </a:rPr>
              <a:t>This shape may show that the data has come from two different systems.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66"/>
                </a:solidFill>
                <a:effectLst/>
                <a:latin typeface="Poppins"/>
              </a:rPr>
              <a:t>If this shape occurs, the two sources should be separated and analyzed separately.</a:t>
            </a:r>
            <a:endParaRPr kumimoji="0" lang="en-US" altLang="en-US" sz="2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66666"/>
                </a:solidFill>
                <a:effectLst/>
                <a:latin typeface="Poppins"/>
              </a:rPr>
              <a:t>  </a:t>
            </a:r>
            <a:endParaRPr kumimoji="0" lang="en-US" altLang="en-US" sz="7800" b="0" i="0" u="none" strike="noStrike" cap="none" normalizeH="0" baseline="0" dirty="0" smtClean="0">
              <a:ln>
                <a:noFill/>
              </a:ln>
              <a:solidFill>
                <a:srgbClr val="666666"/>
              </a:solidFill>
              <a:effectLst/>
              <a:latin typeface="Poppins"/>
            </a:endParaRPr>
          </a:p>
        </p:txBody>
      </p:sp>
      <p:pic>
        <p:nvPicPr>
          <p:cNvPr id="3074" name="Picture 2" descr="https://www.pqsystems.com/qualityadvisor/images/bimod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936" y="4165576"/>
            <a:ext cx="23622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35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Study the </a:t>
            </a:r>
            <a:r>
              <a:rPr lang="en-US" dirty="0" smtClean="0"/>
              <a:t>shape</a:t>
            </a:r>
            <a:endParaRPr lang="en-US" dirty="0"/>
          </a:p>
        </p:txBody>
      </p:sp>
      <p:pic>
        <p:nvPicPr>
          <p:cNvPr id="4098" name="Picture 2" descr="https://www.pqsystems.com/qualityadvisor/images/skew-righ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086" y="3464039"/>
            <a:ext cx="4456308" cy="26953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0251" y="1513267"/>
            <a:ext cx="9738628" cy="2231380"/>
          </a:xfrm>
          <a:prstGeom prst="rect">
            <a:avLst/>
          </a:prstGeom>
          <a:noFill/>
        </p:spPr>
        <p:txBody>
          <a:bodyPr wrap="none" rtlCol="0">
            <a:spAutoFit/>
          </a:bodyPr>
          <a:lstStyle/>
          <a:p>
            <a:pPr lvl="0"/>
            <a:r>
              <a:rPr lang="en-US" altLang="en-US" b="1" dirty="0">
                <a:solidFill>
                  <a:srgbClr val="666666"/>
                </a:solidFill>
                <a:latin typeface="Poppins"/>
              </a:rPr>
              <a:t>Skewed right: </a:t>
            </a:r>
            <a:r>
              <a:rPr lang="en-US" altLang="en-US" dirty="0">
                <a:solidFill>
                  <a:srgbClr val="666666"/>
                </a:solidFill>
                <a:latin typeface="Poppins"/>
              </a:rPr>
              <a:t>Some histograms will show a skewed distribution to the right, as shown </a:t>
            </a:r>
            <a:r>
              <a:rPr lang="en-US" altLang="en-US" dirty="0" smtClean="0">
                <a:solidFill>
                  <a:srgbClr val="666666"/>
                </a:solidFill>
                <a:latin typeface="Poppins"/>
              </a:rPr>
              <a:t>below.</a:t>
            </a:r>
          </a:p>
          <a:p>
            <a:pPr lvl="0"/>
            <a:r>
              <a:rPr lang="en-US" altLang="en-US" dirty="0" smtClean="0">
                <a:solidFill>
                  <a:srgbClr val="666666"/>
                </a:solidFill>
                <a:latin typeface="Poppins"/>
              </a:rPr>
              <a:t>A distribution skewed to the right is said to be positively skewed. </a:t>
            </a:r>
          </a:p>
          <a:p>
            <a:pPr lvl="0"/>
            <a:r>
              <a:rPr lang="en-US" altLang="en-US" dirty="0" smtClean="0">
                <a:solidFill>
                  <a:srgbClr val="666666"/>
                </a:solidFill>
                <a:latin typeface="Poppins"/>
              </a:rPr>
              <a:t>This </a:t>
            </a:r>
            <a:r>
              <a:rPr lang="en-US" altLang="en-US" dirty="0">
                <a:solidFill>
                  <a:srgbClr val="666666"/>
                </a:solidFill>
                <a:latin typeface="Poppins"/>
              </a:rPr>
              <a:t>kind of distribution has a large number of occurrences in the lower value cells (left side) </a:t>
            </a:r>
          </a:p>
          <a:p>
            <a:pPr lvl="0"/>
            <a:r>
              <a:rPr lang="en-US" altLang="en-US" dirty="0">
                <a:solidFill>
                  <a:srgbClr val="666666"/>
                </a:solidFill>
                <a:latin typeface="Poppins"/>
              </a:rPr>
              <a:t>and few in the upper value cells (right side). A skewed distribution can </a:t>
            </a:r>
          </a:p>
          <a:p>
            <a:pPr lvl="0"/>
            <a:r>
              <a:rPr lang="en-US" altLang="en-US" dirty="0">
                <a:solidFill>
                  <a:srgbClr val="666666"/>
                </a:solidFill>
                <a:latin typeface="Poppins"/>
              </a:rPr>
              <a:t>result when data is gathered from a system with has a boundary such as zero.</a:t>
            </a:r>
          </a:p>
          <a:p>
            <a:pPr lvl="0"/>
            <a:r>
              <a:rPr lang="en-US" altLang="en-US" dirty="0">
                <a:solidFill>
                  <a:srgbClr val="666666"/>
                </a:solidFill>
                <a:latin typeface="Poppins"/>
              </a:rPr>
              <a:t> In other words, all the collected data has values greater than zero.</a:t>
            </a:r>
          </a:p>
          <a:p>
            <a:pPr lvl="0" algn="ctr" eaLnBrk="0" fontAlgn="base" hangingPunct="0">
              <a:spcBef>
                <a:spcPct val="0"/>
              </a:spcBef>
              <a:spcAft>
                <a:spcPct val="0"/>
              </a:spcAft>
            </a:pPr>
            <a:r>
              <a:rPr lang="en-US" altLang="en-US" sz="1200" dirty="0">
                <a:solidFill>
                  <a:srgbClr val="666666"/>
                </a:solidFill>
                <a:latin typeface="Poppins"/>
              </a:rPr>
              <a:t>  </a:t>
            </a:r>
            <a:endParaRPr lang="en-US" altLang="en-US" sz="8800" dirty="0">
              <a:solidFill>
                <a:srgbClr val="666666"/>
              </a:solidFill>
              <a:latin typeface="Poppins"/>
            </a:endParaRPr>
          </a:p>
          <a:p>
            <a:endParaRPr lang="en-US" dirty="0"/>
          </a:p>
        </p:txBody>
      </p:sp>
    </p:spTree>
    <p:extLst>
      <p:ext uri="{BB962C8B-B14F-4D97-AF65-F5344CB8AC3E}">
        <p14:creationId xmlns:p14="http://schemas.microsoft.com/office/powerpoint/2010/main" val="386278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Study the </a:t>
            </a:r>
            <a:r>
              <a:rPr lang="en-US" dirty="0" smtClean="0"/>
              <a:t>shape</a:t>
            </a:r>
            <a:endParaRPr lang="en-US" dirty="0"/>
          </a:p>
        </p:txBody>
      </p:sp>
      <p:sp>
        <p:nvSpPr>
          <p:cNvPr id="3" name="Content Placeholder 2"/>
          <p:cNvSpPr>
            <a:spLocks noGrp="1"/>
          </p:cNvSpPr>
          <p:nvPr>
            <p:ph idx="1"/>
          </p:nvPr>
        </p:nvSpPr>
        <p:spPr>
          <a:xfrm>
            <a:off x="319585" y="1361602"/>
            <a:ext cx="10515600" cy="3374171"/>
          </a:xfrm>
        </p:spPr>
        <p:txBody>
          <a:bodyPr/>
          <a:lstStyle/>
          <a:p>
            <a:pPr marL="0" indent="0" algn="just">
              <a:buNone/>
            </a:pPr>
            <a:r>
              <a:rPr lang="en-US" dirty="0" smtClean="0"/>
              <a:t>Skewed left:</a:t>
            </a:r>
          </a:p>
          <a:p>
            <a:pPr marL="0" indent="0" algn="just">
              <a:buNone/>
            </a:pPr>
            <a:r>
              <a:rPr lang="en-US" dirty="0" smtClean="0"/>
              <a:t> Some histograms will show a skewed distribution to the left, as shown below. A distribution skewed to the left is said to be negatively skewed. This kind of distribution has a large number of occurrences in the upper value cells (right side) and few in the lower value cells (left side). A skewed distribution can result when data is gathered from a system with a boundary such as 100. In other words, all the collected data has values less than 100.</a:t>
            </a:r>
            <a:endParaRPr lang="en-US" dirty="0"/>
          </a:p>
        </p:txBody>
      </p:sp>
      <p:pic>
        <p:nvPicPr>
          <p:cNvPr id="5122" name="Picture 2" descr="https://www.pqsystems.com/qualityadvisor/images/skew-lef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9114" y="4200097"/>
            <a:ext cx="3593366" cy="217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62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Study the </a:t>
            </a:r>
            <a:r>
              <a:rPr lang="en-US" dirty="0" smtClean="0"/>
              <a:t>shape</a:t>
            </a:r>
            <a:endParaRPr lang="en-US" dirty="0"/>
          </a:p>
        </p:txBody>
      </p:sp>
      <p:sp>
        <p:nvSpPr>
          <p:cNvPr id="3" name="Content Placeholder 2"/>
          <p:cNvSpPr>
            <a:spLocks noGrp="1"/>
          </p:cNvSpPr>
          <p:nvPr>
            <p:ph idx="1"/>
          </p:nvPr>
        </p:nvSpPr>
        <p:spPr>
          <a:xfrm>
            <a:off x="319585" y="1293363"/>
            <a:ext cx="10515600" cy="2323294"/>
          </a:xfrm>
        </p:spPr>
        <p:txBody>
          <a:bodyPr>
            <a:normAutofit fontScale="92500" lnSpcReduction="10000"/>
          </a:bodyPr>
          <a:lstStyle/>
          <a:p>
            <a:pPr algn="just"/>
            <a:r>
              <a:rPr lang="en-US" sz="2000" b="1" dirty="0"/>
              <a:t>Uniform: </a:t>
            </a:r>
            <a:endParaRPr lang="en-US" sz="2000" b="1" dirty="0" smtClean="0"/>
          </a:p>
          <a:p>
            <a:pPr algn="just"/>
            <a:r>
              <a:rPr lang="en-US" sz="2000" dirty="0" smtClean="0"/>
              <a:t>A </a:t>
            </a:r>
            <a:r>
              <a:rPr lang="en-US" sz="2000" dirty="0"/>
              <a:t>uniform distribution, as shown below, provides little information about the system. An example would be a state lottery, in which each class has about the same number of elements. It may describe a distribution which has several modes (peaks). If your histogram has this shape, check to see if several sources of variation have been combined. If so, analyze them separately. If multiple sources of variation do not seem to be the cause of this pattern, different groupings can be tried to see if a more useful pattern results. This could be as simple as changing the starting and ending points of the cells, or changing the number of cells. A uniform distribution often means that the number of classes is too small.</a:t>
            </a:r>
          </a:p>
        </p:txBody>
      </p:sp>
      <p:pic>
        <p:nvPicPr>
          <p:cNvPr id="6146" name="Picture 2" descr="https://www.pqsystems.com/qualityadvisor/images/uniform.gif"/>
          <p:cNvPicPr>
            <a:picLocks noChangeAspect="1" noChangeArrowheads="1"/>
          </p:cNvPicPr>
          <p:nvPr/>
        </p:nvPicPr>
        <p:blipFill rotWithShape="1">
          <a:blip r:embed="rId2">
            <a:extLst>
              <a:ext uri="{28A0092B-C50C-407E-A947-70E740481C1C}">
                <a14:useLocalDpi xmlns:a14="http://schemas.microsoft.com/office/drawing/2010/main" val="0"/>
              </a:ext>
            </a:extLst>
          </a:blip>
          <a:srcRect t="30595"/>
          <a:stretch/>
        </p:blipFill>
        <p:spPr bwMode="auto">
          <a:xfrm>
            <a:off x="2967014" y="3794077"/>
            <a:ext cx="4812210" cy="202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737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Study the </a:t>
            </a:r>
            <a:r>
              <a:rPr lang="en-US" dirty="0" smtClean="0"/>
              <a:t>shape</a:t>
            </a:r>
            <a:endParaRPr lang="en-US" dirty="0"/>
          </a:p>
        </p:txBody>
      </p:sp>
      <p:sp>
        <p:nvSpPr>
          <p:cNvPr id="3" name="Content Placeholder 2"/>
          <p:cNvSpPr>
            <a:spLocks noGrp="1"/>
          </p:cNvSpPr>
          <p:nvPr>
            <p:ph idx="1"/>
          </p:nvPr>
        </p:nvSpPr>
        <p:spPr>
          <a:xfrm>
            <a:off x="319585" y="1293363"/>
            <a:ext cx="10515600" cy="2323294"/>
          </a:xfrm>
        </p:spPr>
        <p:txBody>
          <a:bodyPr>
            <a:normAutofit lnSpcReduction="10000"/>
          </a:bodyPr>
          <a:lstStyle/>
          <a:p>
            <a:pPr algn="just"/>
            <a:r>
              <a:rPr lang="en-US" sz="2000" b="1" dirty="0"/>
              <a:t>Random: </a:t>
            </a:r>
            <a:endParaRPr lang="en-US" sz="2000" b="1" dirty="0" smtClean="0"/>
          </a:p>
          <a:p>
            <a:pPr algn="just"/>
            <a:r>
              <a:rPr lang="en-US" sz="2000" dirty="0" smtClean="0"/>
              <a:t>A </a:t>
            </a:r>
            <a:r>
              <a:rPr lang="en-US" sz="2000" dirty="0"/>
              <a:t>random distribution, as shown below, has no apparent pattern. Like the uniform distribution, it may describe a distribution that has several modes (peaks). If your histogram has this shape, check to see if several sources of variation have been combined. If so, analyze them separately. If multiple sources of variation do not seem to be the cause of this pattern, different groupings can be tried to see if a more useful pattern results. This could be as simple as changing the starting and ending points of the cells, or changing the number of cells. A random distribution often means there are too many classes.</a:t>
            </a:r>
          </a:p>
        </p:txBody>
      </p:sp>
      <p:pic>
        <p:nvPicPr>
          <p:cNvPr id="7170" name="Picture 2" descr="https://www.pqsystems.com/qualityadvisor/images/rando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525" y="3831609"/>
            <a:ext cx="4443720" cy="268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367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71983" y="365125"/>
            <a:ext cx="8371610" cy="3304583"/>
          </a:xfrm>
          <a:prstGeom prst="rect">
            <a:avLst/>
          </a:prstGeom>
        </p:spPr>
      </p:pic>
      <p:pic>
        <p:nvPicPr>
          <p:cNvPr id="5" name="Picture 4"/>
          <p:cNvPicPr>
            <a:picLocks noChangeAspect="1"/>
          </p:cNvPicPr>
          <p:nvPr/>
        </p:nvPicPr>
        <p:blipFill>
          <a:blip r:embed="rId3"/>
          <a:stretch>
            <a:fillRect/>
          </a:stretch>
        </p:blipFill>
        <p:spPr>
          <a:xfrm>
            <a:off x="588416" y="3804645"/>
            <a:ext cx="5266473" cy="2790915"/>
          </a:xfrm>
          <a:prstGeom prst="rect">
            <a:avLst/>
          </a:prstGeom>
        </p:spPr>
      </p:pic>
    </p:spTree>
    <p:extLst>
      <p:ext uri="{BB962C8B-B14F-4D97-AF65-F5344CB8AC3E}">
        <p14:creationId xmlns:p14="http://schemas.microsoft.com/office/powerpoint/2010/main" val="832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010555" y="1690688"/>
            <a:ext cx="5487688" cy="2160955"/>
          </a:xfrm>
          <a:prstGeom prst="rect">
            <a:avLst/>
          </a:prstGeom>
        </p:spPr>
      </p:pic>
      <p:pic>
        <p:nvPicPr>
          <p:cNvPr id="4" name="Picture 3"/>
          <p:cNvPicPr>
            <a:picLocks noChangeAspect="1"/>
          </p:cNvPicPr>
          <p:nvPr/>
        </p:nvPicPr>
        <p:blipFill>
          <a:blip r:embed="rId3"/>
          <a:stretch>
            <a:fillRect/>
          </a:stretch>
        </p:blipFill>
        <p:spPr>
          <a:xfrm>
            <a:off x="359959" y="365124"/>
            <a:ext cx="7545519" cy="1325564"/>
          </a:xfrm>
          <a:prstGeom prst="rect">
            <a:avLst/>
          </a:prstGeom>
        </p:spPr>
      </p:pic>
      <p:sp>
        <p:nvSpPr>
          <p:cNvPr id="6" name="TextBox 5"/>
          <p:cNvSpPr txBox="1"/>
          <p:nvPr/>
        </p:nvSpPr>
        <p:spPr>
          <a:xfrm>
            <a:off x="1091821" y="429904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0255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D74410-6792-4891-8A83-6EFD1B47A013}"/>
              </a:ext>
            </a:extLst>
          </p:cNvPr>
          <p:cNvSpPr>
            <a:spLocks noGrp="1"/>
          </p:cNvSpPr>
          <p:nvPr>
            <p:ph type="ctrTitle"/>
          </p:nvPr>
        </p:nvSpPr>
        <p:spPr>
          <a:xfrm>
            <a:off x="709683" y="554903"/>
            <a:ext cx="10768083" cy="5531997"/>
          </a:xfrm>
        </p:spPr>
        <p:txBody>
          <a:bodyPr>
            <a:normAutofit/>
          </a:bodyPr>
          <a:lstStyle/>
          <a:p>
            <a:r>
              <a:rPr lang="en-US" dirty="0"/>
              <a:t>Text Book:</a:t>
            </a:r>
            <a:br>
              <a:rPr lang="en-US" dirty="0"/>
            </a:br>
            <a:r>
              <a:rPr lang="en-US" dirty="0"/>
              <a:t>Probability and statistics for engineering and scientist</a:t>
            </a:r>
            <a:br>
              <a:rPr lang="en-US" dirty="0"/>
            </a:br>
            <a:r>
              <a:rPr lang="en-US" dirty="0"/>
              <a:t>8</a:t>
            </a:r>
            <a:r>
              <a:rPr lang="en-US" baseline="30000" dirty="0"/>
              <a:t>th</a:t>
            </a:r>
            <a:r>
              <a:rPr lang="en-US" dirty="0"/>
              <a:t> </a:t>
            </a:r>
            <a:r>
              <a:rPr lang="en-US" dirty="0" smtClean="0"/>
              <a:t>Edition</a:t>
            </a:r>
            <a:br>
              <a:rPr lang="en-US" dirty="0" smtClean="0"/>
            </a:br>
            <a:r>
              <a:rPr lang="en-US" dirty="0" smtClean="0"/>
              <a:t>by </a:t>
            </a:r>
            <a:br>
              <a:rPr lang="en-US" dirty="0" smtClean="0"/>
            </a:br>
            <a:r>
              <a:rPr lang="en-US" dirty="0" smtClean="0"/>
              <a:t>Walpole, </a:t>
            </a:r>
            <a:r>
              <a:rPr lang="en-US" dirty="0" err="1" smtClean="0"/>
              <a:t>mayer</a:t>
            </a:r>
            <a:endParaRPr lang="en-US" dirty="0"/>
          </a:p>
        </p:txBody>
      </p:sp>
    </p:spTree>
    <p:extLst>
      <p:ext uri="{BB962C8B-B14F-4D97-AF65-F5344CB8AC3E}">
        <p14:creationId xmlns:p14="http://schemas.microsoft.com/office/powerpoint/2010/main" val="44014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dirty="0"/>
              <a:t>0.2</a:t>
            </a:r>
          </a:p>
          <a:p>
            <a:r>
              <a:rPr lang="en-US" dirty="0"/>
              <a:t>0.2</a:t>
            </a:r>
          </a:p>
          <a:p>
            <a:r>
              <a:rPr lang="en-US" dirty="0"/>
              <a:t>0.2</a:t>
            </a:r>
          </a:p>
          <a:p>
            <a:r>
              <a:rPr lang="en-US" dirty="0"/>
              <a:t>0.3</a:t>
            </a:r>
          </a:p>
          <a:p>
            <a:r>
              <a:rPr lang="en-US" dirty="0"/>
              <a:t>0.3</a:t>
            </a:r>
          </a:p>
          <a:p>
            <a:r>
              <a:rPr lang="en-US" dirty="0"/>
              <a:t>0.4</a:t>
            </a:r>
          </a:p>
          <a:p>
            <a:r>
              <a:rPr lang="en-US" dirty="0"/>
              <a:t>0.4</a:t>
            </a:r>
          </a:p>
          <a:p>
            <a:r>
              <a:rPr lang="en-US" dirty="0"/>
              <a:t>0.5</a:t>
            </a:r>
          </a:p>
          <a:p>
            <a:r>
              <a:rPr lang="en-US" dirty="0"/>
              <a:t>0.7</a:t>
            </a:r>
          </a:p>
          <a:p>
            <a:r>
              <a:rPr lang="en-US" dirty="0"/>
              <a:t>1</a:t>
            </a:r>
          </a:p>
          <a:p>
            <a:r>
              <a:rPr lang="en-US" dirty="0"/>
              <a:t>1.2</a:t>
            </a:r>
          </a:p>
          <a:p>
            <a:r>
              <a:rPr lang="en-US" dirty="0"/>
              <a:t>1.3</a:t>
            </a:r>
          </a:p>
          <a:p>
            <a:r>
              <a:rPr lang="en-US" dirty="0"/>
              <a:t>1.3</a:t>
            </a:r>
          </a:p>
          <a:p>
            <a:r>
              <a:rPr lang="en-US" dirty="0"/>
              <a:t>1.5</a:t>
            </a:r>
          </a:p>
          <a:p>
            <a:r>
              <a:rPr lang="en-US" dirty="0"/>
              <a:t>1.5</a:t>
            </a:r>
          </a:p>
          <a:p>
            <a:r>
              <a:rPr lang="en-US" dirty="0"/>
              <a:t>1.8</a:t>
            </a:r>
          </a:p>
          <a:p>
            <a:r>
              <a:rPr lang="en-US" dirty="0"/>
              <a:t>2</a:t>
            </a:r>
          </a:p>
          <a:p>
            <a:r>
              <a:rPr lang="en-US" dirty="0"/>
              <a:t>2.5</a:t>
            </a:r>
          </a:p>
          <a:p>
            <a:r>
              <a:rPr lang="en-US" dirty="0"/>
              <a:t>3</a:t>
            </a:r>
          </a:p>
          <a:p>
            <a:r>
              <a:rPr lang="en-US" dirty="0"/>
              <a:t>3.3</a:t>
            </a:r>
          </a:p>
          <a:p>
            <a:r>
              <a:rPr lang="en-US" dirty="0"/>
              <a:t>4</a:t>
            </a:r>
          </a:p>
          <a:p>
            <a:r>
              <a:rPr lang="en-US" dirty="0"/>
              <a:t>4.5</a:t>
            </a:r>
          </a:p>
          <a:p>
            <a:r>
              <a:rPr lang="en-US" dirty="0"/>
              <a:t>4.7</a:t>
            </a:r>
          </a:p>
          <a:p>
            <a:r>
              <a:rPr lang="en-US" dirty="0"/>
              <a:t>5</a:t>
            </a:r>
          </a:p>
          <a:p>
            <a:r>
              <a:rPr lang="en-US" dirty="0"/>
              <a:t>5.5</a:t>
            </a:r>
          </a:p>
          <a:p>
            <a:r>
              <a:rPr lang="en-US" dirty="0"/>
              <a:t>5.6</a:t>
            </a:r>
          </a:p>
          <a:p>
            <a:r>
              <a:rPr lang="en-US" dirty="0"/>
              <a:t>5.9</a:t>
            </a:r>
          </a:p>
          <a:p>
            <a:r>
              <a:rPr lang="en-US" dirty="0"/>
              <a:t>6</a:t>
            </a:r>
          </a:p>
          <a:p>
            <a:r>
              <a:rPr lang="en-US" dirty="0"/>
              <a:t>6</a:t>
            </a:r>
          </a:p>
          <a:p>
            <a:r>
              <a:rPr lang="en-US" dirty="0"/>
              <a:t>6</a:t>
            </a:r>
          </a:p>
          <a:p>
            <a:r>
              <a:rPr lang="en-US" dirty="0"/>
              <a:t>6.5</a:t>
            </a:r>
          </a:p>
          <a:p>
            <a:endParaRPr lang="en-US" dirty="0"/>
          </a:p>
        </p:txBody>
      </p:sp>
    </p:spTree>
    <p:extLst>
      <p:ext uri="{BB962C8B-B14F-4D97-AF65-F5344CB8AC3E}">
        <p14:creationId xmlns:p14="http://schemas.microsoft.com/office/powerpoint/2010/main" val="349075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55496"/>
          </a:xfrm>
        </p:spPr>
        <p:txBody>
          <a:bodyPr/>
          <a:lstStyle/>
          <a:p>
            <a:r>
              <a:rPr lang="en-US" dirty="0" smtClean="0"/>
              <a:t>Ex 1.17-1.25</a:t>
            </a:r>
            <a:endParaRPr lang="en-US" dirty="0"/>
          </a:p>
        </p:txBody>
      </p:sp>
    </p:spTree>
    <p:extLst>
      <p:ext uri="{BB962C8B-B14F-4D97-AF65-F5344CB8AC3E}">
        <p14:creationId xmlns:p14="http://schemas.microsoft.com/office/powerpoint/2010/main" val="1901144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3A10C3B-6755-4C9C-A169-E7EC5AD18755}"/>
              </a:ext>
            </a:extLst>
          </p:cNvPr>
          <p:cNvPicPr>
            <a:picLocks noChangeAspect="1"/>
          </p:cNvPicPr>
          <p:nvPr/>
        </p:nvPicPr>
        <p:blipFill rotWithShape="1">
          <a:blip r:embed="rId2"/>
          <a:srcRect l="44167" t="27984" r="31111" b="50000"/>
          <a:stretch/>
        </p:blipFill>
        <p:spPr>
          <a:xfrm>
            <a:off x="3679970" y="2401358"/>
            <a:ext cx="5351141" cy="2680583"/>
          </a:xfrm>
          <a:prstGeom prst="rect">
            <a:avLst/>
          </a:prstGeom>
        </p:spPr>
      </p:pic>
    </p:spTree>
    <p:extLst>
      <p:ext uri="{BB962C8B-B14F-4D97-AF65-F5344CB8AC3E}">
        <p14:creationId xmlns:p14="http://schemas.microsoft.com/office/powerpoint/2010/main" val="189389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4E878FE-28A5-406B-BAD6-B8A34EE300EA}"/>
              </a:ext>
            </a:extLst>
          </p:cNvPr>
          <p:cNvPicPr>
            <a:picLocks noChangeAspect="1"/>
          </p:cNvPicPr>
          <p:nvPr/>
        </p:nvPicPr>
        <p:blipFill rotWithShape="1">
          <a:blip r:embed="rId2"/>
          <a:srcRect l="25063" t="31899" r="22436" b="51393"/>
          <a:stretch/>
        </p:blipFill>
        <p:spPr>
          <a:xfrm>
            <a:off x="695887" y="302370"/>
            <a:ext cx="10544273" cy="1887675"/>
          </a:xfrm>
          <a:prstGeom prst="rect">
            <a:avLst/>
          </a:prstGeom>
        </p:spPr>
      </p:pic>
      <p:pic>
        <p:nvPicPr>
          <p:cNvPr id="5" name="Picture 4">
            <a:extLst>
              <a:ext uri="{FF2B5EF4-FFF2-40B4-BE49-F238E27FC236}">
                <a16:creationId xmlns="" xmlns:a16="http://schemas.microsoft.com/office/drawing/2014/main" id="{2A88FF95-5008-49D1-A8C2-B136BB4F54C1}"/>
              </a:ext>
            </a:extLst>
          </p:cNvPr>
          <p:cNvPicPr>
            <a:picLocks noChangeAspect="1"/>
          </p:cNvPicPr>
          <p:nvPr/>
        </p:nvPicPr>
        <p:blipFill rotWithShape="1">
          <a:blip r:embed="rId3"/>
          <a:srcRect l="44905" t="30799" r="34399" b="36647"/>
          <a:stretch/>
        </p:blipFill>
        <p:spPr>
          <a:xfrm>
            <a:off x="437403" y="2415822"/>
            <a:ext cx="4286926" cy="3793067"/>
          </a:xfrm>
          <a:prstGeom prst="rect">
            <a:avLst/>
          </a:prstGeom>
        </p:spPr>
      </p:pic>
    </p:spTree>
    <p:extLst>
      <p:ext uri="{BB962C8B-B14F-4D97-AF65-F5344CB8AC3E}">
        <p14:creationId xmlns:p14="http://schemas.microsoft.com/office/powerpoint/2010/main" val="187452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5DD8C8D-57DA-4111-B5BB-258ACD91223B}"/>
              </a:ext>
            </a:extLst>
          </p:cNvPr>
          <p:cNvPicPr>
            <a:picLocks noChangeAspect="1"/>
          </p:cNvPicPr>
          <p:nvPr/>
        </p:nvPicPr>
        <p:blipFill rotWithShape="1">
          <a:blip r:embed="rId2"/>
          <a:srcRect l="37662" t="42634" r="28198" b="27514"/>
          <a:stretch/>
        </p:blipFill>
        <p:spPr>
          <a:xfrm>
            <a:off x="158045" y="485423"/>
            <a:ext cx="7721914" cy="3798137"/>
          </a:xfrm>
          <a:prstGeom prst="rect">
            <a:avLst/>
          </a:prstGeom>
        </p:spPr>
      </p:pic>
      <p:pic>
        <p:nvPicPr>
          <p:cNvPr id="5" name="Picture 4">
            <a:extLst>
              <a:ext uri="{FF2B5EF4-FFF2-40B4-BE49-F238E27FC236}">
                <a16:creationId xmlns="" xmlns:a16="http://schemas.microsoft.com/office/drawing/2014/main" id="{1640AC54-C135-4B62-8299-C16ECE1F6A9C}"/>
              </a:ext>
            </a:extLst>
          </p:cNvPr>
          <p:cNvPicPr>
            <a:picLocks noChangeAspect="1"/>
          </p:cNvPicPr>
          <p:nvPr/>
        </p:nvPicPr>
        <p:blipFill rotWithShape="1">
          <a:blip r:embed="rId3"/>
          <a:srcRect l="6577" r="3077"/>
          <a:stretch/>
        </p:blipFill>
        <p:spPr>
          <a:xfrm>
            <a:off x="7969957" y="485422"/>
            <a:ext cx="3872088" cy="3798137"/>
          </a:xfrm>
          <a:prstGeom prst="rect">
            <a:avLst/>
          </a:prstGeom>
        </p:spPr>
      </p:pic>
    </p:spTree>
    <p:extLst>
      <p:ext uri="{BB962C8B-B14F-4D97-AF65-F5344CB8AC3E}">
        <p14:creationId xmlns:p14="http://schemas.microsoft.com/office/powerpoint/2010/main" val="37834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3969708-A6E6-422F-94F5-1848D78AE007}"/>
              </a:ext>
            </a:extLst>
          </p:cNvPr>
          <p:cNvPicPr>
            <a:picLocks noChangeAspect="1"/>
          </p:cNvPicPr>
          <p:nvPr/>
        </p:nvPicPr>
        <p:blipFill rotWithShape="1">
          <a:blip r:embed="rId2"/>
          <a:srcRect l="28056" t="39836" r="10185" b="11111"/>
          <a:stretch/>
        </p:blipFill>
        <p:spPr>
          <a:xfrm>
            <a:off x="508000" y="632178"/>
            <a:ext cx="9753221" cy="4357511"/>
          </a:xfrm>
          <a:prstGeom prst="rect">
            <a:avLst/>
          </a:prstGeom>
        </p:spPr>
      </p:pic>
    </p:spTree>
    <p:extLst>
      <p:ext uri="{BB962C8B-B14F-4D97-AF65-F5344CB8AC3E}">
        <p14:creationId xmlns:p14="http://schemas.microsoft.com/office/powerpoint/2010/main" val="282505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2645EFE-A144-42EC-8475-F172F8B2D2F1}"/>
              </a:ext>
            </a:extLst>
          </p:cNvPr>
          <p:cNvPicPr>
            <a:picLocks noChangeAspect="1"/>
          </p:cNvPicPr>
          <p:nvPr/>
        </p:nvPicPr>
        <p:blipFill rotWithShape="1">
          <a:blip r:embed="rId2"/>
          <a:srcRect l="28291" t="46245" r="9905" b="17806"/>
          <a:stretch/>
        </p:blipFill>
        <p:spPr>
          <a:xfrm>
            <a:off x="671332" y="155857"/>
            <a:ext cx="9039828" cy="2957733"/>
          </a:xfrm>
          <a:prstGeom prst="rect">
            <a:avLst/>
          </a:prstGeom>
        </p:spPr>
      </p:pic>
      <p:pic>
        <p:nvPicPr>
          <p:cNvPr id="5" name="Picture 4">
            <a:extLst>
              <a:ext uri="{FF2B5EF4-FFF2-40B4-BE49-F238E27FC236}">
                <a16:creationId xmlns="" xmlns:a16="http://schemas.microsoft.com/office/drawing/2014/main" id="{1B81FB6F-9896-4663-840C-42DC942ADE7C}"/>
              </a:ext>
            </a:extLst>
          </p:cNvPr>
          <p:cNvPicPr>
            <a:picLocks noChangeAspect="1"/>
          </p:cNvPicPr>
          <p:nvPr/>
        </p:nvPicPr>
        <p:blipFill rotWithShape="1">
          <a:blip r:embed="rId3"/>
          <a:srcRect l="36835" t="28186" r="8861" b="36540"/>
          <a:stretch/>
        </p:blipFill>
        <p:spPr>
          <a:xfrm>
            <a:off x="381964" y="3113590"/>
            <a:ext cx="8194877" cy="2994282"/>
          </a:xfrm>
          <a:prstGeom prst="rect">
            <a:avLst/>
          </a:prstGeom>
        </p:spPr>
      </p:pic>
    </p:spTree>
    <p:extLst>
      <p:ext uri="{BB962C8B-B14F-4D97-AF65-F5344CB8AC3E}">
        <p14:creationId xmlns:p14="http://schemas.microsoft.com/office/powerpoint/2010/main" val="104931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8518"/>
            <a:ext cx="10515600" cy="1325563"/>
          </a:xfrm>
        </p:spPr>
        <p:txBody>
          <a:bodyPr>
            <a:normAutofit/>
          </a:bodyPr>
          <a:lstStyle/>
          <a:p>
            <a:r>
              <a:rPr lang="en-US" sz="8000" dirty="0" smtClean="0"/>
              <a:t>Stem and leaf plot</a:t>
            </a:r>
            <a:endParaRPr lang="en-US" sz="8000" dirty="0"/>
          </a:p>
        </p:txBody>
      </p:sp>
    </p:spTree>
    <p:extLst>
      <p:ext uri="{BB962C8B-B14F-4D97-AF65-F5344CB8AC3E}">
        <p14:creationId xmlns:p14="http://schemas.microsoft.com/office/powerpoint/2010/main" val="1321944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C0B4E1BB-0761-4074-9106-90AC14E4D6F5}"/>
              </a:ext>
            </a:extLst>
          </p:cNvPr>
          <p:cNvGrpSpPr/>
          <p:nvPr/>
        </p:nvGrpSpPr>
        <p:grpSpPr>
          <a:xfrm>
            <a:off x="146047" y="425669"/>
            <a:ext cx="6865841" cy="2707354"/>
            <a:chOff x="1053153" y="783361"/>
            <a:chExt cx="5958735" cy="2349662"/>
          </a:xfrm>
        </p:grpSpPr>
        <p:pic>
          <p:nvPicPr>
            <p:cNvPr id="4" name="Picture 3">
              <a:extLst>
                <a:ext uri="{FF2B5EF4-FFF2-40B4-BE49-F238E27FC236}">
                  <a16:creationId xmlns="" xmlns:a16="http://schemas.microsoft.com/office/drawing/2014/main" id="{4F34BC8F-5365-44F6-8669-895412718C4B}"/>
                </a:ext>
              </a:extLst>
            </p:cNvPr>
            <p:cNvPicPr>
              <a:picLocks noChangeAspect="1"/>
            </p:cNvPicPr>
            <p:nvPr/>
          </p:nvPicPr>
          <p:blipFill rotWithShape="1">
            <a:blip r:embed="rId3"/>
            <a:srcRect l="39683" t="33418" r="30222" b="45485"/>
            <a:stretch/>
          </p:blipFill>
          <p:spPr>
            <a:xfrm>
              <a:off x="1053153" y="783361"/>
              <a:ext cx="5958735" cy="2349662"/>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 xmlns:a16="http://schemas.microsoft.com/office/drawing/2014/main" id="{CFA984D6-F695-4381-B3FF-380C6C0F4925}"/>
                    </a:ext>
                  </a:extLst>
                </p14:cNvPr>
                <p14:cNvContentPartPr/>
                <p14:nvPr/>
              </p14:nvContentPartPr>
              <p14:xfrm>
                <a:off x="2036616" y="1549732"/>
                <a:ext cx="533880" cy="396360"/>
              </p14:xfrm>
            </p:contentPart>
          </mc:Choice>
          <mc:Fallback xmlns="">
            <p:pic>
              <p:nvPicPr>
                <p:cNvPr id="7" name="Ink 6">
                  <a:extLst>
                    <a:ext uri="{FF2B5EF4-FFF2-40B4-BE49-F238E27FC236}">
                      <a16:creationId xmlns="" xmlns:a16="http://schemas.microsoft.com/office/drawing/2014/main" xmlns:p14="http://schemas.microsoft.com/office/powerpoint/2010/main" id="{CFA984D6-F695-4381-B3FF-380C6C0F4925}"/>
                    </a:ext>
                  </a:extLst>
                </p:cNvPr>
                <p:cNvPicPr/>
                <p:nvPr/>
              </p:nvPicPr>
              <p:blipFill>
                <a:blip r:embed="rId5"/>
                <a:stretch>
                  <a:fillRect/>
                </a:stretch>
              </p:blipFill>
              <p:spPr>
                <a:xfrm>
                  <a:off x="2028806" y="1541917"/>
                  <a:ext cx="549500" cy="41198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 xmlns:a16="http://schemas.microsoft.com/office/drawing/2014/main" id="{EF2735AA-0805-4878-B5EE-2A05E6CB1858}"/>
                    </a:ext>
                  </a:extLst>
                </p14:cNvPr>
                <p14:cNvContentPartPr/>
                <p14:nvPr/>
              </p14:nvContentPartPr>
              <p14:xfrm>
                <a:off x="5485776" y="1578892"/>
                <a:ext cx="569880" cy="393480"/>
              </p14:xfrm>
            </p:contentPart>
          </mc:Choice>
          <mc:Fallback xmlns="">
            <p:pic>
              <p:nvPicPr>
                <p:cNvPr id="9" name="Ink 8">
                  <a:extLst>
                    <a:ext uri="{FF2B5EF4-FFF2-40B4-BE49-F238E27FC236}">
                      <a16:creationId xmlns="" xmlns:a16="http://schemas.microsoft.com/office/drawing/2014/main" xmlns:p14="http://schemas.microsoft.com/office/powerpoint/2010/main" id="{EF2735AA-0805-4878-B5EE-2A05E6CB1858}"/>
                    </a:ext>
                  </a:extLst>
                </p:cNvPr>
                <p:cNvPicPr/>
                <p:nvPr/>
              </p:nvPicPr>
              <p:blipFill>
                <a:blip r:embed="rId7"/>
                <a:stretch>
                  <a:fillRect/>
                </a:stretch>
              </p:blipFill>
              <p:spPr>
                <a:xfrm>
                  <a:off x="5477965" y="1571085"/>
                  <a:ext cx="585502" cy="409094"/>
                </a:xfrm>
                <a:prstGeom prst="rect">
                  <a:avLst/>
                </a:prstGeom>
              </p:spPr>
            </p:pic>
          </mc:Fallback>
        </mc:AlternateContent>
      </p:grpSp>
      <p:pic>
        <p:nvPicPr>
          <p:cNvPr id="2" name="Picture 1"/>
          <p:cNvPicPr>
            <a:picLocks noChangeAspect="1"/>
          </p:cNvPicPr>
          <p:nvPr/>
        </p:nvPicPr>
        <p:blipFill rotWithShape="1">
          <a:blip r:embed="rId8"/>
          <a:srcRect l="42131" t="43359" r="14714" b="30274"/>
          <a:stretch/>
        </p:blipFill>
        <p:spPr>
          <a:xfrm>
            <a:off x="161813" y="3133023"/>
            <a:ext cx="9191596" cy="3157418"/>
          </a:xfrm>
          <a:prstGeom prst="rect">
            <a:avLst/>
          </a:prstGeom>
        </p:spPr>
      </p:pic>
    </p:spTree>
    <p:extLst>
      <p:ext uri="{BB962C8B-B14F-4D97-AF65-F5344CB8AC3E}">
        <p14:creationId xmlns:p14="http://schemas.microsoft.com/office/powerpoint/2010/main" val="26428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326</Words>
  <Application>Microsoft Office PowerPoint</Application>
  <PresentationFormat>Widescreen</PresentationFormat>
  <Paragraphs>62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Poppins</vt:lpstr>
      <vt:lpstr>Office Theme</vt:lpstr>
      <vt:lpstr>Course Code: MS-212  Couse Title: Probability and Statistics </vt:lpstr>
      <vt:lpstr>Text Book: Probability and statistics for engineering and scientist 8th Edition by  Walpole, mayer</vt:lpstr>
      <vt:lpstr>PowerPoint Presentation</vt:lpstr>
      <vt:lpstr>PowerPoint Presentation</vt:lpstr>
      <vt:lpstr>PowerPoint Presentation</vt:lpstr>
      <vt:lpstr>PowerPoint Presentation</vt:lpstr>
      <vt:lpstr>PowerPoint Presentation</vt:lpstr>
      <vt:lpstr>Stem and leaf plot</vt:lpstr>
      <vt:lpstr>PowerPoint Presentation</vt:lpstr>
      <vt:lpstr>PowerPoint Presentation</vt:lpstr>
      <vt:lpstr>PowerPoint Presentation</vt:lpstr>
      <vt:lpstr>Histogram: Study the shape</vt:lpstr>
      <vt:lpstr>Histogram: Study the shape</vt:lpstr>
      <vt:lpstr>Histogram: Study the shape</vt:lpstr>
      <vt:lpstr>Histogram: Study the shape</vt:lpstr>
      <vt:lpstr>Histogram: Study the shape</vt:lpstr>
      <vt:lpstr>Histogram: Study the shape</vt:lpstr>
      <vt:lpstr>PowerPoint Presentation</vt:lpstr>
      <vt:lpstr>PowerPoint Presentation</vt:lpstr>
      <vt:lpstr>PowerPoint Presentation</vt:lpstr>
      <vt:lpstr>Ex 1.17-1.25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MS-222 Couse Title: Probability Methods in Engineering </dc:title>
  <dc:creator>ahmed farid</dc:creator>
  <cp:lastModifiedBy>Ahmed Farid</cp:lastModifiedBy>
  <cp:revision>29</cp:revision>
  <dcterms:created xsi:type="dcterms:W3CDTF">2018-02-18T09:32:46Z</dcterms:created>
  <dcterms:modified xsi:type="dcterms:W3CDTF">2019-10-11T10:15:20Z</dcterms:modified>
</cp:coreProperties>
</file>