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E096E-B514-4B34-B48C-37C2F7C1BCA5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CDB7-9341-43A9-84A9-473C9888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opinion are same than they are independent of their level of income.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CDB7-9341-43A9-84A9-473C988805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1463-639C-4D11-A0DE-F3299173180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099D-6984-433F-9AD1-0536E408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525"/>
            <a:ext cx="9144000" cy="1380912"/>
          </a:xfrm>
        </p:spPr>
        <p:txBody>
          <a:bodyPr/>
          <a:lstStyle/>
          <a:p>
            <a:r>
              <a:rPr lang="en-US" dirty="0"/>
              <a:t>Testing of Hypotheses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Chapter # 10</a:t>
            </a:r>
          </a:p>
        </p:txBody>
      </p:sp>
    </p:spTree>
    <p:extLst>
      <p:ext uri="{BB962C8B-B14F-4D97-AF65-F5344CB8AC3E}">
        <p14:creationId xmlns:p14="http://schemas.microsoft.com/office/powerpoint/2010/main" val="362474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Ex: 10.19 – 10.26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5079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825"/>
            <a:ext cx="11561039" cy="23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797"/>
          <a:stretch/>
        </p:blipFill>
        <p:spPr>
          <a:xfrm>
            <a:off x="295701" y="1825625"/>
            <a:ext cx="10785144" cy="34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1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2" y="3613485"/>
            <a:ext cx="11745932" cy="2732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2" y="1675313"/>
            <a:ext cx="11745932" cy="12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47985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 : </a:t>
            </a:r>
            <a:r>
              <a:rPr lang="en-US" dirty="0" smtClean="0"/>
              <a:t>Die is fair (Good fit)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: Die is </a:t>
            </a:r>
            <a:r>
              <a:rPr lang="en-US" dirty="0" smtClean="0"/>
              <a:t>not fair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⍺=0.05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Decision: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Accept H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(We conclude that there is insufficient evidence that die is not balanced)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195"/>
            <a:ext cx="10515600" cy="1349494"/>
          </a:xfrm>
        </p:spPr>
        <p:txBody>
          <a:bodyPr/>
          <a:lstStyle/>
          <a:p>
            <a:r>
              <a:rPr lang="en-US" dirty="0" smtClean="0"/>
              <a:t>Test for Independence (Categorical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446663"/>
            <a:ext cx="11832609" cy="4730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Determine </a:t>
            </a:r>
            <a:r>
              <a:rPr lang="en-US" dirty="0"/>
              <a:t>whether the opinions of the voting residents of the </a:t>
            </a:r>
            <a:r>
              <a:rPr lang="en-US" dirty="0" smtClean="0"/>
              <a:t>state of </a:t>
            </a:r>
            <a:r>
              <a:rPr lang="en-US" dirty="0"/>
              <a:t>Illinois concerning a new tax reform are independent of their levels of </a:t>
            </a:r>
            <a:r>
              <a:rPr lang="en-US" dirty="0" smtClean="0"/>
              <a:t>income. Members </a:t>
            </a:r>
            <a:r>
              <a:rPr lang="en-US" dirty="0"/>
              <a:t>of a random sample of 1000 registered voters from the state of </a:t>
            </a:r>
            <a:r>
              <a:rPr lang="en-US" dirty="0" smtClean="0"/>
              <a:t>Illinois are </a:t>
            </a:r>
            <a:r>
              <a:rPr lang="en-US" dirty="0"/>
              <a:t>classiﬁed as to whether they are in a low, medium, or high income </a:t>
            </a:r>
            <a:r>
              <a:rPr lang="en-US" dirty="0" smtClean="0"/>
              <a:t>bracket and whether </a:t>
            </a:r>
            <a:r>
              <a:rPr lang="en-US" dirty="0"/>
              <a:t>or not they favor the tax reform. The observed frequencies </a:t>
            </a:r>
            <a:r>
              <a:rPr lang="en-US" dirty="0" smtClean="0"/>
              <a:t>are presented in the following Table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02" y="4054024"/>
            <a:ext cx="8214958" cy="2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2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037230"/>
            <a:ext cx="11873552" cy="5718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 : </a:t>
            </a:r>
            <a:r>
              <a:rPr lang="en-US" dirty="0" smtClean="0"/>
              <a:t>Voter’s opinion and his/her level of income are independent</a:t>
            </a:r>
            <a:endParaRPr lang="en-US" dirty="0"/>
          </a:p>
          <a:p>
            <a:r>
              <a:rPr lang="en-US" dirty="0"/>
              <a:t>H1 : Voter’s opinion and his/her level of income </a:t>
            </a:r>
            <a:r>
              <a:rPr lang="en-US" dirty="0" smtClean="0"/>
              <a:t>are not </a:t>
            </a:r>
            <a:r>
              <a:rPr lang="en-US" dirty="0"/>
              <a:t>independent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⍺=0.05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ʋ=(r - 1)(c - 1)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Decision: The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null hypothesis is rejected and we conclude that a voter’s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opinion concerning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tax reform and his or her level of income are not independent.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46" y="3181847"/>
            <a:ext cx="8486705" cy="17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327546"/>
            <a:ext cx="11791665" cy="58494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Q) Referring </a:t>
            </a:r>
            <a:r>
              <a:rPr lang="en-US" dirty="0"/>
              <a:t>to </a:t>
            </a:r>
            <a:r>
              <a:rPr lang="en-US" dirty="0" smtClean="0"/>
              <a:t>the following data, </a:t>
            </a:r>
            <a:r>
              <a:rPr lang="en-US" dirty="0"/>
              <a:t>test the hypothesis that opinions </a:t>
            </a:r>
            <a:r>
              <a:rPr lang="en-US" dirty="0" smtClean="0"/>
              <a:t>concerning the </a:t>
            </a:r>
            <a:r>
              <a:rPr lang="en-US" dirty="0"/>
              <a:t>proposed </a:t>
            </a:r>
            <a:r>
              <a:rPr lang="en-US" dirty="0" smtClean="0"/>
              <a:t>law </a:t>
            </a:r>
            <a:r>
              <a:rPr lang="en-US" dirty="0"/>
              <a:t>are the same within each political aﬃliation. Use a </a:t>
            </a:r>
            <a:r>
              <a:rPr lang="en-US" dirty="0" smtClean="0"/>
              <a:t>0.05 level </a:t>
            </a:r>
            <a:r>
              <a:rPr lang="en-US" dirty="0"/>
              <a:t>of signiﬁcance.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54" y="1639934"/>
            <a:ext cx="7978353" cy="18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89191" cy="24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6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23" y="4858603"/>
            <a:ext cx="12012377" cy="185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 Computation</a:t>
            </a:r>
          </a:p>
          <a:p>
            <a:pPr marL="0" indent="0">
              <a:buNone/>
            </a:pPr>
            <a:r>
              <a:rPr lang="en-US" dirty="0"/>
              <a:t>6. Decision: </a:t>
            </a:r>
            <a:r>
              <a:rPr lang="en-US" dirty="0" smtClean="0"/>
              <a:t>Accept H</a:t>
            </a:r>
            <a:r>
              <a:rPr lang="en-US" baseline="-25000" dirty="0" smtClean="0"/>
              <a:t>o</a:t>
            </a:r>
            <a:r>
              <a:rPr lang="en-US" dirty="0" smtClean="0"/>
              <a:t>. </a:t>
            </a:r>
            <a:r>
              <a:rPr lang="en-US" dirty="0"/>
              <a:t>There is insuﬃcient evidence to conclude </a:t>
            </a:r>
            <a:r>
              <a:rPr lang="en-US" dirty="0" smtClean="0"/>
              <a:t>that the </a:t>
            </a:r>
            <a:r>
              <a:rPr lang="en-US" dirty="0"/>
              <a:t>proportions of Democrats, Republicans, and Independents diﬀer for </a:t>
            </a:r>
            <a:r>
              <a:rPr lang="en-US" dirty="0" smtClean="0"/>
              <a:t>each stated </a:t>
            </a:r>
            <a:r>
              <a:rPr lang="en-US" dirty="0"/>
              <a:t>opinion.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3" y="866774"/>
            <a:ext cx="8950729" cy="19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hypothesis, sometimes called confirmatory data analysis, is a hypothesis that is testable on the basis of observing a process that is modeled via a set of random variables. A statistical hypothesis test is a method of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7603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of several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" y="627798"/>
            <a:ext cx="11737075" cy="6059605"/>
          </a:xfrm>
        </p:spPr>
        <p:txBody>
          <a:bodyPr/>
          <a:lstStyle/>
          <a:p>
            <a:r>
              <a:rPr lang="en-US" dirty="0" smtClean="0"/>
              <a:t>Q) </a:t>
            </a:r>
            <a:r>
              <a:rPr lang="en-US" dirty="0"/>
              <a:t>In a shop study, a set of data was collected to determine whether or not </a:t>
            </a:r>
            <a:r>
              <a:rPr lang="en-US" dirty="0" smtClean="0"/>
              <a:t>the proportion </a:t>
            </a:r>
            <a:r>
              <a:rPr lang="en-US" dirty="0"/>
              <a:t>of defectives produced was the same for workers on the day, </a:t>
            </a:r>
            <a:r>
              <a:rPr lang="en-US" dirty="0" smtClean="0"/>
              <a:t>evening, and </a:t>
            </a:r>
            <a:r>
              <a:rPr lang="en-US" dirty="0"/>
              <a:t>night shifts. The data collected are shown in </a:t>
            </a:r>
            <a:r>
              <a:rPr lang="en-US" dirty="0" smtClean="0"/>
              <a:t>the following Table.</a:t>
            </a:r>
            <a:r>
              <a:rPr lang="en-US" dirty="0"/>
              <a:t> Use a 0.025 level of signiﬁcance to determine if the proportion of defectives is </a:t>
            </a:r>
            <a:r>
              <a:rPr lang="en-US" dirty="0" smtClean="0"/>
              <a:t>the same </a:t>
            </a:r>
            <a:r>
              <a:rPr lang="en-US" dirty="0"/>
              <a:t>for all three shifts.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18" y="3035561"/>
            <a:ext cx="5764228" cy="12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0" y="1690688"/>
            <a:ext cx="11317805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8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57" y="2971843"/>
            <a:ext cx="2660896" cy="403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0" y="365124"/>
            <a:ext cx="10544033" cy="260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85" y="3921191"/>
            <a:ext cx="7752990" cy="1469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0" y="5636800"/>
            <a:ext cx="10367963" cy="11188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14949" y="5827594"/>
            <a:ext cx="37544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6100549"/>
            <a:ext cx="2438053" cy="23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hypotheses which we want to test is called Null hypothesis Denoted by H</a:t>
            </a:r>
            <a:r>
              <a:rPr lang="en-US" baseline="-25000" dirty="0"/>
              <a:t>o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Opposite to Null hypothesis is called Alternative Hypothesis denoted by H</a:t>
            </a:r>
            <a:r>
              <a:rPr lang="en-US" baseline="-25000" dirty="0"/>
              <a:t>1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894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 battery manufacturing company claims that the batteries they produce posses an average length of life 2 years. We can accept or reject their claims on the basis of sample by testing relevant hypothesis. </a:t>
            </a:r>
          </a:p>
          <a:p>
            <a:r>
              <a:rPr lang="en-US" dirty="0"/>
              <a:t>In this example the null hypothesis is that the average length of life is 2 years.</a:t>
            </a:r>
          </a:p>
          <a:p>
            <a:r>
              <a:rPr lang="en-US" dirty="0" err="1"/>
              <a:t>i.e</a:t>
            </a:r>
            <a:r>
              <a:rPr lang="en-US" dirty="0"/>
              <a:t> H</a:t>
            </a:r>
            <a:r>
              <a:rPr lang="en-US" baseline="-25000" dirty="0"/>
              <a:t>o</a:t>
            </a:r>
            <a:r>
              <a:rPr lang="en-US" dirty="0"/>
              <a:t> : </a:t>
            </a:r>
            <a:r>
              <a:rPr lang="el-GR" dirty="0"/>
              <a:t>μ</a:t>
            </a:r>
            <a:r>
              <a:rPr lang="en-US" dirty="0"/>
              <a:t>=2</a:t>
            </a:r>
          </a:p>
          <a:p>
            <a:r>
              <a:rPr lang="en-US" dirty="0"/>
              <a:t>Alternative hypothesis may be stated as </a:t>
            </a:r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: </a:t>
            </a:r>
            <a:r>
              <a:rPr lang="el-GR" dirty="0"/>
              <a:t>μ≠</a:t>
            </a:r>
            <a:r>
              <a:rPr lang="en-US" dirty="0"/>
              <a:t>2    or      H</a:t>
            </a:r>
            <a:r>
              <a:rPr lang="en-US" baseline="-25000" dirty="0"/>
              <a:t>1</a:t>
            </a:r>
            <a:r>
              <a:rPr lang="en-US" dirty="0"/>
              <a:t> : </a:t>
            </a:r>
            <a:r>
              <a:rPr lang="el-GR" dirty="0"/>
              <a:t>μ</a:t>
            </a:r>
            <a:r>
              <a:rPr lang="en-US" dirty="0"/>
              <a:t>&lt;2,</a:t>
            </a:r>
            <a:r>
              <a:rPr lang="el-GR" dirty="0"/>
              <a:t> μ</a:t>
            </a:r>
            <a:r>
              <a:rPr lang="en-US" dirty="0"/>
              <a:t>&gt;2</a:t>
            </a:r>
          </a:p>
        </p:txBody>
      </p:sp>
    </p:spTree>
    <p:extLst>
      <p:ext uri="{BB962C8B-B14F-4D97-AF65-F5344CB8AC3E}">
        <p14:creationId xmlns:p14="http://schemas.microsoft.com/office/powerpoint/2010/main" val="248016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39" t="38004" r="12127" b="49453"/>
          <a:stretch/>
        </p:blipFill>
        <p:spPr>
          <a:xfrm>
            <a:off x="191067" y="368489"/>
            <a:ext cx="11197239" cy="1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67" t="50349" r="11121" b="33723"/>
          <a:stretch/>
        </p:blipFill>
        <p:spPr>
          <a:xfrm>
            <a:off x="463814" y="120426"/>
            <a:ext cx="9654270" cy="18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1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8BFA3D4-9313-41D4-A381-5F2C5512D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4" t="33745" r="20741" b="45185"/>
          <a:stretch/>
        </p:blipFill>
        <p:spPr>
          <a:xfrm>
            <a:off x="259643" y="225777"/>
            <a:ext cx="8091315" cy="21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9025" y="486011"/>
            <a:ext cx="6910348" cy="1983532"/>
            <a:chOff x="509025" y="486011"/>
            <a:chExt cx="6910348" cy="1983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6A8C5A3-501B-487F-BE44-F76894960F26}"/>
                </a:ext>
              </a:extLst>
            </p:cNvPr>
            <p:cNvGrpSpPr/>
            <p:nvPr/>
          </p:nvGrpSpPr>
          <p:grpSpPr>
            <a:xfrm>
              <a:off x="509025" y="546100"/>
              <a:ext cx="6910348" cy="1923443"/>
              <a:chOff x="509025" y="546100"/>
              <a:chExt cx="6910348" cy="192344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5080723A-AAA7-4042-AF42-0F74B3447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90047" y="546100"/>
                <a:ext cx="6736442" cy="76193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E2847788-24F6-45BF-B63C-48AF7148EE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51171" t="16338" r="20727" b="74177"/>
              <a:stretch/>
            </p:blipFill>
            <p:spPr>
              <a:xfrm>
                <a:off x="509025" y="1157561"/>
                <a:ext cx="6910348" cy="1311982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1064526" y="486011"/>
              <a:ext cx="4443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25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47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516</Words>
  <Application>Microsoft Office PowerPoint</Application>
  <PresentationFormat>Widescreen</PresentationFormat>
  <Paragraphs>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Testing of Hypotheses</vt:lpstr>
      <vt:lpstr>Statistical Hypotheses</vt:lpstr>
      <vt:lpstr>Null Hypotheses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Goodness of fit.</vt:lpstr>
      <vt:lpstr>PowerPoint Presentation</vt:lpstr>
      <vt:lpstr>PowerPoint Presentation</vt:lpstr>
      <vt:lpstr>Solution:</vt:lpstr>
      <vt:lpstr>Test for Independence (Categorical Data)</vt:lpstr>
      <vt:lpstr>Solution:</vt:lpstr>
      <vt:lpstr>PowerPoint Presentation</vt:lpstr>
      <vt:lpstr>PowerPoint Presentation</vt:lpstr>
      <vt:lpstr>Solution:</vt:lpstr>
      <vt:lpstr>Testing of several proportion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Hypotheses</dc:title>
  <dc:creator>Ahmed Farid</dc:creator>
  <cp:lastModifiedBy>Ahmed Farid</cp:lastModifiedBy>
  <cp:revision>21</cp:revision>
  <dcterms:created xsi:type="dcterms:W3CDTF">2018-05-09T05:46:08Z</dcterms:created>
  <dcterms:modified xsi:type="dcterms:W3CDTF">2019-06-11T05:22:48Z</dcterms:modified>
</cp:coreProperties>
</file>