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4" r:id="rId7"/>
    <p:sldId id="262" r:id="rId8"/>
    <p:sldId id="263" r:id="rId9"/>
    <p:sldId id="267" r:id="rId10"/>
    <p:sldId id="269" r:id="rId11"/>
    <p:sldId id="265" r:id="rId12"/>
    <p:sldId id="257" r:id="rId13"/>
    <p:sldId id="266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3D1-1D72-4393-8037-DAC3BBD04A4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3C4-D4CC-48CE-9AAF-22946B03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2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3D1-1D72-4393-8037-DAC3BBD04A4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3C4-D4CC-48CE-9AAF-22946B03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6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3D1-1D72-4393-8037-DAC3BBD04A4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3C4-D4CC-48CE-9AAF-22946B03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3D1-1D72-4393-8037-DAC3BBD04A4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3C4-D4CC-48CE-9AAF-22946B03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3D1-1D72-4393-8037-DAC3BBD04A4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3C4-D4CC-48CE-9AAF-22946B03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8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3D1-1D72-4393-8037-DAC3BBD04A4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3C4-D4CC-48CE-9AAF-22946B03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6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3D1-1D72-4393-8037-DAC3BBD04A4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3C4-D4CC-48CE-9AAF-22946B03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7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3D1-1D72-4393-8037-DAC3BBD04A4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3C4-D4CC-48CE-9AAF-22946B03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3D1-1D72-4393-8037-DAC3BBD04A4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3C4-D4CC-48CE-9AAF-22946B03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3D1-1D72-4393-8037-DAC3BBD04A4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3C4-D4CC-48CE-9AAF-22946B03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0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03D1-1D72-4393-8037-DAC3BBD04A4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3C4-D4CC-48CE-9AAF-22946B03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03D1-1D72-4393-8037-DAC3BBD04A4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63C4-D4CC-48CE-9AAF-22946B037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4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Linear Regression and Correlation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45208"/>
            <a:ext cx="9144000" cy="82227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Chapter 11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3282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869"/>
          <a:stretch/>
        </p:blipFill>
        <p:spPr>
          <a:xfrm>
            <a:off x="838200" y="1446663"/>
            <a:ext cx="8619699" cy="44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1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6" y="1690688"/>
            <a:ext cx="11019573" cy="149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8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100(1-⍺)% confidence interval for parameter β in regression line for </a:t>
                </a:r>
                <a:r>
                  <a:rPr lang="en-US" dirty="0" err="1"/>
                  <a:t>μ</a:t>
                </a:r>
                <a:r>
                  <a:rPr lang="en-US" baseline="-25000" dirty="0" err="1"/>
                  <a:t>Y|x</a:t>
                </a:r>
                <a:r>
                  <a:rPr lang="en-US" dirty="0"/>
                  <a:t> =⍺+β x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⍺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⍺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,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82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57" y="365125"/>
            <a:ext cx="10717387" cy="808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7" y="1250968"/>
            <a:ext cx="8565622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2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 11.18- 11.21</a:t>
            </a:r>
          </a:p>
          <a:p>
            <a:r>
              <a:rPr lang="en-US" dirty="0" smtClean="0"/>
              <a:t>Ex11.24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8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Assignment only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To test the null hypothesis H</a:t>
                </a:r>
                <a:r>
                  <a:rPr lang="en-US" baseline="-25000" dirty="0" smtClean="0"/>
                  <a:t>0 </a:t>
                </a:r>
                <a:r>
                  <a:rPr lang="en-US" dirty="0" smtClean="0"/>
                  <a:t>that β= β</a:t>
                </a:r>
                <a:r>
                  <a:rPr lang="en-US" baseline="-25000" dirty="0" smtClean="0"/>
                  <a:t>0 </a:t>
                </a:r>
                <a:r>
                  <a:rPr lang="en-US" dirty="0" smtClean="0"/>
                  <a:t>against </a:t>
                </a:r>
                <a:r>
                  <a:rPr lang="en-US" dirty="0"/>
                  <a:t>a suitable </a:t>
                </a:r>
                <a:r>
                  <a:rPr lang="en-US" dirty="0" smtClean="0"/>
                  <a:t>alternative, we </a:t>
                </a:r>
                <a:r>
                  <a:rPr lang="en-US" dirty="0"/>
                  <a:t>can use the t-distribution with n − 2 degrees of freedom </a:t>
                </a:r>
                <a:r>
                  <a:rPr lang="en-US" dirty="0" smtClean="0"/>
                  <a:t>to establish </a:t>
                </a:r>
                <a:r>
                  <a:rPr lang="en-US" dirty="0"/>
                  <a:t>a </a:t>
                </a:r>
                <a:r>
                  <a:rPr lang="en-US" dirty="0" smtClean="0"/>
                  <a:t>critical region </a:t>
                </a:r>
                <a:r>
                  <a:rPr lang="en-US" dirty="0"/>
                  <a:t>and then base our decision on the value </a:t>
                </a:r>
                <a:r>
                  <a:rPr lang="en-US" dirty="0" smtClean="0"/>
                  <a:t>of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16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Linear regression: y=</a:t>
                </a:r>
                <a:r>
                  <a:rPr lang="en-US" dirty="0" err="1"/>
                  <a:t>a+bx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767639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11.1: Estimate the regression line for the 33 samples of chemically treated waste data given in the following table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737" y="1603766"/>
            <a:ext cx="8564326" cy="49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1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770233"/>
            <a:ext cx="8653747" cy="54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8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933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 11.2-11.6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3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4" y="292100"/>
            <a:ext cx="7091220" cy="30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0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of square error (SSE)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Sum of square total (SST)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75" y="2318057"/>
            <a:ext cx="2699054" cy="834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9453"/>
          <a:stretch/>
        </p:blipFill>
        <p:spPr>
          <a:xfrm>
            <a:off x="2227712" y="4001295"/>
            <a:ext cx="2724078" cy="6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1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of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0 ≤ R</a:t>
            </a:r>
            <a:r>
              <a:rPr lang="en-US" baseline="30000" smtClean="0"/>
              <a:t>2</a:t>
            </a:r>
            <a:r>
              <a:rPr lang="en-US" smtClean="0"/>
              <a:t> ≤ 1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5377930" cy="7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5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579999" cy="31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0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134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Simple Linear Regression and Correlation</vt:lpstr>
      <vt:lpstr>PowerPoint Presentation</vt:lpstr>
      <vt:lpstr>Example 11.1: Estimate the regression line for the 33 samples of chemically treated waste data given in the following table</vt:lpstr>
      <vt:lpstr>PowerPoint Presentation</vt:lpstr>
      <vt:lpstr>EX 11.2-11.6</vt:lpstr>
      <vt:lpstr>PowerPoint Presentation</vt:lpstr>
      <vt:lpstr>Square error</vt:lpstr>
      <vt:lpstr>Coefficient of determination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Assignment only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 and Correlation</dc:title>
  <dc:creator>Ahmed Farid</dc:creator>
  <cp:lastModifiedBy>Ahmed Farid</cp:lastModifiedBy>
  <cp:revision>14</cp:revision>
  <dcterms:created xsi:type="dcterms:W3CDTF">2018-05-16T05:00:11Z</dcterms:created>
  <dcterms:modified xsi:type="dcterms:W3CDTF">2019-06-18T08:22:51Z</dcterms:modified>
</cp:coreProperties>
</file>