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8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3E5F-A957-4445-9339-90B6A849D47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8522-6CBF-449D-A546-12D96B39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5" y="242485"/>
            <a:ext cx="11485727" cy="958518"/>
          </a:xfrm>
        </p:spPr>
        <p:txBody>
          <a:bodyPr/>
          <a:lstStyle/>
          <a:p>
            <a:r>
              <a:rPr lang="en-US" dirty="0"/>
              <a:t>An experiment consists of flipping a fair coin 8 times and counting the number of tails. Find </a:t>
            </a:r>
            <a:r>
              <a:rPr lang="en-US" dirty="0" smtClean="0"/>
              <a:t>the probability </a:t>
            </a:r>
            <a:r>
              <a:rPr lang="en-US" dirty="0"/>
              <a:t>of seeing exactly 6 or 7 tails.</a:t>
            </a:r>
          </a:p>
        </p:txBody>
      </p:sp>
    </p:spTree>
    <p:extLst>
      <p:ext uri="{BB962C8B-B14F-4D97-AF65-F5344CB8AC3E}">
        <p14:creationId xmlns:p14="http://schemas.microsoft.com/office/powerpoint/2010/main" val="316294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2" y="297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You </a:t>
            </a:r>
            <a:r>
              <a:rPr lang="en-US" dirty="0"/>
              <a:t>sell sandwiches. 70% of people choose chicken, the rest choose egg. What is the </a:t>
            </a:r>
            <a:r>
              <a:rPr lang="en-US" dirty="0" smtClean="0"/>
              <a:t>probability of </a:t>
            </a:r>
            <a:r>
              <a:rPr lang="en-US" dirty="0"/>
              <a:t>selling 2 chicken sandwiches to the next 3 customers? </a:t>
            </a:r>
          </a:p>
        </p:txBody>
      </p:sp>
    </p:spTree>
    <p:extLst>
      <p:ext uri="{BB962C8B-B14F-4D97-AF65-F5344CB8AC3E}">
        <p14:creationId xmlns:p14="http://schemas.microsoft.com/office/powerpoint/2010/main" val="226018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29" y="256132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Q) A </a:t>
            </a:r>
            <a:r>
              <a:rPr lang="en-US" dirty="0"/>
              <a:t>fair die is thrown 4 times. What is the probability of getting: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a. 0 twos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b. 2 twos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c. 3 twos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d. 4 twos </a:t>
            </a:r>
          </a:p>
        </p:txBody>
      </p:sp>
    </p:spTree>
    <p:extLst>
      <p:ext uri="{BB962C8B-B14F-4D97-AF65-F5344CB8AC3E}">
        <p14:creationId xmlns:p14="http://schemas.microsoft.com/office/powerpoint/2010/main" val="25897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3" y="2834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Your </a:t>
            </a:r>
            <a:r>
              <a:rPr lang="en-US" dirty="0"/>
              <a:t>company makes 4 bikes. 90% passes final inspection and 10% fail and need to be </a:t>
            </a:r>
            <a:r>
              <a:rPr lang="en-US" dirty="0" smtClean="0"/>
              <a:t>fixed. What </a:t>
            </a:r>
            <a:r>
              <a:rPr lang="en-US" dirty="0"/>
              <a:t>is the expected and variance of the 4 next inspections. </a:t>
            </a:r>
          </a:p>
        </p:txBody>
      </p:sp>
    </p:spTree>
    <p:extLst>
      <p:ext uri="{BB962C8B-B14F-4D97-AF65-F5344CB8AC3E}">
        <p14:creationId xmlns:p14="http://schemas.microsoft.com/office/powerpoint/2010/main" val="167822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3" y="2834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Suppose </a:t>
            </a:r>
            <a:r>
              <a:rPr lang="en-US" dirty="0"/>
              <a:t>the probability that a college freshman will graduate is 0.6 Three college freshmen </a:t>
            </a:r>
            <a:r>
              <a:rPr lang="en-US" dirty="0" smtClean="0"/>
              <a:t>are randomly </a:t>
            </a:r>
            <a:r>
              <a:rPr lang="en-US" dirty="0"/>
              <a:t>selected. What is the probability that at most two of these students will graduate? </a:t>
            </a:r>
          </a:p>
        </p:txBody>
      </p:sp>
    </p:spTree>
    <p:extLst>
      <p:ext uri="{BB962C8B-B14F-4D97-AF65-F5344CB8AC3E}">
        <p14:creationId xmlns:p14="http://schemas.microsoft.com/office/powerpoint/2010/main" val="78471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10" y="351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How </a:t>
            </a:r>
            <a:r>
              <a:rPr lang="en-US" dirty="0"/>
              <a:t>would I find the cumulative distribution function of a binomial?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0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1" y="297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Q) A </a:t>
            </a:r>
            <a:r>
              <a:rPr lang="en-US" sz="2400" dirty="0"/>
              <a:t>fair coin is tossed 100 times. What is the probability that:</a:t>
            </a:r>
          </a:p>
          <a:p>
            <a:r>
              <a:rPr lang="en-US" sz="2400" i="1" dirty="0"/>
              <a:t>a.  heads will appear </a:t>
            </a:r>
            <a:r>
              <a:rPr lang="en-US" sz="2400" b="1" i="1" dirty="0"/>
              <a:t>exactly 52 times?</a:t>
            </a:r>
          </a:p>
          <a:p>
            <a:r>
              <a:rPr lang="en-US" sz="2400" i="1" dirty="0"/>
              <a:t>b.  there will be </a:t>
            </a:r>
            <a:r>
              <a:rPr lang="en-US" sz="2400" b="1" i="1" dirty="0"/>
              <a:t>at most 52 heads?</a:t>
            </a:r>
          </a:p>
          <a:p>
            <a:r>
              <a:rPr lang="en-US" sz="2400" i="1" dirty="0"/>
              <a:t>c.  there will be </a:t>
            </a:r>
            <a:r>
              <a:rPr lang="en-US" sz="2400" b="1" i="1" dirty="0"/>
              <a:t>at least 48 heads?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94" y="228837"/>
            <a:ext cx="10515600" cy="23642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Q) A </a:t>
            </a:r>
            <a:r>
              <a:rPr lang="en-US" b="1" dirty="0"/>
              <a:t>batch of 100 piston rings is known to contain 10 defective rings. If two piston rings </a:t>
            </a:r>
            <a:r>
              <a:rPr lang="en-US" b="1" dirty="0" smtClean="0"/>
              <a:t>are drawn </a:t>
            </a:r>
            <a:r>
              <a:rPr lang="en-US" b="1" dirty="0"/>
              <a:t>from the batch, write down the probabilities that:</a:t>
            </a:r>
          </a:p>
          <a:p>
            <a:r>
              <a:rPr lang="en-US" b="1" dirty="0"/>
              <a:t>(a) the first ring is defective;</a:t>
            </a:r>
          </a:p>
          <a:p>
            <a:r>
              <a:rPr lang="en-US" b="1" dirty="0"/>
              <a:t>(b) the second ring is defective given that the first one is defective.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02" y="228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</a:t>
            </a:r>
            <a:r>
              <a:rPr lang="en-US" dirty="0"/>
              <a:t>A batch of 10 rocker cover gaskets contains 4 defective gaskets. If we draw samples of size </a:t>
            </a:r>
            <a:r>
              <a:rPr lang="en-US" dirty="0" smtClean="0"/>
              <a:t>3 without </a:t>
            </a:r>
            <a:r>
              <a:rPr lang="en-US" dirty="0"/>
              <a:t>replacement, from the batch of 10, find the probability that a sample contains </a:t>
            </a:r>
            <a:r>
              <a:rPr lang="en-US" dirty="0" smtClean="0"/>
              <a:t>2 defective </a:t>
            </a:r>
            <a:r>
              <a:rPr lang="en-US" dirty="0"/>
              <a:t>gaskets. Find </a:t>
            </a:r>
            <a:r>
              <a:rPr lang="en-US" dirty="0" smtClean="0"/>
              <a:t>the expectation </a:t>
            </a:r>
            <a:r>
              <a:rPr lang="en-US" dirty="0"/>
              <a:t>and variance of samples containing 2 defective gaskets.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2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5" y="201542"/>
            <a:ext cx="10515600" cy="21185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Q) In </a:t>
            </a:r>
            <a:r>
              <a:rPr lang="en-US" b="1" dirty="0"/>
              <a:t>the manufacture of car </a:t>
            </a:r>
            <a:r>
              <a:rPr lang="en-US" b="1" dirty="0" err="1"/>
              <a:t>tyres</a:t>
            </a:r>
            <a:r>
              <a:rPr lang="en-US" b="1" dirty="0"/>
              <a:t>, a particular production process is known to yield 10 </a:t>
            </a:r>
            <a:r>
              <a:rPr lang="en-US" b="1" dirty="0" err="1"/>
              <a:t>tyres</a:t>
            </a:r>
            <a:r>
              <a:rPr lang="en-US" b="1" dirty="0"/>
              <a:t> </a:t>
            </a:r>
            <a:r>
              <a:rPr lang="en-US" b="1" dirty="0" smtClean="0"/>
              <a:t>with defective </a:t>
            </a:r>
            <a:r>
              <a:rPr lang="en-US" b="1" dirty="0"/>
              <a:t>walls in every batch of </a:t>
            </a:r>
            <a:r>
              <a:rPr lang="en-US" b="1" dirty="0" smtClean="0"/>
              <a:t>100 </a:t>
            </a:r>
            <a:r>
              <a:rPr lang="en-US" b="1" dirty="0" err="1" smtClean="0"/>
              <a:t>tyres</a:t>
            </a:r>
            <a:r>
              <a:rPr lang="en-US" b="1" dirty="0" smtClean="0"/>
              <a:t> </a:t>
            </a:r>
            <a:r>
              <a:rPr lang="en-US" b="1" dirty="0"/>
              <a:t>produced. From a production batch of 100 </a:t>
            </a:r>
            <a:r>
              <a:rPr lang="en-US" b="1" dirty="0" err="1"/>
              <a:t>tyres</a:t>
            </a:r>
            <a:r>
              <a:rPr lang="en-US" b="1" dirty="0"/>
              <a:t>, </a:t>
            </a:r>
            <a:r>
              <a:rPr lang="en-US" b="1" dirty="0" smtClean="0"/>
              <a:t>a sample </a:t>
            </a:r>
            <a:r>
              <a:rPr lang="en-US" b="1" dirty="0"/>
              <a:t>of 4 is selected for testing to destruction. </a:t>
            </a:r>
            <a:r>
              <a:rPr lang="en-US" b="1" dirty="0" smtClean="0"/>
              <a:t>Find </a:t>
            </a:r>
            <a:r>
              <a:rPr lang="en-US" b="1" dirty="0"/>
              <a:t>the probability that the sample contains 1 defective </a:t>
            </a:r>
            <a:r>
              <a:rPr lang="en-US" b="1" dirty="0" err="1"/>
              <a:t>tyre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2" y="300251"/>
            <a:ext cx="11737075" cy="4580175"/>
          </a:xfrm>
        </p:spPr>
        <p:txBody>
          <a:bodyPr>
            <a:normAutofit/>
          </a:bodyPr>
          <a:lstStyle/>
          <a:p>
            <a:r>
              <a:rPr lang="en-US" sz="2000" dirty="0"/>
              <a:t> A company (the producer) supplies microprocessors to a manufacturer (the consumer) of electronic </a:t>
            </a:r>
            <a:r>
              <a:rPr lang="en-US" sz="2000" dirty="0" smtClean="0"/>
              <a:t>equipment</a:t>
            </a:r>
            <a:r>
              <a:rPr lang="en-US" sz="2000" dirty="0"/>
              <a:t>. The microprocessors are supplied in batches of 50. The consumer regards a batch </a:t>
            </a:r>
            <a:r>
              <a:rPr lang="en-US" sz="2000" dirty="0" smtClean="0"/>
              <a:t>as acceptable </a:t>
            </a:r>
            <a:r>
              <a:rPr lang="en-US" sz="2000" dirty="0"/>
              <a:t>provided that there are not more than 5 defective microprocessors in the batch. </a:t>
            </a:r>
            <a:r>
              <a:rPr lang="en-US" sz="2000" dirty="0" smtClean="0"/>
              <a:t>Rather than </a:t>
            </a:r>
            <a:r>
              <a:rPr lang="en-US" sz="2000" dirty="0"/>
              <a:t>test all of the microprocessors in the batch, 10 are selected at random and tested</a:t>
            </a:r>
            <a:r>
              <a:rPr lang="en-US" sz="2000" dirty="0" smtClean="0"/>
              <a:t>. Find </a:t>
            </a:r>
            <a:r>
              <a:rPr lang="en-US" sz="2000" dirty="0"/>
              <a:t>the probability that out of a sample of 10, d= 0,1,2,3,4,5 are defective when there are </a:t>
            </a:r>
            <a:r>
              <a:rPr lang="en-US" sz="2000" dirty="0" smtClean="0"/>
              <a:t>actually 5 </a:t>
            </a:r>
            <a:r>
              <a:rPr lang="en-US" sz="2000" dirty="0"/>
              <a:t>defective microprocessors in the batch.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5" y="324372"/>
            <a:ext cx="11717739" cy="2268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Q) A </a:t>
            </a:r>
            <a:r>
              <a:rPr lang="en-US" sz="2000" b="1" dirty="0"/>
              <a:t>company buys batches of n components. Before a batch is accepted, m of the components </a:t>
            </a:r>
            <a:r>
              <a:rPr lang="en-US" sz="2000" b="1" dirty="0" smtClean="0"/>
              <a:t>are  selected </a:t>
            </a:r>
            <a:r>
              <a:rPr lang="en-US" sz="2000" b="1" dirty="0"/>
              <a:t>at random from the batch and tested. The batch is rejected if more than d components in </a:t>
            </a:r>
            <a:r>
              <a:rPr lang="en-US" sz="2000" b="1" dirty="0" smtClean="0"/>
              <a:t>the sample </a:t>
            </a:r>
            <a:r>
              <a:rPr lang="en-US" sz="2000" b="1" dirty="0"/>
              <a:t>are found to be below standard.</a:t>
            </a:r>
          </a:p>
          <a:p>
            <a:pPr marL="0" indent="0">
              <a:buNone/>
            </a:pPr>
            <a:r>
              <a:rPr lang="en-US" sz="2000" b="1" dirty="0"/>
              <a:t>(a) Find the probability that a batch which actually contains six below-standard components </a:t>
            </a:r>
            <a:r>
              <a:rPr lang="en-US" sz="2000" b="1" dirty="0" smtClean="0"/>
              <a:t>is rejected </a:t>
            </a:r>
            <a:r>
              <a:rPr lang="en-US" sz="2000" b="1" dirty="0"/>
              <a:t>when n = 20 ,m = 5 and d= 1.</a:t>
            </a:r>
          </a:p>
          <a:p>
            <a:pPr marL="0" indent="0">
              <a:buNone/>
            </a:pPr>
            <a:r>
              <a:rPr lang="en-US" sz="2000" b="1" dirty="0"/>
              <a:t>(b) Find the probability that a batch which actually contains nine below-standard components </a:t>
            </a:r>
            <a:r>
              <a:rPr lang="en-US" sz="2000" b="1" dirty="0" smtClean="0"/>
              <a:t>is rejected </a:t>
            </a:r>
            <a:r>
              <a:rPr lang="en-US" sz="2000" b="1" dirty="0"/>
              <a:t>when n = 30 ,m = 10 and d =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8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5" y="351667"/>
            <a:ext cx="10515600" cy="9312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What </a:t>
            </a:r>
            <a:r>
              <a:rPr lang="en-US" dirty="0"/>
              <a:t>is the probability of obtaining 45 or fewer heads in 100 tosses of a coin?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4" y="269781"/>
            <a:ext cx="10515600" cy="13406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The </a:t>
            </a:r>
            <a:r>
              <a:rPr lang="en-US" dirty="0"/>
              <a:t>probability that a student is accepted to a prestigious college is 0.3. If 5 students from the </a:t>
            </a:r>
            <a:r>
              <a:rPr lang="en-US" dirty="0" smtClean="0"/>
              <a:t>same </a:t>
            </a:r>
            <a:r>
              <a:rPr lang="en-US" dirty="0"/>
              <a:t>school apply, what is the probability that at most 2 are accepted?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9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94" y="2015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A </a:t>
            </a:r>
            <a:r>
              <a:rPr lang="en-US" dirty="0"/>
              <a:t>multiple choice test contains 20 questions. Each question has five choices for the correct </a:t>
            </a:r>
            <a:r>
              <a:rPr lang="en-US" dirty="0" smtClean="0"/>
              <a:t> answer</a:t>
            </a:r>
            <a:r>
              <a:rPr lang="en-US" dirty="0"/>
              <a:t>. Only one of the choices is correct. What is the probability of making an 80 with </a:t>
            </a:r>
            <a:r>
              <a:rPr lang="en-US" dirty="0" smtClean="0"/>
              <a:t>random guessing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93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691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Farid</dc:creator>
  <cp:lastModifiedBy>Ahmed Farid</cp:lastModifiedBy>
  <cp:revision>4</cp:revision>
  <dcterms:created xsi:type="dcterms:W3CDTF">2018-06-22T11:54:57Z</dcterms:created>
  <dcterms:modified xsi:type="dcterms:W3CDTF">2018-06-22T12:15:03Z</dcterms:modified>
</cp:coreProperties>
</file>