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9" r:id="rId2"/>
    <p:sldId id="350" r:id="rId3"/>
    <p:sldId id="321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82" r:id="rId36"/>
    <p:sldId id="383" r:id="rId37"/>
    <p:sldId id="384" r:id="rId38"/>
    <p:sldId id="385" r:id="rId39"/>
    <p:sldId id="386" r:id="rId40"/>
    <p:sldId id="387" r:id="rId41"/>
    <p:sldId id="388" r:id="rId42"/>
    <p:sldId id="389" r:id="rId43"/>
    <p:sldId id="390" r:id="rId44"/>
    <p:sldId id="391" r:id="rId45"/>
    <p:sldId id="392" r:id="rId46"/>
    <p:sldId id="393" r:id="rId47"/>
    <p:sldId id="394" r:id="rId48"/>
    <p:sldId id="395" r:id="rId49"/>
    <p:sldId id="396" r:id="rId50"/>
    <p:sldId id="397" r:id="rId51"/>
    <p:sldId id="398" r:id="rId52"/>
    <p:sldId id="399" r:id="rId53"/>
    <p:sldId id="400" r:id="rId54"/>
    <p:sldId id="401" r:id="rId55"/>
    <p:sldId id="402" r:id="rId5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660"/>
  </p:normalViewPr>
  <p:slideViewPr>
    <p:cSldViewPr>
      <p:cViewPr>
        <p:scale>
          <a:sx n="66" d="100"/>
          <a:sy n="66" d="100"/>
        </p:scale>
        <p:origin x="-156" y="-10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2015-08-20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2015-08-20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2015-08-20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2015-08-20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2015-08-20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2015-08-20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2015-08-20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2015-08-20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2015-08-20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2015-08-20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2015-08-20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73E0-963F-4ABD-BABE-18953CD7393C}" type="datetimeFigureOut">
              <a:rPr lang="ko-KR" altLang="en-US" smtClean="0"/>
              <a:pPr/>
              <a:t>2015-08-20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300" dirty="0" smtClean="0"/>
              <a:t>다양한 예제로 쉽게 배우는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5600" dirty="0" err="1" smtClean="0"/>
              <a:t>오라클</a:t>
            </a:r>
            <a:r>
              <a:rPr lang="ko-KR" altLang="en-US" sz="5600" dirty="0" smtClean="0"/>
              <a:t> </a:t>
            </a:r>
            <a:r>
              <a:rPr lang="en-US" altLang="ko-KR" sz="5600" dirty="0" smtClean="0"/>
              <a:t>SQL </a:t>
            </a:r>
            <a:r>
              <a:rPr lang="ko-KR" altLang="en-US" sz="5600" dirty="0" smtClean="0"/>
              <a:t>과 </a:t>
            </a:r>
            <a:r>
              <a:rPr lang="en-US" altLang="ko-KR" sz="5600" dirty="0" smtClean="0"/>
              <a:t>PL/SQL</a:t>
            </a:r>
            <a:br>
              <a:rPr lang="en-US" altLang="ko-KR" sz="5600" dirty="0" smtClean="0"/>
            </a:br>
            <a:r>
              <a:rPr lang="en-US" altLang="ko-KR" sz="5600" dirty="0" smtClean="0"/>
              <a:t>+ </a:t>
            </a:r>
            <a:r>
              <a:rPr lang="ko-KR" altLang="en-US" sz="5600" dirty="0" smtClean="0"/>
              <a:t>모델링 입문</a:t>
            </a:r>
            <a:endParaRPr lang="ko-KR" altLang="en-US" sz="5600" dirty="0"/>
          </a:p>
        </p:txBody>
      </p:sp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869160"/>
            <a:ext cx="6400800" cy="769640"/>
          </a:xfrm>
        </p:spPr>
        <p:txBody>
          <a:bodyPr/>
          <a:lstStyle/>
          <a:p>
            <a:r>
              <a:rPr lang="ko-KR" altLang="en-US" err="1" smtClean="0"/>
              <a:t>생능</a:t>
            </a:r>
            <a:r>
              <a:rPr lang="ko-KR" altLang="en-US" dirty="0" smtClean="0"/>
              <a:t> 출판사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693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Stage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쉽게 배우는 데이터 모델링 입문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82182" y="1124744"/>
            <a:ext cx="3985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(1) Subject Area (</a:t>
            </a:r>
            <a:r>
              <a:rPr lang="ko-KR" altLang="ko-KR" b="1" dirty="0"/>
              <a:t>주제 영역</a:t>
            </a:r>
            <a:r>
              <a:rPr lang="en-US" altLang="ko-KR" b="1" dirty="0"/>
              <a:t>) </a:t>
            </a:r>
            <a:r>
              <a:rPr lang="ko-KR" altLang="ko-KR" b="1" dirty="0"/>
              <a:t>정하기</a:t>
            </a:r>
            <a:endParaRPr lang="ko-KR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282182" y="1772816"/>
            <a:ext cx="843631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/>
              <a:t>많은</a:t>
            </a:r>
            <a:r>
              <a:rPr lang="en-US" altLang="ko-KR" dirty="0"/>
              <a:t> Entity </a:t>
            </a:r>
            <a:r>
              <a:rPr lang="ko-KR" altLang="ko-KR" dirty="0"/>
              <a:t>가 나올 경우 관리도 힘들고 특히 중복되는 용어나 의미도 있을 수 있기 때문에 일반적으로 큰 범위를 나누어 놓고 각 범위 별로 세부적인 </a:t>
            </a:r>
            <a:r>
              <a:rPr lang="en-US" altLang="ko-KR" dirty="0"/>
              <a:t>Entity </a:t>
            </a:r>
            <a:r>
              <a:rPr lang="ko-KR" altLang="ko-KR" dirty="0"/>
              <a:t>를 찾는 경우가 많습니다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예를 들어 영업</a:t>
            </a:r>
            <a:r>
              <a:rPr lang="en-US" altLang="ko-KR" dirty="0"/>
              <a:t> , </a:t>
            </a:r>
            <a:r>
              <a:rPr lang="ko-KR" altLang="ko-KR" dirty="0"/>
              <a:t>제조</a:t>
            </a:r>
            <a:r>
              <a:rPr lang="en-US" altLang="ko-KR" dirty="0"/>
              <a:t> , </a:t>
            </a:r>
            <a:r>
              <a:rPr lang="ko-KR" altLang="ko-KR" dirty="0"/>
              <a:t>인사 와 같이 큰 주제를 정해 놓고 각 주제별로 세부적인</a:t>
            </a:r>
            <a:r>
              <a:rPr lang="en-US" altLang="ko-KR" dirty="0"/>
              <a:t> Entity </a:t>
            </a:r>
            <a:r>
              <a:rPr lang="ko-KR" altLang="ko-KR" dirty="0"/>
              <a:t>를 추출해 내는 방법을 사용하는 것입니다</a:t>
            </a:r>
            <a:r>
              <a:rPr lang="en-US" altLang="ko-KR" dirty="0"/>
              <a:t>. </a:t>
            </a:r>
            <a:r>
              <a:rPr lang="ko-KR" altLang="ko-KR" dirty="0"/>
              <a:t>이렇게 할 경우 그냥 막연하게 하는 것보다 훨씬 더 체계적으로 관리도 할 수 있고</a:t>
            </a:r>
            <a:r>
              <a:rPr lang="en-US" altLang="ko-KR" dirty="0"/>
              <a:t> Entity </a:t>
            </a:r>
            <a:r>
              <a:rPr lang="ko-KR" altLang="ko-KR" dirty="0"/>
              <a:t>의 추출도 쉽게 진행 될 수 있습니다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이런 대 분류에 해당되는 영역을 모델링에서는</a:t>
            </a:r>
            <a:r>
              <a:rPr lang="en-US" altLang="ko-KR" dirty="0"/>
              <a:t> Subject Area(</a:t>
            </a:r>
            <a:r>
              <a:rPr lang="ko-KR" altLang="ko-KR" dirty="0"/>
              <a:t>주제 영역</a:t>
            </a:r>
            <a:r>
              <a:rPr lang="en-US" altLang="ko-KR" dirty="0"/>
              <a:t>)</a:t>
            </a:r>
            <a:r>
              <a:rPr lang="ko-KR" altLang="ko-KR" dirty="0"/>
              <a:t>이라고 부릅니다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46242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Stage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쉽게 배우는 데이터 모델링 입문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9512" y="1124744"/>
            <a:ext cx="2282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(2) Entity </a:t>
            </a:r>
            <a:r>
              <a:rPr lang="ko-KR" altLang="ko-KR" b="1" dirty="0"/>
              <a:t>후보 찾기</a:t>
            </a:r>
            <a:endParaRPr lang="ko-KR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251520" y="1556792"/>
            <a:ext cx="86523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/>
              <a:t>한번에 관리해야 하는 </a:t>
            </a:r>
            <a:r>
              <a:rPr lang="en-US" altLang="ko-KR" dirty="0"/>
              <a:t>Entity </a:t>
            </a:r>
            <a:r>
              <a:rPr lang="ko-KR" altLang="ko-KR" dirty="0"/>
              <a:t>를 찾을 수도 있지만 대부분의 업무는 많이 복잡하고 고객의 요구사항도 추상적이기 때문에 한번에</a:t>
            </a:r>
            <a:r>
              <a:rPr lang="en-US" altLang="ko-KR" dirty="0"/>
              <a:t> Entity </a:t>
            </a:r>
            <a:r>
              <a:rPr lang="ko-KR" altLang="ko-KR" dirty="0"/>
              <a:t>를 찾아서 확정하는 방법보다는 우선</a:t>
            </a:r>
            <a:r>
              <a:rPr lang="en-US" altLang="ko-KR" dirty="0"/>
              <a:t> Entity </a:t>
            </a:r>
            <a:r>
              <a:rPr lang="ko-KR" altLang="ko-KR" dirty="0"/>
              <a:t>후보들을 모두 찾은 후 거기서 다양한 방법으로 검증해서 최종</a:t>
            </a:r>
            <a:r>
              <a:rPr lang="en-US" altLang="ko-KR" dirty="0"/>
              <a:t> Entity </a:t>
            </a:r>
            <a:r>
              <a:rPr lang="ko-KR" altLang="ko-KR" dirty="0"/>
              <a:t>로 결정을 하는 방법을 많이 사용합니다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Entity </a:t>
            </a:r>
            <a:r>
              <a:rPr lang="ko-KR" altLang="ko-KR" dirty="0"/>
              <a:t>를 정확하게 찾기 위해서는</a:t>
            </a:r>
            <a:r>
              <a:rPr lang="en-US" altLang="ko-KR" dirty="0"/>
              <a:t> Entity </a:t>
            </a:r>
            <a:r>
              <a:rPr lang="ko-KR" altLang="ko-KR" dirty="0"/>
              <a:t>의 정의가 명확하게 있어야 </a:t>
            </a:r>
            <a:r>
              <a:rPr lang="ko-KR" altLang="ko-KR" dirty="0" smtClean="0"/>
              <a:t>합니다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강사란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직원이란</a:t>
            </a:r>
            <a:r>
              <a:rPr lang="en-US" altLang="ko-KR" dirty="0" smtClean="0"/>
              <a:t>?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22453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Stage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쉽게 배우는 데이터 모델링 입문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85086" y="1835532"/>
            <a:ext cx="82095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b="1" dirty="0"/>
              <a:t>첫째</a:t>
            </a:r>
            <a:r>
              <a:rPr lang="en-US" altLang="ko-KR" b="1" dirty="0"/>
              <a:t> , </a:t>
            </a:r>
            <a:r>
              <a:rPr lang="ko-KR" altLang="ko-KR" b="1" dirty="0"/>
              <a:t>후보가 될 가능성이 있는 대상은 무조건 검토를 해야 합니다</a:t>
            </a:r>
            <a:r>
              <a:rPr lang="en-US" altLang="ko-KR" b="1" dirty="0" smtClean="0"/>
              <a:t>.</a:t>
            </a:r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ko-KR" b="1" dirty="0"/>
              <a:t>둘째</a:t>
            </a:r>
            <a:r>
              <a:rPr lang="en-US" altLang="ko-KR" b="1" dirty="0"/>
              <a:t>, </a:t>
            </a:r>
            <a:r>
              <a:rPr lang="ko-KR" altLang="ko-KR" b="1" dirty="0"/>
              <a:t>비슷한 단어라도 버리지 마세요</a:t>
            </a:r>
            <a:r>
              <a:rPr lang="en-US" altLang="ko-KR" b="1" dirty="0"/>
              <a:t>.</a:t>
            </a:r>
            <a:endParaRPr lang="ko-KR" altLang="ko-KR" dirty="0"/>
          </a:p>
          <a:p>
            <a:endParaRPr lang="en-US" altLang="ko-KR" dirty="0" smtClean="0"/>
          </a:p>
          <a:p>
            <a:r>
              <a:rPr lang="ko-KR" altLang="ko-KR" b="1" dirty="0"/>
              <a:t>셋째</a:t>
            </a:r>
            <a:r>
              <a:rPr lang="en-US" altLang="ko-KR" b="1" dirty="0"/>
              <a:t>, </a:t>
            </a:r>
            <a:r>
              <a:rPr lang="ko-KR" altLang="ko-KR" b="1" dirty="0"/>
              <a:t>정확한 의미를 모르는 후보가 있다면 그 개념부터 먼저 확인하세요</a:t>
            </a:r>
            <a:r>
              <a:rPr lang="en-US" altLang="ko-KR" b="1" dirty="0" smtClean="0"/>
              <a:t>.</a:t>
            </a:r>
          </a:p>
          <a:p>
            <a:endParaRPr lang="en-US" altLang="ko-KR" b="1" dirty="0"/>
          </a:p>
          <a:p>
            <a:r>
              <a:rPr lang="ko-KR" altLang="ko-KR" b="1" dirty="0"/>
              <a:t>넷째</a:t>
            </a:r>
            <a:r>
              <a:rPr lang="en-US" altLang="ko-KR" b="1" dirty="0"/>
              <a:t>, </a:t>
            </a:r>
            <a:r>
              <a:rPr lang="ko-KR" altLang="ko-KR" b="1" dirty="0"/>
              <a:t>모든 경우에 예외가 있으니 예외에 너무 큰 비중을 두지 마세요</a:t>
            </a:r>
            <a:r>
              <a:rPr lang="en-US" altLang="ko-KR" b="1" dirty="0"/>
              <a:t>.</a:t>
            </a:r>
            <a:endParaRPr lang="ko-KR" altLang="ko-KR" dirty="0"/>
          </a:p>
          <a:p>
            <a:endParaRPr lang="en-US" altLang="ko-KR" dirty="0" smtClean="0"/>
          </a:p>
          <a:p>
            <a:r>
              <a:rPr lang="ko-KR" altLang="ko-KR" b="1" dirty="0"/>
              <a:t>다섯째</a:t>
            </a:r>
            <a:r>
              <a:rPr lang="en-US" altLang="ko-KR" b="1" dirty="0"/>
              <a:t> , Entity</a:t>
            </a:r>
            <a:r>
              <a:rPr lang="ko-KR" altLang="ko-KR" b="1" dirty="0"/>
              <a:t>는 반드시 순수한</a:t>
            </a:r>
            <a:r>
              <a:rPr lang="en-US" altLang="ko-KR" b="1" dirty="0"/>
              <a:t>  </a:t>
            </a:r>
            <a:r>
              <a:rPr lang="ko-KR" altLang="ko-KR" b="1" dirty="0"/>
              <a:t>대상 자체이거나 행위 자체여야만 합니다</a:t>
            </a:r>
            <a:r>
              <a:rPr lang="en-US" altLang="ko-KR" b="1" dirty="0"/>
              <a:t>.</a:t>
            </a:r>
            <a:endParaRPr lang="ko-KR" altLang="ko-KR" dirty="0"/>
          </a:p>
          <a:p>
            <a:endParaRPr lang="en-US" altLang="ko-KR" dirty="0" smtClean="0"/>
          </a:p>
          <a:p>
            <a:r>
              <a:rPr lang="ko-KR" altLang="ko-KR" b="1" dirty="0"/>
              <a:t>여섯째</a:t>
            </a:r>
            <a:r>
              <a:rPr lang="en-US" altLang="ko-KR" b="1" dirty="0"/>
              <a:t> , Entity </a:t>
            </a:r>
            <a:r>
              <a:rPr lang="ko-KR" altLang="ko-KR" b="1" dirty="0"/>
              <a:t>후보가 본질적인지 유도된 것인지를 구분해야 합니다</a:t>
            </a:r>
            <a:endParaRPr lang="ko-KR" altLang="ko-KR" dirty="0"/>
          </a:p>
          <a:p>
            <a:endParaRPr lang="ko-KR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95536" y="1189201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Entity </a:t>
            </a:r>
            <a:r>
              <a:rPr lang="ko-KR" altLang="ko-KR" dirty="0"/>
              <a:t>후보를 찾을 때 몇 가지 참고 </a:t>
            </a:r>
            <a:r>
              <a:rPr lang="ko-KR" altLang="ko-KR" dirty="0" smtClean="0"/>
              <a:t>사항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4265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Stage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쉽게 배우는 데이터 모델링 입문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1520" y="1196752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(3) Entity </a:t>
            </a:r>
            <a:r>
              <a:rPr lang="ko-KR" altLang="ko-KR" b="1" dirty="0"/>
              <a:t>분류하기  </a:t>
            </a:r>
            <a:endParaRPr lang="ko-KR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12146" y="1772816"/>
            <a:ext cx="85083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a) Key Entity (</a:t>
            </a:r>
            <a:r>
              <a:rPr lang="ko-KR" altLang="ko-KR" b="1" dirty="0"/>
              <a:t>키 </a:t>
            </a:r>
            <a:r>
              <a:rPr lang="ko-KR" altLang="ko-KR" b="1" dirty="0" err="1"/>
              <a:t>엔터티</a:t>
            </a:r>
            <a:r>
              <a:rPr lang="en-US" altLang="ko-KR" b="1" dirty="0"/>
              <a:t>)</a:t>
            </a:r>
            <a:endParaRPr lang="ko-KR" altLang="ko-KR" dirty="0"/>
          </a:p>
          <a:p>
            <a:r>
              <a:rPr lang="en-US" altLang="ko-KR" dirty="0"/>
              <a:t>Key Entity </a:t>
            </a:r>
            <a:r>
              <a:rPr lang="ko-KR" altLang="ko-KR" dirty="0"/>
              <a:t>는 다른</a:t>
            </a:r>
            <a:r>
              <a:rPr lang="en-US" altLang="ko-KR" dirty="0"/>
              <a:t> Entity</a:t>
            </a:r>
            <a:r>
              <a:rPr lang="ko-KR" altLang="ko-KR" dirty="0"/>
              <a:t>의 도움 없이 스스로 존재하는 최 상위의</a:t>
            </a:r>
            <a:r>
              <a:rPr lang="en-US" altLang="ko-KR" dirty="0"/>
              <a:t> Entity </a:t>
            </a:r>
            <a:r>
              <a:rPr lang="ko-KR" altLang="ko-KR" dirty="0"/>
              <a:t>를 의미합니다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예를 들어 사원</a:t>
            </a:r>
            <a:r>
              <a:rPr lang="en-US" altLang="ko-KR" dirty="0"/>
              <a:t>, </a:t>
            </a:r>
            <a:r>
              <a:rPr lang="ko-KR" altLang="ko-KR" dirty="0"/>
              <a:t>부서</a:t>
            </a:r>
            <a:r>
              <a:rPr lang="en-US" altLang="ko-KR" dirty="0"/>
              <a:t>, </a:t>
            </a:r>
            <a:r>
              <a:rPr lang="ko-KR" altLang="ko-KR" dirty="0"/>
              <a:t>고객</a:t>
            </a:r>
            <a:r>
              <a:rPr lang="en-US" altLang="ko-KR" dirty="0"/>
              <a:t> , </a:t>
            </a:r>
            <a:r>
              <a:rPr lang="ko-KR" altLang="ko-KR" dirty="0"/>
              <a:t>상품 등을 의미합니다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330269" y="3140968"/>
            <a:ext cx="84902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b) Main Entity (</a:t>
            </a:r>
            <a:r>
              <a:rPr lang="ko-KR" altLang="ko-KR" b="1" dirty="0"/>
              <a:t>메인 </a:t>
            </a:r>
            <a:r>
              <a:rPr lang="ko-KR" altLang="ko-KR" b="1" dirty="0" err="1"/>
              <a:t>엔터티</a:t>
            </a:r>
            <a:r>
              <a:rPr lang="en-US" altLang="ko-KR" b="1" dirty="0"/>
              <a:t>)</a:t>
            </a:r>
            <a:endParaRPr lang="ko-KR" altLang="ko-KR" dirty="0"/>
          </a:p>
          <a:p>
            <a:r>
              <a:rPr lang="ko-KR" altLang="ko-KR" dirty="0"/>
              <a:t>위에서 살펴본</a:t>
            </a:r>
            <a:r>
              <a:rPr lang="en-US" altLang="ko-KR" dirty="0"/>
              <a:t> Key Entity</a:t>
            </a:r>
            <a:r>
              <a:rPr lang="ko-KR" altLang="ko-KR" dirty="0"/>
              <a:t>를 제외한 모든</a:t>
            </a:r>
            <a:r>
              <a:rPr lang="en-US" altLang="ko-KR" dirty="0"/>
              <a:t> Entity </a:t>
            </a:r>
            <a:r>
              <a:rPr lang="ko-KR" altLang="ko-KR" dirty="0"/>
              <a:t>는 자신을 만들어 준</a:t>
            </a:r>
            <a:r>
              <a:rPr lang="en-US" altLang="ko-KR" dirty="0"/>
              <a:t> - </a:t>
            </a:r>
            <a:r>
              <a:rPr lang="ko-KR" altLang="ko-KR" dirty="0"/>
              <a:t>즉 부모</a:t>
            </a:r>
            <a:r>
              <a:rPr lang="en-US" altLang="ko-KR" dirty="0"/>
              <a:t> - Entity</a:t>
            </a:r>
            <a:r>
              <a:rPr lang="ko-KR" altLang="ko-KR" dirty="0"/>
              <a:t>가 있어야 생길 수 있습니다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330270" y="4293096"/>
            <a:ext cx="82741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c) Action Entity (</a:t>
            </a:r>
            <a:r>
              <a:rPr lang="ko-KR" altLang="ko-KR" b="1" dirty="0"/>
              <a:t>행위 </a:t>
            </a:r>
            <a:r>
              <a:rPr lang="ko-KR" altLang="ko-KR" b="1" dirty="0" err="1"/>
              <a:t>엔터티</a:t>
            </a:r>
            <a:r>
              <a:rPr lang="en-US" altLang="ko-KR" b="1" dirty="0"/>
              <a:t>)</a:t>
            </a:r>
            <a:endParaRPr lang="ko-KR" altLang="ko-KR" dirty="0"/>
          </a:p>
          <a:p>
            <a:r>
              <a:rPr lang="en-US" altLang="ko-KR" dirty="0"/>
              <a:t>Action Entity </a:t>
            </a:r>
            <a:r>
              <a:rPr lang="ko-KR" altLang="ko-KR" dirty="0"/>
              <a:t>는</a:t>
            </a:r>
            <a:r>
              <a:rPr lang="en-US" altLang="ko-KR" dirty="0"/>
              <a:t> Main Entity </a:t>
            </a:r>
            <a:r>
              <a:rPr lang="ko-KR" altLang="ko-KR" dirty="0"/>
              <a:t>의 행위의 결과로 발생하는</a:t>
            </a:r>
            <a:r>
              <a:rPr lang="en-US" altLang="ko-KR" dirty="0"/>
              <a:t> Entity </a:t>
            </a:r>
            <a:r>
              <a:rPr lang="ko-KR" altLang="ko-KR" dirty="0"/>
              <a:t>입니다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2367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Stage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쉽게 배우는 데이터 모델링 입문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1520" y="1196752"/>
            <a:ext cx="2282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(4) Entity </a:t>
            </a:r>
            <a:r>
              <a:rPr lang="ko-KR" altLang="ko-KR" b="1" dirty="0"/>
              <a:t>명칭 지정</a:t>
            </a:r>
            <a:endParaRPr lang="ko-KR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12146" y="1700808"/>
            <a:ext cx="8436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명확한 의미를 나타내도록 이름을 지어야 합니다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292396" y="2276872"/>
            <a:ext cx="2201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(5) Entity </a:t>
            </a:r>
            <a:r>
              <a:rPr lang="ko-KR" altLang="ko-KR" b="1" dirty="0"/>
              <a:t>표기하기</a:t>
            </a:r>
            <a:endParaRPr lang="ko-KR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251520" y="2852936"/>
            <a:ext cx="843631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500" b="1" dirty="0"/>
              <a:t>참고</a:t>
            </a:r>
            <a:r>
              <a:rPr lang="en-US" altLang="ko-KR" sz="1500" b="1" dirty="0"/>
              <a:t>) </a:t>
            </a:r>
            <a:r>
              <a:rPr lang="ko-KR" altLang="ko-KR" sz="1500" b="1" dirty="0" err="1"/>
              <a:t>바커</a:t>
            </a:r>
            <a:r>
              <a:rPr lang="ko-KR" altLang="ko-KR" sz="1500" b="1" dirty="0"/>
              <a:t> 표기법</a:t>
            </a:r>
            <a:r>
              <a:rPr lang="en-US" altLang="ko-KR" sz="1500" b="1" dirty="0"/>
              <a:t> (Barker Notation) </a:t>
            </a:r>
            <a:r>
              <a:rPr lang="ko-KR" altLang="ko-KR" sz="1500" b="1" dirty="0"/>
              <a:t>과 정보공학 표기법</a:t>
            </a:r>
            <a:r>
              <a:rPr lang="en-US" altLang="ko-KR" sz="1500" b="1" dirty="0"/>
              <a:t>(Information Engineering Notation)</a:t>
            </a:r>
            <a:endParaRPr lang="ko-KR" altLang="ko-KR" sz="1500" dirty="0"/>
          </a:p>
          <a:p>
            <a:r>
              <a:rPr lang="ko-KR" altLang="ko-KR" sz="1500" b="1" dirty="0" err="1"/>
              <a:t>바커</a:t>
            </a:r>
            <a:r>
              <a:rPr lang="ko-KR" altLang="ko-KR" sz="1500" b="1" dirty="0"/>
              <a:t> 표기법</a:t>
            </a:r>
            <a:r>
              <a:rPr lang="ko-KR" altLang="ko-KR" sz="1500" dirty="0"/>
              <a:t>은 영국의 컨설팅 회사인</a:t>
            </a:r>
            <a:r>
              <a:rPr lang="en-US" altLang="ko-KR" sz="1500" dirty="0"/>
              <a:t> CACI </a:t>
            </a:r>
            <a:r>
              <a:rPr lang="ko-KR" altLang="ko-KR" sz="1500" dirty="0"/>
              <a:t>에 근무하던 </a:t>
            </a:r>
            <a:r>
              <a:rPr lang="ko-KR" altLang="ko-KR" sz="1500" dirty="0" err="1"/>
              <a:t>리차드</a:t>
            </a:r>
            <a:r>
              <a:rPr lang="ko-KR" altLang="ko-KR" sz="1500" dirty="0"/>
              <a:t> </a:t>
            </a:r>
            <a:r>
              <a:rPr lang="ko-KR" altLang="ko-KR" sz="1500" dirty="0" err="1"/>
              <a:t>바커</a:t>
            </a:r>
            <a:r>
              <a:rPr lang="en-US" altLang="ko-KR" sz="1500" dirty="0"/>
              <a:t> , </a:t>
            </a:r>
            <a:r>
              <a:rPr lang="ko-KR" altLang="ko-KR" sz="1500" dirty="0" err="1"/>
              <a:t>이안</a:t>
            </a:r>
            <a:r>
              <a:rPr lang="ko-KR" altLang="ko-KR" sz="1500" dirty="0"/>
              <a:t> </a:t>
            </a:r>
            <a:r>
              <a:rPr lang="ko-KR" altLang="ko-KR" sz="1500" dirty="0" err="1"/>
              <a:t>팔머</a:t>
            </a:r>
            <a:r>
              <a:rPr lang="en-US" altLang="ko-KR" sz="1500" dirty="0"/>
              <a:t> , </a:t>
            </a:r>
            <a:r>
              <a:rPr lang="ko-KR" altLang="ko-KR" sz="1500" dirty="0"/>
              <a:t>해리 </a:t>
            </a:r>
            <a:r>
              <a:rPr lang="ko-KR" altLang="ko-KR" sz="1500" dirty="0" err="1"/>
              <a:t>엘리스</a:t>
            </a:r>
            <a:r>
              <a:rPr lang="ko-KR" altLang="ko-KR" sz="1500" dirty="0"/>
              <a:t> 등이 업무 중에 고객과 상담하면서 객관적인 기호들이 필요하다는 것을 절실히 느끼고 개발한 방법입니다</a:t>
            </a:r>
            <a:r>
              <a:rPr lang="en-US" altLang="ko-KR" sz="1500" dirty="0"/>
              <a:t>. 1986</a:t>
            </a:r>
            <a:r>
              <a:rPr lang="ko-KR" altLang="ko-KR" sz="1500" dirty="0"/>
              <a:t>년에 초안이 처음 발표되었으며 그 이후로도 </a:t>
            </a:r>
            <a:r>
              <a:rPr lang="ko-KR" altLang="ko-KR" sz="1500" dirty="0" err="1"/>
              <a:t>리차드</a:t>
            </a:r>
            <a:r>
              <a:rPr lang="ko-KR" altLang="ko-KR" sz="1500" dirty="0"/>
              <a:t> </a:t>
            </a:r>
            <a:r>
              <a:rPr lang="ko-KR" altLang="ko-KR" sz="1500" dirty="0" err="1"/>
              <a:t>바커에</a:t>
            </a:r>
            <a:r>
              <a:rPr lang="ko-KR" altLang="ko-KR" sz="1500" dirty="0"/>
              <a:t> 의해 지속적으로 새로운 내용으로 업그레이드 되었고 현재 </a:t>
            </a:r>
            <a:r>
              <a:rPr lang="ko-KR" altLang="ko-KR" sz="1500" dirty="0" err="1"/>
              <a:t>오라클</a:t>
            </a:r>
            <a:r>
              <a:rPr lang="ko-KR" altLang="ko-KR" sz="1500" dirty="0"/>
              <a:t> 사에서</a:t>
            </a:r>
            <a:r>
              <a:rPr lang="en-US" altLang="ko-KR" sz="1500" dirty="0"/>
              <a:t> Case Method(Custom Development Method) </a:t>
            </a:r>
            <a:r>
              <a:rPr lang="ko-KR" altLang="ko-KR" sz="1500" dirty="0"/>
              <a:t>로 채택되어 사용되고 있는 표기법입니다</a:t>
            </a:r>
            <a:r>
              <a:rPr lang="en-US" altLang="ko-KR" sz="1500" dirty="0"/>
              <a:t>. </a:t>
            </a:r>
            <a:endParaRPr lang="ko-KR" altLang="ko-KR" sz="1500" dirty="0"/>
          </a:p>
          <a:p>
            <a:r>
              <a:rPr lang="en-US" altLang="ko-KR" sz="1500" dirty="0"/>
              <a:t> </a:t>
            </a:r>
            <a:endParaRPr lang="ko-KR" altLang="ko-KR" sz="1500" dirty="0"/>
          </a:p>
          <a:p>
            <a:r>
              <a:rPr lang="ko-KR" altLang="ko-KR" sz="1500" b="1" dirty="0"/>
              <a:t>정보공학 표기법</a:t>
            </a:r>
            <a:r>
              <a:rPr lang="en-US" altLang="ko-KR" sz="1500" b="1" dirty="0"/>
              <a:t>(Information Engineering Notation)</a:t>
            </a:r>
            <a:r>
              <a:rPr lang="en-US" altLang="ko-KR" sz="1500" dirty="0"/>
              <a:t> </a:t>
            </a:r>
            <a:r>
              <a:rPr lang="ko-KR" altLang="ko-KR" sz="1500" dirty="0"/>
              <a:t>이란</a:t>
            </a:r>
            <a:r>
              <a:rPr lang="en-US" altLang="ko-KR" sz="1500" dirty="0"/>
              <a:t> 1981</a:t>
            </a:r>
            <a:r>
              <a:rPr lang="ko-KR" altLang="ko-KR" sz="1500" dirty="0"/>
              <a:t>년에</a:t>
            </a:r>
            <a:r>
              <a:rPr lang="en-US" altLang="ko-KR" sz="1500" dirty="0"/>
              <a:t> Clive Finkelstein </a:t>
            </a:r>
            <a:r>
              <a:rPr lang="ko-KR" altLang="ko-KR" sz="1500" dirty="0"/>
              <a:t>과</a:t>
            </a:r>
            <a:r>
              <a:rPr lang="en-US" altLang="ko-KR" sz="1500" dirty="0"/>
              <a:t> James Martin </a:t>
            </a:r>
            <a:r>
              <a:rPr lang="ko-KR" altLang="ko-KR" sz="1500" dirty="0"/>
              <a:t>이 공동으로 발표하고</a:t>
            </a:r>
            <a:r>
              <a:rPr lang="en-US" altLang="ko-KR" sz="1500" dirty="0"/>
              <a:t> 1980 </a:t>
            </a:r>
            <a:r>
              <a:rPr lang="ko-KR" altLang="ko-KR" sz="1500" dirty="0"/>
              <a:t>년대 중반에</a:t>
            </a:r>
            <a:r>
              <a:rPr lang="en-US" altLang="ko-KR" sz="1500" dirty="0"/>
              <a:t> James Martin </a:t>
            </a:r>
            <a:r>
              <a:rPr lang="ko-KR" altLang="ko-KR" sz="1500" dirty="0"/>
              <a:t>에 의해 체계가 정리되어 널리 사용되고 있는 방법입니다</a:t>
            </a:r>
            <a:r>
              <a:rPr lang="en-US" altLang="ko-KR" sz="1500" dirty="0"/>
              <a:t>. </a:t>
            </a:r>
            <a:r>
              <a:rPr lang="ko-KR" altLang="ko-KR" sz="1500" dirty="0"/>
              <a:t>다른 말로 까마귀발</a:t>
            </a:r>
            <a:r>
              <a:rPr lang="en-US" altLang="ko-KR" sz="1500" dirty="0"/>
              <a:t>(Crow's Foot) </a:t>
            </a:r>
            <a:r>
              <a:rPr lang="ko-KR" altLang="ko-KR" sz="1500" dirty="0"/>
              <a:t>모델로 불리기도 합니다</a:t>
            </a:r>
            <a:r>
              <a:rPr lang="en-US" altLang="ko-KR" sz="1500" dirty="0"/>
              <a:t>.</a:t>
            </a:r>
            <a:endParaRPr lang="ko-KR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2888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Stage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쉽게 배우는 데이터 모델링 입문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 descr="entity 표기방법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7991" y="1952836"/>
            <a:ext cx="5328592" cy="295232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737991" y="1412776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Entity </a:t>
            </a:r>
            <a:r>
              <a:rPr lang="ko-KR" altLang="ko-KR" b="1" dirty="0" smtClean="0"/>
              <a:t>표기</a:t>
            </a:r>
            <a:r>
              <a:rPr lang="ko-KR" altLang="en-US" b="1" dirty="0" smtClean="0"/>
              <a:t>법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52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Stage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쉽게 배우는 데이터 모델링 입문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8660" y="1124744"/>
            <a:ext cx="2181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2) </a:t>
            </a:r>
            <a:r>
              <a:rPr lang="ko-KR" altLang="ko-KR" b="1" dirty="0"/>
              <a:t>속성</a:t>
            </a:r>
            <a:r>
              <a:rPr lang="en-US" altLang="ko-KR" b="1" dirty="0"/>
              <a:t> (Attribute)</a:t>
            </a:r>
            <a:endParaRPr lang="ko-KR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185456" y="1628800"/>
            <a:ext cx="8490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b="1" dirty="0"/>
              <a:t>속성이란 </a:t>
            </a:r>
            <a:r>
              <a:rPr lang="en-US" altLang="ko-KR" b="1" dirty="0"/>
              <a:t>Entity</a:t>
            </a:r>
            <a:r>
              <a:rPr lang="ko-KR" altLang="ko-KR" b="1" dirty="0"/>
              <a:t>가 가지고 있는 더 이상 세분화 될 수 없는 특징</a:t>
            </a:r>
            <a:r>
              <a:rPr lang="ko-KR" altLang="ko-KR" dirty="0"/>
              <a:t>을 의미합니다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12147" y="2132856"/>
            <a:ext cx="1802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(1) </a:t>
            </a:r>
            <a:r>
              <a:rPr lang="ko-KR" altLang="ko-KR" b="1" dirty="0"/>
              <a:t>속성의 분할</a:t>
            </a:r>
            <a:endParaRPr lang="ko-KR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467543" y="2636912"/>
            <a:ext cx="82089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/>
              <a:t>매출일자 라는 속성이 있을 경우 </a:t>
            </a:r>
            <a:r>
              <a:rPr lang="en-US" altLang="ko-KR" dirty="0"/>
              <a:t>"</a:t>
            </a:r>
            <a:r>
              <a:rPr lang="ko-KR" altLang="ko-KR" dirty="0"/>
              <a:t>년도</a:t>
            </a:r>
            <a:r>
              <a:rPr lang="en-US" altLang="ko-KR" dirty="0"/>
              <a:t>+</a:t>
            </a:r>
            <a:r>
              <a:rPr lang="ko-KR" altLang="ko-KR" dirty="0"/>
              <a:t>월</a:t>
            </a:r>
            <a:r>
              <a:rPr lang="en-US" altLang="ko-KR" dirty="0"/>
              <a:t>+</a:t>
            </a:r>
            <a:r>
              <a:rPr lang="ko-KR" altLang="ko-KR" dirty="0"/>
              <a:t>일</a:t>
            </a:r>
            <a:r>
              <a:rPr lang="en-US" altLang="ko-KR" dirty="0"/>
              <a:t>" </a:t>
            </a:r>
            <a:r>
              <a:rPr lang="ko-KR" altLang="ko-KR" dirty="0"/>
              <a:t>을 합쳐서 만들 수도  있고 년도</a:t>
            </a:r>
            <a:r>
              <a:rPr lang="en-US" altLang="ko-KR" dirty="0"/>
              <a:t>, </a:t>
            </a:r>
            <a:r>
              <a:rPr lang="ko-KR" altLang="ko-KR" dirty="0"/>
              <a:t>월</a:t>
            </a:r>
            <a:r>
              <a:rPr lang="en-US" altLang="ko-KR" dirty="0"/>
              <a:t>, </a:t>
            </a:r>
            <a:r>
              <a:rPr lang="ko-KR" altLang="ko-KR" dirty="0"/>
              <a:t>일을 각각 분리해서 만들 </a:t>
            </a:r>
            <a:r>
              <a:rPr lang="ko-KR" altLang="ko-KR" dirty="0" smtClean="0"/>
              <a:t>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2147" y="3501008"/>
            <a:ext cx="125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(2) </a:t>
            </a:r>
            <a:r>
              <a:rPr lang="ko-KR" altLang="ko-KR" b="1" dirty="0"/>
              <a:t>속성값</a:t>
            </a:r>
            <a:endParaRPr lang="ko-KR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467542" y="3887904"/>
            <a:ext cx="4752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/>
              <a:t>속성이 가지는 값을 속성 </a:t>
            </a:r>
            <a:r>
              <a:rPr lang="ko-KR" altLang="ko-KR" dirty="0" smtClean="0"/>
              <a:t>값</a:t>
            </a:r>
            <a:endParaRPr lang="ko-KR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485798" y="4365104"/>
            <a:ext cx="8334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/>
              <a:t>속성을 언급할 때 도메인 이란 용어가 나오는 데 이것은 속성값이 가질 수 있는 범위를 뜻하는 말입니다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42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Stage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쉽게 배우는 데이터 모델링 입문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12146" y="1268760"/>
            <a:ext cx="7500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3) </a:t>
            </a:r>
            <a:r>
              <a:rPr lang="ko-KR" altLang="ko-KR" b="1" dirty="0" err="1"/>
              <a:t>식별자</a:t>
            </a:r>
            <a:r>
              <a:rPr lang="en-US" altLang="ko-KR" b="1" dirty="0"/>
              <a:t> (Unique Identifier - UID) </a:t>
            </a:r>
            <a:r>
              <a:rPr lang="ko-KR" altLang="ko-KR" b="1" dirty="0"/>
              <a:t>결정하기 </a:t>
            </a:r>
            <a:endParaRPr lang="ko-KR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772816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Entity</a:t>
            </a:r>
            <a:r>
              <a:rPr lang="ko-KR" altLang="ko-KR" dirty="0"/>
              <a:t>의 여러 속성 중에서 해당 </a:t>
            </a:r>
            <a:r>
              <a:rPr lang="en-US" altLang="ko-KR" dirty="0"/>
              <a:t>Entity</a:t>
            </a:r>
            <a:r>
              <a:rPr lang="ko-KR" altLang="ko-KR" dirty="0"/>
              <a:t>를 대표할 수 있는 속성을 </a:t>
            </a:r>
            <a:r>
              <a:rPr lang="ko-KR" altLang="ko-KR" dirty="0" err="1"/>
              <a:t>식별자로</a:t>
            </a:r>
            <a:r>
              <a:rPr lang="ko-KR" altLang="ko-KR" dirty="0"/>
              <a:t> 지정해야 합니다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2564904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 err="1"/>
              <a:t>식별자는</a:t>
            </a:r>
            <a:r>
              <a:rPr lang="ko-KR" altLang="ko-KR" dirty="0"/>
              <a:t> 하나의 속성만으로 구성될 수도 있고</a:t>
            </a:r>
            <a:r>
              <a:rPr lang="en-US" altLang="ko-KR" dirty="0"/>
              <a:t> (</a:t>
            </a:r>
            <a:r>
              <a:rPr lang="ko-KR" altLang="ko-KR" dirty="0"/>
              <a:t>단일 </a:t>
            </a:r>
            <a:r>
              <a:rPr lang="ko-KR" altLang="ko-KR" dirty="0" err="1"/>
              <a:t>식별자</a:t>
            </a:r>
            <a:r>
              <a:rPr lang="en-US" altLang="ko-KR" dirty="0"/>
              <a:t>) </a:t>
            </a:r>
            <a:r>
              <a:rPr lang="ko-KR" altLang="ko-KR" dirty="0"/>
              <a:t>여러 속성을 합쳐서</a:t>
            </a:r>
            <a:r>
              <a:rPr lang="en-US" altLang="ko-KR" dirty="0"/>
              <a:t> (</a:t>
            </a:r>
            <a:r>
              <a:rPr lang="ko-KR" altLang="ko-KR" dirty="0"/>
              <a:t>복합 </a:t>
            </a:r>
            <a:r>
              <a:rPr lang="ko-KR" altLang="ko-KR" dirty="0" err="1"/>
              <a:t>식별자</a:t>
            </a:r>
            <a:r>
              <a:rPr lang="en-US" altLang="ko-KR" dirty="0"/>
              <a:t>) </a:t>
            </a:r>
            <a:r>
              <a:rPr lang="ko-KR" altLang="ko-KR" dirty="0"/>
              <a:t>구성되기도 합니다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438305" y="3491716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(1) </a:t>
            </a:r>
            <a:r>
              <a:rPr lang="ko-KR" altLang="ko-KR" b="1" dirty="0"/>
              <a:t>주 </a:t>
            </a:r>
            <a:r>
              <a:rPr lang="ko-KR" altLang="ko-KR" b="1" dirty="0" err="1"/>
              <a:t>식별자</a:t>
            </a:r>
            <a:r>
              <a:rPr lang="ko-KR" altLang="ko-KR" b="1" dirty="0"/>
              <a:t> </a:t>
            </a:r>
            <a:endParaRPr lang="ko-KR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467544" y="3861048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/>
              <a:t>해당</a:t>
            </a:r>
            <a:r>
              <a:rPr lang="en-US" altLang="ko-KR" dirty="0"/>
              <a:t> Entity </a:t>
            </a:r>
            <a:r>
              <a:rPr lang="ko-KR" altLang="ko-KR" dirty="0"/>
              <a:t>에 있는 데이터들 끼리 서로 구분을 해 줄 수 있는 속성을 </a:t>
            </a:r>
            <a:r>
              <a:rPr lang="ko-KR" altLang="ko-KR" dirty="0" smtClean="0"/>
              <a:t>의</a:t>
            </a:r>
            <a:r>
              <a:rPr lang="ko-KR" altLang="en-US" dirty="0" smtClean="0"/>
              <a:t>미</a:t>
            </a:r>
            <a:endParaRPr lang="ko-KR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480712" y="4365104"/>
            <a:ext cx="77636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b="1" dirty="0"/>
              <a:t>첫 째</a:t>
            </a:r>
            <a:r>
              <a:rPr lang="en-US" altLang="ko-KR" b="1" dirty="0"/>
              <a:t> , </a:t>
            </a:r>
            <a:r>
              <a:rPr lang="ko-KR" altLang="ko-KR" b="1" dirty="0"/>
              <a:t>해당 속성의 값들은 유일해야 합니다</a:t>
            </a:r>
            <a:r>
              <a:rPr lang="en-US" altLang="ko-KR" b="1" dirty="0" smtClean="0"/>
              <a:t>.</a:t>
            </a:r>
            <a:endParaRPr lang="en-US" altLang="ko-KR" b="1" dirty="0"/>
          </a:p>
          <a:p>
            <a:r>
              <a:rPr lang="ko-KR" altLang="ko-KR" b="1" dirty="0"/>
              <a:t>둘 째</a:t>
            </a:r>
            <a:r>
              <a:rPr lang="en-US" altLang="ko-KR" b="1" dirty="0"/>
              <a:t> , </a:t>
            </a:r>
            <a:r>
              <a:rPr lang="ko-KR" altLang="ko-KR" b="1" dirty="0"/>
              <a:t>최소의 </a:t>
            </a:r>
            <a:r>
              <a:rPr lang="ko-KR" altLang="ko-KR" b="1" dirty="0" err="1"/>
              <a:t>컬럼</a:t>
            </a:r>
            <a:r>
              <a:rPr lang="ko-KR" altLang="ko-KR" b="1" dirty="0"/>
              <a:t> 만으로 구성이 되어야 합니다</a:t>
            </a:r>
            <a:r>
              <a:rPr lang="en-US" altLang="ko-KR" b="1" dirty="0"/>
              <a:t>.</a:t>
            </a:r>
            <a:endParaRPr lang="ko-KR" altLang="ko-KR" dirty="0"/>
          </a:p>
          <a:p>
            <a:r>
              <a:rPr lang="ko-KR" altLang="ko-KR" b="1" dirty="0"/>
              <a:t>셋 째</a:t>
            </a:r>
            <a:r>
              <a:rPr lang="en-US" altLang="ko-KR" b="1" dirty="0"/>
              <a:t> , </a:t>
            </a:r>
            <a:r>
              <a:rPr lang="ko-KR" altLang="ko-KR" b="1" dirty="0"/>
              <a:t>해당 속성의 값이 변하면 </a:t>
            </a:r>
            <a:r>
              <a:rPr lang="ko-KR" altLang="ko-KR" b="1" dirty="0" smtClean="0"/>
              <a:t>안됩니다</a:t>
            </a:r>
            <a:endParaRPr lang="en-US" altLang="ko-KR" b="1" dirty="0" smtClean="0"/>
          </a:p>
          <a:p>
            <a:r>
              <a:rPr lang="ko-KR" altLang="ko-KR" b="1" dirty="0"/>
              <a:t>넷 째</a:t>
            </a:r>
            <a:r>
              <a:rPr lang="en-US" altLang="ko-KR" b="1" dirty="0"/>
              <a:t> , </a:t>
            </a:r>
            <a:r>
              <a:rPr lang="ko-KR" altLang="ko-KR" b="1" dirty="0"/>
              <a:t>반드시 값이 있어야 합니다</a:t>
            </a:r>
            <a:r>
              <a:rPr lang="en-US" altLang="ko-KR" b="1" dirty="0"/>
              <a:t>.</a:t>
            </a:r>
            <a:endParaRPr lang="ko-KR" altLang="ko-KR" dirty="0"/>
          </a:p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22453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Stage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쉽게 배우는 데이터 모델링 입문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1520" y="1124744"/>
            <a:ext cx="1802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(2) </a:t>
            </a:r>
            <a:r>
              <a:rPr lang="ko-KR" altLang="ko-KR" b="1" dirty="0"/>
              <a:t>보조 </a:t>
            </a:r>
            <a:r>
              <a:rPr lang="ko-KR" altLang="ko-KR" b="1" dirty="0" err="1"/>
              <a:t>식별자</a:t>
            </a:r>
            <a:endParaRPr lang="ko-KR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18592" y="1628800"/>
            <a:ext cx="8285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/>
              <a:t>보조 </a:t>
            </a:r>
            <a:r>
              <a:rPr lang="ko-KR" altLang="ko-KR" dirty="0" err="1"/>
              <a:t>식별자는</a:t>
            </a:r>
            <a:r>
              <a:rPr lang="ko-KR" altLang="ko-KR" dirty="0"/>
              <a:t> 주 </a:t>
            </a:r>
            <a:r>
              <a:rPr lang="ko-KR" altLang="ko-KR" dirty="0" err="1"/>
              <a:t>식별자를</a:t>
            </a:r>
            <a:r>
              <a:rPr lang="ko-KR" altLang="ko-KR" dirty="0"/>
              <a:t> 대체 할 수 있는 또 다른 속성이나 관계를 </a:t>
            </a:r>
            <a:r>
              <a:rPr lang="ko-KR" altLang="ko-KR" dirty="0" smtClean="0"/>
              <a:t>의미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1520" y="2132856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(3) </a:t>
            </a:r>
            <a:r>
              <a:rPr lang="ko-KR" altLang="ko-KR" b="1" dirty="0"/>
              <a:t>내부 </a:t>
            </a:r>
            <a:r>
              <a:rPr lang="ko-KR" altLang="ko-KR" b="1" dirty="0" err="1"/>
              <a:t>식별자와</a:t>
            </a:r>
            <a:r>
              <a:rPr lang="ko-KR" altLang="ko-KR" b="1" dirty="0"/>
              <a:t> 외부 </a:t>
            </a:r>
            <a:r>
              <a:rPr lang="ko-KR" altLang="ko-KR" b="1" dirty="0" err="1"/>
              <a:t>식별자</a:t>
            </a:r>
            <a:endParaRPr lang="ko-KR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312146" y="2530071"/>
            <a:ext cx="85083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내부 </a:t>
            </a:r>
            <a:r>
              <a:rPr lang="ko-KR" altLang="en-US" dirty="0" err="1" smtClean="0"/>
              <a:t>식별자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ko-KR" dirty="0" smtClean="0"/>
              <a:t>자신의</a:t>
            </a:r>
            <a:r>
              <a:rPr lang="en-US" altLang="ko-KR" dirty="0" smtClean="0"/>
              <a:t> </a:t>
            </a:r>
            <a:r>
              <a:rPr lang="en-US" altLang="ko-KR" dirty="0"/>
              <a:t>Entity</a:t>
            </a:r>
            <a:r>
              <a:rPr lang="ko-KR" altLang="ko-KR" dirty="0"/>
              <a:t>에 있는 속성을 </a:t>
            </a:r>
            <a:r>
              <a:rPr lang="ko-KR" altLang="ko-KR" dirty="0" smtClean="0"/>
              <a:t>활용</a:t>
            </a:r>
            <a:endParaRPr lang="en-US" altLang="ko-KR" dirty="0" smtClean="0"/>
          </a:p>
          <a:p>
            <a:r>
              <a:rPr lang="ko-KR" altLang="en-US" dirty="0" smtClean="0"/>
              <a:t>외부 </a:t>
            </a:r>
            <a:r>
              <a:rPr lang="ko-KR" altLang="en-US" dirty="0" err="1" smtClean="0"/>
              <a:t>식별자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ko-KR" dirty="0" smtClean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Entity </a:t>
            </a:r>
            <a:r>
              <a:rPr lang="ko-KR" altLang="ko-KR" dirty="0"/>
              <a:t>와의 관계상 필요해서 추가되거나 다른</a:t>
            </a:r>
            <a:r>
              <a:rPr lang="en-US" altLang="ko-KR" dirty="0"/>
              <a:t> Entity </a:t>
            </a:r>
            <a:r>
              <a:rPr lang="ko-KR" altLang="ko-KR" dirty="0"/>
              <a:t>에서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</a:t>
            </a:r>
            <a:r>
              <a:rPr lang="ko-KR" altLang="ko-KR" dirty="0" smtClean="0"/>
              <a:t>상속 </a:t>
            </a:r>
            <a:r>
              <a:rPr lang="ko-KR" altLang="ko-KR" dirty="0"/>
              <a:t>받는 </a:t>
            </a:r>
            <a:r>
              <a:rPr lang="ko-KR" altLang="en-US" dirty="0" err="1" smtClean="0"/>
              <a:t>식별</a:t>
            </a:r>
            <a:r>
              <a:rPr lang="ko-KR" altLang="en-US" dirty="0" err="1"/>
              <a:t>자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2146" y="3637109"/>
            <a:ext cx="1802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(4) </a:t>
            </a:r>
            <a:r>
              <a:rPr lang="ko-KR" altLang="ko-KR" b="1" dirty="0"/>
              <a:t>인조 </a:t>
            </a:r>
            <a:r>
              <a:rPr lang="ko-KR" altLang="ko-KR" b="1" dirty="0" err="1"/>
              <a:t>식별자</a:t>
            </a:r>
            <a:endParaRPr lang="ko-KR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395536" y="4077072"/>
            <a:ext cx="4123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dirty="0"/>
              <a:t>인공적으로 만들어진 </a:t>
            </a:r>
            <a:r>
              <a:rPr lang="ko-KR" altLang="ko-KR" dirty="0" err="1"/>
              <a:t>식별자를</a:t>
            </a:r>
            <a:r>
              <a:rPr lang="ko-KR" altLang="ko-KR" dirty="0"/>
              <a:t> </a:t>
            </a:r>
            <a:r>
              <a:rPr lang="ko-KR" altLang="ko-KR" dirty="0" smtClean="0"/>
              <a:t>의미</a:t>
            </a:r>
            <a:r>
              <a:rPr lang="ko-KR" altLang="en-US" dirty="0" smtClean="0"/>
              <a:t>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65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Stage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쉽게 배우는 데이터 모델링 입문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9512" y="1124744"/>
            <a:ext cx="3119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(5) </a:t>
            </a:r>
            <a:r>
              <a:rPr lang="ko-KR" altLang="ko-KR" b="1" dirty="0"/>
              <a:t>속성과 </a:t>
            </a:r>
            <a:r>
              <a:rPr lang="ko-KR" altLang="ko-KR" b="1" dirty="0" err="1"/>
              <a:t>식별자</a:t>
            </a:r>
            <a:r>
              <a:rPr lang="ko-KR" altLang="ko-KR" b="1" dirty="0"/>
              <a:t> 표기 방법</a:t>
            </a:r>
            <a:endParaRPr lang="ko-KR" altLang="ko-KR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883590" y="2348880"/>
            <a:ext cx="2232248" cy="30963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39574" y="2492896"/>
            <a:ext cx="15121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Student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71622" y="2924944"/>
            <a:ext cx="18002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chemeClr val="tx1"/>
                </a:solidFill>
              </a:rPr>
              <a:t># </a:t>
            </a:r>
            <a:r>
              <a:rPr lang="ko-KR" altLang="en-US" dirty="0" smtClean="0">
                <a:solidFill>
                  <a:schemeClr val="tx1"/>
                </a:solidFill>
              </a:rPr>
              <a:t>학번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71622" y="3212976"/>
            <a:ext cx="18002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*  </a:t>
            </a:r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71622" y="3537012"/>
            <a:ext cx="18002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o  </a:t>
            </a:r>
            <a:r>
              <a:rPr lang="ko-KR" altLang="en-US" dirty="0" smtClean="0">
                <a:solidFill>
                  <a:schemeClr val="tx1"/>
                </a:solidFill>
              </a:rPr>
              <a:t>주소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71622" y="3897052"/>
            <a:ext cx="18002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o  </a:t>
            </a:r>
            <a:r>
              <a:rPr lang="ko-KR" altLang="en-US" dirty="0" smtClean="0">
                <a:solidFill>
                  <a:schemeClr val="tx1"/>
                </a:solidFill>
              </a:rPr>
              <a:t>연락처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71622" y="4617132"/>
            <a:ext cx="18002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o  </a:t>
            </a:r>
            <a:r>
              <a:rPr lang="ko-KR" altLang="en-US" dirty="0" smtClean="0">
                <a:solidFill>
                  <a:schemeClr val="tx1"/>
                </a:solidFill>
              </a:rPr>
              <a:t>학과번호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71622" y="4257092"/>
            <a:ext cx="201622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o  </a:t>
            </a:r>
            <a:r>
              <a:rPr lang="ko-KR" altLang="en-US" dirty="0" smtClean="0">
                <a:solidFill>
                  <a:schemeClr val="tx1"/>
                </a:solidFill>
              </a:rPr>
              <a:t>지도교수번호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1158" y="2924944"/>
            <a:ext cx="144016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식별자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1520" y="1700808"/>
            <a:ext cx="4259853" cy="3825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2008" y="5481228"/>
            <a:ext cx="4464496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바커</a:t>
            </a:r>
            <a:r>
              <a:rPr lang="ko-KR" altLang="en-US" dirty="0" smtClean="0">
                <a:solidFill>
                  <a:schemeClr val="tx1"/>
                </a:solidFill>
              </a:rPr>
              <a:t> 표기법에서의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속성과 </a:t>
            </a:r>
            <a:r>
              <a:rPr lang="ko-KR" altLang="en-US" dirty="0" err="1" smtClean="0">
                <a:solidFill>
                  <a:schemeClr val="tx1"/>
                </a:solidFill>
              </a:rPr>
              <a:t>식별자</a:t>
            </a:r>
            <a:r>
              <a:rPr lang="ko-KR" altLang="en-US" dirty="0" smtClean="0">
                <a:solidFill>
                  <a:schemeClr val="tx1"/>
                </a:solidFill>
              </a:rPr>
              <a:t>  표기법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2" name="그림 21" descr="정보공학 표기법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7398" y="1628800"/>
            <a:ext cx="4355976" cy="3897052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4860032" y="5453844"/>
            <a:ext cx="4464496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정보공학 표기법에서의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속성과 </a:t>
            </a:r>
            <a:r>
              <a:rPr lang="ko-KR" altLang="en-US" dirty="0" err="1" smtClean="0">
                <a:solidFill>
                  <a:schemeClr val="tx1"/>
                </a:solidFill>
              </a:rPr>
              <a:t>식별자</a:t>
            </a:r>
            <a:r>
              <a:rPr lang="ko-KR" altLang="en-US" dirty="0" smtClean="0">
                <a:solidFill>
                  <a:schemeClr val="tx1"/>
                </a:solidFill>
              </a:rPr>
              <a:t>  표기법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081358" y="3248980"/>
            <a:ext cx="2016224" cy="194421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53166" y="4005064"/>
            <a:ext cx="144016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속  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1649310" y="425709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225374" y="1772816"/>
            <a:ext cx="144016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Entity </a:t>
            </a:r>
            <a:r>
              <a:rPr lang="ko-KR" altLang="en-US" b="1" dirty="0" smtClean="0">
                <a:solidFill>
                  <a:schemeClr val="tx1"/>
                </a:solidFill>
              </a:rPr>
              <a:t>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1649310" y="3137782"/>
            <a:ext cx="360040" cy="3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7" idx="2"/>
            <a:endCxn id="12" idx="0"/>
          </p:cNvCxnSpPr>
          <p:nvPr/>
        </p:nvCxnSpPr>
        <p:spPr>
          <a:xfrm flipH="1">
            <a:off x="2495658" y="2204864"/>
            <a:ext cx="44979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7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Stage </a:t>
            </a:r>
            <a:r>
              <a:rPr lang="en-US" altLang="ko-KR" b="1" dirty="0" smtClean="0"/>
              <a:t>7.</a:t>
            </a:r>
            <a:br>
              <a:rPr lang="en-US" altLang="ko-KR" b="1" dirty="0" smtClean="0"/>
            </a:br>
            <a:r>
              <a:rPr lang="ko-KR" altLang="en-US" b="1" dirty="0" smtClean="0"/>
              <a:t>쉽게 배우는 데이터 모델링 입문</a:t>
            </a:r>
            <a:endParaRPr lang="ko-KR" altLang="ko-K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68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Stage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쉽게 배우는 데이터 모델링 입문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7504" y="1124744"/>
            <a:ext cx="2807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(6) </a:t>
            </a:r>
            <a:r>
              <a:rPr lang="ko-KR" altLang="en-US" b="1" dirty="0" smtClean="0"/>
              <a:t>슈퍼 타입과 </a:t>
            </a:r>
            <a:r>
              <a:rPr lang="ko-KR" altLang="ko-KR" b="1" dirty="0" smtClean="0"/>
              <a:t>서브타입</a:t>
            </a:r>
            <a:endParaRPr lang="ko-KR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12146" y="1628800"/>
            <a:ext cx="86523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Entity </a:t>
            </a:r>
            <a:r>
              <a:rPr lang="ko-KR" altLang="ko-KR" dirty="0"/>
              <a:t>를 추출 하다 보면 여러 </a:t>
            </a:r>
            <a:r>
              <a:rPr lang="en-US" altLang="ko-KR" dirty="0"/>
              <a:t>Entity</a:t>
            </a:r>
            <a:r>
              <a:rPr lang="ko-KR" altLang="ko-KR" dirty="0"/>
              <a:t>에서 비슷한 속성을 가진 경우가 종종 발생합니다</a:t>
            </a:r>
            <a:r>
              <a:rPr lang="en-US" altLang="ko-KR" dirty="0"/>
              <a:t>. </a:t>
            </a:r>
            <a:r>
              <a:rPr lang="ko-KR" altLang="ko-KR" dirty="0"/>
              <a:t>이럴 경우 공통된 속성을 하나로 묶고 나머지 속성만 분리해서 별도의 </a:t>
            </a:r>
            <a:r>
              <a:rPr lang="en-US" altLang="ko-KR" dirty="0"/>
              <a:t>Entity</a:t>
            </a:r>
            <a:r>
              <a:rPr lang="ko-KR" altLang="ko-KR" dirty="0"/>
              <a:t>를 구성 하는 것이 효과적인데 이때 공통된 속성을 </a:t>
            </a:r>
            <a:r>
              <a:rPr lang="ko-KR" altLang="ko-KR" b="1" dirty="0"/>
              <a:t>슈퍼 타입</a:t>
            </a:r>
            <a:r>
              <a:rPr lang="en-US" altLang="ko-KR" b="1" dirty="0"/>
              <a:t> </a:t>
            </a:r>
            <a:r>
              <a:rPr lang="en-US" altLang="ko-KR" dirty="0"/>
              <a:t>(Super type)</a:t>
            </a:r>
            <a:r>
              <a:rPr lang="ko-KR" altLang="ko-KR" dirty="0"/>
              <a:t>이라고 하고 분리된 나머지 속성만을 가진 </a:t>
            </a:r>
            <a:r>
              <a:rPr lang="en-US" altLang="ko-KR" dirty="0"/>
              <a:t>Entity</a:t>
            </a:r>
            <a:r>
              <a:rPr lang="ko-KR" altLang="ko-KR" dirty="0"/>
              <a:t>를 </a:t>
            </a:r>
            <a:r>
              <a:rPr lang="ko-KR" altLang="ko-KR" b="1" dirty="0"/>
              <a:t>서브 타입</a:t>
            </a:r>
            <a:r>
              <a:rPr lang="en-US" altLang="ko-KR" dirty="0"/>
              <a:t>( Sub type) </a:t>
            </a:r>
            <a:r>
              <a:rPr lang="ko-KR" altLang="ko-KR" dirty="0"/>
              <a:t>이라고 합니다</a:t>
            </a:r>
            <a:r>
              <a:rPr lang="en-US" altLang="ko-KR" dirty="0"/>
              <a:t>. 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2888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Stage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쉽게 배우는 데이터 모델링 입문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12146" y="1844824"/>
            <a:ext cx="7284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a) </a:t>
            </a:r>
            <a:r>
              <a:rPr lang="ko-KR" altLang="ko-KR" b="1" dirty="0"/>
              <a:t>배타적 서브타입과 포괄적 서브타입을 구분하세요</a:t>
            </a:r>
            <a:endParaRPr lang="ko-KR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312147" y="1198493"/>
            <a:ext cx="7284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/>
              <a:t>서브 타입을 설정 할 때는 아래와 같은 주의 사항이 있습니다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312146" y="2555612"/>
            <a:ext cx="77882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b) </a:t>
            </a:r>
            <a:r>
              <a:rPr lang="ko-KR" altLang="ko-KR" b="1" dirty="0"/>
              <a:t>서브 타입의 합이 전체 집합이 되어야 합니다</a:t>
            </a:r>
            <a:r>
              <a:rPr lang="en-US" altLang="ko-KR" b="1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52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Stage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쉽게 배우는 데이터 모델링 입문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267744" y="1948477"/>
            <a:ext cx="100811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사 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11760" y="2452533"/>
            <a:ext cx="446449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627784" y="2668557"/>
            <a:ext cx="1224136" cy="3600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정규직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995936" y="2668557"/>
            <a:ext cx="1224136" cy="3600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계약직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64088" y="2668557"/>
            <a:ext cx="1224136" cy="3600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일용직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03037" y="3573016"/>
            <a:ext cx="4281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ko-KR" dirty="0"/>
              <a:t>그림</a:t>
            </a:r>
            <a:r>
              <a:rPr lang="en-US" altLang="ko-KR" dirty="0"/>
              <a:t>. </a:t>
            </a:r>
            <a:r>
              <a:rPr lang="ko-KR" altLang="ko-KR" dirty="0" err="1"/>
              <a:t>바커</a:t>
            </a:r>
            <a:r>
              <a:rPr lang="ko-KR" altLang="ko-KR" dirty="0"/>
              <a:t> 표기법에서의 서브 타입</a:t>
            </a:r>
            <a:r>
              <a:rPr lang="en-US" altLang="ko-KR" dirty="0"/>
              <a:t> &gt;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46242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Stage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쉽게 배우는 데이터 모델링 입문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 descr="서브타입표현기법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9632" y="1412776"/>
            <a:ext cx="5976664" cy="396044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574794" y="5373216"/>
            <a:ext cx="5346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ko-KR" dirty="0"/>
              <a:t>그림</a:t>
            </a:r>
            <a:r>
              <a:rPr lang="en-US" altLang="ko-KR" dirty="0"/>
              <a:t>. </a:t>
            </a:r>
            <a:r>
              <a:rPr lang="ko-KR" altLang="ko-KR" dirty="0"/>
              <a:t>정보공학 기반의 서브타입 표현 방법</a:t>
            </a:r>
            <a:r>
              <a:rPr lang="en-US" altLang="ko-KR" dirty="0"/>
              <a:t> &gt;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22453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Stage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쉽게 배우는 데이터 모델링 입문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9512" y="1124744"/>
            <a:ext cx="2544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4) </a:t>
            </a:r>
            <a:r>
              <a:rPr lang="ko-KR" altLang="ko-KR" b="1" dirty="0"/>
              <a:t>관계</a:t>
            </a:r>
            <a:r>
              <a:rPr lang="en-US" altLang="ko-KR" b="1" dirty="0"/>
              <a:t> (Relationship)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9583" y="1628800"/>
            <a:ext cx="3714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dirty="0"/>
              <a:t>각 </a:t>
            </a:r>
            <a:r>
              <a:rPr lang="en-US" altLang="ko-KR" dirty="0"/>
              <a:t>Entity </a:t>
            </a:r>
            <a:r>
              <a:rPr lang="ko-KR" altLang="ko-KR" dirty="0"/>
              <a:t>간의 관계를 정의하는 </a:t>
            </a:r>
            <a:r>
              <a:rPr lang="ko-KR" altLang="ko-KR" dirty="0" smtClean="0"/>
              <a:t>것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06151" y="2132856"/>
            <a:ext cx="4113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(1) 1:1 (One To One - </a:t>
            </a:r>
            <a:r>
              <a:rPr lang="ko-KR" altLang="ko-KR" b="1" dirty="0"/>
              <a:t>일 대 일</a:t>
            </a:r>
            <a:r>
              <a:rPr lang="en-US" altLang="ko-KR" b="1" dirty="0"/>
              <a:t>) </a:t>
            </a:r>
            <a:r>
              <a:rPr lang="ko-KR" altLang="ko-KR" b="1" dirty="0"/>
              <a:t>관계</a:t>
            </a:r>
            <a:endParaRPr lang="ko-KR" altLang="ko-KR" dirty="0"/>
          </a:p>
        </p:txBody>
      </p:sp>
      <p:pic>
        <p:nvPicPr>
          <p:cNvPr id="10" name="그림 9" descr="1대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89716" y="3212976"/>
            <a:ext cx="4052600" cy="59587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051720" y="4139788"/>
            <a:ext cx="6290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/>
              <a:t>읽는 방법</a:t>
            </a:r>
            <a:r>
              <a:rPr lang="en-US" altLang="ko-KR" dirty="0"/>
              <a:t> : </a:t>
            </a:r>
            <a:r>
              <a:rPr lang="ko-KR" altLang="ko-KR" dirty="0"/>
              <a:t>하나의</a:t>
            </a:r>
            <a:r>
              <a:rPr lang="en-US" altLang="ko-KR" dirty="0"/>
              <a:t> A </a:t>
            </a:r>
            <a:r>
              <a:rPr lang="ko-KR" altLang="ko-KR" dirty="0"/>
              <a:t>는 반드시 하나의</a:t>
            </a:r>
            <a:r>
              <a:rPr lang="en-US" altLang="ko-KR" dirty="0"/>
              <a:t> B </a:t>
            </a:r>
            <a:r>
              <a:rPr lang="ko-KR" altLang="ko-KR" dirty="0"/>
              <a:t>를 가진다</a:t>
            </a:r>
          </a:p>
        </p:txBody>
      </p:sp>
    </p:spTree>
    <p:extLst>
      <p:ext uri="{BB962C8B-B14F-4D97-AF65-F5344CB8AC3E}">
        <p14:creationId xmlns:p14="http://schemas.microsoft.com/office/powerpoint/2010/main" val="34265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Stage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쉽게 배우는 데이터 모델링 입문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05405" y="1196752"/>
            <a:ext cx="4368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(2) 1:M (One To Many - </a:t>
            </a:r>
            <a:r>
              <a:rPr lang="ko-KR" altLang="ko-KR" b="1" dirty="0"/>
              <a:t>일 대 다</a:t>
            </a:r>
            <a:r>
              <a:rPr lang="en-US" altLang="ko-KR" b="1" dirty="0"/>
              <a:t>) </a:t>
            </a:r>
            <a:r>
              <a:rPr lang="ko-KR" altLang="ko-KR" b="1" dirty="0"/>
              <a:t>관계</a:t>
            </a:r>
            <a:endParaRPr lang="ko-KR" altLang="ko-KR" dirty="0"/>
          </a:p>
        </p:txBody>
      </p:sp>
      <p:pic>
        <p:nvPicPr>
          <p:cNvPr id="10" name="그림 9" descr="1대M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1720" y="2996952"/>
            <a:ext cx="4537352" cy="58190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475656" y="3851756"/>
            <a:ext cx="6264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/>
              <a:t>읽는 방법</a:t>
            </a:r>
            <a:r>
              <a:rPr lang="en-US" altLang="ko-KR" dirty="0"/>
              <a:t> : </a:t>
            </a:r>
            <a:r>
              <a:rPr lang="ko-KR" altLang="ko-KR" dirty="0"/>
              <a:t>하나의</a:t>
            </a:r>
            <a:r>
              <a:rPr lang="en-US" altLang="ko-KR" dirty="0"/>
              <a:t> A </a:t>
            </a:r>
            <a:r>
              <a:rPr lang="ko-KR" altLang="ko-KR" dirty="0"/>
              <a:t>는 반드시 여러 개의</a:t>
            </a:r>
            <a:r>
              <a:rPr lang="en-US" altLang="ko-KR" dirty="0"/>
              <a:t> B</a:t>
            </a:r>
            <a:r>
              <a:rPr lang="ko-KR" altLang="ko-KR" dirty="0"/>
              <a:t>를 가진다</a:t>
            </a:r>
          </a:p>
        </p:txBody>
      </p:sp>
    </p:spTree>
    <p:extLst>
      <p:ext uri="{BB962C8B-B14F-4D97-AF65-F5344CB8AC3E}">
        <p14:creationId xmlns:p14="http://schemas.microsoft.com/office/powerpoint/2010/main" val="42367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Stage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쉽게 배우는 데이터 모델링 입문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 descr="1대M 예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35696" y="2348880"/>
            <a:ext cx="4939873" cy="123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Stage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쉽게 배우는 데이터 모델링 입문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 descr="관계읽기_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5576" y="1988840"/>
            <a:ext cx="7056784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2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Stage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쉽게 배우는 데이터 모델링 입문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 descr="관계읽기_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7224" y="2052177"/>
            <a:ext cx="655272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2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Stage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쉽게 배우는 데이터 모델링 입문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 descr="정보공학 방식에서의 관계 표현하기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98628" y="1772816"/>
            <a:ext cx="4946744" cy="244827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051720" y="4365104"/>
            <a:ext cx="49936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ko-KR" dirty="0"/>
              <a:t>그림</a:t>
            </a:r>
            <a:r>
              <a:rPr lang="en-US" altLang="ko-KR" dirty="0"/>
              <a:t>. </a:t>
            </a:r>
            <a:r>
              <a:rPr lang="ko-KR" altLang="ko-KR" dirty="0"/>
              <a:t>정보공학</a:t>
            </a:r>
            <a:r>
              <a:rPr lang="en-US" altLang="ko-KR" dirty="0"/>
              <a:t> (I/E) </a:t>
            </a:r>
            <a:r>
              <a:rPr lang="ko-KR" altLang="ko-KR" dirty="0"/>
              <a:t>에서의 관계 표현하기</a:t>
            </a:r>
            <a:r>
              <a:rPr lang="en-US" altLang="ko-KR" dirty="0"/>
              <a:t> &gt;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22453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Stage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쉽게 배우는 데이터 모델링 입문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89041" y="1412776"/>
            <a:ext cx="1741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1) </a:t>
            </a:r>
            <a:r>
              <a:rPr lang="ko-KR" altLang="ko-KR" b="1" dirty="0"/>
              <a:t>모델링이란</a:t>
            </a:r>
            <a:r>
              <a:rPr lang="en-US" altLang="ko-KR" b="1" dirty="0"/>
              <a:t>?</a:t>
            </a:r>
            <a:endParaRPr lang="ko-KR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12146" y="1985435"/>
            <a:ext cx="8148285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b="1" dirty="0"/>
              <a:t>모델링이란 현업 또는 고객이 요구하는 추상적인 요구사항을 찾아내서 분석 및 검증한 후 적절한 기호를 사용해서 객관적으로 표현하고 물리적으로 구현하는 전체 과정을 의미합니다</a:t>
            </a:r>
            <a:r>
              <a:rPr lang="en-US" altLang="ko-KR" b="1" dirty="0" smtClean="0"/>
              <a:t>.</a:t>
            </a:r>
            <a:endParaRPr lang="ko-KR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Stage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쉽게 배우는 데이터 모델링 입문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44016" y="1052736"/>
            <a:ext cx="8748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(3) M : M (Many to Many - </a:t>
            </a:r>
            <a:r>
              <a:rPr lang="ko-KR" altLang="ko-KR" b="1" dirty="0"/>
              <a:t>다 대 다</a:t>
            </a:r>
            <a:r>
              <a:rPr lang="en-US" altLang="ko-KR" b="1" dirty="0"/>
              <a:t>) </a:t>
            </a:r>
            <a:r>
              <a:rPr lang="ko-KR" altLang="ko-KR" b="1" dirty="0"/>
              <a:t>관계</a:t>
            </a:r>
            <a:r>
              <a:rPr lang="en-US" altLang="ko-KR" b="1" dirty="0"/>
              <a:t> (</a:t>
            </a:r>
            <a:r>
              <a:rPr lang="ko-KR" altLang="ko-KR" b="1" dirty="0"/>
              <a:t>또는</a:t>
            </a:r>
            <a:r>
              <a:rPr lang="en-US" altLang="ko-KR" b="1" dirty="0"/>
              <a:t> M : N </a:t>
            </a:r>
            <a:r>
              <a:rPr lang="ko-KR" altLang="ko-KR" b="1" dirty="0"/>
              <a:t>관계</a:t>
            </a:r>
            <a:r>
              <a:rPr lang="en-US" altLang="ko-KR" b="1" dirty="0"/>
              <a:t>)</a:t>
            </a:r>
            <a:endParaRPr lang="ko-KR" altLang="ko-KR" dirty="0"/>
          </a:p>
        </p:txBody>
      </p:sp>
      <p:pic>
        <p:nvPicPr>
          <p:cNvPr id="10" name="그림 9" descr="m대M 관계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1760" y="2348880"/>
            <a:ext cx="4896544" cy="18002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461708" y="4293096"/>
            <a:ext cx="4846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ko-KR" dirty="0"/>
              <a:t>그림</a:t>
            </a:r>
            <a:r>
              <a:rPr lang="en-US" altLang="ko-KR" dirty="0"/>
              <a:t>. </a:t>
            </a:r>
            <a:r>
              <a:rPr lang="ko-KR" altLang="ko-KR" dirty="0" err="1"/>
              <a:t>바커</a:t>
            </a:r>
            <a:r>
              <a:rPr lang="ko-KR" altLang="ko-KR" dirty="0"/>
              <a:t> 표기법으로 표현한</a:t>
            </a:r>
            <a:r>
              <a:rPr lang="en-US" altLang="ko-KR" dirty="0"/>
              <a:t> M:M </a:t>
            </a:r>
            <a:r>
              <a:rPr lang="ko-KR" altLang="ko-KR" dirty="0"/>
              <a:t>관계</a:t>
            </a:r>
            <a:r>
              <a:rPr lang="en-US" altLang="ko-KR" dirty="0"/>
              <a:t> &gt;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4265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Stage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쉽게 배우는 데이터 모델링 입문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 descr="릴레이션 엔터티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9672" y="1772816"/>
            <a:ext cx="5976664" cy="230425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181459" y="4365104"/>
            <a:ext cx="2853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ko-KR" dirty="0"/>
              <a:t>그림</a:t>
            </a:r>
            <a:r>
              <a:rPr lang="en-US" altLang="ko-KR" dirty="0"/>
              <a:t> . Relation Entity &gt;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2367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Stage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쉽게 배우는 데이터 모델링 입문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9512" y="1124744"/>
            <a:ext cx="4289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(4) </a:t>
            </a:r>
            <a:r>
              <a:rPr lang="ko-KR" altLang="ko-KR" b="1" dirty="0"/>
              <a:t>순환 관계</a:t>
            </a:r>
            <a:r>
              <a:rPr lang="en-US" altLang="ko-KR" b="1" dirty="0"/>
              <a:t> (Recursive Relationship)</a:t>
            </a:r>
            <a:endParaRPr lang="ko-KR" altLang="ko-KR" dirty="0"/>
          </a:p>
        </p:txBody>
      </p:sp>
      <p:pic>
        <p:nvPicPr>
          <p:cNvPr id="10" name="그림 9" descr="순환관계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3768" y="1988840"/>
            <a:ext cx="4032448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Stage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쉽게 배우는 데이터 모델링 입문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7504" y="1124744"/>
            <a:ext cx="3919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(5) Arc ( Mutually Exclusive ) </a:t>
            </a:r>
            <a:r>
              <a:rPr lang="ko-KR" altLang="ko-KR" b="1" dirty="0"/>
              <a:t>관계</a:t>
            </a:r>
            <a:endParaRPr lang="ko-KR" altLang="ko-KR" dirty="0"/>
          </a:p>
        </p:txBody>
      </p:sp>
      <p:pic>
        <p:nvPicPr>
          <p:cNvPr id="10" name="그림 9" descr="바커 표기법-아크관계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35696" y="2708920"/>
            <a:ext cx="2476377" cy="1375073"/>
          </a:xfrm>
          <a:prstGeom prst="rect">
            <a:avLst/>
          </a:prstGeom>
        </p:spPr>
      </p:pic>
      <p:pic>
        <p:nvPicPr>
          <p:cNvPr id="12" name="그림 11" descr="ie 표기법-아크관계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99992" y="2708920"/>
            <a:ext cx="2808312" cy="136815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835696" y="4221088"/>
            <a:ext cx="24482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&lt; </a:t>
            </a:r>
            <a:r>
              <a:rPr lang="ko-KR" altLang="ko-KR" sz="1300" dirty="0" smtClean="0">
                <a:solidFill>
                  <a:schemeClr val="tx1"/>
                </a:solidFill>
              </a:rPr>
              <a:t>그림</a:t>
            </a:r>
            <a:r>
              <a:rPr lang="en-US" altLang="ko-KR" sz="1300" dirty="0" smtClean="0">
                <a:solidFill>
                  <a:schemeClr val="tx1"/>
                </a:solidFill>
              </a:rPr>
              <a:t>.  </a:t>
            </a:r>
            <a:r>
              <a:rPr lang="ko-KR" altLang="ko-KR" sz="1300" dirty="0" err="1" smtClean="0">
                <a:solidFill>
                  <a:schemeClr val="tx1"/>
                </a:solidFill>
              </a:rPr>
              <a:t>바커</a:t>
            </a:r>
            <a:r>
              <a:rPr lang="ko-KR" altLang="ko-KR" sz="1300" dirty="0" smtClean="0">
                <a:solidFill>
                  <a:schemeClr val="tx1"/>
                </a:solidFill>
              </a:rPr>
              <a:t> 표기법</a:t>
            </a:r>
            <a:r>
              <a:rPr lang="en-US" altLang="ko-KR" sz="1300" dirty="0" smtClean="0">
                <a:solidFill>
                  <a:schemeClr val="tx1"/>
                </a:solidFill>
              </a:rPr>
              <a:t> &gt;</a:t>
            </a:r>
            <a:endParaRPr lang="ko-KR" altLang="ko-KR" sz="13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16016" y="4221088"/>
            <a:ext cx="24482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&lt; </a:t>
            </a:r>
            <a:r>
              <a:rPr lang="ko-KR" altLang="ko-KR" sz="1300" dirty="0" smtClean="0">
                <a:solidFill>
                  <a:schemeClr val="tx1"/>
                </a:solidFill>
              </a:rPr>
              <a:t>그림</a:t>
            </a:r>
            <a:r>
              <a:rPr lang="en-US" altLang="ko-KR" sz="1300" dirty="0" smtClean="0">
                <a:solidFill>
                  <a:schemeClr val="tx1"/>
                </a:solidFill>
              </a:rPr>
              <a:t>.  </a:t>
            </a:r>
            <a:r>
              <a:rPr lang="ko-KR" altLang="en-US" sz="1300" dirty="0" smtClean="0">
                <a:solidFill>
                  <a:schemeClr val="tx1"/>
                </a:solidFill>
              </a:rPr>
              <a:t>정보공학 </a:t>
            </a:r>
            <a:r>
              <a:rPr lang="ko-KR" altLang="ko-KR" sz="1300" dirty="0" smtClean="0">
                <a:solidFill>
                  <a:schemeClr val="tx1"/>
                </a:solidFill>
              </a:rPr>
              <a:t>표기법</a:t>
            </a:r>
            <a:r>
              <a:rPr lang="en-US" altLang="ko-KR" sz="1300" dirty="0" smtClean="0">
                <a:solidFill>
                  <a:schemeClr val="tx1"/>
                </a:solidFill>
              </a:rPr>
              <a:t> &gt;</a:t>
            </a:r>
            <a:endParaRPr lang="ko-KR" altLang="ko-KR" sz="13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7664" y="2420888"/>
            <a:ext cx="6048672" cy="2304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491880" y="2132856"/>
            <a:ext cx="2016224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Arc </a:t>
            </a:r>
            <a:r>
              <a:rPr lang="ko-KR" altLang="en-US" b="1" dirty="0" smtClean="0">
                <a:solidFill>
                  <a:schemeClr val="tx1"/>
                </a:solidFill>
              </a:rPr>
              <a:t>관계 표기법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52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Stage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쉽게 배우는 데이터 모델링 입문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 descr="관계명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0264" y="2348880"/>
            <a:ext cx="4682016" cy="172819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448764" y="4293096"/>
            <a:ext cx="4565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ko-KR" dirty="0"/>
              <a:t>그림</a:t>
            </a:r>
            <a:r>
              <a:rPr lang="en-US" altLang="ko-KR" dirty="0"/>
              <a:t> . </a:t>
            </a:r>
            <a:r>
              <a:rPr lang="ko-KR" altLang="ko-KR" dirty="0"/>
              <a:t>각 </a:t>
            </a:r>
            <a:r>
              <a:rPr lang="en-US" altLang="ko-KR" dirty="0"/>
              <a:t>Entity </a:t>
            </a:r>
            <a:r>
              <a:rPr lang="ko-KR" altLang="ko-KR" dirty="0"/>
              <a:t>간의 </a:t>
            </a:r>
            <a:r>
              <a:rPr lang="ko-KR" altLang="ko-KR" dirty="0" err="1"/>
              <a:t>관계명</a:t>
            </a:r>
            <a:r>
              <a:rPr lang="ko-KR" altLang="ko-KR" dirty="0"/>
              <a:t> 표기하기</a:t>
            </a:r>
            <a:r>
              <a:rPr lang="en-US" altLang="ko-KR" dirty="0"/>
              <a:t> &gt;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46242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Stage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쉽게 배우는 데이터 모델링 입문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86814" y="1196752"/>
            <a:ext cx="8389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5) ERD(Entity Relationship Diagram) </a:t>
            </a:r>
            <a:r>
              <a:rPr lang="ko-KR" altLang="ko-KR" b="1" dirty="0"/>
              <a:t>작성하기 생각해보기 문제들</a:t>
            </a:r>
            <a:endParaRPr lang="ko-KR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286814" y="1772816"/>
            <a:ext cx="838964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300" b="1" dirty="0"/>
              <a:t>생각해보기</a:t>
            </a:r>
            <a:r>
              <a:rPr lang="en-US" altLang="ko-KR" sz="1300" b="1" dirty="0"/>
              <a:t> 1</a:t>
            </a:r>
            <a:r>
              <a:rPr lang="en-US" altLang="ko-KR" sz="1300" b="1" dirty="0" smtClean="0"/>
              <a:t>)</a:t>
            </a:r>
          </a:p>
          <a:p>
            <a:endParaRPr lang="ko-KR" altLang="ko-KR" sz="1300" dirty="0"/>
          </a:p>
          <a:p>
            <a:r>
              <a:rPr lang="ko-KR" altLang="ko-KR" sz="1300" dirty="0"/>
              <a:t>대학교의 학과 데이터 관리를 위한 </a:t>
            </a:r>
            <a:r>
              <a:rPr lang="en-US" altLang="ko-KR" sz="1300" dirty="0"/>
              <a:t>DB</a:t>
            </a:r>
            <a:r>
              <a:rPr lang="ko-KR" altLang="ko-KR" sz="1300" dirty="0"/>
              <a:t>를 구축할 예정입니다</a:t>
            </a:r>
            <a:r>
              <a:rPr lang="en-US" altLang="ko-KR" sz="1300" dirty="0"/>
              <a:t>.</a:t>
            </a:r>
            <a:endParaRPr lang="ko-KR" altLang="ko-KR" sz="1300" dirty="0"/>
          </a:p>
          <a:p>
            <a:r>
              <a:rPr lang="ko-KR" altLang="ko-KR" sz="1300" dirty="0"/>
              <a:t>관리 대상은 학생</a:t>
            </a:r>
            <a:r>
              <a:rPr lang="en-US" altLang="ko-KR" sz="1300" dirty="0"/>
              <a:t>, </a:t>
            </a:r>
            <a:r>
              <a:rPr lang="ko-KR" altLang="ko-KR" sz="1300" dirty="0"/>
              <a:t>교수</a:t>
            </a:r>
            <a:r>
              <a:rPr lang="en-US" altLang="ko-KR" sz="1300" dirty="0"/>
              <a:t>, </a:t>
            </a:r>
            <a:r>
              <a:rPr lang="ko-KR" altLang="ko-KR" sz="1300" dirty="0"/>
              <a:t>과목</a:t>
            </a:r>
            <a:r>
              <a:rPr lang="en-US" altLang="ko-KR" sz="1300" dirty="0"/>
              <a:t>, </a:t>
            </a:r>
            <a:r>
              <a:rPr lang="ko-KR" altLang="ko-KR" sz="1300" dirty="0"/>
              <a:t>강의실 이며</a:t>
            </a:r>
            <a:r>
              <a:rPr lang="en-US" altLang="ko-KR" sz="1300" dirty="0"/>
              <a:t>, </a:t>
            </a:r>
            <a:endParaRPr lang="ko-KR" altLang="ko-KR" sz="1300" dirty="0"/>
          </a:p>
          <a:p>
            <a:r>
              <a:rPr lang="ko-KR" altLang="ko-KR" sz="1300" dirty="0"/>
              <a:t>학생은 학번</a:t>
            </a:r>
            <a:r>
              <a:rPr lang="en-US" altLang="ko-KR" sz="1300" dirty="0"/>
              <a:t>, </a:t>
            </a:r>
            <a:r>
              <a:rPr lang="ko-KR" altLang="ko-KR" sz="1300" dirty="0"/>
              <a:t>이름</a:t>
            </a:r>
            <a:r>
              <a:rPr lang="en-US" altLang="ko-KR" sz="1300" dirty="0"/>
              <a:t>, </a:t>
            </a:r>
            <a:r>
              <a:rPr lang="ko-KR" altLang="ko-KR" sz="1300" dirty="0"/>
              <a:t>성별</a:t>
            </a:r>
            <a:r>
              <a:rPr lang="en-US" altLang="ko-KR" sz="1300" dirty="0"/>
              <a:t>, </a:t>
            </a:r>
            <a:r>
              <a:rPr lang="ko-KR" altLang="ko-KR" sz="1300" dirty="0"/>
              <a:t>나이</a:t>
            </a:r>
            <a:r>
              <a:rPr lang="en-US" altLang="ko-KR" sz="1300" dirty="0"/>
              <a:t>, </a:t>
            </a:r>
            <a:r>
              <a:rPr lang="ko-KR" altLang="ko-KR" sz="1300" dirty="0"/>
              <a:t>학년 정보를 관리하고</a:t>
            </a:r>
          </a:p>
          <a:p>
            <a:r>
              <a:rPr lang="ko-KR" altLang="ko-KR" sz="1300" dirty="0"/>
              <a:t>교수는 교수번호</a:t>
            </a:r>
            <a:r>
              <a:rPr lang="en-US" altLang="ko-KR" sz="1300" dirty="0"/>
              <a:t>, </a:t>
            </a:r>
            <a:r>
              <a:rPr lang="ko-KR" altLang="ko-KR" sz="1300" dirty="0"/>
              <a:t>이름</a:t>
            </a:r>
            <a:r>
              <a:rPr lang="en-US" altLang="ko-KR" sz="1300" dirty="0"/>
              <a:t>, </a:t>
            </a:r>
            <a:r>
              <a:rPr lang="ko-KR" altLang="ko-KR" sz="1300" dirty="0"/>
              <a:t>성별</a:t>
            </a:r>
            <a:r>
              <a:rPr lang="en-US" altLang="ko-KR" sz="1300" dirty="0"/>
              <a:t>, </a:t>
            </a:r>
            <a:r>
              <a:rPr lang="ko-KR" altLang="ko-KR" sz="1300" dirty="0"/>
              <a:t>학위</a:t>
            </a:r>
            <a:r>
              <a:rPr lang="en-US" altLang="ko-KR" sz="1300" dirty="0"/>
              <a:t>, </a:t>
            </a:r>
            <a:r>
              <a:rPr lang="ko-KR" altLang="ko-KR" sz="1300" dirty="0"/>
              <a:t>입사일</a:t>
            </a:r>
            <a:r>
              <a:rPr lang="en-US" altLang="ko-KR" sz="1300" dirty="0"/>
              <a:t>, </a:t>
            </a:r>
            <a:r>
              <a:rPr lang="ko-KR" altLang="ko-KR" sz="1300" dirty="0"/>
              <a:t>연구실번호를 관리하고 </a:t>
            </a:r>
          </a:p>
          <a:p>
            <a:r>
              <a:rPr lang="ko-KR" altLang="ko-KR" sz="1300" dirty="0"/>
              <a:t>과목은 과목번호</a:t>
            </a:r>
            <a:r>
              <a:rPr lang="en-US" altLang="ko-KR" sz="1300" dirty="0"/>
              <a:t>, </a:t>
            </a:r>
            <a:r>
              <a:rPr lang="ko-KR" altLang="ko-KR" sz="1300" dirty="0"/>
              <a:t>과목명</a:t>
            </a:r>
            <a:r>
              <a:rPr lang="en-US" altLang="ko-KR" sz="1300" dirty="0"/>
              <a:t>, </a:t>
            </a:r>
            <a:r>
              <a:rPr lang="ko-KR" altLang="ko-KR" sz="1300" dirty="0"/>
              <a:t>학점 을 관리하고 </a:t>
            </a:r>
          </a:p>
          <a:p>
            <a:r>
              <a:rPr lang="ko-KR" altLang="ko-KR" sz="1300" dirty="0"/>
              <a:t>강의실은 호실</a:t>
            </a:r>
            <a:r>
              <a:rPr lang="en-US" altLang="ko-KR" sz="1300" dirty="0"/>
              <a:t>, </a:t>
            </a:r>
            <a:r>
              <a:rPr lang="ko-KR" altLang="ko-KR" sz="1300" dirty="0"/>
              <a:t>층 를 관리해야 합니다</a:t>
            </a:r>
            <a:r>
              <a:rPr lang="en-US" altLang="ko-KR" sz="1300" dirty="0"/>
              <a:t>.</a:t>
            </a:r>
            <a:endParaRPr lang="ko-KR" altLang="ko-KR" sz="1300" dirty="0"/>
          </a:p>
          <a:p>
            <a:r>
              <a:rPr lang="en-US" altLang="ko-KR" sz="1300" dirty="0"/>
              <a:t> </a:t>
            </a:r>
            <a:endParaRPr lang="ko-KR" altLang="ko-KR" sz="1300" dirty="0"/>
          </a:p>
          <a:p>
            <a:r>
              <a:rPr lang="ko-KR" altLang="ko-KR" sz="1300" dirty="0"/>
              <a:t>아래의 사항을 고려하여 </a:t>
            </a:r>
            <a:r>
              <a:rPr lang="en-US" altLang="ko-KR" sz="1300" dirty="0"/>
              <a:t>ERD</a:t>
            </a:r>
            <a:r>
              <a:rPr lang="ko-KR" altLang="ko-KR" sz="1300" dirty="0"/>
              <a:t>를 작성하세요</a:t>
            </a:r>
            <a:r>
              <a:rPr lang="en-US" altLang="ko-KR" sz="1300" dirty="0"/>
              <a:t>.</a:t>
            </a:r>
            <a:endParaRPr lang="ko-KR" altLang="ko-KR" sz="1300" dirty="0"/>
          </a:p>
          <a:p>
            <a:r>
              <a:rPr lang="en-US" altLang="ko-KR" sz="1300" dirty="0"/>
              <a:t>(</a:t>
            </a:r>
            <a:r>
              <a:rPr lang="ko-KR" altLang="ko-KR" sz="1300" dirty="0"/>
              <a:t>단 </a:t>
            </a:r>
            <a:r>
              <a:rPr lang="ko-KR" altLang="ko-KR" sz="1300" dirty="0" err="1"/>
              <a:t>바커</a:t>
            </a:r>
            <a:r>
              <a:rPr lang="ko-KR" altLang="ko-KR" sz="1300" dirty="0"/>
              <a:t> 표기법과 </a:t>
            </a:r>
            <a:r>
              <a:rPr lang="en-US" altLang="ko-KR" sz="1300" dirty="0"/>
              <a:t>IE </a:t>
            </a:r>
            <a:r>
              <a:rPr lang="ko-KR" altLang="ko-KR" sz="1300" dirty="0"/>
              <a:t>표기법을 사용하여 각각 작성하세요</a:t>
            </a:r>
            <a:r>
              <a:rPr lang="en-US" altLang="ko-KR" sz="1300" dirty="0"/>
              <a:t>.)</a:t>
            </a:r>
            <a:endParaRPr lang="ko-KR" altLang="ko-KR" sz="1300" dirty="0"/>
          </a:p>
          <a:p>
            <a:r>
              <a:rPr lang="en-US" altLang="ko-KR" sz="1300" dirty="0"/>
              <a:t> </a:t>
            </a:r>
            <a:endParaRPr lang="ko-KR" altLang="ko-KR" sz="1300" dirty="0"/>
          </a:p>
          <a:p>
            <a:r>
              <a:rPr lang="en-US" altLang="ko-KR" sz="1300" b="1" dirty="0"/>
              <a:t>&lt; </a:t>
            </a:r>
            <a:r>
              <a:rPr lang="ko-KR" altLang="ko-KR" sz="1300" b="1" dirty="0"/>
              <a:t>주요 관계 정리 </a:t>
            </a:r>
            <a:r>
              <a:rPr lang="en-US" altLang="ko-KR" sz="1300" b="1" dirty="0"/>
              <a:t>&gt;</a:t>
            </a:r>
            <a:endParaRPr lang="ko-KR" altLang="ko-KR" sz="1300" dirty="0"/>
          </a:p>
          <a:p>
            <a:r>
              <a:rPr lang="en-US" altLang="ko-KR" sz="1300" dirty="0"/>
              <a:t> </a:t>
            </a:r>
            <a:endParaRPr lang="ko-KR" altLang="ko-KR" sz="1300" dirty="0"/>
          </a:p>
          <a:p>
            <a:r>
              <a:rPr lang="en-US" altLang="ko-KR" sz="1300" dirty="0"/>
              <a:t>* </a:t>
            </a:r>
            <a:r>
              <a:rPr lang="ko-KR" altLang="ko-KR" sz="1300" dirty="0"/>
              <a:t>학생은 교수의 지도를 받아야 하며</a:t>
            </a:r>
            <a:r>
              <a:rPr lang="en-US" altLang="ko-KR" sz="1300" dirty="0"/>
              <a:t>, </a:t>
            </a:r>
            <a:r>
              <a:rPr lang="ko-KR" altLang="ko-KR" sz="1300" dirty="0"/>
              <a:t>한 명의 교수는 여러 학생을 지도할 수 있습니다</a:t>
            </a:r>
            <a:r>
              <a:rPr lang="en-US" altLang="ko-KR" sz="1300" dirty="0"/>
              <a:t>.</a:t>
            </a:r>
            <a:endParaRPr lang="ko-KR" altLang="ko-KR" sz="1300" dirty="0"/>
          </a:p>
          <a:p>
            <a:r>
              <a:rPr lang="en-US" altLang="ko-KR" sz="1300" dirty="0"/>
              <a:t>* </a:t>
            </a:r>
            <a:r>
              <a:rPr lang="ko-KR" altLang="ko-KR" sz="1300" dirty="0"/>
              <a:t>교수는 여러 과목을 강의할 수 있고 한 과목은 여러 교수에 의해 수업될 수 없습니다</a:t>
            </a:r>
            <a:r>
              <a:rPr lang="en-US" altLang="ko-KR" sz="1300" dirty="0"/>
              <a:t>.</a:t>
            </a:r>
            <a:endParaRPr lang="ko-KR" altLang="ko-KR" sz="1300" dirty="0"/>
          </a:p>
          <a:p>
            <a:r>
              <a:rPr lang="en-US" altLang="ko-KR" sz="1300" dirty="0"/>
              <a:t>* </a:t>
            </a:r>
            <a:r>
              <a:rPr lang="ko-KR" altLang="ko-KR" sz="1300" dirty="0"/>
              <a:t>한 학생은 여러 과목을 수강신청 할 수 있습니다</a:t>
            </a:r>
            <a:r>
              <a:rPr lang="en-US" altLang="ko-KR" sz="1300" dirty="0"/>
              <a:t>.</a:t>
            </a:r>
            <a:endParaRPr lang="ko-KR" altLang="ko-KR" sz="1300" dirty="0"/>
          </a:p>
          <a:p>
            <a:r>
              <a:rPr lang="en-US" altLang="ko-KR" sz="1300" dirty="0"/>
              <a:t>* </a:t>
            </a:r>
            <a:r>
              <a:rPr lang="ko-KR" altLang="ko-KR" sz="1300" dirty="0"/>
              <a:t>하나의 강의실에서는 여러 과목이 수업될 수 있으나</a:t>
            </a:r>
            <a:r>
              <a:rPr lang="en-US" altLang="ko-KR" sz="1300" dirty="0"/>
              <a:t>, </a:t>
            </a:r>
            <a:r>
              <a:rPr lang="ko-KR" altLang="ko-KR" sz="1300" dirty="0"/>
              <a:t>반드시 시간이 달라야 합니다</a:t>
            </a:r>
            <a:r>
              <a:rPr lang="en-US" altLang="ko-KR" sz="1300" dirty="0"/>
              <a:t>.</a:t>
            </a:r>
            <a:endParaRPr lang="ko-KR" altLang="ko-KR" sz="1300" dirty="0"/>
          </a:p>
        </p:txBody>
      </p:sp>
    </p:spTree>
    <p:extLst>
      <p:ext uri="{BB962C8B-B14F-4D97-AF65-F5344CB8AC3E}">
        <p14:creationId xmlns:p14="http://schemas.microsoft.com/office/powerpoint/2010/main" val="322453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Stage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쉽게 배우는 데이터 모델링 입문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59532" y="1196752"/>
            <a:ext cx="84249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400" b="1" dirty="0"/>
              <a:t>생각해보기</a:t>
            </a:r>
            <a:r>
              <a:rPr lang="en-US" altLang="ko-KR" sz="1400" b="1" dirty="0"/>
              <a:t> 2</a:t>
            </a:r>
            <a:r>
              <a:rPr lang="en-US" altLang="ko-KR" sz="1400" b="1" dirty="0" smtClean="0"/>
              <a:t>)</a:t>
            </a:r>
            <a:endParaRPr lang="en-US" altLang="ko-KR" sz="1400" dirty="0" smtClean="0"/>
          </a:p>
          <a:p>
            <a:r>
              <a:rPr lang="en-US" altLang="ko-KR" sz="1400" dirty="0" smtClean="0"/>
              <a:t>A </a:t>
            </a:r>
            <a:r>
              <a:rPr lang="ko-KR" altLang="ko-KR" sz="1400" dirty="0"/>
              <a:t>회사는 고객들의 주문을 받아 제품을 판매하는 회사입니다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en-US" altLang="ko-KR" sz="1400" dirty="0"/>
              <a:t>A </a:t>
            </a:r>
            <a:r>
              <a:rPr lang="ko-KR" altLang="ko-KR" sz="1400" dirty="0"/>
              <a:t>회사가 관리하는 고객의 정보는 회원번호</a:t>
            </a:r>
            <a:r>
              <a:rPr lang="en-US" altLang="ko-KR" sz="1400" dirty="0"/>
              <a:t> , </a:t>
            </a:r>
            <a:r>
              <a:rPr lang="ko-KR" altLang="ko-KR" sz="1400" dirty="0"/>
              <a:t>이름</a:t>
            </a:r>
            <a:r>
              <a:rPr lang="en-US" altLang="ko-KR" sz="1400" dirty="0"/>
              <a:t> ,</a:t>
            </a:r>
            <a:r>
              <a:rPr lang="ko-KR" altLang="ko-KR" sz="1400" dirty="0"/>
              <a:t>주민번호</a:t>
            </a:r>
            <a:r>
              <a:rPr lang="en-US" altLang="ko-KR" sz="1400" dirty="0"/>
              <a:t> , </a:t>
            </a:r>
            <a:r>
              <a:rPr lang="ko-KR" altLang="ko-KR" sz="1400" dirty="0"/>
              <a:t>주소</a:t>
            </a:r>
            <a:r>
              <a:rPr lang="en-US" altLang="ko-KR" sz="1400" dirty="0"/>
              <a:t> , </a:t>
            </a:r>
            <a:r>
              <a:rPr lang="ko-KR" altLang="ko-KR" sz="1400" dirty="0"/>
              <a:t>연락처</a:t>
            </a:r>
            <a:r>
              <a:rPr lang="en-US" altLang="ko-KR" sz="1400" dirty="0"/>
              <a:t> , email </a:t>
            </a:r>
            <a:r>
              <a:rPr lang="ko-KR" altLang="ko-KR" sz="1400" dirty="0"/>
              <a:t>이고</a:t>
            </a:r>
          </a:p>
          <a:p>
            <a:r>
              <a:rPr lang="ko-KR" altLang="ko-KR" sz="1400" dirty="0"/>
              <a:t>회원이 제품을 주문할 때 입력되는 주문서에 있어야 할 항목은 제품코드</a:t>
            </a:r>
            <a:r>
              <a:rPr lang="en-US" altLang="ko-KR" sz="1400" dirty="0"/>
              <a:t> , </a:t>
            </a:r>
            <a:r>
              <a:rPr lang="ko-KR" altLang="ko-KR" sz="1400" dirty="0"/>
              <a:t>제품명</a:t>
            </a:r>
            <a:r>
              <a:rPr lang="en-US" altLang="ko-KR" sz="1400" dirty="0"/>
              <a:t> , </a:t>
            </a:r>
            <a:r>
              <a:rPr lang="ko-KR" altLang="ko-KR" sz="1400" dirty="0"/>
              <a:t>단가</a:t>
            </a:r>
            <a:r>
              <a:rPr lang="en-US" altLang="ko-KR" sz="1400" dirty="0"/>
              <a:t> , </a:t>
            </a:r>
            <a:r>
              <a:rPr lang="ko-KR" altLang="ko-KR" sz="1400" dirty="0"/>
              <a:t>수량</a:t>
            </a:r>
            <a:r>
              <a:rPr lang="en-US" altLang="ko-KR" sz="1400" dirty="0"/>
              <a:t> , </a:t>
            </a:r>
            <a:r>
              <a:rPr lang="ko-KR" altLang="ko-KR" sz="1400" dirty="0"/>
              <a:t>총 주문금액</a:t>
            </a:r>
            <a:r>
              <a:rPr lang="en-US" altLang="ko-KR" sz="1400" dirty="0"/>
              <a:t> , </a:t>
            </a:r>
            <a:r>
              <a:rPr lang="ko-KR" altLang="ko-KR" sz="1400" dirty="0"/>
              <a:t>할인율 입니다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ko-KR" altLang="ko-KR" sz="1400" dirty="0"/>
              <a:t>주문서에 고객이 직접 입력하는 내용은 아니지만 관리 목적으로 자동으로 생성되어 입력되는 </a:t>
            </a:r>
          </a:p>
          <a:p>
            <a:r>
              <a:rPr lang="ko-KR" altLang="ko-KR" sz="1400" dirty="0"/>
              <a:t>정보는 주문번호</a:t>
            </a:r>
            <a:r>
              <a:rPr lang="en-US" altLang="ko-KR" sz="1400" dirty="0"/>
              <a:t> , </a:t>
            </a:r>
            <a:r>
              <a:rPr lang="ko-KR" altLang="ko-KR" sz="1400" dirty="0"/>
              <a:t>주문날짜</a:t>
            </a:r>
            <a:r>
              <a:rPr lang="en-US" altLang="ko-KR" sz="1400" dirty="0"/>
              <a:t> , </a:t>
            </a:r>
            <a:r>
              <a:rPr lang="ko-KR" altLang="ko-KR" sz="1400" dirty="0"/>
              <a:t>주문 회원번호 입니다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ko-KR" altLang="ko-KR" sz="1400" dirty="0"/>
              <a:t>주요 관계 조건은 아래와 같습니다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* </a:t>
            </a:r>
            <a:r>
              <a:rPr lang="ko-KR" altLang="ko-KR" sz="1400" dirty="0"/>
              <a:t>한 명의 회원이 여러 번 주문을 할 수 있습니다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en-US" altLang="ko-KR" sz="1400" dirty="0"/>
              <a:t>* </a:t>
            </a:r>
            <a:r>
              <a:rPr lang="ko-KR" altLang="ko-KR" sz="1400" dirty="0"/>
              <a:t>하나의 주문서는 반드시</a:t>
            </a:r>
            <a:r>
              <a:rPr lang="en-US" altLang="ko-KR" sz="1400" dirty="0"/>
              <a:t> 1</a:t>
            </a:r>
            <a:r>
              <a:rPr lang="ko-KR" altLang="ko-KR" sz="1400" dirty="0"/>
              <a:t>명 에게만 속해야 합니다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en-US" altLang="ko-KR" sz="1400" dirty="0"/>
              <a:t>* </a:t>
            </a:r>
            <a:r>
              <a:rPr lang="ko-KR" altLang="ko-KR" sz="1400" dirty="0"/>
              <a:t>하나의 상품은 여러 주문서에서 주문 될 수 있습니다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en-US" altLang="ko-KR" sz="1400" dirty="0"/>
              <a:t>* </a:t>
            </a:r>
            <a:r>
              <a:rPr lang="ko-KR" altLang="ko-KR" sz="1400" dirty="0"/>
              <a:t>하나의 주문서에는 여러 상품을 포함 할 수 있습니다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ko-KR" altLang="ko-KR" sz="1400" dirty="0" err="1"/>
              <a:t>바커</a:t>
            </a:r>
            <a:r>
              <a:rPr lang="ko-KR" altLang="ko-KR" sz="1400" dirty="0"/>
              <a:t> 표기법과</a:t>
            </a:r>
            <a:r>
              <a:rPr lang="en-US" altLang="ko-KR" sz="1400" dirty="0"/>
              <a:t> IE </a:t>
            </a:r>
            <a:r>
              <a:rPr lang="ko-KR" altLang="ko-KR" sz="1400" dirty="0"/>
              <a:t>기반 표기법 모두 작성하세요</a:t>
            </a:r>
            <a:r>
              <a:rPr lang="en-US" altLang="ko-KR" sz="1400" dirty="0"/>
              <a:t>.</a:t>
            </a:r>
            <a:endParaRPr lang="ko-KR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265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Stage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쉽게 배우는 데이터 모델링 입문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9512" y="1124744"/>
            <a:ext cx="247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ko-KR" b="1" dirty="0"/>
              <a:t>논리 데이터 모델링</a:t>
            </a:r>
            <a:endParaRPr lang="ko-KR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213745" y="1556792"/>
            <a:ext cx="3064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1) </a:t>
            </a:r>
            <a:r>
              <a:rPr lang="ko-KR" altLang="ko-KR" b="1" dirty="0"/>
              <a:t>정규화</a:t>
            </a:r>
            <a:r>
              <a:rPr lang="en-US" altLang="ko-KR" b="1" dirty="0"/>
              <a:t> (Normalization) </a:t>
            </a:r>
            <a:endParaRPr lang="ko-KR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503548" y="2228671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/>
              <a:t>정규화란 개념 데이터 모델링 과정에서 산출된 </a:t>
            </a:r>
            <a:r>
              <a:rPr lang="en-US" altLang="ko-KR" dirty="0"/>
              <a:t>Entity</a:t>
            </a:r>
            <a:r>
              <a:rPr lang="ko-KR" altLang="ko-KR" dirty="0"/>
              <a:t>들이 가지고 있는 속성들을 다양한 유형의 검사를 통해 점검해서 </a:t>
            </a:r>
            <a:r>
              <a:rPr lang="en-US" altLang="ko-KR" dirty="0"/>
              <a:t>Anomaly</a:t>
            </a:r>
            <a:r>
              <a:rPr lang="ko-KR" altLang="ko-KR" dirty="0"/>
              <a:t>를 없애고 중복된 데이터가 없도록 만들어 가는 과정을 정리한 이론입니다</a:t>
            </a:r>
            <a:r>
              <a:rPr lang="en-US" altLang="ko-KR" dirty="0"/>
              <a:t>. 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2367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Stage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쉽게 배우는 데이터 모델링 입문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63588" y="1448780"/>
            <a:ext cx="223224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정규화 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83868" y="1448780"/>
            <a:ext cx="4896544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내       용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63588" y="2024844"/>
            <a:ext cx="223224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차 정규화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83868" y="2024844"/>
            <a:ext cx="489654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chemeClr val="tx1"/>
                </a:solidFill>
              </a:rPr>
              <a:t>복수의 속성값을 갖는 속성을 분리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63588" y="2600908"/>
            <a:ext cx="223224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차 정규화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83868" y="2600908"/>
            <a:ext cx="489654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chemeClr val="tx1"/>
                </a:solidFill>
              </a:rPr>
              <a:t>주 키에 종속적이지 않은 속성을 분리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63588" y="3176972"/>
            <a:ext cx="223224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차 정규화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83868" y="3176972"/>
            <a:ext cx="489654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chemeClr val="tx1"/>
                </a:solidFill>
              </a:rPr>
              <a:t>이전 속성에 종속적인 속성을 분리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63588" y="3753036"/>
            <a:ext cx="223224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solidFill>
                  <a:schemeClr val="tx1"/>
                </a:solidFill>
              </a:rPr>
              <a:t>보이스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</a:rPr>
              <a:t>코드 정규화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(BCNF)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83868" y="3753036"/>
            <a:ext cx="489654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chemeClr val="tx1"/>
                </a:solidFill>
              </a:rPr>
              <a:t>다수의 주 키 분리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63588" y="4329100"/>
            <a:ext cx="223224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</a:rPr>
              <a:t>차 정규화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83868" y="4329100"/>
            <a:ext cx="489654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chemeClr val="tx1"/>
                </a:solidFill>
              </a:rPr>
              <a:t>다 치 </a:t>
            </a:r>
            <a:r>
              <a:rPr lang="en-US" altLang="ko-KR" dirty="0" smtClean="0">
                <a:solidFill>
                  <a:schemeClr val="tx1"/>
                </a:solidFill>
              </a:rPr>
              <a:t>(Multi value) </a:t>
            </a:r>
            <a:r>
              <a:rPr lang="ko-KR" altLang="en-US" dirty="0" smtClean="0">
                <a:solidFill>
                  <a:schemeClr val="tx1"/>
                </a:solidFill>
              </a:rPr>
              <a:t>속성을 분리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63588" y="4905164"/>
            <a:ext cx="223224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</a:rPr>
              <a:t>차 정규화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83868" y="4905164"/>
            <a:ext cx="489654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chemeClr val="tx1"/>
                </a:solidFill>
              </a:rPr>
              <a:t>결합 종속일 경우 두 개 이상 값으로 분리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8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Stage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쉽게 배우는 데이터 모델링 입문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12147" y="1196752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b="1" dirty="0"/>
              <a:t>정규화 예</a:t>
            </a:r>
            <a:r>
              <a:rPr lang="en-US" altLang="ko-KR" b="1" dirty="0"/>
              <a:t> 1)</a:t>
            </a:r>
            <a:endParaRPr lang="ko-KR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939304"/>
              </p:ext>
            </p:extLst>
          </p:nvPr>
        </p:nvGraphicFramePr>
        <p:xfrm>
          <a:off x="1187624" y="2060846"/>
          <a:ext cx="6840760" cy="37444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0314"/>
                <a:gridCol w="1026433"/>
                <a:gridCol w="821511"/>
                <a:gridCol w="1160314"/>
                <a:gridCol w="930803"/>
                <a:gridCol w="930803"/>
                <a:gridCol w="810582"/>
              </a:tblGrid>
              <a:tr h="62216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품 번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품 명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재고량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주문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번호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고객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번호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사업자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번호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주문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수량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</a:tr>
              <a:tr h="622161"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1000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새우깡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1500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130901_1 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5000 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1234567 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500 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</a:tr>
              <a:tr h="3168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131010_1 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4500 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endParaRPr lang="ko-KR" sz="15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250 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</a:tr>
              <a:tr h="622161">
                <a:tc rowSpan="3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1001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 rowSpan="3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맛동산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 rowSpan="3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500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130801_2 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4200 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2345678 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300 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</a:tr>
              <a:tr h="6221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130901_1 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5000 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1234567 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100 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</a:tr>
              <a:tr h="3168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130928_1 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4500 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endParaRPr lang="ko-KR" sz="15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50 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</a:tr>
              <a:tr h="62216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1002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감자깡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1000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131002_1 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4200 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2345678 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600 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187624" y="1566084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/>
              <a:t>아래의 예제 테이블을 필요한 수준까지 정규화 하세요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52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Stage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쉽게 배우는 데이터 모델링 입문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9512" y="1124744"/>
            <a:ext cx="1949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2) </a:t>
            </a:r>
            <a:r>
              <a:rPr lang="ko-KR" altLang="ko-KR" b="1" dirty="0"/>
              <a:t>모델링의 종류</a:t>
            </a:r>
            <a:endParaRPr lang="ko-KR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503548" y="1628800"/>
            <a:ext cx="84249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b="1" dirty="0"/>
              <a:t>프로세스 모델링</a:t>
            </a:r>
            <a:r>
              <a:rPr lang="ko-KR" altLang="ko-KR" dirty="0"/>
              <a:t>이란 모델링을 진행할 때 어떤 업무가 있으며 그 업무 흐름을 중심으로 설계를 하는 것입니다</a:t>
            </a:r>
            <a:r>
              <a:rPr lang="en-US" altLang="ko-KR" dirty="0"/>
              <a:t>. </a:t>
            </a:r>
            <a:r>
              <a:rPr lang="ko-KR" altLang="ko-KR" dirty="0"/>
              <a:t>즉 어떤 업무를 분석해서 업무 내용과 흐름에 따라 필요한 데이터도 뽑고 관계를 연결하는 등의 모델링 관련 작업을 진행하는 것이지요</a:t>
            </a:r>
            <a:r>
              <a:rPr lang="en-US" altLang="ko-KR" dirty="0"/>
              <a:t>.</a:t>
            </a:r>
            <a:r>
              <a:rPr lang="ko-KR" altLang="ko-KR" dirty="0"/>
              <a:t>이 방법의 장점은 업무만 잘 분석이 되면 다른 방법에 비해 비교적 쉽고 편하게 모델링을 진행할 수 있으나 단점은 해당 업무가 변경되거나 없어지게 되면 모델링의 결과도 문제가 될 수 있다는 것입니다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ko-KR" altLang="ko-KR" dirty="0"/>
              <a:t>그리고 다른 업무에서 나온 데이터나 과정과 중복 될 수도 있습니다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회사에서 업무라는 것은 상황에 따라 얼마든지 조정될 수 있고 사라질 수도 있기 때문이지요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08705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Stage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쉽게 배우는 데이터 모델링 입문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7504" y="1124744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(1) 1</a:t>
            </a:r>
            <a:r>
              <a:rPr lang="ko-KR" altLang="ko-KR" b="1" dirty="0"/>
              <a:t>차 정규화</a:t>
            </a:r>
            <a:endParaRPr lang="ko-KR" altLang="ko-KR" dirty="0"/>
          </a:p>
        </p:txBody>
      </p:sp>
      <p:pic>
        <p:nvPicPr>
          <p:cNvPr id="10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535" y="2592256"/>
            <a:ext cx="6608637" cy="343234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207528" y="2420888"/>
            <a:ext cx="2664296" cy="3672408"/>
          </a:xfrm>
          <a:prstGeom prst="rect">
            <a:avLst/>
          </a:prstGeom>
          <a:noFill/>
          <a:ln w="444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015840" y="2420888"/>
            <a:ext cx="3888432" cy="3672408"/>
          </a:xfrm>
          <a:prstGeom prst="rect">
            <a:avLst/>
          </a:prstGeom>
          <a:noFill/>
          <a:ln w="444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015111" y="5566299"/>
            <a:ext cx="92304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2345678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80964" y="1487205"/>
            <a:ext cx="7951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b="1" dirty="0"/>
              <a:t>속성 중에 여러 개의 속성값을 가진 속성이 있을 경우 각</a:t>
            </a:r>
            <a:r>
              <a:rPr lang="en-US" altLang="ko-KR" b="1" dirty="0"/>
              <a:t> 1</a:t>
            </a:r>
            <a:r>
              <a:rPr lang="ko-KR" altLang="ko-KR" b="1" dirty="0"/>
              <a:t>개의 개별 속성을 가지도록 분리를 하는 </a:t>
            </a:r>
            <a:r>
              <a:rPr lang="ko-KR" altLang="ko-KR" b="1" dirty="0" smtClean="0"/>
              <a:t>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42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Stage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쉽게 배우는 데이터 모델링 입문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59532" y="1183177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r>
              <a:rPr lang="ko-KR" altLang="en-US" b="1" dirty="0" smtClean="0">
                <a:solidFill>
                  <a:schemeClr val="tx1"/>
                </a:solidFill>
              </a:rPr>
              <a:t>차 정규화 결과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0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32" y="1903257"/>
            <a:ext cx="2950720" cy="1676545"/>
          </a:xfrm>
          <a:prstGeom prst="rect">
            <a:avLst/>
          </a:prstGeom>
        </p:spPr>
      </p:pic>
      <p:pic>
        <p:nvPicPr>
          <p:cNvPr id="12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32" y="3775465"/>
            <a:ext cx="5480779" cy="2389839"/>
          </a:xfrm>
          <a:prstGeom prst="rect">
            <a:avLst/>
          </a:prstGeom>
        </p:spPr>
      </p:pic>
      <p:sp>
        <p:nvSpPr>
          <p:cNvPr id="13" name="폭발 1 12"/>
          <p:cNvSpPr/>
          <p:nvPr/>
        </p:nvSpPr>
        <p:spPr>
          <a:xfrm>
            <a:off x="6336196" y="1687233"/>
            <a:ext cx="2448272" cy="1800200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smtClean="0"/>
              <a:t>문제는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3311860" y="1903257"/>
            <a:ext cx="100811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제품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80012" y="3271409"/>
            <a:ext cx="100811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주문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17578" y="5834480"/>
            <a:ext cx="870446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00" dirty="0" smtClean="0">
                <a:solidFill>
                  <a:srgbClr val="FF0000"/>
                </a:solidFill>
              </a:rPr>
              <a:t>2345678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53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Stage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쉽게 배우는 데이터 모델링 입문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5080" y="1124744"/>
            <a:ext cx="87994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(2) 2</a:t>
            </a:r>
            <a:r>
              <a:rPr lang="ko-KR" altLang="ko-KR" b="1" dirty="0"/>
              <a:t>차 정규화</a:t>
            </a:r>
            <a:r>
              <a:rPr lang="en-US" altLang="ko-KR" b="1" dirty="0"/>
              <a:t> : (</a:t>
            </a:r>
            <a:r>
              <a:rPr lang="ko-KR" altLang="ko-KR" b="1" dirty="0"/>
              <a:t>주 식별자가 복합 식별자인 경우에만 적용됩니다</a:t>
            </a:r>
            <a:r>
              <a:rPr lang="en-US" altLang="ko-KR" b="1" dirty="0"/>
              <a:t>)</a:t>
            </a:r>
            <a:endParaRPr lang="ko-KR" altLang="ko-KR" dirty="0"/>
          </a:p>
          <a:p>
            <a:r>
              <a:rPr lang="ko-KR" altLang="ko-KR" dirty="0"/>
              <a:t>주 </a:t>
            </a:r>
            <a:r>
              <a:rPr lang="ko-KR" altLang="ko-KR" dirty="0" err="1"/>
              <a:t>식별자</a:t>
            </a:r>
            <a:r>
              <a:rPr lang="ko-KR" altLang="ko-KR" dirty="0"/>
              <a:t> 전체에 종속적이지 않는 속성을 분리합니다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pic>
        <p:nvPicPr>
          <p:cNvPr id="10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566" y="2414101"/>
            <a:ext cx="5486876" cy="238983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92558" y="2270085"/>
            <a:ext cx="2664296" cy="2448272"/>
          </a:xfrm>
          <a:prstGeom prst="rect">
            <a:avLst/>
          </a:prstGeom>
          <a:noFill/>
          <a:ln w="412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U자형 화살표 12"/>
          <p:cNvSpPr/>
          <p:nvPr/>
        </p:nvSpPr>
        <p:spPr>
          <a:xfrm>
            <a:off x="4096814" y="2198077"/>
            <a:ext cx="864096" cy="21602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U자형 화살표 13"/>
          <p:cNvSpPr/>
          <p:nvPr/>
        </p:nvSpPr>
        <p:spPr>
          <a:xfrm>
            <a:off x="3880790" y="2054061"/>
            <a:ext cx="1944216" cy="313432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36096" y="4490070"/>
            <a:ext cx="864096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00" dirty="0" smtClean="0">
                <a:solidFill>
                  <a:srgbClr val="FF0000"/>
                </a:solidFill>
              </a:rPr>
              <a:t>2345678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5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Stage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쉽게 배우는 데이터 모델링 입문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37557" y="1124744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- 2</a:t>
            </a:r>
            <a:r>
              <a:rPr lang="ko-KR" altLang="ko-KR" b="1" dirty="0"/>
              <a:t>차 정규화 결과</a:t>
            </a:r>
            <a:endParaRPr lang="ko-KR" altLang="ko-KR" dirty="0"/>
          </a:p>
        </p:txBody>
      </p:sp>
      <p:pic>
        <p:nvPicPr>
          <p:cNvPr id="10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263" y="1539700"/>
            <a:ext cx="2810500" cy="1603387"/>
          </a:xfrm>
          <a:prstGeom prst="rect">
            <a:avLst/>
          </a:prstGeom>
        </p:spPr>
      </p:pic>
      <p:pic>
        <p:nvPicPr>
          <p:cNvPr id="12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263" y="3286592"/>
            <a:ext cx="2834886" cy="295072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34625" y="3358600"/>
            <a:ext cx="122413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주문목록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4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110" y="1583470"/>
            <a:ext cx="3048264" cy="343844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489102" y="1151421"/>
            <a:ext cx="93610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주문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68344" y="4486454"/>
            <a:ext cx="86409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00" dirty="0" smtClean="0">
                <a:solidFill>
                  <a:srgbClr val="FF0000"/>
                </a:solidFill>
              </a:rPr>
              <a:t>2345678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9552" y="1678142"/>
            <a:ext cx="122413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제품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7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Stage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쉽게 배우는 데이터 모델링 입문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7504" y="1124744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(3) 3</a:t>
            </a:r>
            <a:r>
              <a:rPr lang="ko-KR" altLang="ko-KR" b="1" dirty="0"/>
              <a:t>차 정규화</a:t>
            </a:r>
            <a:r>
              <a:rPr lang="en-US" altLang="ko-KR" b="1" dirty="0"/>
              <a:t> : </a:t>
            </a:r>
            <a:endParaRPr lang="ko-KR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144016" y="1529452"/>
            <a:ext cx="7524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/>
              <a:t>주 </a:t>
            </a:r>
            <a:r>
              <a:rPr lang="ko-KR" altLang="ko-KR" dirty="0" err="1"/>
              <a:t>식별자</a:t>
            </a:r>
            <a:r>
              <a:rPr lang="ko-KR" altLang="ko-KR" dirty="0"/>
              <a:t> 이외에 속성에 종속된 속성을 제거합니다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pic>
        <p:nvPicPr>
          <p:cNvPr id="10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2636913"/>
            <a:ext cx="3054361" cy="343234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771800" y="2204864"/>
            <a:ext cx="93610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주문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U자형 화살표 12"/>
          <p:cNvSpPr/>
          <p:nvPr/>
        </p:nvSpPr>
        <p:spPr>
          <a:xfrm>
            <a:off x="4427984" y="2276873"/>
            <a:ext cx="792088" cy="288032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83057" y="5505213"/>
            <a:ext cx="792088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2345678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8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Stage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쉽게 배우는 데이터 모델링 입문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174609" y="1494076"/>
            <a:ext cx="2356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- 3</a:t>
            </a:r>
            <a:r>
              <a:rPr lang="ko-KR" altLang="ko-KR" b="1" dirty="0"/>
              <a:t>차 정규화 후 결과</a:t>
            </a:r>
            <a:endParaRPr lang="ko-KR" altLang="ko-KR" dirty="0"/>
          </a:p>
        </p:txBody>
      </p:sp>
      <p:pic>
        <p:nvPicPr>
          <p:cNvPr id="14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379" y="2862349"/>
            <a:ext cx="2176461" cy="3365284"/>
          </a:xfrm>
          <a:prstGeom prst="rect">
            <a:avLst/>
          </a:prstGeom>
        </p:spPr>
      </p:pic>
      <p:pic>
        <p:nvPicPr>
          <p:cNvPr id="15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355" y="2878125"/>
            <a:ext cx="1902117" cy="335918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110043" y="2446077"/>
            <a:ext cx="93610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주문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918355" y="2446077"/>
            <a:ext cx="93610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고객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8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95" y="1323676"/>
            <a:ext cx="2810500" cy="1603387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57987" y="838320"/>
            <a:ext cx="165618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제품번호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20" name="tabl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995" y="3286592"/>
            <a:ext cx="2834886" cy="295072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629995" y="2854544"/>
            <a:ext cx="122413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주문목록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876631" y="5721637"/>
            <a:ext cx="86409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00" dirty="0" smtClean="0">
                <a:solidFill>
                  <a:srgbClr val="FF0000"/>
                </a:solidFill>
              </a:rPr>
              <a:t>2345678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52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Stage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쉽게 배우는 데이터 모델링 입문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7322" y="1124744"/>
            <a:ext cx="3746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(4)</a:t>
            </a:r>
            <a:r>
              <a:rPr lang="en-US" altLang="ko-KR" dirty="0"/>
              <a:t> </a:t>
            </a:r>
            <a:r>
              <a:rPr lang="en-US" altLang="ko-KR" b="1" dirty="0"/>
              <a:t>BCNF ( </a:t>
            </a:r>
            <a:r>
              <a:rPr lang="ko-KR" altLang="ko-KR" b="1" dirty="0" err="1"/>
              <a:t>보이스</a:t>
            </a:r>
            <a:r>
              <a:rPr lang="en-US" altLang="ko-KR" b="1" dirty="0"/>
              <a:t>-</a:t>
            </a:r>
            <a:r>
              <a:rPr lang="ko-KR" altLang="ko-KR" b="1" dirty="0"/>
              <a:t>코드 정규화</a:t>
            </a:r>
            <a:r>
              <a:rPr lang="en-US" altLang="ko-KR" b="1" dirty="0"/>
              <a:t> ) :</a:t>
            </a:r>
            <a:endParaRPr lang="ko-KR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802768"/>
              </p:ext>
            </p:extLst>
          </p:nvPr>
        </p:nvGraphicFramePr>
        <p:xfrm>
          <a:off x="520700" y="1700808"/>
          <a:ext cx="7651701" cy="28803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0611"/>
                <a:gridCol w="1626286"/>
                <a:gridCol w="1473972"/>
                <a:gridCol w="1473972"/>
                <a:gridCol w="1316860"/>
              </a:tblGrid>
              <a:tr h="41147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납품업체코드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납품회사명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제품코드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납품수량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납품단가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</a:tr>
              <a:tr h="41147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0001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ko-KR" sz="1400" kern="100">
                          <a:effectLst/>
                        </a:rPr>
                        <a:t>주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r>
                        <a:rPr lang="ko-KR" sz="1400" kern="100">
                          <a:effectLst/>
                        </a:rPr>
                        <a:t>성공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A001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10,000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</a:tr>
              <a:tr h="41147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0001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ko-KR" sz="1400" kern="100">
                          <a:effectLst/>
                        </a:rPr>
                        <a:t>주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r>
                        <a:rPr lang="ko-KR" sz="1400" kern="100">
                          <a:effectLst/>
                        </a:rPr>
                        <a:t>성공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B001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20,000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</a:tr>
              <a:tr h="41147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0001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ko-KR" sz="1400" kern="100">
                          <a:effectLst/>
                        </a:rPr>
                        <a:t>주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r>
                        <a:rPr lang="ko-KR" sz="1400" kern="100">
                          <a:effectLst/>
                        </a:rPr>
                        <a:t>성공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A002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15,000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</a:tr>
              <a:tr h="41147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0002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ko-KR" sz="1400" kern="100">
                          <a:effectLst/>
                        </a:rPr>
                        <a:t>주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r>
                        <a:rPr lang="ko-KR" sz="1400" kern="100">
                          <a:effectLst/>
                        </a:rPr>
                        <a:t>대박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B001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5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20,000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</a:tr>
              <a:tr h="41147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0002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ko-KR" sz="1400" kern="100">
                          <a:effectLst/>
                        </a:rPr>
                        <a:t>주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r>
                        <a:rPr lang="ko-KR" sz="1400" kern="100">
                          <a:effectLst/>
                        </a:rPr>
                        <a:t>대박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A001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30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10,000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</a:tr>
              <a:tr h="41147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0003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ko-KR" sz="1400" kern="100">
                          <a:effectLst/>
                        </a:rPr>
                        <a:t>주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r>
                        <a:rPr lang="ko-KR" sz="1400" kern="100">
                          <a:effectLst/>
                        </a:rPr>
                        <a:t>기원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B001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20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20,000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5715" marB="0" anchor="ctr"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35677" y="4797152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dirty="0"/>
              <a:t>주 </a:t>
            </a:r>
            <a:r>
              <a:rPr lang="ko-KR" altLang="ko-KR" dirty="0" err="1" smtClean="0"/>
              <a:t>식별자</a:t>
            </a:r>
            <a:r>
              <a:rPr lang="en-US" altLang="ko-KR" dirty="0" smtClean="0"/>
              <a:t> :</a:t>
            </a:r>
            <a:r>
              <a:rPr lang="ko-KR" altLang="ko-KR" dirty="0" smtClean="0"/>
              <a:t> </a:t>
            </a:r>
            <a:r>
              <a:rPr lang="en-US" altLang="ko-KR" b="1" dirty="0"/>
              <a:t>"</a:t>
            </a:r>
            <a:r>
              <a:rPr lang="ko-KR" altLang="ko-KR" b="1" dirty="0"/>
              <a:t>납품업체코드</a:t>
            </a:r>
            <a:r>
              <a:rPr lang="en-US" altLang="ko-KR" b="1" dirty="0"/>
              <a:t>+</a:t>
            </a:r>
            <a:r>
              <a:rPr lang="ko-KR" altLang="ko-KR" b="1" dirty="0"/>
              <a:t>제품코드</a:t>
            </a:r>
            <a:r>
              <a:rPr lang="en-US" altLang="ko-KR" b="1" dirty="0"/>
              <a:t>"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19672" y="5180302"/>
            <a:ext cx="2731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"</a:t>
            </a:r>
            <a:r>
              <a:rPr lang="ko-KR" altLang="ko-KR" b="1" dirty="0"/>
              <a:t>납품회사명</a:t>
            </a:r>
            <a:r>
              <a:rPr lang="en-US" altLang="ko-KR" b="1" dirty="0"/>
              <a:t>+</a:t>
            </a:r>
            <a:r>
              <a:rPr lang="ko-KR" altLang="ko-KR" b="1" dirty="0"/>
              <a:t>제품코드</a:t>
            </a:r>
            <a:r>
              <a:rPr lang="en-US" altLang="ko-KR" b="1" dirty="0"/>
              <a:t>"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19672" y="5582702"/>
            <a:ext cx="4283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"</a:t>
            </a:r>
            <a:r>
              <a:rPr lang="ko-KR" altLang="ko-KR" b="1" dirty="0"/>
              <a:t>납품업체코드</a:t>
            </a:r>
            <a:r>
              <a:rPr lang="en-US" altLang="ko-KR" b="1" dirty="0"/>
              <a:t>+</a:t>
            </a:r>
            <a:r>
              <a:rPr lang="ko-KR" altLang="ko-KR" b="1" dirty="0"/>
              <a:t>납품회사명</a:t>
            </a:r>
            <a:r>
              <a:rPr lang="en-US" altLang="ko-KR" b="1" dirty="0"/>
              <a:t>+</a:t>
            </a:r>
            <a:r>
              <a:rPr lang="ko-KR" altLang="ko-KR" b="1" dirty="0"/>
              <a:t>제품코드</a:t>
            </a:r>
            <a:r>
              <a:rPr lang="en-US" altLang="ko-KR" b="1" dirty="0"/>
              <a:t>"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42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Stage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쉽게 배우는 데이터 모델링 입문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2264" y="2624137"/>
            <a:ext cx="3678128" cy="2317031"/>
          </a:xfrm>
          <a:prstGeom prst="rect">
            <a:avLst/>
          </a:prstGeom>
        </p:spPr>
      </p:pic>
      <p:pic>
        <p:nvPicPr>
          <p:cNvPr id="12" name="그림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1680" y="2624136"/>
            <a:ext cx="2232248" cy="152494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339752" y="1412776"/>
            <a:ext cx="48245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BCNF </a:t>
            </a:r>
            <a:r>
              <a:rPr lang="ko-KR" altLang="en-US" dirty="0" smtClean="0"/>
              <a:t>정규화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53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Stage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쉽게 배우는 데이터 모델링 입문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06427" y="1196752"/>
            <a:ext cx="2411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b="1" dirty="0"/>
              <a:t>정규화 생각해보기</a:t>
            </a:r>
            <a:r>
              <a:rPr lang="en-US" altLang="ko-KR" b="1" dirty="0"/>
              <a:t> 1)</a:t>
            </a:r>
            <a:endParaRPr lang="ko-KR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335569"/>
              </p:ext>
            </p:extLst>
          </p:nvPr>
        </p:nvGraphicFramePr>
        <p:xfrm>
          <a:off x="539552" y="2132856"/>
          <a:ext cx="7632848" cy="33123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1306"/>
                <a:gridCol w="840314"/>
                <a:gridCol w="624233"/>
                <a:gridCol w="707264"/>
                <a:gridCol w="1182441"/>
                <a:gridCol w="1490556"/>
                <a:gridCol w="1966734"/>
              </a:tblGrid>
              <a:tr h="48542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학번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이름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성별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주소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연락처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학과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동아리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56030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1000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서진수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남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경기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123-4567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컴퓨터공학과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밴드부 </a:t>
                      </a:r>
                      <a:r>
                        <a:rPr lang="en-US" sz="1400" kern="100">
                          <a:effectLst/>
                        </a:rPr>
                        <a:t>, CCC 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56030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1001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서재수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남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경남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234-5678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산업공학과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검도부</a:t>
                      </a:r>
                      <a:r>
                        <a:rPr lang="en-US" sz="1400" kern="100">
                          <a:effectLst/>
                        </a:rPr>
                        <a:t> , </a:t>
                      </a:r>
                      <a:r>
                        <a:rPr lang="ko-KR" sz="1400" kern="100">
                          <a:effectLst/>
                        </a:rPr>
                        <a:t>축구부 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56030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1003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김희연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여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서울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111-1122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유아교육학과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관악부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56030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1004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서채원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여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대전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222-3456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영문영문학과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영어부</a:t>
                      </a:r>
                      <a:r>
                        <a:rPr lang="en-US" sz="1400" kern="100">
                          <a:effectLst/>
                        </a:rPr>
                        <a:t> , </a:t>
                      </a:r>
                      <a:r>
                        <a:rPr lang="ko-KR" sz="1400" kern="100">
                          <a:effectLst/>
                        </a:rPr>
                        <a:t>연극부 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58571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1005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서주원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남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부산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777-4567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사회체육학과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축구부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77516" y="1566084"/>
            <a:ext cx="67307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/>
              <a:t>아래의 테이블을 필요한 만큼 정규화 하세요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4265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Stage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쉽게 배우는 데이터 모델링 입문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7504" y="1052736"/>
            <a:ext cx="2411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b="1" dirty="0"/>
              <a:t>정규화 생각해보기</a:t>
            </a:r>
            <a:r>
              <a:rPr lang="en-US" altLang="ko-KR" b="1" dirty="0"/>
              <a:t> 2)</a:t>
            </a:r>
            <a:endParaRPr lang="ko-KR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232742" y="1628800"/>
            <a:ext cx="7795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/>
              <a:t>아래의 배송 테이블을 사용하여 필요한 정규화 작업을 수행 하세요</a:t>
            </a:r>
            <a:r>
              <a:rPr lang="en-US" altLang="ko-KR" dirty="0"/>
              <a:t>.</a:t>
            </a:r>
            <a:endParaRPr lang="ko-KR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140078"/>
              </p:ext>
            </p:extLst>
          </p:nvPr>
        </p:nvGraphicFramePr>
        <p:xfrm>
          <a:off x="2195736" y="2204856"/>
          <a:ext cx="4968552" cy="4032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8643"/>
                <a:gridCol w="910422"/>
                <a:gridCol w="910422"/>
                <a:gridCol w="1118643"/>
                <a:gridCol w="910422"/>
              </a:tblGrid>
              <a:tr h="41137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effectLst/>
                        </a:rPr>
                        <a:t>공급회사</a:t>
                      </a:r>
                      <a:endParaRPr lang="ko-KR" sz="13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effectLst/>
                        </a:rPr>
                        <a:t>지역</a:t>
                      </a:r>
                      <a:endParaRPr lang="ko-KR" sz="13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effectLst/>
                        </a:rPr>
                        <a:t>운송거리</a:t>
                      </a:r>
                      <a:endParaRPr lang="ko-KR" sz="13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effectLst/>
                        </a:rPr>
                        <a:t>품번</a:t>
                      </a:r>
                      <a:endParaRPr lang="ko-KR" sz="13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effectLst/>
                        </a:rPr>
                        <a:t>수량</a:t>
                      </a:r>
                      <a:endParaRPr lang="ko-KR" sz="13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360311">
                <a:tc row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effectLst/>
                        </a:rPr>
                        <a:t>㈜성공</a:t>
                      </a:r>
                      <a:endParaRPr lang="ko-KR" sz="13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effectLst/>
                        </a:rPr>
                        <a:t>서울</a:t>
                      </a:r>
                      <a:endParaRPr lang="ko-KR" sz="13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50</a:t>
                      </a:r>
                      <a:endParaRPr lang="ko-KR" sz="13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Partno_100</a:t>
                      </a:r>
                      <a:endParaRPr lang="ko-KR" sz="13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500</a:t>
                      </a:r>
                      <a:endParaRPr lang="ko-KR" sz="13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3603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Partno_101</a:t>
                      </a:r>
                      <a:endParaRPr lang="ko-KR" sz="13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300</a:t>
                      </a:r>
                      <a:endParaRPr lang="ko-KR" sz="13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3603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partno_102</a:t>
                      </a:r>
                      <a:endParaRPr lang="ko-KR" sz="13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200</a:t>
                      </a:r>
                      <a:endParaRPr lang="ko-KR" sz="13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3603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partno_103</a:t>
                      </a:r>
                      <a:endParaRPr lang="ko-KR" sz="13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100</a:t>
                      </a:r>
                      <a:endParaRPr lang="ko-KR" sz="13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360311"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effectLst/>
                        </a:rPr>
                        <a:t>㈜대박</a:t>
                      </a:r>
                      <a:endParaRPr lang="ko-KR" sz="13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effectLst/>
                        </a:rPr>
                        <a:t>수원</a:t>
                      </a:r>
                      <a:endParaRPr lang="ko-KR" sz="13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70</a:t>
                      </a:r>
                      <a:endParaRPr lang="ko-KR" sz="13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partno_100</a:t>
                      </a:r>
                      <a:endParaRPr lang="ko-KR" sz="13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300</a:t>
                      </a:r>
                      <a:endParaRPr lang="ko-KR" sz="13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3603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partno_101</a:t>
                      </a:r>
                      <a:endParaRPr lang="ko-KR" sz="13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400</a:t>
                      </a:r>
                      <a:endParaRPr lang="ko-KR" sz="13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360311"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effectLst/>
                        </a:rPr>
                        <a:t>㈜기원</a:t>
                      </a:r>
                      <a:endParaRPr lang="ko-KR" sz="13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effectLst/>
                        </a:rPr>
                        <a:t>대전</a:t>
                      </a:r>
                      <a:endParaRPr lang="ko-KR" sz="13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160</a:t>
                      </a:r>
                      <a:endParaRPr lang="ko-KR" sz="13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partno_100</a:t>
                      </a:r>
                      <a:endParaRPr lang="ko-KR" sz="13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150</a:t>
                      </a:r>
                      <a:endParaRPr lang="ko-KR" sz="13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3603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partno_200</a:t>
                      </a:r>
                      <a:endParaRPr lang="ko-KR" sz="13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80</a:t>
                      </a:r>
                      <a:endParaRPr lang="ko-KR" sz="13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360311"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effectLst/>
                        </a:rPr>
                        <a:t>㈜인내</a:t>
                      </a:r>
                      <a:endParaRPr lang="ko-KR" sz="13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effectLst/>
                        </a:rPr>
                        <a:t>광주</a:t>
                      </a:r>
                      <a:endParaRPr lang="ko-KR" sz="13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310</a:t>
                      </a:r>
                      <a:endParaRPr lang="ko-KR" sz="13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partno_100</a:t>
                      </a:r>
                      <a:endParaRPr lang="ko-KR" sz="13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250</a:t>
                      </a:r>
                      <a:endParaRPr lang="ko-KR" sz="13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3782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partno_102</a:t>
                      </a:r>
                      <a:endParaRPr lang="ko-KR" sz="13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450</a:t>
                      </a:r>
                      <a:endParaRPr lang="ko-KR" sz="13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7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Stage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쉽게 배우는 데이터 모델링 입문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81833" y="1196752"/>
            <a:ext cx="858033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b="1" dirty="0"/>
              <a:t>데이터 모델링이란</a:t>
            </a:r>
            <a:r>
              <a:rPr lang="ko-KR" altLang="ko-KR" dirty="0"/>
              <a:t> 업무보다는 데이터를 중심으로 모델링을 진행하는 방법을 말합니다</a:t>
            </a:r>
            <a:r>
              <a:rPr lang="en-US" altLang="ko-KR" dirty="0"/>
              <a:t>..</a:t>
            </a:r>
            <a:endParaRPr lang="ko-KR" altLang="ko-KR" dirty="0"/>
          </a:p>
          <a:p>
            <a:r>
              <a:rPr lang="ko-KR" altLang="ko-KR" dirty="0"/>
              <a:t>데이터가 업무와 떨어질 수 없는 관계이긴 하지만 모델링을 진행할 때 업무 흐름은 생각하지 않고 오직 데이터를 중심으로 분석을 한 후 </a:t>
            </a:r>
            <a:r>
              <a:rPr lang="ko-KR" altLang="ko-KR" dirty="0" err="1"/>
              <a:t>엔티티를</a:t>
            </a:r>
            <a:r>
              <a:rPr lang="ko-KR" altLang="ko-KR" dirty="0"/>
              <a:t> 결정하고 관계 설정 등의 모델링을 진행하는 것입니다</a:t>
            </a:r>
            <a:r>
              <a:rPr lang="en-US" altLang="ko-KR" dirty="0"/>
              <a:t>. </a:t>
            </a:r>
            <a:r>
              <a:rPr lang="ko-KR" altLang="ko-KR" dirty="0"/>
              <a:t>이 방법의 단점은 프로세스 모델링에 비해서 조금 더 어렵다는 것이지만 장점은 업무가 변경되어도 모델링의 결과에는 크게 영향을 주지 않는다는 것입니다</a:t>
            </a:r>
            <a:r>
              <a:rPr lang="en-US" altLang="ko-KR" dirty="0"/>
              <a:t>. </a:t>
            </a:r>
            <a:r>
              <a:rPr lang="ko-KR" altLang="ko-KR" dirty="0"/>
              <a:t>업무는 변할 수 있지만 데이터는 변하지 않으니까요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예를 들어 고객에게</a:t>
            </a:r>
            <a:r>
              <a:rPr lang="en-US" altLang="ko-KR" dirty="0"/>
              <a:t> SMS </a:t>
            </a:r>
            <a:r>
              <a:rPr lang="ko-KR" altLang="ko-KR" dirty="0"/>
              <a:t>나 배송을 하는 업무가 있다가 해당 부서가 없어지고 외부 회사에 </a:t>
            </a:r>
            <a:r>
              <a:rPr lang="ko-KR" altLang="ko-KR" dirty="0" err="1"/>
              <a:t>아웃소싱을</a:t>
            </a:r>
            <a:r>
              <a:rPr lang="ko-KR" altLang="ko-KR" dirty="0"/>
              <a:t> 준다든지 할 경우 업무 중심으로 모델링이 되면</a:t>
            </a:r>
            <a:r>
              <a:rPr lang="en-US" altLang="ko-KR" dirty="0"/>
              <a:t> SMS </a:t>
            </a:r>
            <a:r>
              <a:rPr lang="ko-KR" altLang="ko-KR" dirty="0"/>
              <a:t>나 </a:t>
            </a:r>
            <a:r>
              <a:rPr lang="ko-KR" altLang="ko-KR" dirty="0" err="1"/>
              <a:t>배송시에</a:t>
            </a:r>
            <a:r>
              <a:rPr lang="ko-KR" altLang="ko-KR" dirty="0"/>
              <a:t> 사용했던 고객 데이터도 없어질 수 있으나 데이터를 중심으로 설계 한 후 여러 업무에서 사용하게 만들면 업무가 변경된다고 데이터가 사라지거나 영향을 받는 경우는 드물 것입니다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ko-KR" altLang="ko-KR" dirty="0"/>
              <a:t>그래서 요즘 대부분 데이터 모델링을 중점적으로 많이 하고 있습니다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08705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Stage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쉽게 배우는 데이터 모델링 입문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7504" y="1124744"/>
            <a:ext cx="2411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b="1" dirty="0"/>
              <a:t>정규화 생각해보기</a:t>
            </a:r>
            <a:r>
              <a:rPr lang="en-US" altLang="ko-KR" b="1" dirty="0"/>
              <a:t> 3)</a:t>
            </a:r>
            <a:endParaRPr lang="ko-KR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080709"/>
              </p:ext>
            </p:extLst>
          </p:nvPr>
        </p:nvGraphicFramePr>
        <p:xfrm>
          <a:off x="179512" y="1700808"/>
          <a:ext cx="3623911" cy="27363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3836"/>
                <a:gridCol w="1123836"/>
                <a:gridCol w="1376239"/>
              </a:tblGrid>
              <a:tr h="51676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학번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수강과목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담당교수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36717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1000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국어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홍길동 교수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36717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1000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영어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일지매 교수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36717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1003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수학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강감찬 교수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36717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1004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중국어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유관순 교수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36717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1005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일본어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안중근 교수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38368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1006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일본어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윤봉길 교수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355976" y="170080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ko-KR" dirty="0"/>
              <a:t>아래의 수강 테이블을 필요한 정규화 작업을 수행 하세요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4033980" y="2348880"/>
            <a:ext cx="50943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/>
              <a:t>&lt;</a:t>
            </a:r>
            <a:r>
              <a:rPr lang="ko-KR" altLang="ko-KR" sz="1000" b="1" dirty="0"/>
              <a:t>관 계</a:t>
            </a:r>
            <a:r>
              <a:rPr lang="en-US" altLang="ko-KR" sz="1000" b="1" dirty="0"/>
              <a:t>&gt;</a:t>
            </a:r>
            <a:endParaRPr lang="ko-KR" altLang="ko-KR" sz="1000" dirty="0"/>
          </a:p>
          <a:p>
            <a:r>
              <a:rPr lang="en-US" altLang="ko-KR" sz="1000" dirty="0"/>
              <a:t> </a:t>
            </a:r>
            <a:endParaRPr lang="ko-KR" altLang="ko-KR" sz="1000" dirty="0"/>
          </a:p>
          <a:p>
            <a:r>
              <a:rPr lang="en-US" altLang="ko-KR" sz="1000" dirty="0"/>
              <a:t>1.</a:t>
            </a:r>
            <a:r>
              <a:rPr lang="ko-KR" altLang="ko-KR" sz="1000" dirty="0"/>
              <a:t>모든 학생은 여러 과목을 수강할 수 있다</a:t>
            </a:r>
            <a:r>
              <a:rPr lang="en-US" altLang="ko-KR" sz="1000" dirty="0"/>
              <a:t>.</a:t>
            </a:r>
            <a:endParaRPr lang="ko-KR" altLang="ko-KR" sz="1000" dirty="0"/>
          </a:p>
          <a:p>
            <a:r>
              <a:rPr lang="en-US" altLang="ko-KR" sz="1000" dirty="0"/>
              <a:t>2.</a:t>
            </a:r>
            <a:r>
              <a:rPr lang="ko-KR" altLang="ko-KR" sz="1000" dirty="0"/>
              <a:t>각 과목에는 여러 분반이 있고</a:t>
            </a:r>
            <a:r>
              <a:rPr lang="en-US" altLang="ko-KR" sz="1000" dirty="0"/>
              <a:t>, </a:t>
            </a:r>
            <a:r>
              <a:rPr lang="ko-KR" altLang="ko-KR" sz="1000" dirty="0"/>
              <a:t>각 분반은 다른 교수에 의해서 강의된다</a:t>
            </a:r>
            <a:r>
              <a:rPr lang="en-US" altLang="ko-KR" sz="1000" dirty="0"/>
              <a:t>.</a:t>
            </a:r>
            <a:endParaRPr lang="ko-KR" altLang="ko-KR" sz="1000" dirty="0"/>
          </a:p>
          <a:p>
            <a:r>
              <a:rPr lang="en-US" altLang="ko-KR" sz="1000" dirty="0"/>
              <a:t>3. </a:t>
            </a:r>
            <a:r>
              <a:rPr lang="ko-KR" altLang="ko-KR" sz="1000" dirty="0"/>
              <a:t>각 교수는 한 과목을 한 분반에서만 강의하고</a:t>
            </a:r>
            <a:r>
              <a:rPr lang="en-US" altLang="ko-KR" sz="1000" dirty="0"/>
              <a:t>, </a:t>
            </a:r>
            <a:r>
              <a:rPr lang="ko-KR" altLang="ko-KR" sz="1000" dirty="0"/>
              <a:t>하나 이상의 과목을 강의하지 않는다</a:t>
            </a:r>
            <a:r>
              <a:rPr lang="en-US" altLang="ko-KR" sz="1000" dirty="0"/>
              <a:t>.</a:t>
            </a:r>
            <a:endParaRPr lang="ko-KR" altLang="ko-KR" sz="1000" dirty="0"/>
          </a:p>
          <a:p>
            <a:r>
              <a:rPr lang="en-US" altLang="ko-KR" sz="1000" dirty="0"/>
              <a:t>4. </a:t>
            </a:r>
            <a:r>
              <a:rPr lang="ko-KR" altLang="ko-KR" sz="1000" dirty="0"/>
              <a:t>각 학생은 같은 과목을 한 분반에서만 수강할 수 있다 </a:t>
            </a:r>
          </a:p>
          <a:p>
            <a:r>
              <a:rPr lang="en-US" altLang="ko-KR" sz="1000" dirty="0"/>
              <a:t> </a:t>
            </a:r>
            <a:endParaRPr lang="ko-KR" altLang="ko-KR" sz="1000" dirty="0"/>
          </a:p>
          <a:p>
            <a:r>
              <a:rPr lang="ko-KR" altLang="ko-KR" sz="1000" dirty="0"/>
              <a:t>주 </a:t>
            </a:r>
            <a:r>
              <a:rPr lang="ko-KR" altLang="ko-KR" sz="1000" dirty="0" err="1"/>
              <a:t>식별자는</a:t>
            </a:r>
            <a:r>
              <a:rPr lang="en-US" altLang="ko-KR" sz="1000" dirty="0"/>
              <a:t> "</a:t>
            </a:r>
            <a:r>
              <a:rPr lang="ko-KR" altLang="ko-KR" sz="1000" b="1" dirty="0"/>
              <a:t>학번</a:t>
            </a:r>
            <a:r>
              <a:rPr lang="en-US" altLang="ko-KR" sz="1000" b="1" dirty="0"/>
              <a:t>+</a:t>
            </a:r>
            <a:r>
              <a:rPr lang="ko-KR" altLang="ko-KR" sz="1000" b="1" dirty="0"/>
              <a:t>수강과목</a:t>
            </a:r>
            <a:r>
              <a:rPr lang="en-US" altLang="ko-KR" sz="1000" b="1" dirty="0"/>
              <a:t>" , "</a:t>
            </a:r>
            <a:r>
              <a:rPr lang="ko-KR" altLang="ko-KR" sz="1000" b="1" dirty="0"/>
              <a:t>학번</a:t>
            </a:r>
            <a:r>
              <a:rPr lang="en-US" altLang="ko-KR" sz="1000" b="1" dirty="0"/>
              <a:t>+</a:t>
            </a:r>
            <a:r>
              <a:rPr lang="ko-KR" altLang="ko-KR" sz="1000" b="1" dirty="0"/>
              <a:t>담당교수</a:t>
            </a:r>
            <a:r>
              <a:rPr lang="en-US" altLang="ko-KR" sz="1000" b="1" dirty="0"/>
              <a:t>" </a:t>
            </a:r>
            <a:r>
              <a:rPr lang="ko-KR" altLang="ko-KR" sz="1000" dirty="0"/>
              <a:t>입니다</a:t>
            </a:r>
            <a:r>
              <a:rPr lang="en-US" altLang="ko-KR" sz="1000" dirty="0"/>
              <a:t>.</a:t>
            </a:r>
            <a:r>
              <a:rPr lang="en-US" altLang="ko-KR" sz="1000" b="1" dirty="0"/>
              <a:t> </a:t>
            </a:r>
            <a:endParaRPr lang="ko-KR" altLang="ko-KR" sz="1000" dirty="0"/>
          </a:p>
          <a:p>
            <a:r>
              <a:rPr lang="en-US" altLang="ko-KR" sz="1000" dirty="0"/>
              <a:t> </a:t>
            </a:r>
            <a:endParaRPr lang="ko-KR" altLang="ko-KR" sz="1000" dirty="0"/>
          </a:p>
          <a:p>
            <a:r>
              <a:rPr lang="en-US" altLang="ko-KR" sz="1000" b="1" dirty="0"/>
              <a:t>&lt; </a:t>
            </a:r>
            <a:r>
              <a:rPr lang="ko-KR" altLang="ko-KR" sz="1000" b="1" dirty="0"/>
              <a:t>예상되는 문제</a:t>
            </a:r>
            <a:r>
              <a:rPr lang="en-US" altLang="ko-KR" sz="1000" b="1" dirty="0"/>
              <a:t> &gt;</a:t>
            </a:r>
            <a:endParaRPr lang="ko-KR" altLang="ko-KR" sz="1000" dirty="0"/>
          </a:p>
          <a:p>
            <a:r>
              <a:rPr lang="en-US" altLang="ko-KR" sz="1000" dirty="0"/>
              <a:t>- </a:t>
            </a:r>
            <a:r>
              <a:rPr lang="ko-KR" altLang="ko-KR" sz="1000" dirty="0"/>
              <a:t>신사임당 교수가 유아교육을 강의한다는 정보 입력해야 할 경우</a:t>
            </a:r>
            <a:r>
              <a:rPr lang="en-US" altLang="ko-KR" sz="1000" dirty="0"/>
              <a:t> ? </a:t>
            </a:r>
            <a:endParaRPr lang="ko-KR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>
                <a:sym typeface="Wingdings"/>
              </a:rPr>
              <a:t></a:t>
            </a:r>
            <a:r>
              <a:rPr lang="en-US" altLang="ko-KR" sz="1000" dirty="0"/>
              <a:t> </a:t>
            </a:r>
            <a:r>
              <a:rPr lang="ko-KR" altLang="ko-KR" sz="1000" dirty="0"/>
              <a:t>수강 신청자가 없으면 입력할 수 없다</a:t>
            </a:r>
            <a:r>
              <a:rPr lang="en-US" altLang="ko-KR" sz="1000" dirty="0"/>
              <a:t> !</a:t>
            </a:r>
            <a:endParaRPr lang="ko-KR" altLang="ko-KR" sz="1000" dirty="0"/>
          </a:p>
          <a:p>
            <a:r>
              <a:rPr lang="en-US" altLang="ko-KR" sz="1000" dirty="0"/>
              <a:t> </a:t>
            </a:r>
            <a:endParaRPr lang="ko-KR" altLang="ko-KR" sz="1000" dirty="0"/>
          </a:p>
          <a:p>
            <a:r>
              <a:rPr lang="en-US" altLang="ko-KR" sz="1000" dirty="0"/>
              <a:t>- 1005 </a:t>
            </a:r>
            <a:r>
              <a:rPr lang="ko-KR" altLang="ko-KR" sz="1000" dirty="0"/>
              <a:t>번 학생이 수강 철회 할 경우</a:t>
            </a:r>
            <a:r>
              <a:rPr lang="en-US" altLang="ko-KR" sz="1000" dirty="0"/>
              <a:t>? -&gt;  </a:t>
            </a:r>
            <a:r>
              <a:rPr lang="ko-KR" altLang="ko-KR" sz="1000" dirty="0"/>
              <a:t>안중근 교수의 정보까지 삭제됩니다</a:t>
            </a:r>
            <a:r>
              <a:rPr lang="en-US" altLang="ko-KR" sz="1000" dirty="0"/>
              <a:t>!</a:t>
            </a:r>
            <a:endParaRPr lang="ko-KR" altLang="ko-KR" sz="1000" dirty="0"/>
          </a:p>
          <a:p>
            <a:r>
              <a:rPr lang="en-US" altLang="ko-KR" sz="1000" dirty="0"/>
              <a:t> </a:t>
            </a:r>
            <a:endParaRPr lang="ko-KR" altLang="ko-KR" sz="1000" dirty="0"/>
          </a:p>
          <a:p>
            <a:r>
              <a:rPr lang="ko-KR" altLang="ko-KR" sz="1000" dirty="0"/>
              <a:t>위 내용을 모두 만족하는 정규화를 수행하세요</a:t>
            </a:r>
            <a:r>
              <a:rPr lang="en-US" altLang="ko-KR" sz="1000" dirty="0"/>
              <a:t>.</a:t>
            </a:r>
            <a:endParaRPr lang="ko-KR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2888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Stage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쉽게 배우는 데이터 모델링 입문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6434" y="1120676"/>
            <a:ext cx="81399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b="1" dirty="0"/>
              <a:t>정규화 생각해보기</a:t>
            </a:r>
            <a:r>
              <a:rPr lang="en-US" altLang="ko-KR" b="1" dirty="0"/>
              <a:t> 4) </a:t>
            </a:r>
            <a:endParaRPr lang="ko-KR" altLang="ko-KR" dirty="0"/>
          </a:p>
          <a:p>
            <a:r>
              <a:rPr lang="ko-KR" altLang="ko-KR" dirty="0"/>
              <a:t>아래는 모 교육기관의 수강신청서입니다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 err="1"/>
              <a:t>엔터티를</a:t>
            </a:r>
            <a:r>
              <a:rPr lang="ko-KR" altLang="ko-KR" dirty="0"/>
              <a:t> 추출한 후 필요한 만큼 정규화를 수행하세요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이 문제는 한 화면에 수강신청과 수강취소가 함께 들어 있습니다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서브타입 같은 것을 활용하도록 연구해 보세요</a:t>
            </a:r>
            <a:r>
              <a:rPr lang="en-US" altLang="ko-KR" dirty="0"/>
              <a:t>~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5944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Stage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쉽게 배우는 데이터 모델링 입문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277503"/>
              </p:ext>
            </p:extLst>
          </p:nvPr>
        </p:nvGraphicFramePr>
        <p:xfrm>
          <a:off x="2339752" y="1052736"/>
          <a:ext cx="4536505" cy="51125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1525"/>
                <a:gridCol w="816114"/>
                <a:gridCol w="66889"/>
                <a:gridCol w="912644"/>
                <a:gridCol w="1409333"/>
              </a:tblGrid>
              <a:tr h="360690">
                <a:tc gridSpan="5"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effectLst/>
                        </a:rPr>
                        <a:t>수강 신청서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639" marR="14639" marT="14639" marB="1463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6912">
                <a:tc gridSpan="5">
                  <a:txBody>
                    <a:bodyPr/>
                    <a:lstStyle/>
                    <a:p>
                      <a:pPr algn="just"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</a:rPr>
                        <a:t>수강 과정명 </a:t>
                      </a:r>
                      <a:r>
                        <a:rPr lang="en-US" sz="700" kern="0">
                          <a:effectLst/>
                        </a:rPr>
                        <a:t>: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639" marR="14639" marT="14639" marB="1463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1752">
                <a:tc gridSpan="5">
                  <a:txBody>
                    <a:bodyPr/>
                    <a:lstStyle/>
                    <a:p>
                      <a:pPr algn="just"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</a:rPr>
                        <a:t>수강 구분 </a:t>
                      </a:r>
                      <a:r>
                        <a:rPr lang="en-US" sz="700" kern="0">
                          <a:effectLst/>
                        </a:rPr>
                        <a:t>: □ </a:t>
                      </a:r>
                      <a:r>
                        <a:rPr lang="ko-KR" sz="700" kern="0">
                          <a:effectLst/>
                        </a:rPr>
                        <a:t>주중 주간반 </a:t>
                      </a:r>
                      <a:r>
                        <a:rPr lang="en-US" sz="700" kern="0">
                          <a:effectLst/>
                        </a:rPr>
                        <a:t>/ □ </a:t>
                      </a:r>
                      <a:r>
                        <a:rPr lang="ko-KR" sz="700" kern="0">
                          <a:effectLst/>
                        </a:rPr>
                        <a:t>주중 야간반 </a:t>
                      </a:r>
                      <a:r>
                        <a:rPr lang="en-US" sz="700" kern="0">
                          <a:effectLst/>
                        </a:rPr>
                        <a:t>/ □ </a:t>
                      </a:r>
                      <a:r>
                        <a:rPr lang="ko-KR" sz="700" kern="0">
                          <a:effectLst/>
                        </a:rPr>
                        <a:t>주말반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639" marR="14639" marT="14639" marB="1463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9109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</a:rPr>
                        <a:t>본원 방문 계기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639" marR="14639" marT="14639" marB="14639" anchor="ctr"/>
                </a:tc>
                <a:tc gridSpan="4"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</a:rPr>
                        <a:t>□ </a:t>
                      </a:r>
                      <a:r>
                        <a:rPr lang="ko-KR" sz="700" kern="0">
                          <a:effectLst/>
                        </a:rPr>
                        <a:t>본원홈페이지 및 블로그</a:t>
                      </a:r>
                      <a:endParaRPr lang="ko-KR" sz="800" kern="100">
                        <a:effectLst/>
                      </a:endParaRPr>
                    </a:p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</a:rPr>
                        <a:t>□ </a:t>
                      </a:r>
                      <a:r>
                        <a:rPr lang="ko-KR" sz="700" kern="0">
                          <a:effectLst/>
                        </a:rPr>
                        <a:t>그 밖의 다른 관련블로그</a:t>
                      </a:r>
                      <a:r>
                        <a:rPr lang="en-US" sz="700" kern="0">
                          <a:effectLst/>
                        </a:rPr>
                        <a:t> □ </a:t>
                      </a:r>
                      <a:r>
                        <a:rPr lang="ko-KR" sz="700" kern="0">
                          <a:effectLst/>
                        </a:rPr>
                        <a:t>주변지인</a:t>
                      </a:r>
                      <a:r>
                        <a:rPr lang="en-US" sz="700" kern="0">
                          <a:effectLst/>
                        </a:rPr>
                        <a:t> □ </a:t>
                      </a:r>
                      <a:r>
                        <a:rPr lang="ko-KR" sz="700" kern="0">
                          <a:effectLst/>
                        </a:rPr>
                        <a:t>강사추천</a:t>
                      </a:r>
                      <a:r>
                        <a:rPr lang="en-US" sz="700" kern="0">
                          <a:effectLst/>
                        </a:rPr>
                        <a:t> □ </a:t>
                      </a:r>
                      <a:r>
                        <a:rPr lang="ko-KR" sz="700" kern="0">
                          <a:effectLst/>
                        </a:rPr>
                        <a:t>기타</a:t>
                      </a:r>
                      <a:r>
                        <a:rPr lang="en-US" sz="700" kern="0">
                          <a:effectLst/>
                        </a:rPr>
                        <a:t>(      )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639" marR="14639" marT="14639" marB="1463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1752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</a:rPr>
                        <a:t>수강기간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639" marR="14639" marT="14639" marB="14639" anchor="ctr"/>
                </a:tc>
                <a:tc gridSpan="4"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</a:rPr>
                        <a:t>년</a:t>
                      </a:r>
                      <a:r>
                        <a:rPr lang="en-US" sz="700" kern="0">
                          <a:effectLst/>
                        </a:rPr>
                        <a:t>     </a:t>
                      </a:r>
                      <a:r>
                        <a:rPr lang="ko-KR" sz="700" kern="0">
                          <a:effectLst/>
                        </a:rPr>
                        <a:t>월 </a:t>
                      </a:r>
                      <a:r>
                        <a:rPr lang="en-US" sz="700" kern="0">
                          <a:effectLst/>
                        </a:rPr>
                        <a:t>    </a:t>
                      </a:r>
                      <a:r>
                        <a:rPr lang="ko-KR" sz="700" kern="0">
                          <a:effectLst/>
                        </a:rPr>
                        <a:t>일 </a:t>
                      </a:r>
                      <a:r>
                        <a:rPr lang="en-US" sz="700" kern="0">
                          <a:effectLst/>
                        </a:rPr>
                        <a:t>~     </a:t>
                      </a:r>
                      <a:r>
                        <a:rPr lang="ko-KR" sz="700" kern="0">
                          <a:effectLst/>
                        </a:rPr>
                        <a:t>년 </a:t>
                      </a:r>
                      <a:r>
                        <a:rPr lang="en-US" sz="700" kern="0">
                          <a:effectLst/>
                        </a:rPr>
                        <a:t>    </a:t>
                      </a:r>
                      <a:r>
                        <a:rPr lang="ko-KR" sz="700" kern="0">
                          <a:effectLst/>
                        </a:rPr>
                        <a:t>월 </a:t>
                      </a:r>
                      <a:r>
                        <a:rPr lang="en-US" sz="700" kern="0">
                          <a:effectLst/>
                        </a:rPr>
                        <a:t>   </a:t>
                      </a:r>
                      <a:r>
                        <a:rPr lang="ko-KR" sz="700" kern="0">
                          <a:effectLst/>
                        </a:rPr>
                        <a:t>일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639" marR="14639" marT="14639" marB="1463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1752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</a:rPr>
                        <a:t>성 명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639" marR="14639" marT="14639" marB="14639" anchor="ctr"/>
                </a:tc>
                <a:tc gridSpan="2">
                  <a:txBody>
                    <a:bodyPr/>
                    <a:lstStyle/>
                    <a:p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4639" marR="14639" marT="14639" marB="1463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</a:rPr>
                        <a:t>주민등록번호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639" marR="14639" marT="14639" marB="14639" anchor="ctr"/>
                </a:tc>
                <a:tc>
                  <a:txBody>
                    <a:bodyPr/>
                    <a:lstStyle/>
                    <a:p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4639" marR="14639" marT="14639" marB="14639" anchor="ctr"/>
                </a:tc>
              </a:tr>
              <a:tr h="201752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</a:rPr>
                        <a:t>전화번호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639" marR="14639" marT="14639" marB="14639" anchor="ctr"/>
                </a:tc>
                <a:tc gridSpan="2">
                  <a:txBody>
                    <a:bodyPr/>
                    <a:lstStyle/>
                    <a:p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4639" marR="14639" marT="14639" marB="1463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</a:rPr>
                        <a:t>E-mail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639" marR="14639" marT="14639" marB="14639" anchor="ctr"/>
                </a:tc>
                <a:tc>
                  <a:txBody>
                    <a:bodyPr/>
                    <a:lstStyle/>
                    <a:p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4639" marR="14639" marT="14639" marB="14639" anchor="ctr"/>
                </a:tc>
              </a:tr>
              <a:tr h="252190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</a:rPr>
                        <a:t>주 소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639" marR="14639" marT="14639" marB="14639" anchor="ctr"/>
                </a:tc>
                <a:tc gridSpan="4">
                  <a:txBody>
                    <a:bodyPr/>
                    <a:lstStyle/>
                    <a:p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4639" marR="14639" marT="14639" marB="1463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5463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</a:rPr>
                        <a:t>신청 구분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639" marR="14639" marT="14639" marB="14639" anchor="ctr"/>
                </a:tc>
                <a:tc gridSpan="4"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</a:rPr>
                        <a:t>□ </a:t>
                      </a:r>
                      <a:r>
                        <a:rPr lang="ko-KR" sz="700" kern="0">
                          <a:effectLst/>
                        </a:rPr>
                        <a:t>일반수강</a:t>
                      </a:r>
                      <a:endParaRPr lang="ko-KR" sz="800" kern="100">
                        <a:effectLst/>
                      </a:endParaRPr>
                    </a:p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</a:rPr>
                        <a:t>□ </a:t>
                      </a:r>
                      <a:r>
                        <a:rPr lang="ko-KR" sz="700" kern="0">
                          <a:effectLst/>
                        </a:rPr>
                        <a:t>재 수 강</a:t>
                      </a:r>
                      <a:endParaRPr lang="ko-KR" sz="800" kern="100">
                        <a:effectLst/>
                      </a:endParaRPr>
                    </a:p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</a:rPr>
                        <a:t>□ </a:t>
                      </a:r>
                      <a:r>
                        <a:rPr lang="ko-KR" sz="700" kern="0">
                          <a:effectLst/>
                        </a:rPr>
                        <a:t>추천할인 </a:t>
                      </a:r>
                      <a:r>
                        <a:rPr lang="en-US" sz="700" kern="0">
                          <a:effectLst/>
                        </a:rPr>
                        <a:t>( </a:t>
                      </a:r>
                      <a:r>
                        <a:rPr lang="ko-KR" sz="700" kern="0">
                          <a:effectLst/>
                        </a:rPr>
                        <a:t>수강금액에서 </a:t>
                      </a:r>
                      <a:r>
                        <a:rPr lang="en-US" sz="700" kern="0">
                          <a:effectLst/>
                        </a:rPr>
                        <a:t>20% </a:t>
                      </a:r>
                      <a:r>
                        <a:rPr lang="ko-KR" sz="700" kern="0">
                          <a:effectLst/>
                        </a:rPr>
                        <a:t>할인가 적용 </a:t>
                      </a:r>
                      <a:r>
                        <a:rPr lang="en-US" sz="700" kern="0">
                          <a:effectLst/>
                        </a:rPr>
                        <a:t>)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639" marR="14639" marT="14639" marB="1463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2866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</a:rPr>
                        <a:t>수 강 료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639" marR="14639" marT="14639" marB="14639" anchor="ctr"/>
                </a:tc>
                <a:tc gridSpan="4"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</a:rPr>
                        <a:t>1</a:t>
                      </a:r>
                      <a:r>
                        <a:rPr lang="ko-KR" sz="700" kern="0">
                          <a:effectLst/>
                        </a:rPr>
                        <a:t>개월 </a:t>
                      </a:r>
                      <a:r>
                        <a:rPr lang="en-US" sz="700" kern="0">
                          <a:effectLst/>
                        </a:rPr>
                        <a:t>: 30 </a:t>
                      </a:r>
                      <a:r>
                        <a:rPr lang="ko-KR" sz="700" kern="0">
                          <a:effectLst/>
                        </a:rPr>
                        <a:t>만원 </a:t>
                      </a:r>
                      <a:r>
                        <a:rPr lang="en-US" sz="700" kern="0">
                          <a:effectLst/>
                        </a:rPr>
                        <a:t> /  3</a:t>
                      </a:r>
                      <a:r>
                        <a:rPr lang="ko-KR" sz="700" kern="0">
                          <a:effectLst/>
                        </a:rPr>
                        <a:t>개월 </a:t>
                      </a:r>
                      <a:r>
                        <a:rPr lang="en-US" sz="700" kern="0">
                          <a:effectLst/>
                        </a:rPr>
                        <a:t>: 85</a:t>
                      </a:r>
                      <a:r>
                        <a:rPr lang="ko-KR" sz="700" kern="0">
                          <a:effectLst/>
                        </a:rPr>
                        <a:t>만원  </a:t>
                      </a:r>
                      <a:r>
                        <a:rPr lang="en-US" sz="700" kern="0">
                          <a:effectLst/>
                        </a:rPr>
                        <a:t>/  6</a:t>
                      </a:r>
                      <a:r>
                        <a:rPr lang="ko-KR" sz="700" kern="0">
                          <a:effectLst/>
                        </a:rPr>
                        <a:t>개월</a:t>
                      </a:r>
                      <a:r>
                        <a:rPr lang="en-US" sz="700" kern="0">
                          <a:effectLst/>
                        </a:rPr>
                        <a:t>: 160 </a:t>
                      </a:r>
                      <a:r>
                        <a:rPr lang="ko-KR" sz="700" kern="0">
                          <a:effectLst/>
                        </a:rPr>
                        <a:t>만원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639" marR="14639" marT="14639" marB="1463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1865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</a:rPr>
                        <a:t>납부방법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639" marR="14639" marT="14639" marB="14639" anchor="ctr"/>
                </a:tc>
                <a:tc gridSpan="4"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</a:rPr>
                        <a:t>□ </a:t>
                      </a:r>
                      <a:r>
                        <a:rPr lang="ko-KR" sz="700" kern="0">
                          <a:effectLst/>
                        </a:rPr>
                        <a:t>카드결제 </a:t>
                      </a:r>
                      <a:r>
                        <a:rPr lang="en-US" sz="700" kern="0">
                          <a:effectLst/>
                        </a:rPr>
                        <a:t>/ □ </a:t>
                      </a:r>
                      <a:r>
                        <a:rPr lang="ko-KR" sz="700" kern="0">
                          <a:effectLst/>
                        </a:rPr>
                        <a:t>현금 </a:t>
                      </a:r>
                      <a:r>
                        <a:rPr lang="en-US" sz="700" kern="0">
                          <a:effectLst/>
                        </a:rPr>
                        <a:t>/ □ </a:t>
                      </a:r>
                      <a:r>
                        <a:rPr lang="ko-KR" sz="700" kern="0">
                          <a:effectLst/>
                        </a:rPr>
                        <a:t>사전계좌입금</a:t>
                      </a:r>
                      <a:endParaRPr lang="ko-KR" sz="800" kern="100">
                        <a:effectLst/>
                      </a:endParaRPr>
                    </a:p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ko-KR" sz="700" kern="0" spc="-10">
                          <a:effectLst/>
                        </a:rPr>
                        <a:t>㈜우리은행 </a:t>
                      </a:r>
                      <a:r>
                        <a:rPr lang="en-US" sz="700" kern="0" spc="-10">
                          <a:effectLst/>
                        </a:rPr>
                        <a:t>1002-030-214081 (</a:t>
                      </a:r>
                      <a:r>
                        <a:rPr lang="ko-KR" sz="700" kern="0" spc="-10">
                          <a:effectLst/>
                        </a:rPr>
                        <a:t>예금주 </a:t>
                      </a:r>
                      <a:r>
                        <a:rPr lang="en-US" sz="700" kern="0" spc="-10">
                          <a:effectLst/>
                        </a:rPr>
                        <a:t>: </a:t>
                      </a:r>
                      <a:r>
                        <a:rPr lang="ko-KR" sz="700" kern="0" spc="-10">
                          <a:effectLst/>
                        </a:rPr>
                        <a:t>서진수</a:t>
                      </a:r>
                      <a:r>
                        <a:rPr lang="en-US" sz="700" kern="0" spc="-10">
                          <a:effectLst/>
                        </a:rPr>
                        <a:t>)</a:t>
                      </a:r>
                      <a:endParaRPr lang="ko-KR" sz="800" kern="100">
                        <a:effectLst/>
                      </a:endParaRPr>
                    </a:p>
                    <a:p>
                      <a:pPr algn="l" fontAlgn="base" latinLnBrk="1">
                        <a:spcAft>
                          <a:spcPts val="0"/>
                        </a:spcAft>
                      </a:pPr>
                      <a:r>
                        <a:rPr lang="en-US" sz="700" kern="0" spc="-10">
                          <a:effectLst/>
                        </a:rPr>
                        <a:t>(</a:t>
                      </a:r>
                      <a:r>
                        <a:rPr lang="ko-KR" sz="700" kern="0" spc="-10">
                          <a:effectLst/>
                        </a:rPr>
                        <a:t>※ 입금시 수강자 본인명의로 입금해 주시기 바랍니다</a:t>
                      </a:r>
                      <a:r>
                        <a:rPr lang="en-US" sz="700" kern="0" spc="-10">
                          <a:effectLst/>
                        </a:rPr>
                        <a:t>.)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639" marR="14639" marT="14639" marB="1463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2191">
                <a:tc rowSpan="3"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</a:rPr>
                        <a:t>수강 철회 신청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639" marR="14639" marT="14639" marB="14639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</a:rPr>
                        <a:t>수 강</a:t>
                      </a:r>
                      <a:endParaRPr lang="ko-KR" sz="800" kern="100">
                        <a:effectLst/>
                      </a:endParaRPr>
                    </a:p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</a:rPr>
                        <a:t>과 정 명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639" marR="14639" marT="14639" marB="14639" anchor="ctr"/>
                </a:tc>
                <a:tc gridSpan="3">
                  <a:txBody>
                    <a:bodyPr/>
                    <a:lstStyle/>
                    <a:p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4639" marR="14639" marT="14639" marB="1463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34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</a:rPr>
                        <a:t>수강구분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639" marR="14639" marT="14639" marB="14639" anchor="ctr"/>
                </a:tc>
                <a:tc gridSpan="3"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</a:rPr>
                        <a:t>□ </a:t>
                      </a:r>
                      <a:r>
                        <a:rPr lang="ko-KR" sz="700" kern="0">
                          <a:effectLst/>
                        </a:rPr>
                        <a:t>주중 주간반 </a:t>
                      </a:r>
                      <a:r>
                        <a:rPr lang="en-US" sz="700" kern="0">
                          <a:effectLst/>
                        </a:rPr>
                        <a:t>/ □ </a:t>
                      </a:r>
                      <a:r>
                        <a:rPr lang="ko-KR" sz="700" kern="0">
                          <a:effectLst/>
                        </a:rPr>
                        <a:t>주중 야간반 </a:t>
                      </a:r>
                      <a:r>
                        <a:rPr lang="en-US" sz="700" kern="0">
                          <a:effectLst/>
                        </a:rPr>
                        <a:t>/ □ </a:t>
                      </a:r>
                      <a:r>
                        <a:rPr lang="ko-KR" sz="700" kern="0">
                          <a:effectLst/>
                        </a:rPr>
                        <a:t>주말반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639" marR="14639" marT="14639" marB="1463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8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</a:rPr>
                        <a:t>환 불 용</a:t>
                      </a:r>
                      <a:endParaRPr lang="ko-KR" sz="800" kern="100">
                        <a:effectLst/>
                      </a:endParaRPr>
                    </a:p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</a:rPr>
                        <a:t>계좌번호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639" marR="14639" marT="14639" marB="14639" anchor="ctr"/>
                </a:tc>
                <a:tc gridSpan="3">
                  <a:txBody>
                    <a:bodyPr/>
                    <a:lstStyle/>
                    <a:p>
                      <a:pPr algn="l"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</a:rPr>
                        <a:t>은행 </a:t>
                      </a:r>
                      <a:r>
                        <a:rPr lang="en-US" sz="700" kern="0">
                          <a:effectLst/>
                        </a:rPr>
                        <a:t>:                       </a:t>
                      </a:r>
                      <a:r>
                        <a:rPr lang="ko-KR" sz="700" kern="0">
                          <a:effectLst/>
                        </a:rPr>
                        <a:t>예금주</a:t>
                      </a:r>
                      <a:r>
                        <a:rPr lang="en-US" sz="700" kern="0">
                          <a:effectLst/>
                        </a:rPr>
                        <a:t>:                     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639" marR="14639" marT="14639" marB="1463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24000">
                <a:tc gridSpan="5"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800" kern="0" dirty="0">
                          <a:effectLst/>
                        </a:rPr>
                        <a:t>위의 사항을 확인하고 동의한 후 수강신청을 합니다</a:t>
                      </a:r>
                      <a:r>
                        <a:rPr lang="en-US" sz="800" kern="0" dirty="0">
                          <a:effectLst/>
                        </a:rPr>
                        <a:t>.</a:t>
                      </a:r>
                      <a:endParaRPr lang="ko-KR" sz="800" kern="100" dirty="0">
                        <a:effectLst/>
                      </a:endParaRPr>
                    </a:p>
                    <a:p>
                      <a:pPr algn="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20   </a:t>
                      </a:r>
                      <a:r>
                        <a:rPr lang="ko-KR" sz="800" kern="0" dirty="0">
                          <a:effectLst/>
                        </a:rPr>
                        <a:t>년</a:t>
                      </a:r>
                      <a:r>
                        <a:rPr lang="en-US" sz="800" kern="0" dirty="0">
                          <a:effectLst/>
                        </a:rPr>
                        <a:t>   </a:t>
                      </a:r>
                      <a:r>
                        <a:rPr lang="ko-KR" sz="800" kern="0" dirty="0">
                          <a:effectLst/>
                        </a:rPr>
                        <a:t>월</a:t>
                      </a:r>
                      <a:r>
                        <a:rPr lang="en-US" sz="800" kern="0" dirty="0">
                          <a:effectLst/>
                        </a:rPr>
                        <a:t>   </a:t>
                      </a:r>
                      <a:r>
                        <a:rPr lang="ko-KR" sz="800" kern="0" dirty="0">
                          <a:effectLst/>
                        </a:rPr>
                        <a:t>일</a:t>
                      </a:r>
                      <a:r>
                        <a:rPr lang="en-US" sz="800" kern="0" dirty="0">
                          <a:effectLst/>
                        </a:rPr>
                        <a:t>  </a:t>
                      </a:r>
                      <a:endParaRPr lang="ko-KR" sz="800" kern="100" dirty="0">
                        <a:effectLst/>
                      </a:endParaRPr>
                    </a:p>
                    <a:p>
                      <a:pPr algn="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800" kern="0" dirty="0">
                          <a:effectLst/>
                        </a:rPr>
                        <a:t>신청인</a:t>
                      </a:r>
                      <a:r>
                        <a:rPr lang="en-US" sz="800" kern="0" dirty="0">
                          <a:effectLst/>
                        </a:rPr>
                        <a:t>: (                  </a:t>
                      </a:r>
                      <a:r>
                        <a:rPr lang="ko-KR" sz="800" kern="0" dirty="0">
                          <a:effectLst/>
                        </a:rPr>
                        <a:t>서명 또는 인</a:t>
                      </a:r>
                      <a:r>
                        <a:rPr lang="en-US" sz="800" kern="0" dirty="0">
                          <a:effectLst/>
                        </a:rPr>
                        <a:t>)  </a:t>
                      </a:r>
                      <a:endParaRPr lang="ko-KR" sz="800" kern="100" dirty="0">
                        <a:effectLst/>
                      </a:endParaRPr>
                    </a:p>
                    <a:p>
                      <a:pPr algn="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 err="1">
                          <a:effectLst/>
                        </a:rPr>
                        <a:t>db</a:t>
                      </a:r>
                      <a:r>
                        <a:rPr lang="en-US" sz="800" kern="0" dirty="0">
                          <a:effectLst/>
                        </a:rPr>
                        <a:t>-expert </a:t>
                      </a:r>
                      <a:r>
                        <a:rPr lang="ko-KR" sz="800" kern="0" dirty="0">
                          <a:effectLst/>
                        </a:rPr>
                        <a:t>아카데미 귀하</a:t>
                      </a:r>
                      <a:r>
                        <a:rPr lang="en-US" sz="800" kern="0" dirty="0">
                          <a:effectLst/>
                        </a:rPr>
                        <a:t>  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639" marR="14639" marT="14639" marB="1463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71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Stage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쉽게 배우는 데이터 모델링 입문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7504" y="1052736"/>
            <a:ext cx="247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ko-KR" b="1" dirty="0"/>
              <a:t>물리 데이터 모델링</a:t>
            </a:r>
            <a:endParaRPr lang="ko-KR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144016" y="1628507"/>
            <a:ext cx="8820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/>
              <a:t>논리 데이터 모델링까지의 결과물을 보고 실제</a:t>
            </a:r>
            <a:r>
              <a:rPr lang="en-US" altLang="ko-KR" dirty="0"/>
              <a:t> DBMS </a:t>
            </a:r>
            <a:r>
              <a:rPr lang="ko-KR" altLang="ko-KR" dirty="0"/>
              <a:t>프로그램의 특징에 맞도록 구현을 하는 단계를 물리 데이터 모델링 단계라고 합니다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291445" y="2420888"/>
            <a:ext cx="4568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1) ERD </a:t>
            </a:r>
            <a:r>
              <a:rPr lang="ko-KR" altLang="ko-KR" b="1" dirty="0"/>
              <a:t>의</a:t>
            </a:r>
            <a:r>
              <a:rPr lang="en-US" altLang="ko-KR" b="1" dirty="0"/>
              <a:t> Entity </a:t>
            </a:r>
            <a:r>
              <a:rPr lang="ko-KR" altLang="ko-KR" b="1" dirty="0"/>
              <a:t>를 테이블로 생성합니다</a:t>
            </a:r>
            <a:r>
              <a:rPr lang="en-US" altLang="ko-KR" b="1" dirty="0"/>
              <a:t>.</a:t>
            </a:r>
            <a:endParaRPr lang="ko-KR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467544" y="2732727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ERD </a:t>
            </a:r>
            <a:r>
              <a:rPr lang="ko-KR" altLang="ko-KR" dirty="0"/>
              <a:t>에 있는</a:t>
            </a:r>
            <a:r>
              <a:rPr lang="en-US" altLang="ko-KR" dirty="0"/>
              <a:t> Entity </a:t>
            </a:r>
            <a:r>
              <a:rPr lang="ko-KR" altLang="ko-KR" dirty="0"/>
              <a:t>들을 모두 </a:t>
            </a:r>
            <a:r>
              <a:rPr lang="ko-KR" altLang="ko-KR" dirty="0" err="1"/>
              <a:t>관계형</a:t>
            </a:r>
            <a:r>
              <a:rPr lang="ko-KR" altLang="ko-KR" dirty="0"/>
              <a:t> 테이블로 생성을 합니다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이때</a:t>
            </a:r>
            <a:r>
              <a:rPr lang="en-US" altLang="ko-KR" dirty="0"/>
              <a:t> ERD </a:t>
            </a:r>
            <a:r>
              <a:rPr lang="ko-KR" altLang="ko-KR" dirty="0"/>
              <a:t>의 각</a:t>
            </a:r>
            <a:r>
              <a:rPr lang="en-US" altLang="ko-KR" dirty="0"/>
              <a:t> Entity </a:t>
            </a:r>
            <a:r>
              <a:rPr lang="ko-KR" altLang="ko-KR" dirty="0"/>
              <a:t>의 속성은 모두 테이블의 </a:t>
            </a:r>
            <a:r>
              <a:rPr lang="ko-KR" altLang="ko-KR" dirty="0" err="1"/>
              <a:t>컬럼이</a:t>
            </a:r>
            <a:r>
              <a:rPr lang="ko-KR" altLang="ko-KR" dirty="0"/>
              <a:t> 되고 주 </a:t>
            </a:r>
            <a:r>
              <a:rPr lang="ko-KR" altLang="ko-KR" dirty="0" err="1"/>
              <a:t>식별자는</a:t>
            </a:r>
            <a:r>
              <a:rPr lang="ko-KR" altLang="ko-KR" dirty="0"/>
              <a:t> 모두 테이블의</a:t>
            </a:r>
            <a:r>
              <a:rPr lang="en-US" altLang="ko-KR" dirty="0"/>
              <a:t> Primary Key </a:t>
            </a:r>
            <a:r>
              <a:rPr lang="ko-KR" altLang="ko-KR" dirty="0"/>
              <a:t>로 지정하고 보조 </a:t>
            </a:r>
            <a:r>
              <a:rPr lang="ko-KR" altLang="ko-KR" dirty="0" err="1"/>
              <a:t>식별자는</a:t>
            </a:r>
            <a:r>
              <a:rPr lang="en-US" altLang="ko-KR" dirty="0"/>
              <a:t> Unique key </a:t>
            </a:r>
            <a:r>
              <a:rPr lang="ko-KR" altLang="ko-KR" dirty="0"/>
              <a:t>로 생성합니다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그리고 외부 </a:t>
            </a:r>
            <a:r>
              <a:rPr lang="ko-KR" altLang="ko-KR" dirty="0" err="1"/>
              <a:t>식별자는</a:t>
            </a:r>
            <a:r>
              <a:rPr lang="en-US" altLang="ko-KR" dirty="0"/>
              <a:t> Foreign Key </a:t>
            </a:r>
            <a:r>
              <a:rPr lang="ko-KR" altLang="ko-KR" dirty="0"/>
              <a:t>로 생성합니다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5944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Stage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쉽게 배우는 데이터 모델링 입문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44016" y="1124744"/>
            <a:ext cx="8820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2) </a:t>
            </a:r>
            <a:r>
              <a:rPr lang="ko-KR" altLang="ko-KR" b="1" dirty="0"/>
              <a:t>반정규화 대상이 발견된다면 반 정규화를 검토합니다</a:t>
            </a:r>
            <a:r>
              <a:rPr lang="en-US" altLang="ko-KR" b="1" dirty="0"/>
              <a:t>.</a:t>
            </a:r>
            <a:endParaRPr lang="ko-KR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144016" y="1700808"/>
            <a:ext cx="85083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/>
              <a:t>반 정규화</a:t>
            </a:r>
            <a:r>
              <a:rPr lang="en-US" altLang="ko-KR" dirty="0"/>
              <a:t>(De-Normalization)</a:t>
            </a:r>
            <a:r>
              <a:rPr lang="ko-KR" altLang="ko-KR" dirty="0"/>
              <a:t>란 이름 그대로 정규화의 반대입니다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즉 정규화란 나누는 것이었으므로 반정규화는 합치는 것입니다</a:t>
            </a:r>
            <a:r>
              <a:rPr lang="en-US" altLang="ko-KR" dirty="0"/>
              <a:t>. </a:t>
            </a:r>
            <a:r>
              <a:rPr lang="ko-KR" altLang="ko-KR" dirty="0"/>
              <a:t>그래서 역정규화라고도 합니다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A </a:t>
            </a:r>
            <a:r>
              <a:rPr lang="ko-KR" altLang="ko-KR" dirty="0"/>
              <a:t>테이블과</a:t>
            </a:r>
            <a:r>
              <a:rPr lang="en-US" altLang="ko-KR" dirty="0"/>
              <a:t> B </a:t>
            </a:r>
            <a:r>
              <a:rPr lang="ko-KR" altLang="ko-KR" dirty="0"/>
              <a:t>테이블이 있을 때 두 테이블을 따로 분리해도 되고 합쳐도 되는 상황이라면 분리하는 것 보다는 합치는 것이 성능에 더 좋을 수 있습니다</a:t>
            </a:r>
            <a:r>
              <a:rPr lang="en-US" altLang="ko-KR" dirty="0"/>
              <a:t>. </a:t>
            </a:r>
            <a:r>
              <a:rPr lang="ko-KR" altLang="ko-KR" dirty="0"/>
              <a:t>왜냐면 조인 같은 연산이 더 줄어들고 쿼리가 더 단순해 지고 테이블에 대한 유지 관리 작업도 간단해 질 수 있기 때문입니다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테이블이 많이 나눠 질 수록 조인 횟수는 당연히 많아 지겠지요</a:t>
            </a:r>
            <a:r>
              <a:rPr lang="en-US" altLang="ko-KR" dirty="0"/>
              <a:t>?</a:t>
            </a:r>
            <a:endParaRPr lang="ko-KR" altLang="ko-KR" dirty="0"/>
          </a:p>
          <a:p>
            <a:r>
              <a:rPr lang="ko-KR" altLang="ko-KR" dirty="0"/>
              <a:t>여기서 중요한 것은 무조건 합치라는 것이 아니라 데이터의 무결성과 정합성을 위배하지 않는다는 조건하에서 진행해야 한다는 것입니다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여러 개의 테이블을 반정규화를 하게 되면 그 중에서 중복되는 </a:t>
            </a:r>
            <a:r>
              <a:rPr lang="ko-KR" altLang="ko-KR" dirty="0" err="1"/>
              <a:t>컬럼이</a:t>
            </a:r>
            <a:r>
              <a:rPr lang="ko-KR" altLang="ko-KR" dirty="0"/>
              <a:t> 있을 수 있기 때문에 아주 조심을 해야 합니다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19671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Stage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쉽게 배우는 데이터 모델링 입문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44016" y="1124744"/>
            <a:ext cx="8820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2) </a:t>
            </a:r>
            <a:r>
              <a:rPr lang="ko-KR" altLang="ko-KR" b="1" dirty="0"/>
              <a:t>반정규화 대상이 발견된다면 반 정규화를 검토합니다</a:t>
            </a:r>
            <a:r>
              <a:rPr lang="en-US" altLang="ko-KR" b="1" dirty="0"/>
              <a:t>.</a:t>
            </a:r>
            <a:endParaRPr lang="ko-KR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312147" y="1700808"/>
            <a:ext cx="2263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(1) </a:t>
            </a:r>
            <a:r>
              <a:rPr lang="ko-KR" altLang="ko-KR" b="1" dirty="0"/>
              <a:t>테이블 반정규화</a:t>
            </a:r>
            <a:endParaRPr lang="ko-KR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467544" y="2132856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/>
              <a:t> 주로 발생하는 테이블 자체를 합치는 병합과 테이블을 분리하는 분할</a:t>
            </a:r>
            <a:r>
              <a:rPr lang="en-US" altLang="ko-KR" dirty="0"/>
              <a:t> , </a:t>
            </a:r>
            <a:r>
              <a:rPr lang="ko-KR" altLang="ko-KR" dirty="0"/>
              <a:t>그리고 테이블을 추가하는 방법이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2147" y="3059668"/>
            <a:ext cx="2032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(2) </a:t>
            </a:r>
            <a:r>
              <a:rPr lang="ko-KR" altLang="ko-KR" b="1" dirty="0" err="1"/>
              <a:t>컬럼</a:t>
            </a:r>
            <a:r>
              <a:rPr lang="ko-KR" altLang="ko-KR" b="1" dirty="0"/>
              <a:t> 반정규화</a:t>
            </a:r>
            <a:endParaRPr lang="ko-KR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467906" y="3573016"/>
            <a:ext cx="82805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 </a:t>
            </a:r>
            <a:r>
              <a:rPr lang="ko-KR" altLang="ko-KR" dirty="0"/>
              <a:t>테이블과</a:t>
            </a:r>
            <a:r>
              <a:rPr lang="en-US" altLang="ko-KR" dirty="0"/>
              <a:t> B </a:t>
            </a:r>
            <a:r>
              <a:rPr lang="ko-KR" altLang="ko-KR" dirty="0"/>
              <a:t>테이블을 조인해서 데이터를 조회 할 때</a:t>
            </a:r>
            <a:r>
              <a:rPr lang="en-US" altLang="ko-KR" dirty="0"/>
              <a:t> B </a:t>
            </a:r>
            <a:r>
              <a:rPr lang="ko-KR" altLang="ko-KR" dirty="0"/>
              <a:t>테이블의</a:t>
            </a:r>
            <a:r>
              <a:rPr lang="en-US" altLang="ko-KR" dirty="0"/>
              <a:t> C </a:t>
            </a:r>
            <a:r>
              <a:rPr lang="ko-KR" altLang="ko-KR" dirty="0" err="1"/>
              <a:t>컬럼의</a:t>
            </a:r>
            <a:r>
              <a:rPr lang="ko-KR" altLang="ko-KR" dirty="0"/>
              <a:t> 데이터만 필요할 경우</a:t>
            </a:r>
            <a:r>
              <a:rPr lang="en-US" altLang="ko-KR" dirty="0"/>
              <a:t> A </a:t>
            </a:r>
            <a:r>
              <a:rPr lang="ko-KR" altLang="ko-KR" dirty="0"/>
              <a:t>테이블과</a:t>
            </a:r>
            <a:r>
              <a:rPr lang="en-US" altLang="ko-KR" dirty="0"/>
              <a:t> B </a:t>
            </a:r>
            <a:r>
              <a:rPr lang="ko-KR" altLang="ko-KR" dirty="0"/>
              <a:t>테이블 전체를 병합하는 것은 위험할 수 있습니다</a:t>
            </a:r>
            <a:r>
              <a:rPr lang="en-US" altLang="ko-KR" dirty="0"/>
              <a:t>. </a:t>
            </a:r>
            <a:r>
              <a:rPr lang="ko-KR" altLang="ko-KR" dirty="0"/>
              <a:t>이럴 경우</a:t>
            </a:r>
            <a:r>
              <a:rPr lang="en-US" altLang="ko-KR" dirty="0"/>
              <a:t> B </a:t>
            </a:r>
            <a:r>
              <a:rPr lang="ko-KR" altLang="ko-KR" dirty="0"/>
              <a:t>테이블에 있는</a:t>
            </a:r>
            <a:r>
              <a:rPr lang="en-US" altLang="ko-KR" dirty="0"/>
              <a:t> C </a:t>
            </a:r>
            <a:r>
              <a:rPr lang="ko-KR" altLang="ko-KR" dirty="0" err="1"/>
              <a:t>컬럼만</a:t>
            </a:r>
            <a:r>
              <a:rPr lang="en-US" altLang="ko-KR" dirty="0"/>
              <a:t> A </a:t>
            </a:r>
            <a:r>
              <a:rPr lang="ko-KR" altLang="ko-KR" dirty="0"/>
              <a:t>테이블로 병합을 하는 방법입니다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67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Stage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쉽게 배우는 데이터 모델링 입문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67544" y="1340768"/>
            <a:ext cx="8280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b="1" dirty="0"/>
              <a:t>상관 관계 모델링</a:t>
            </a:r>
            <a:r>
              <a:rPr lang="ko-KR" altLang="ko-KR" dirty="0"/>
              <a:t>은 모델링을 진행할 때 이 두 가지를 모두 한꺼번에 진행을 하는 것입니다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사실 위 두 가지 방법도 모델링을 진행하면서 서로를 확인하면서 모델링 작업을 진행하긴 합니다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상관 관계 모델링에서는 프로세스와 데이터를 검증하기 위해서</a:t>
            </a:r>
            <a:r>
              <a:rPr lang="en-US" altLang="ko-KR" dirty="0"/>
              <a:t> CRUD Matrix </a:t>
            </a:r>
            <a:r>
              <a:rPr lang="ko-KR" altLang="ko-KR" dirty="0"/>
              <a:t>방법을 통해서 검증을 합니다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08705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Stage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쉽게 배우는 데이터 모델링 입문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9512" y="1196752"/>
            <a:ext cx="1949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3) </a:t>
            </a:r>
            <a:r>
              <a:rPr lang="ko-KR" altLang="ko-KR" b="1" dirty="0"/>
              <a:t>데이터 모델링</a:t>
            </a:r>
            <a:endParaRPr lang="ko-KR" altLang="ko-KR" dirty="0"/>
          </a:p>
        </p:txBody>
      </p:sp>
      <p:pic>
        <p:nvPicPr>
          <p:cNvPr id="10" name="그림 9" descr="개념모델링단계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7704" y="2492896"/>
            <a:ext cx="5688632" cy="266429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12146" y="1700808"/>
            <a:ext cx="7860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b="1" dirty="0"/>
              <a:t>개념 데이터 모델링</a:t>
            </a:r>
            <a:r>
              <a:rPr lang="en-US" altLang="ko-KR" b="1" dirty="0"/>
              <a:t> -&gt;  </a:t>
            </a:r>
            <a:r>
              <a:rPr lang="ko-KR" altLang="ko-KR" b="1" dirty="0"/>
              <a:t>논리 데이터 모델링</a:t>
            </a:r>
            <a:r>
              <a:rPr lang="en-US" altLang="ko-KR" b="1" dirty="0"/>
              <a:t> -&gt; </a:t>
            </a:r>
            <a:r>
              <a:rPr lang="ko-KR" altLang="ko-KR" b="1" dirty="0"/>
              <a:t>물리 데이터 모델링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97885" y="5301208"/>
            <a:ext cx="3276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ko-KR" dirty="0"/>
              <a:t>그림</a:t>
            </a:r>
            <a:r>
              <a:rPr lang="en-US" altLang="ko-KR" dirty="0"/>
              <a:t>. </a:t>
            </a:r>
            <a:r>
              <a:rPr lang="ko-KR" altLang="ko-KR" dirty="0"/>
              <a:t>개념 데이터 모델링</a:t>
            </a:r>
            <a:r>
              <a:rPr lang="en-US" altLang="ko-KR" dirty="0"/>
              <a:t> &gt;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08705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Stage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쉽게 배우는 데이터 모델링 입문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98978" y="1268760"/>
            <a:ext cx="85214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b="1" dirty="0"/>
              <a:t>개념 데이터 모델링 </a:t>
            </a:r>
            <a:r>
              <a:rPr lang="ko-KR" altLang="ko-KR" b="1" dirty="0" smtClean="0"/>
              <a:t>과정</a:t>
            </a:r>
            <a:r>
              <a:rPr lang="en-US" altLang="ko-KR" dirty="0" smtClean="0"/>
              <a:t>: </a:t>
            </a:r>
            <a:r>
              <a:rPr lang="ko-KR" altLang="ko-KR" b="1" dirty="0" smtClean="0"/>
              <a:t>고객의 </a:t>
            </a:r>
            <a:r>
              <a:rPr lang="ko-KR" altLang="ko-KR" b="1" dirty="0"/>
              <a:t>추상적인 요구사항을 분석하고 정리하는 </a:t>
            </a:r>
            <a:r>
              <a:rPr lang="ko-KR" altLang="ko-KR" b="1" dirty="0" smtClean="0"/>
              <a:t>과정</a:t>
            </a:r>
            <a:r>
              <a:rPr lang="en-US" altLang="ko-KR" b="1" dirty="0" smtClean="0"/>
              <a:t>.</a:t>
            </a:r>
            <a:r>
              <a:rPr lang="ko-KR" altLang="ko-KR" b="1" dirty="0" smtClean="0"/>
              <a:t> </a:t>
            </a:r>
            <a:r>
              <a:rPr lang="ko-KR" altLang="ko-KR" dirty="0" smtClean="0"/>
              <a:t>이 </a:t>
            </a:r>
            <a:r>
              <a:rPr lang="ko-KR" altLang="ko-KR" dirty="0"/>
              <a:t>과정에서 고객의 요구사항을 정리해서 그림으로 그린 </a:t>
            </a:r>
            <a:r>
              <a:rPr lang="en-US" altLang="ko-KR" b="1" dirty="0"/>
              <a:t>ERD (Entity-Relationship Diagram)</a:t>
            </a:r>
            <a:r>
              <a:rPr lang="en-US" altLang="ko-KR" dirty="0"/>
              <a:t> </a:t>
            </a:r>
            <a:r>
              <a:rPr lang="ko-KR" altLang="ko-KR" dirty="0"/>
              <a:t>라는 결과물이 </a:t>
            </a:r>
            <a:r>
              <a:rPr lang="ko-KR" altLang="ko-KR" dirty="0" smtClean="0"/>
              <a:t>만들</a:t>
            </a:r>
            <a:r>
              <a:rPr lang="ko-KR" altLang="en-US" dirty="0" smtClean="0"/>
              <a:t>어 집니다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3528" y="2348880"/>
            <a:ext cx="84249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/>
              <a:t>개념 모델링 단계가 끝나면 </a:t>
            </a:r>
            <a:r>
              <a:rPr lang="ko-KR" altLang="ko-KR" b="1" dirty="0"/>
              <a:t>분석된 데이터를 객관적인 검증 단계</a:t>
            </a:r>
            <a:r>
              <a:rPr lang="ko-KR" altLang="ko-KR" dirty="0"/>
              <a:t>를 거쳐 그려 집을 지을 준비를 완료하는 과정이 </a:t>
            </a:r>
            <a:r>
              <a:rPr lang="ko-KR" altLang="ko-KR" b="1" dirty="0"/>
              <a:t>논리 데이터 모델링 과정</a:t>
            </a:r>
            <a:r>
              <a:rPr lang="ko-KR" altLang="ko-KR" dirty="0"/>
              <a:t>이며 이 단계에서 </a:t>
            </a:r>
            <a:r>
              <a:rPr lang="ko-KR" altLang="ko-KR" b="1" dirty="0"/>
              <a:t>데이터 정규화</a:t>
            </a:r>
            <a:r>
              <a:rPr lang="ko-KR" altLang="ko-KR" dirty="0"/>
              <a:t> 라는 작업이 진행됩니다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23527" y="3428999"/>
            <a:ext cx="8424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/>
              <a:t>논리 데이터 모델링까지 다 했다면 실제 </a:t>
            </a:r>
            <a:r>
              <a:rPr lang="ko-KR" altLang="ko-KR" b="1" dirty="0"/>
              <a:t>데이터베이스 제품에 맞도록 구현하는 과정</a:t>
            </a:r>
            <a:r>
              <a:rPr lang="ko-KR" altLang="ko-KR" dirty="0"/>
              <a:t>이 실제 집을 짓는 단계인 </a:t>
            </a:r>
            <a:r>
              <a:rPr lang="ko-KR" altLang="ko-KR" b="1" dirty="0"/>
              <a:t>물리 데이터 모델링 과정</a:t>
            </a:r>
            <a:r>
              <a:rPr lang="ko-KR" altLang="ko-KR" dirty="0"/>
              <a:t>입니다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08705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Stage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쉽게 배우는 데이터 모델링 입문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9512" y="1196752"/>
            <a:ext cx="2552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ko-KR" b="1" dirty="0"/>
              <a:t>개념 데이터 모델링 </a:t>
            </a:r>
            <a:endParaRPr lang="ko-KR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27129" y="1628800"/>
            <a:ext cx="2135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1) Entity (</a:t>
            </a:r>
            <a:r>
              <a:rPr lang="ko-KR" altLang="ko-KR" b="1" dirty="0" err="1"/>
              <a:t>엔터티</a:t>
            </a:r>
            <a:r>
              <a:rPr lang="en-US" altLang="ko-KR" b="1" dirty="0"/>
              <a:t>) </a:t>
            </a:r>
            <a:endParaRPr lang="ko-KR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445814" y="2204864"/>
            <a:ext cx="8446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Entity(</a:t>
            </a:r>
            <a:r>
              <a:rPr lang="ko-KR" altLang="ko-KR" b="1" dirty="0" err="1"/>
              <a:t>엔터티</a:t>
            </a:r>
            <a:r>
              <a:rPr lang="en-US" altLang="ko-KR" b="1" dirty="0"/>
              <a:t>-</a:t>
            </a:r>
            <a:r>
              <a:rPr lang="ko-KR" altLang="ko-KR" b="1" dirty="0"/>
              <a:t>대상</a:t>
            </a:r>
            <a:r>
              <a:rPr lang="en-US" altLang="ko-KR" b="1" dirty="0"/>
              <a:t>)</a:t>
            </a:r>
            <a:r>
              <a:rPr lang="ko-KR" altLang="ko-KR" dirty="0"/>
              <a:t>와 </a:t>
            </a:r>
            <a:r>
              <a:rPr lang="en-US" altLang="ko-KR" b="1" dirty="0"/>
              <a:t>Attribute(</a:t>
            </a:r>
            <a:r>
              <a:rPr lang="ko-KR" altLang="ko-KR" b="1" dirty="0" err="1"/>
              <a:t>애트리뷰트</a:t>
            </a:r>
            <a:r>
              <a:rPr lang="en-US" altLang="ko-KR" b="1" dirty="0"/>
              <a:t>-</a:t>
            </a:r>
            <a:r>
              <a:rPr lang="ko-KR" altLang="ko-KR" b="1" dirty="0"/>
              <a:t>속성</a:t>
            </a:r>
            <a:r>
              <a:rPr lang="en-US" altLang="ko-KR" b="1" dirty="0"/>
              <a:t>)</a:t>
            </a:r>
            <a:r>
              <a:rPr lang="ko-KR" altLang="ko-KR" dirty="0"/>
              <a:t>과 </a:t>
            </a:r>
            <a:r>
              <a:rPr lang="en-US" altLang="ko-KR" b="1" dirty="0"/>
              <a:t>Relation(</a:t>
            </a:r>
            <a:r>
              <a:rPr lang="ko-KR" altLang="ko-KR" b="1" dirty="0" err="1"/>
              <a:t>릴레이션</a:t>
            </a:r>
            <a:r>
              <a:rPr lang="en-US" altLang="ko-KR" b="1" dirty="0"/>
              <a:t>-</a:t>
            </a:r>
            <a:r>
              <a:rPr lang="ko-KR" altLang="ko-KR" b="1" dirty="0"/>
              <a:t>관계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5814" y="2708920"/>
            <a:ext cx="7726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Entity</a:t>
            </a:r>
            <a:r>
              <a:rPr lang="ko-KR" altLang="ko-KR" dirty="0"/>
              <a:t>란 실제로 관리해야 할 구체적인</a:t>
            </a:r>
            <a:r>
              <a:rPr lang="ko-KR" altLang="ko-KR" b="1" dirty="0"/>
              <a:t> </a:t>
            </a:r>
            <a:r>
              <a:rPr lang="ko-KR" altLang="ko-KR" dirty="0"/>
              <a:t>대상을 의미합니다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52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3669</TotalTime>
  <Words>2948</Words>
  <Application>Microsoft Office PowerPoint</Application>
  <PresentationFormat>화면 슬라이드 쇼(4:3)</PresentationFormat>
  <Paragraphs>526</Paragraphs>
  <Slides>55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6" baseType="lpstr">
      <vt:lpstr>Office 테마</vt:lpstr>
      <vt:lpstr>다양한 예제로 쉽게 배우는  오라클 SQL 과 PL/SQL + 모델링 입문</vt:lpstr>
      <vt:lpstr>Stage 7. 쉽게 배우는 데이터 모델링 입문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다양한 예제로 쉽게 배우는 오라클 SQL 과 PL/SQL</dc:title>
  <dc:creator>jinsu</dc:creator>
  <cp:lastModifiedBy>jinsu</cp:lastModifiedBy>
  <cp:revision>264</cp:revision>
  <dcterms:created xsi:type="dcterms:W3CDTF">2012-11-06T06:53:25Z</dcterms:created>
  <dcterms:modified xsi:type="dcterms:W3CDTF">2015-08-20T12:38:28Z</dcterms:modified>
</cp:coreProperties>
</file>