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6" r:id="rId3"/>
    <p:sldId id="263" r:id="rId4"/>
    <p:sldId id="269" r:id="rId5"/>
    <p:sldId id="285" r:id="rId6"/>
    <p:sldId id="274" r:id="rId7"/>
    <p:sldId id="296" r:id="rId8"/>
    <p:sldId id="270" r:id="rId9"/>
    <p:sldId id="286" r:id="rId10"/>
    <p:sldId id="297" r:id="rId11"/>
    <p:sldId id="298" r:id="rId12"/>
    <p:sldId id="271" r:id="rId13"/>
    <p:sldId id="288" r:id="rId14"/>
    <p:sldId id="300" r:id="rId15"/>
    <p:sldId id="301" r:id="rId16"/>
    <p:sldId id="303" r:id="rId17"/>
    <p:sldId id="283" r:id="rId18"/>
    <p:sldId id="280" r:id="rId19"/>
    <p:sldId id="284" r:id="rId20"/>
    <p:sldId id="281" r:id="rId21"/>
    <p:sldId id="282" r:id="rId22"/>
    <p:sldId id="272" r:id="rId23"/>
    <p:sldId id="290" r:id="rId24"/>
    <p:sldId id="307" r:id="rId25"/>
    <p:sldId id="308" r:id="rId26"/>
    <p:sldId id="305" r:id="rId27"/>
    <p:sldId id="309" r:id="rId28"/>
    <p:sldId id="291" r:id="rId29"/>
    <p:sldId id="304" r:id="rId30"/>
    <p:sldId id="267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4660"/>
  </p:normalViewPr>
  <p:slideViewPr>
    <p:cSldViewPr>
      <p:cViewPr varScale="1">
        <p:scale>
          <a:sx n="71" d="100"/>
          <a:sy n="71" d="100"/>
        </p:scale>
        <p:origin x="39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4C16D-1B12-4D7F-B236-6DC52859FCC1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EBF68-C635-4131-9EFF-8C9DB036A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2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9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6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9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8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지역을 선정하기 위해 취업지 </a:t>
            </a:r>
            <a:r>
              <a:rPr lang="ko-KR" altLang="en-US" dirty="0" err="1"/>
              <a:t>설문조사함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EBF68-C635-4131-9EFF-8C9DB036AE8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80788" y="9029700"/>
            <a:ext cx="7126012" cy="493714"/>
            <a:chOff x="1865588" y="6434497"/>
            <a:chExt cx="693261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9994" y="3211399"/>
            <a:ext cx="7869123" cy="1527063"/>
            <a:chOff x="284277" y="2098660"/>
            <a:chExt cx="6171429" cy="13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014DE8-1E53-8598-B53B-E2577F343AAD}"/>
              </a:ext>
            </a:extLst>
          </p:cNvPr>
          <p:cNvSpPr txBox="1"/>
          <p:nvPr/>
        </p:nvSpPr>
        <p:spPr>
          <a:xfrm>
            <a:off x="685800" y="34671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개발자의 내 집 마련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69666-F709-8364-792D-02A63B6963A5}"/>
              </a:ext>
            </a:extLst>
          </p:cNvPr>
          <p:cNvSpPr txBox="1"/>
          <p:nvPr/>
        </p:nvSpPr>
        <p:spPr>
          <a:xfrm>
            <a:off x="8839200" y="6685685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S.S.F</a:t>
            </a:r>
          </a:p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(Super Shining Future)</a:t>
            </a:r>
          </a:p>
          <a:p>
            <a:pPr algn="ctr"/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배보람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김대환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강요셉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박선경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허유나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    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536810" y="3213883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7E957-A21A-04E5-939C-EF98E8377DDF}"/>
              </a:ext>
            </a:extLst>
          </p:cNvPr>
          <p:cNvSpPr txBox="1"/>
          <p:nvPr/>
        </p:nvSpPr>
        <p:spPr>
          <a:xfrm>
            <a:off x="12074791" y="3355337"/>
            <a:ext cx="32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E707D-FFC0-2FD9-8FC4-F12EA5C0233E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2.08%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2.28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7E90C017-B6D9-57AB-D573-E88F8D3CCB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4" y="3761972"/>
            <a:ext cx="3934562" cy="2362264"/>
          </a:xfrm>
          <a:prstGeom prst="rect">
            <a:avLst/>
          </a:prstGeom>
        </p:spPr>
      </p:pic>
      <p:pic>
        <p:nvPicPr>
          <p:cNvPr id="14" name="그림 13" descr="다채로움, 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B08328EC-6A8D-4517-4F1A-54E4596BA0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91" y="3837530"/>
            <a:ext cx="7869123" cy="4724528"/>
          </a:xfrm>
          <a:prstGeom prst="rect">
            <a:avLst/>
          </a:prstGeom>
        </p:spPr>
      </p:pic>
      <p:pic>
        <p:nvPicPr>
          <p:cNvPr id="17" name="그림 1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3EBFC10D-4293-F85C-932B-6588353409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/>
          <a:stretch/>
        </p:blipFill>
        <p:spPr>
          <a:xfrm>
            <a:off x="10507950" y="4115192"/>
            <a:ext cx="6637050" cy="44819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B0FB17-47EC-A312-4A3B-6C33B4D12F1B}"/>
              </a:ext>
            </a:extLst>
          </p:cNvPr>
          <p:cNvSpPr/>
          <p:nvPr/>
        </p:nvSpPr>
        <p:spPr>
          <a:xfrm>
            <a:off x="11125200" y="4043729"/>
            <a:ext cx="152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    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760569" y="301429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A3B2-1EB2-CA67-F79F-9E2594C90692}"/>
              </a:ext>
            </a:extLst>
          </p:cNvPr>
          <p:cNvSpPr txBox="1"/>
          <p:nvPr/>
        </p:nvSpPr>
        <p:spPr>
          <a:xfrm>
            <a:off x="4267200" y="4882554"/>
            <a:ext cx="3267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그래프</a:t>
            </a:r>
            <a:r>
              <a:rPr lang="en-US" altLang="ko-KR" sz="4400" dirty="0"/>
              <a:t>!!!!!!!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8CAD8-8CAF-E58C-33C6-694C505F1C24}"/>
              </a:ext>
            </a:extLst>
          </p:cNvPr>
          <p:cNvSpPr txBox="1"/>
          <p:nvPr/>
        </p:nvSpPr>
        <p:spPr>
          <a:xfrm>
            <a:off x="12420600" y="299263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D7C1F-6817-FC01-308C-48F72549D941}"/>
              </a:ext>
            </a:extLst>
          </p:cNvPr>
          <p:cNvSpPr txBox="1"/>
          <p:nvPr/>
        </p:nvSpPr>
        <p:spPr>
          <a:xfrm>
            <a:off x="12039600" y="4914900"/>
            <a:ext cx="3267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그래프</a:t>
            </a:r>
            <a:r>
              <a:rPr lang="en-US" altLang="ko-KR" sz="4400" dirty="0"/>
              <a:t>!!!!!!!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1D8EF-2972-7F00-6AA6-82F5DD13BC22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0.96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AD5F06-5227-527C-9C79-398DEFD753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834" r="7670" b="4246"/>
          <a:stretch/>
        </p:blipFill>
        <p:spPr>
          <a:xfrm>
            <a:off x="2390874" y="3949053"/>
            <a:ext cx="6991534" cy="40694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77CA72-2064-3164-F4AB-252A6AFB80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t="11667" r="8415" b="4246"/>
          <a:stretch/>
        </p:blipFill>
        <p:spPr>
          <a:xfrm>
            <a:off x="9738597" y="3997225"/>
            <a:ext cx="7869123" cy="4069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F358A2-09CC-B934-F21C-0273166F5DE0}"/>
              </a:ext>
            </a:extLst>
          </p:cNvPr>
          <p:cNvSpPr txBox="1"/>
          <p:nvPr/>
        </p:nvSpPr>
        <p:spPr>
          <a:xfrm>
            <a:off x="1946811" y="5499675"/>
            <a:ext cx="14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94ADF-C071-E87C-8CB8-8E57C335F9B8}"/>
              </a:ext>
            </a:extLst>
          </p:cNvPr>
          <p:cNvSpPr txBox="1"/>
          <p:nvPr/>
        </p:nvSpPr>
        <p:spPr>
          <a:xfrm>
            <a:off x="2215712" y="4170366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E6076-0B31-01E0-743C-BF17673E570F}"/>
              </a:ext>
            </a:extLst>
          </p:cNvPr>
          <p:cNvSpPr txBox="1"/>
          <p:nvPr/>
        </p:nvSpPr>
        <p:spPr>
          <a:xfrm>
            <a:off x="9835322" y="5267274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39213-90A9-FE04-2394-F039DD0FCAF0}"/>
              </a:ext>
            </a:extLst>
          </p:cNvPr>
          <p:cNvSpPr txBox="1"/>
          <p:nvPr/>
        </p:nvSpPr>
        <p:spPr>
          <a:xfrm>
            <a:off x="9841845" y="4152381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272127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대구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0419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    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7E67E-08D2-430E-CC58-88ABF03CB67D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가격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8.02%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연봉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2.4%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4F1450-B8CA-59A4-2193-5FB0BB1A8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08" y="2625278"/>
            <a:ext cx="8979391" cy="60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    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605009" y="280906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7E957-A21A-04E5-939C-EF98E8377DDF}"/>
              </a:ext>
            </a:extLst>
          </p:cNvPr>
          <p:cNvSpPr txBox="1"/>
          <p:nvPr/>
        </p:nvSpPr>
        <p:spPr>
          <a:xfrm>
            <a:off x="12115800" y="2853966"/>
            <a:ext cx="32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E3132-DF98-9753-CC70-24327B05CF70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0.35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1.03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4439B480-F8F6-A9DA-0A48-C5A9BD246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25" y="3667829"/>
            <a:ext cx="4075740" cy="2488854"/>
          </a:xfrm>
          <a:prstGeom prst="rect">
            <a:avLst/>
          </a:prstGeom>
        </p:spPr>
      </p:pic>
      <p:pic>
        <p:nvPicPr>
          <p:cNvPr id="14" name="그림 13" descr="스크린샷, 다채로움, 텍스트, 직사각형이(가) 표시된 사진&#10;&#10;자동 생성된 설명">
            <a:extLst>
              <a:ext uri="{FF2B5EF4-FFF2-40B4-BE49-F238E27FC236}">
                <a16:creationId xmlns:a16="http://schemas.microsoft.com/office/drawing/2014/main" id="{1C3282D5-F9A5-9ED6-BABE-982F27359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10" y="3641963"/>
            <a:ext cx="8151479" cy="4977708"/>
          </a:xfrm>
          <a:prstGeom prst="rect">
            <a:avLst/>
          </a:prstGeom>
        </p:spPr>
      </p:pic>
      <p:pic>
        <p:nvPicPr>
          <p:cNvPr id="17" name="그림 16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54AF0347-B041-BDCD-91A9-66ABD3312A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/>
          <a:stretch/>
        </p:blipFill>
        <p:spPr>
          <a:xfrm>
            <a:off x="10744200" y="4017778"/>
            <a:ext cx="5867400" cy="47305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8AD6FC-CD3C-8E03-95A1-240A9D8916FF}"/>
              </a:ext>
            </a:extLst>
          </p:cNvPr>
          <p:cNvSpPr/>
          <p:nvPr/>
        </p:nvSpPr>
        <p:spPr>
          <a:xfrm>
            <a:off x="11277600" y="3962914"/>
            <a:ext cx="1524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4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    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760569" y="301429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8CAD8-8CAF-E58C-33C6-694C505F1C24}"/>
              </a:ext>
            </a:extLst>
          </p:cNvPr>
          <p:cNvSpPr txBox="1"/>
          <p:nvPr/>
        </p:nvSpPr>
        <p:spPr>
          <a:xfrm>
            <a:off x="12420600" y="299263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6B26A-4820-6843-39AD-267353EC3BAD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0.19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155300-F1EA-77CC-3B66-E69875F6F9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11125" r="8726" b="4162"/>
          <a:stretch/>
        </p:blipFill>
        <p:spPr>
          <a:xfrm>
            <a:off x="2362200" y="3676681"/>
            <a:ext cx="7086600" cy="45148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1F55185-1705-5CB6-BF0C-B02F86D1B3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0834" r="9167" b="4246"/>
          <a:stretch/>
        </p:blipFill>
        <p:spPr>
          <a:xfrm>
            <a:off x="10012680" y="3630961"/>
            <a:ext cx="7467600" cy="456053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0C9D54-8F94-3C32-FB13-35BEB2022A7E}"/>
              </a:ext>
            </a:extLst>
          </p:cNvPr>
          <p:cNvSpPr/>
          <p:nvPr/>
        </p:nvSpPr>
        <p:spPr>
          <a:xfrm>
            <a:off x="2209800" y="56769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995D1-4677-E380-AB30-56A769421A7E}"/>
              </a:ext>
            </a:extLst>
          </p:cNvPr>
          <p:cNvSpPr txBox="1"/>
          <p:nvPr/>
        </p:nvSpPr>
        <p:spPr>
          <a:xfrm>
            <a:off x="1750963" y="5641596"/>
            <a:ext cx="14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8000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1A175-978D-A219-8BA4-6A878BA80370}"/>
              </a:ext>
            </a:extLst>
          </p:cNvPr>
          <p:cNvSpPr txBox="1"/>
          <p:nvPr/>
        </p:nvSpPr>
        <p:spPr>
          <a:xfrm>
            <a:off x="1875783" y="3653338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043EFC-6372-4180-E6A9-43675C8FA047}"/>
              </a:ext>
            </a:extLst>
          </p:cNvPr>
          <p:cNvSpPr txBox="1"/>
          <p:nvPr/>
        </p:nvSpPr>
        <p:spPr>
          <a:xfrm>
            <a:off x="9813362" y="4088623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269204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1708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1693CC-55CA-A689-17C7-D11E8FE7DE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/>
          <a:stretch/>
        </p:blipFill>
        <p:spPr>
          <a:xfrm>
            <a:off x="4420382" y="2189671"/>
            <a:ext cx="10222989" cy="6654296"/>
          </a:xfrm>
          <a:prstGeom prst="rect">
            <a:avLst/>
          </a:prstGeom>
        </p:spPr>
      </p:pic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1323810" y="909468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취업지역</a:t>
            </a:r>
          </a:p>
        </p:txBody>
      </p:sp>
    </p:spTree>
    <p:extLst>
      <p:ext uri="{BB962C8B-B14F-4D97-AF65-F5344CB8AC3E}">
        <p14:creationId xmlns:p14="http://schemas.microsoft.com/office/powerpoint/2010/main" val="85886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1323810" y="909468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 요 한   기 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3E0F77-FFCF-ED8D-7926-317A6D0302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774" b="23480"/>
          <a:stretch/>
        </p:blipFill>
        <p:spPr>
          <a:xfrm>
            <a:off x="2133600" y="2628900"/>
            <a:ext cx="11658600" cy="3476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0E3689-C1E7-FABF-4B74-6CEEFD119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6503348"/>
            <a:ext cx="11763892" cy="174164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EFA23C-E983-63BA-62B1-11D3AAC2AB04}"/>
              </a:ext>
            </a:extLst>
          </p:cNvPr>
          <p:cNvCxnSpPr/>
          <p:nvPr/>
        </p:nvCxnSpPr>
        <p:spPr>
          <a:xfrm>
            <a:off x="14020800" y="7505700"/>
            <a:ext cx="35052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56883B-90D5-EA55-0E61-F75274745FAE}"/>
              </a:ext>
            </a:extLst>
          </p:cNvPr>
          <p:cNvSpPr/>
          <p:nvPr/>
        </p:nvSpPr>
        <p:spPr>
          <a:xfrm>
            <a:off x="6400800" y="2684216"/>
            <a:ext cx="1447800" cy="5542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7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A518C5D-60ED-BC39-756D-3307111303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9"/>
          <a:stretch/>
        </p:blipFill>
        <p:spPr>
          <a:xfrm>
            <a:off x="5257800" y="704015"/>
            <a:ext cx="10515600" cy="7976474"/>
          </a:xfrm>
          <a:prstGeom prst="rect">
            <a:avLst/>
          </a:prstGeom>
        </p:spPr>
      </p:pic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1" y="704015"/>
            <a:ext cx="6705600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655171" y="905186"/>
            <a:ext cx="7071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  거    형  태</a:t>
            </a:r>
          </a:p>
        </p:txBody>
      </p:sp>
    </p:spTree>
    <p:extLst>
      <p:ext uri="{BB962C8B-B14F-4D97-AF65-F5344CB8AC3E}">
        <p14:creationId xmlns:p14="http://schemas.microsoft.com/office/powerpoint/2010/main" val="36615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인간의 얼굴, 구름, 하늘, 유아이(가) 표시된 사진&#10;&#10;자동 생성된 설명">
            <a:extLst>
              <a:ext uri="{FF2B5EF4-FFF2-40B4-BE49-F238E27FC236}">
                <a16:creationId xmlns:a16="http://schemas.microsoft.com/office/drawing/2014/main" id="{A7461449-BA6C-8FE2-AC6C-E36D9B4AD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79236"/>
            <a:ext cx="15922105" cy="10363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EAD23-CD5D-E597-0897-170E1FC1D5E3}"/>
              </a:ext>
            </a:extLst>
          </p:cNvPr>
          <p:cNvSpPr txBox="1"/>
          <p:nvPr/>
        </p:nvSpPr>
        <p:spPr>
          <a:xfrm>
            <a:off x="304800" y="114300"/>
            <a:ext cx="11125200" cy="217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양육 시뮬레이션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내 집 마련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48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1" y="704015"/>
            <a:ext cx="6705600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655171" y="905186"/>
            <a:ext cx="7071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  거    형  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ADFB63-33E3-77FC-3D78-FA137CC6A0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/>
          <a:stretch/>
        </p:blipFill>
        <p:spPr>
          <a:xfrm>
            <a:off x="7239000" y="2975642"/>
            <a:ext cx="5612650" cy="4989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EAF438-34E1-2D0B-E26E-13116F92B59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/>
          <a:stretch/>
        </p:blipFill>
        <p:spPr>
          <a:xfrm>
            <a:off x="1447800" y="2975642"/>
            <a:ext cx="5787045" cy="4933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F8D8006-F835-717F-88C0-E680C3B90A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0"/>
          <a:stretch/>
        </p:blipFill>
        <p:spPr>
          <a:xfrm>
            <a:off x="12876116" y="2975642"/>
            <a:ext cx="5411884" cy="50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9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    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FDD35-F58C-4B8F-3F0C-3F1E354C65E4}"/>
              </a:ext>
            </a:extLst>
          </p:cNvPr>
          <p:cNvSpPr txBox="1"/>
          <p:nvPr/>
        </p:nvSpPr>
        <p:spPr>
          <a:xfrm>
            <a:off x="2349182" y="2444845"/>
            <a:ext cx="164932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경기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대구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생애주기 별 변화를 고려하여 자가로 집을 구매하는데 걸리는 기간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사용한 자료 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개발자 연봉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소득의 증가율 평균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경력산정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4.6%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아파트 가격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2014~2023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(60~89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m²]</a:t>
            </a: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전세가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2020~2022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평균산정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월세가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2020~2022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평균산정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생활비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2020~2022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평균산정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양육비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2019~2021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증가율 평균산정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41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6416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2F9AC3-44A7-EF38-6B1E-6460A291C239}"/>
              </a:ext>
            </a:extLst>
          </p:cNvPr>
          <p:cNvSpPr txBox="1"/>
          <p:nvPr/>
        </p:nvSpPr>
        <p:spPr>
          <a:xfrm>
            <a:off x="705731" y="1001285"/>
            <a:ext cx="803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후 지역별 금액 비교</a:t>
            </a:r>
          </a:p>
        </p:txBody>
      </p:sp>
      <p:pic>
        <p:nvPicPr>
          <p:cNvPr id="8" name="그림 7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607F55EA-BA76-D988-FCFB-19FA462528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5" t="12392" r="7981" b="4580"/>
          <a:stretch/>
        </p:blipFill>
        <p:spPr>
          <a:xfrm>
            <a:off x="4724400" y="2425969"/>
            <a:ext cx="11201400" cy="6417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CDCCB2-9A68-7A67-5A48-D691171CD8C8}"/>
              </a:ext>
            </a:extLst>
          </p:cNvPr>
          <p:cNvSpPr txBox="1"/>
          <p:nvPr/>
        </p:nvSpPr>
        <p:spPr>
          <a:xfrm>
            <a:off x="14097000" y="2231078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DA96E-A710-3C07-C780-CD9F5C217192}"/>
              </a:ext>
            </a:extLst>
          </p:cNvPr>
          <p:cNvSpPr txBox="1"/>
          <p:nvPr/>
        </p:nvSpPr>
        <p:spPr>
          <a:xfrm>
            <a:off x="7677376" y="230254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B1305-CE62-0E77-D88F-04F3E01406EA}"/>
              </a:ext>
            </a:extLst>
          </p:cNvPr>
          <p:cNvSpPr txBox="1"/>
          <p:nvPr/>
        </p:nvSpPr>
        <p:spPr>
          <a:xfrm>
            <a:off x="4929406" y="230248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1750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5FA7C-E367-34B6-AB07-49B3E1D1F628}"/>
              </a:ext>
            </a:extLst>
          </p:cNvPr>
          <p:cNvSpPr txBox="1"/>
          <p:nvPr/>
        </p:nvSpPr>
        <p:spPr>
          <a:xfrm>
            <a:off x="8291297" y="4532073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90A0D-B0A8-CE9F-2870-4F2EBBBF3272}"/>
              </a:ext>
            </a:extLst>
          </p:cNvPr>
          <p:cNvSpPr txBox="1"/>
          <p:nvPr/>
        </p:nvSpPr>
        <p:spPr>
          <a:xfrm>
            <a:off x="11110943" y="2142507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5500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22AF2-4C7D-BC27-11B6-2856638943E9}"/>
              </a:ext>
            </a:extLst>
          </p:cNvPr>
          <p:cNvSpPr txBox="1"/>
          <p:nvPr/>
        </p:nvSpPr>
        <p:spPr>
          <a:xfrm>
            <a:off x="12496800" y="442825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3100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E5CFB-E378-F47E-D81E-9009E6D80219}"/>
              </a:ext>
            </a:extLst>
          </p:cNvPr>
          <p:cNvSpPr txBox="1"/>
          <p:nvPr/>
        </p:nvSpPr>
        <p:spPr>
          <a:xfrm>
            <a:off x="14135100" y="547580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2200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</p:spTree>
    <p:extLst>
      <p:ext uri="{BB962C8B-B14F-4D97-AF65-F5344CB8AC3E}">
        <p14:creationId xmlns:p14="http://schemas.microsoft.com/office/powerpoint/2010/main" val="304919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2F9AC3-44A7-EF38-6B1E-6460A291C239}"/>
              </a:ext>
            </a:extLst>
          </p:cNvPr>
          <p:cNvSpPr txBox="1"/>
          <p:nvPr/>
        </p:nvSpPr>
        <p:spPr>
          <a:xfrm>
            <a:off x="705731" y="1001285"/>
            <a:ext cx="803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후 지역별 금액 비교</a:t>
            </a:r>
          </a:p>
        </p:txBody>
      </p:sp>
      <p:pic>
        <p:nvPicPr>
          <p:cNvPr id="5" name="그림 4" descr="스크린샷, 텍스트, 직사각형, 도표이(가) 표시된 사진&#10;&#10;자동 생성된 설명">
            <a:extLst>
              <a:ext uri="{FF2B5EF4-FFF2-40B4-BE49-F238E27FC236}">
                <a16:creationId xmlns:a16="http://schemas.microsoft.com/office/drawing/2014/main" id="{018BD8FB-42E9-C2A0-4025-68232FB347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t="11359" r="9213" b="5572"/>
          <a:stretch/>
        </p:blipFill>
        <p:spPr>
          <a:xfrm>
            <a:off x="5257800" y="2720191"/>
            <a:ext cx="10134600" cy="5945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45432-ECB4-F6EE-C5C9-584E6F0DBDB4}"/>
              </a:ext>
            </a:extLst>
          </p:cNvPr>
          <p:cNvSpPr txBox="1"/>
          <p:nvPr/>
        </p:nvSpPr>
        <p:spPr>
          <a:xfrm>
            <a:off x="13792200" y="2697312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225A6-A180-C876-6812-35755326F2D0}"/>
              </a:ext>
            </a:extLst>
          </p:cNvPr>
          <p:cNvSpPr txBox="1"/>
          <p:nvPr/>
        </p:nvSpPr>
        <p:spPr>
          <a:xfrm>
            <a:off x="6733052" y="2752176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05E92-BA8E-6FC6-6C19-0E2832E5CF8B}"/>
              </a:ext>
            </a:extLst>
          </p:cNvPr>
          <p:cNvSpPr txBox="1"/>
          <p:nvPr/>
        </p:nvSpPr>
        <p:spPr>
          <a:xfrm>
            <a:off x="4346478" y="340519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4EE1D-5245-D602-020E-CF2B813CC1A4}"/>
              </a:ext>
            </a:extLst>
          </p:cNvPr>
          <p:cNvSpPr txBox="1"/>
          <p:nvPr/>
        </p:nvSpPr>
        <p:spPr>
          <a:xfrm>
            <a:off x="8764193" y="2725117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45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EB449-45A3-E573-9358-3DCF3DCCFA2F}"/>
              </a:ext>
            </a:extLst>
          </p:cNvPr>
          <p:cNvSpPr txBox="1"/>
          <p:nvPr/>
        </p:nvSpPr>
        <p:spPr>
          <a:xfrm>
            <a:off x="10973993" y="282605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A6C97-4629-2B9F-C728-EE72F27D4E43}"/>
              </a:ext>
            </a:extLst>
          </p:cNvPr>
          <p:cNvSpPr txBox="1"/>
          <p:nvPr/>
        </p:nvSpPr>
        <p:spPr>
          <a:xfrm>
            <a:off x="13944600" y="522677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4000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27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2F9AC3-44A7-EF38-6B1E-6460A291C239}"/>
              </a:ext>
            </a:extLst>
          </p:cNvPr>
          <p:cNvSpPr txBox="1"/>
          <p:nvPr/>
        </p:nvSpPr>
        <p:spPr>
          <a:xfrm>
            <a:off x="705731" y="1001285"/>
            <a:ext cx="803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후 지역별 금액 비교</a:t>
            </a:r>
          </a:p>
        </p:txBody>
      </p:sp>
      <p:pic>
        <p:nvPicPr>
          <p:cNvPr id="10" name="그림 9" descr="스크린샷, 직사각형, 다채로움, 도표이(가) 표시된 사진&#10;&#10;자동 생성된 설명">
            <a:extLst>
              <a:ext uri="{FF2B5EF4-FFF2-40B4-BE49-F238E27FC236}">
                <a16:creationId xmlns:a16="http://schemas.microsoft.com/office/drawing/2014/main" id="{9E208C9D-E882-6EA0-971D-3825795C31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t="12358" r="8480" b="4956"/>
          <a:stretch/>
        </p:blipFill>
        <p:spPr>
          <a:xfrm>
            <a:off x="4802913" y="2682095"/>
            <a:ext cx="10439401" cy="5966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3D4E1C-D589-611D-2CE7-52F37F84F7FE}"/>
              </a:ext>
            </a:extLst>
          </p:cNvPr>
          <p:cNvSpPr txBox="1"/>
          <p:nvPr/>
        </p:nvSpPr>
        <p:spPr>
          <a:xfrm>
            <a:off x="13182600" y="2398854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DCF4A-7ED8-80B2-A100-915FA98A7C35}"/>
              </a:ext>
            </a:extLst>
          </p:cNvPr>
          <p:cNvSpPr txBox="1"/>
          <p:nvPr/>
        </p:nvSpPr>
        <p:spPr>
          <a:xfrm>
            <a:off x="6096000" y="275279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</a:t>
            </a:r>
          </a:p>
        </p:txBody>
      </p:sp>
    </p:spTree>
    <p:extLst>
      <p:ext uri="{BB962C8B-B14F-4D97-AF65-F5344CB8AC3E}">
        <p14:creationId xmlns:p14="http://schemas.microsoft.com/office/powerpoint/2010/main" val="3005512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2F9AC3-44A7-EF38-6B1E-6460A291C239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예상 기간</a:t>
            </a:r>
          </a:p>
        </p:txBody>
      </p:sp>
      <p:pic>
        <p:nvPicPr>
          <p:cNvPr id="10" name="그림 9" descr="텍스트, 스크린샷, 도표, 핑크이(가) 표시된 사진&#10;&#10;자동 생성된 설명">
            <a:extLst>
              <a:ext uri="{FF2B5EF4-FFF2-40B4-BE49-F238E27FC236}">
                <a16:creationId xmlns:a16="http://schemas.microsoft.com/office/drawing/2014/main" id="{8B4D5D53-8B5E-8C78-E455-17093EABBF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6" t="13219" r="32389"/>
          <a:stretch/>
        </p:blipFill>
        <p:spPr>
          <a:xfrm>
            <a:off x="7871718" y="2552700"/>
            <a:ext cx="3562437" cy="6295831"/>
          </a:xfrm>
          <a:prstGeom prst="rect">
            <a:avLst/>
          </a:prstGeom>
        </p:spPr>
      </p:pic>
      <p:pic>
        <p:nvPicPr>
          <p:cNvPr id="11" name="그림 10" descr="텍스트, 스크린샷, 도표, 핑크이(가) 표시된 사진&#10;&#10;자동 생성된 설명">
            <a:extLst>
              <a:ext uri="{FF2B5EF4-FFF2-40B4-BE49-F238E27FC236}">
                <a16:creationId xmlns:a16="http://schemas.microsoft.com/office/drawing/2014/main" id="{C46C6797-3EFF-B188-9D02-B3539B898B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66099"/>
          <a:stretch/>
        </p:blipFill>
        <p:spPr>
          <a:xfrm>
            <a:off x="1848684" y="2424706"/>
            <a:ext cx="3539077" cy="6295831"/>
          </a:xfrm>
          <a:prstGeom prst="rect">
            <a:avLst/>
          </a:prstGeom>
        </p:spPr>
      </p:pic>
      <p:pic>
        <p:nvPicPr>
          <p:cNvPr id="16" name="그림 15" descr="텍스트, 스크린샷, 도표, 핑크이(가) 표시된 사진&#10;&#10;자동 생성된 설명">
            <a:extLst>
              <a:ext uri="{FF2B5EF4-FFF2-40B4-BE49-F238E27FC236}">
                <a16:creationId xmlns:a16="http://schemas.microsoft.com/office/drawing/2014/main" id="{130F0855-F9B4-79B8-D41D-0B40F12D8E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3" t="13219"/>
          <a:stretch/>
        </p:blipFill>
        <p:spPr>
          <a:xfrm>
            <a:off x="13687207" y="2477935"/>
            <a:ext cx="3429000" cy="6295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2237685" y="44577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30%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저축 시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3DA7E-4C5C-AF8D-6CDF-661D9CBBCB07}"/>
              </a:ext>
            </a:extLst>
          </p:cNvPr>
          <p:cNvSpPr txBox="1"/>
          <p:nvPr/>
        </p:nvSpPr>
        <p:spPr>
          <a:xfrm>
            <a:off x="8253304" y="4545009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50%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저축 시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7E957-A21A-04E5-939C-EF98E8377DDF}"/>
              </a:ext>
            </a:extLst>
          </p:cNvPr>
          <p:cNvSpPr txBox="1"/>
          <p:nvPr/>
        </p:nvSpPr>
        <p:spPr>
          <a:xfrm>
            <a:off x="14097000" y="45587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70%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저축 시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B41280-401E-E58C-CE72-0D0C6E4F8254}"/>
              </a:ext>
            </a:extLst>
          </p:cNvPr>
          <p:cNvSpPr/>
          <p:nvPr/>
        </p:nvSpPr>
        <p:spPr>
          <a:xfrm>
            <a:off x="2590800" y="2476500"/>
            <a:ext cx="1600200" cy="1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DEB92-659E-1AEA-E94C-B3BE83967EDD}"/>
              </a:ext>
            </a:extLst>
          </p:cNvPr>
          <p:cNvSpPr/>
          <p:nvPr/>
        </p:nvSpPr>
        <p:spPr>
          <a:xfrm>
            <a:off x="8580805" y="2581671"/>
            <a:ext cx="1600200" cy="1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1ECFF3-2634-2243-A19B-60BA356241C5}"/>
              </a:ext>
            </a:extLst>
          </p:cNvPr>
          <p:cNvSpPr/>
          <p:nvPr/>
        </p:nvSpPr>
        <p:spPr>
          <a:xfrm>
            <a:off x="14401800" y="2531306"/>
            <a:ext cx="1600200" cy="1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BD32FD-E228-971A-AD47-B5B732ED99C4}"/>
              </a:ext>
            </a:extLst>
          </p:cNvPr>
          <p:cNvSpPr txBox="1"/>
          <p:nvPr/>
        </p:nvSpPr>
        <p:spPr>
          <a:xfrm>
            <a:off x="10972800" y="87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4E10C-96BC-3E7E-5DAF-EF61F90734A1}"/>
              </a:ext>
            </a:extLst>
          </p:cNvPr>
          <p:cNvSpPr txBox="1"/>
          <p:nvPr/>
        </p:nvSpPr>
        <p:spPr>
          <a:xfrm>
            <a:off x="2339503" y="1930224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9DDE5C-DA97-4C08-EBB1-117D34D281F0}"/>
              </a:ext>
            </a:extLst>
          </p:cNvPr>
          <p:cNvSpPr txBox="1"/>
          <p:nvPr/>
        </p:nvSpPr>
        <p:spPr>
          <a:xfrm>
            <a:off x="3344500" y="1930223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68639-531E-B26A-C171-C45D0A2DD760}"/>
              </a:ext>
            </a:extLst>
          </p:cNvPr>
          <p:cNvSpPr txBox="1"/>
          <p:nvPr/>
        </p:nvSpPr>
        <p:spPr>
          <a:xfrm>
            <a:off x="9364906" y="2037853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32C797-665B-26AB-4F86-7AA50F69C88E}"/>
              </a:ext>
            </a:extLst>
          </p:cNvPr>
          <p:cNvSpPr txBox="1"/>
          <p:nvPr/>
        </p:nvSpPr>
        <p:spPr>
          <a:xfrm>
            <a:off x="8391502" y="206964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8D03D-21DF-661C-07A9-6B6DE75422F8}"/>
              </a:ext>
            </a:extLst>
          </p:cNvPr>
          <p:cNvSpPr txBox="1"/>
          <p:nvPr/>
        </p:nvSpPr>
        <p:spPr>
          <a:xfrm>
            <a:off x="14144407" y="196304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∞</a:t>
            </a:r>
            <a:endParaRPr lang="ko-KR" altLang="en-US" sz="5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06649E-A4CC-068A-E4F2-3AF5EEEEDD0B}"/>
              </a:ext>
            </a:extLst>
          </p:cNvPr>
          <p:cNvSpPr/>
          <p:nvPr/>
        </p:nvSpPr>
        <p:spPr>
          <a:xfrm>
            <a:off x="16306800" y="6768375"/>
            <a:ext cx="396636" cy="33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788A19-9D03-32BD-BFFB-FF2F1FD1B808}"/>
              </a:ext>
            </a:extLst>
          </p:cNvPr>
          <p:cNvSpPr/>
          <p:nvPr/>
        </p:nvSpPr>
        <p:spPr>
          <a:xfrm>
            <a:off x="10619468" y="6436852"/>
            <a:ext cx="244236" cy="292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410D52-F530-918F-2636-14326A661BB1}"/>
              </a:ext>
            </a:extLst>
          </p:cNvPr>
          <p:cNvSpPr/>
          <p:nvPr/>
        </p:nvSpPr>
        <p:spPr>
          <a:xfrm>
            <a:off x="4535562" y="5283733"/>
            <a:ext cx="370427" cy="268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DCCDAE-1DE6-8E54-999E-AE3A43BFD9ED}"/>
              </a:ext>
            </a:extLst>
          </p:cNvPr>
          <p:cNvSpPr/>
          <p:nvPr/>
        </p:nvSpPr>
        <p:spPr>
          <a:xfrm>
            <a:off x="15401707" y="5283733"/>
            <a:ext cx="396636" cy="33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EEEDEF-BB60-C516-2ED9-509DC48D7321}"/>
              </a:ext>
            </a:extLst>
          </p:cNvPr>
          <p:cNvSpPr txBox="1"/>
          <p:nvPr/>
        </p:nvSpPr>
        <p:spPr>
          <a:xfrm>
            <a:off x="4358671" y="5265542"/>
            <a:ext cx="128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0D1C9-FDA6-BDA2-3D0F-86FF5B60F5C6}"/>
              </a:ext>
            </a:extLst>
          </p:cNvPr>
          <p:cNvSpPr txBox="1"/>
          <p:nvPr/>
        </p:nvSpPr>
        <p:spPr>
          <a:xfrm>
            <a:off x="10422975" y="6358656"/>
            <a:ext cx="128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BF6E16-8D3E-6C2D-EF54-5A7486536717}"/>
              </a:ext>
            </a:extLst>
          </p:cNvPr>
          <p:cNvSpPr txBox="1"/>
          <p:nvPr/>
        </p:nvSpPr>
        <p:spPr>
          <a:xfrm>
            <a:off x="16154400" y="6770202"/>
            <a:ext cx="128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203063-924C-EC6F-D2A1-DD6A31E4485A}"/>
              </a:ext>
            </a:extLst>
          </p:cNvPr>
          <p:cNvSpPr txBox="1"/>
          <p:nvPr/>
        </p:nvSpPr>
        <p:spPr>
          <a:xfrm>
            <a:off x="15254817" y="5290903"/>
            <a:ext cx="128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dirty="0">
                <a:solidFill>
                  <a:srgbClr val="222222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24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403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692C9D0D-B0DC-763B-1730-8C3C7EA2E25D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B784829A-C588-E4CD-D5D3-DA43E0F5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6B8F3-5BA2-0C00-2A2B-423D842A2EFB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   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FDD35-F58C-4B8F-3F0C-3F1E354C65E4}"/>
              </a:ext>
            </a:extLst>
          </p:cNvPr>
          <p:cNvSpPr txBox="1"/>
          <p:nvPr/>
        </p:nvSpPr>
        <p:spPr>
          <a:xfrm>
            <a:off x="1934392" y="2881342"/>
            <a:ext cx="16493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취업하는 지역의 조건에 따라 내 집 마련이 어려울 수 있다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다만 지역이 가진 인프라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교육조건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근무환경등이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다르기 때문에 </a:t>
            </a:r>
            <a:endParaRPr lang="en-US" altLang="ko-KR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본인의 가치관에 맞춰서 현명한 취업을 응원합니다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92022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088602F-39C0-86E0-BA45-78EBC948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12922" r="16817" b="12506"/>
          <a:stretch/>
        </p:blipFill>
        <p:spPr>
          <a:xfrm>
            <a:off x="2292822" y="3771900"/>
            <a:ext cx="4959877" cy="4308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F35135-985D-898C-8A85-EA0FB3EF8D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t="13541" r="16145"/>
          <a:stretch/>
        </p:blipFill>
        <p:spPr>
          <a:xfrm>
            <a:off x="9920383" y="1749502"/>
            <a:ext cx="8250121" cy="6847608"/>
          </a:xfrm>
          <a:prstGeom prst="rect">
            <a:avLst/>
          </a:prstGeom>
        </p:spPr>
      </p:pic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0FC53E8D-9D39-B73A-C642-D47CB018648B}"/>
              </a:ext>
            </a:extLst>
          </p:cNvPr>
          <p:cNvSpPr/>
          <p:nvPr/>
        </p:nvSpPr>
        <p:spPr>
          <a:xfrm>
            <a:off x="8002558" y="5891025"/>
            <a:ext cx="1530166" cy="762000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6B4A39-73EC-377B-D2BD-2682BC92F35F}"/>
              </a:ext>
            </a:extLst>
          </p:cNvPr>
          <p:cNvSpPr/>
          <p:nvPr/>
        </p:nvSpPr>
        <p:spPr>
          <a:xfrm>
            <a:off x="6073123" y="6886682"/>
            <a:ext cx="1143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D7D428-B862-0B84-1A6E-ED16B3EE8DE8}"/>
              </a:ext>
            </a:extLst>
          </p:cNvPr>
          <p:cNvSpPr/>
          <p:nvPr/>
        </p:nvSpPr>
        <p:spPr>
          <a:xfrm>
            <a:off x="15316200" y="1866900"/>
            <a:ext cx="1143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983B7-E303-91F4-2E22-4A24DD507287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   외</a:t>
            </a:r>
          </a:p>
        </p:txBody>
      </p:sp>
    </p:spTree>
    <p:extLst>
      <p:ext uri="{BB962C8B-B14F-4D97-AF65-F5344CB8AC3E}">
        <p14:creationId xmlns:p14="http://schemas.microsoft.com/office/powerpoint/2010/main" val="4290980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C983B7-E303-91F4-2E22-4A24DD507287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   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F87E7C-61E8-0428-764B-F75C74319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84" y="2370890"/>
            <a:ext cx="7555908" cy="36798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B13764F-5DDA-25B2-F2B6-479AFBA9C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378" y="6471530"/>
            <a:ext cx="10134600" cy="19315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367D82-B34F-967A-7032-EDC5E5E17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737" y="4627038"/>
            <a:ext cx="11610975" cy="16668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F4163DC-17D0-05D6-8513-C09C7F1A4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0541" y="1091220"/>
            <a:ext cx="8328634" cy="33960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9A4F3A-C016-AA48-D23B-4759B9CA852F}"/>
              </a:ext>
            </a:extLst>
          </p:cNvPr>
          <p:cNvSpPr/>
          <p:nvPr/>
        </p:nvSpPr>
        <p:spPr>
          <a:xfrm>
            <a:off x="15163800" y="813815"/>
            <a:ext cx="2599175" cy="1066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CD09BD1-1F47-F790-ABD0-78B7D9B54227}"/>
              </a:ext>
            </a:extLst>
          </p:cNvPr>
          <p:cNvCxnSpPr/>
          <p:nvPr/>
        </p:nvCxnSpPr>
        <p:spPr>
          <a:xfrm>
            <a:off x="5105400" y="7810500"/>
            <a:ext cx="6019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00FE06-6C9C-6873-4ABB-C33AE43515E5}"/>
              </a:ext>
            </a:extLst>
          </p:cNvPr>
          <p:cNvCxnSpPr>
            <a:cxnSpLocks/>
          </p:cNvCxnSpPr>
          <p:nvPr/>
        </p:nvCxnSpPr>
        <p:spPr>
          <a:xfrm>
            <a:off x="1542963" y="8191500"/>
            <a:ext cx="56198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E356FD-4E60-E698-6122-DFE1109A5748}"/>
              </a:ext>
            </a:extLst>
          </p:cNvPr>
          <p:cNvSpPr txBox="1"/>
          <p:nvPr/>
        </p:nvSpPr>
        <p:spPr>
          <a:xfrm>
            <a:off x="3371262" y="114300"/>
            <a:ext cx="11125200" cy="217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양육 시뮬레이션 게임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내 집 마련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AAB183-20D1-FE07-99E7-C8AAFBF73C91}"/>
              </a:ext>
            </a:extLst>
          </p:cNvPr>
          <p:cNvGrpSpPr/>
          <p:nvPr/>
        </p:nvGrpSpPr>
        <p:grpSpPr>
          <a:xfrm>
            <a:off x="1676400" y="2472628"/>
            <a:ext cx="15373053" cy="3689088"/>
            <a:chOff x="1848147" y="3054612"/>
            <a:chExt cx="14798944" cy="6889488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848147" y="3054612"/>
              <a:ext cx="7713229" cy="6889488"/>
              <a:chOff x="1848147" y="2209524"/>
              <a:chExt cx="7713229" cy="688948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48147" y="2209524"/>
                <a:ext cx="7713229" cy="6889488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8933862" y="3054612"/>
              <a:ext cx="7713229" cy="6889488"/>
              <a:chOff x="8933862" y="2209524"/>
              <a:chExt cx="7713229" cy="688948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933862" y="2209524"/>
                <a:ext cx="7713229" cy="6889488"/>
              </a:xfrm>
              <a:prstGeom prst="rect">
                <a:avLst/>
              </a:prstGeom>
            </p:spPr>
          </p:pic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7847F4-FC36-72E3-148F-17CEA080EACC}"/>
              </a:ext>
            </a:extLst>
          </p:cNvPr>
          <p:cNvGrpSpPr/>
          <p:nvPr/>
        </p:nvGrpSpPr>
        <p:grpSpPr>
          <a:xfrm>
            <a:off x="1600200" y="6362700"/>
            <a:ext cx="15373053" cy="3689088"/>
            <a:chOff x="1848147" y="3054612"/>
            <a:chExt cx="14798944" cy="6889488"/>
          </a:xfrm>
        </p:grpSpPr>
        <p:grpSp>
          <p:nvGrpSpPr>
            <p:cNvPr id="14" name="그룹 1001">
              <a:extLst>
                <a:ext uri="{FF2B5EF4-FFF2-40B4-BE49-F238E27FC236}">
                  <a16:creationId xmlns:a16="http://schemas.microsoft.com/office/drawing/2014/main" id="{E5AFCFE2-B858-62E7-0CC9-C3B10B81F150}"/>
                </a:ext>
              </a:extLst>
            </p:cNvPr>
            <p:cNvGrpSpPr/>
            <p:nvPr/>
          </p:nvGrpSpPr>
          <p:grpSpPr>
            <a:xfrm>
              <a:off x="1848147" y="3054612"/>
              <a:ext cx="7713229" cy="6889488"/>
              <a:chOff x="1848147" y="2209524"/>
              <a:chExt cx="7713229" cy="6889488"/>
            </a:xfrm>
          </p:grpSpPr>
          <p:pic>
            <p:nvPicPr>
              <p:cNvPr id="22" name="Object 5">
                <a:extLst>
                  <a:ext uri="{FF2B5EF4-FFF2-40B4-BE49-F238E27FC236}">
                    <a16:creationId xmlns:a16="http://schemas.microsoft.com/office/drawing/2014/main" id="{B587710F-6875-8B59-879E-19CCC7164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48147" y="2209524"/>
                <a:ext cx="7713229" cy="6889488"/>
              </a:xfrm>
              <a:prstGeom prst="rect">
                <a:avLst/>
              </a:prstGeom>
            </p:spPr>
          </p:pic>
        </p:grpSp>
        <p:grpSp>
          <p:nvGrpSpPr>
            <p:cNvPr id="17" name="그룹 1002">
              <a:extLst>
                <a:ext uri="{FF2B5EF4-FFF2-40B4-BE49-F238E27FC236}">
                  <a16:creationId xmlns:a16="http://schemas.microsoft.com/office/drawing/2014/main" id="{23CBF865-9AF0-6A1F-8419-F1E7D6ECB0C0}"/>
                </a:ext>
              </a:extLst>
            </p:cNvPr>
            <p:cNvGrpSpPr/>
            <p:nvPr/>
          </p:nvGrpSpPr>
          <p:grpSpPr>
            <a:xfrm>
              <a:off x="8933862" y="3054612"/>
              <a:ext cx="7713229" cy="6889488"/>
              <a:chOff x="8933862" y="2209524"/>
              <a:chExt cx="7713229" cy="6889488"/>
            </a:xfrm>
          </p:grpSpPr>
          <p:pic>
            <p:nvPicPr>
              <p:cNvPr id="21" name="Object 8">
                <a:extLst>
                  <a:ext uri="{FF2B5EF4-FFF2-40B4-BE49-F238E27FC236}">
                    <a16:creationId xmlns:a16="http://schemas.microsoft.com/office/drawing/2014/main" id="{2C697B47-BBA7-4902-7DB3-69EF04896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933862" y="2209524"/>
                <a:ext cx="7713229" cy="6889488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EBA23C3-9A52-B2BF-C017-3C00F2C23F7B}"/>
              </a:ext>
            </a:extLst>
          </p:cNvPr>
          <p:cNvSpPr txBox="1"/>
          <p:nvPr/>
        </p:nvSpPr>
        <p:spPr>
          <a:xfrm>
            <a:off x="2478496" y="3619500"/>
            <a:ext cx="6087817" cy="166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자가를 마련할 금액이 모이면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게임은 끝이 납니다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409F01-E811-DD19-7E93-14585FF4D14F}"/>
              </a:ext>
            </a:extLst>
          </p:cNvPr>
          <p:cNvSpPr txBox="1"/>
          <p:nvPr/>
        </p:nvSpPr>
        <p:spPr>
          <a:xfrm>
            <a:off x="9591201" y="7376504"/>
            <a:ext cx="6087817" cy="166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번의 선택이 인생을 결정합니다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인생 재설계의 기회는 없습니다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80DC34-22E2-8DFE-473C-4E386A8726EB}"/>
              </a:ext>
            </a:extLst>
          </p:cNvPr>
          <p:cNvSpPr txBox="1"/>
          <p:nvPr/>
        </p:nvSpPr>
        <p:spPr>
          <a:xfrm>
            <a:off x="2121305" y="7048500"/>
            <a:ext cx="6802200" cy="252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개발자는 아주 바쁜 사람입니다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만나는 사람은 모두 같은 직장 같은 업종의 사람입니다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74F20D-881F-B3AB-6B4F-027470416BB4}"/>
              </a:ext>
            </a:extLst>
          </p:cNvPr>
          <p:cNvSpPr txBox="1"/>
          <p:nvPr/>
        </p:nvSpPr>
        <p:spPr>
          <a:xfrm>
            <a:off x="9753499" y="3482020"/>
            <a:ext cx="6087817" cy="166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전세금을 마련할 금액이 모이면 전세로 전환 할 수 있습니다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63411" y="919048"/>
            <a:ext cx="6171429" cy="1314286"/>
            <a:chOff x="10063411" y="919048"/>
            <a:chExt cx="6171429" cy="13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3411" y="919048"/>
              <a:ext cx="6171429" cy="13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9040" y="4361639"/>
            <a:ext cx="10351841" cy="22543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22621" y="6480952"/>
            <a:ext cx="6171429" cy="1314286"/>
            <a:chOff x="4222621" y="6480952"/>
            <a:chExt cx="6171429" cy="13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2621" y="6480952"/>
              <a:ext cx="6171429" cy="13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2621" y="2233333"/>
            <a:ext cx="6171429" cy="1314286"/>
            <a:chOff x="1422621" y="2233333"/>
            <a:chExt cx="6171429" cy="13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621" y="2233333"/>
              <a:ext cx="6171429" cy="13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96427" y="7119048"/>
            <a:ext cx="6171429" cy="1314286"/>
            <a:chOff x="11396427" y="7119048"/>
            <a:chExt cx="6171429" cy="13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6427" y="7119048"/>
              <a:ext cx="6171429" cy="13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44364" y="8090476"/>
            <a:ext cx="6171429" cy="1314286"/>
            <a:chOff x="2044364" y="8090476"/>
            <a:chExt cx="6171429" cy="13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4364" y="8090476"/>
              <a:ext cx="6171429" cy="13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74BEB7-7324-6681-B05E-5BE20B78E804}"/>
              </a:ext>
            </a:extLst>
          </p:cNvPr>
          <p:cNvSpPr txBox="1"/>
          <p:nvPr/>
        </p:nvSpPr>
        <p:spPr>
          <a:xfrm>
            <a:off x="11018721" y="7221435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허 유 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C8E5-F49F-F84B-3F58-6B67EA026C20}"/>
              </a:ext>
            </a:extLst>
          </p:cNvPr>
          <p:cNvSpPr txBox="1"/>
          <p:nvPr/>
        </p:nvSpPr>
        <p:spPr>
          <a:xfrm>
            <a:off x="3687880" y="6572053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강 요 </a:t>
            </a:r>
            <a:r>
              <a:rPr lang="ko-KR" altLang="en-US" sz="6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셉</a:t>
            </a:r>
            <a:endParaRPr lang="ko-KR" altLang="en-US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5DCF9-587A-6B90-D7C3-6D870A831B5A}"/>
              </a:ext>
            </a:extLst>
          </p:cNvPr>
          <p:cNvSpPr txBox="1"/>
          <p:nvPr/>
        </p:nvSpPr>
        <p:spPr>
          <a:xfrm>
            <a:off x="9567725" y="1034239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 보 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02D9-715D-7784-53B1-DB98B063AF92}"/>
              </a:ext>
            </a:extLst>
          </p:cNvPr>
          <p:cNvSpPr txBox="1"/>
          <p:nvPr/>
        </p:nvSpPr>
        <p:spPr>
          <a:xfrm>
            <a:off x="762000" y="2357143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 선 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04EFB-8DFB-5BFC-6BA6-D2231A187AB3}"/>
              </a:ext>
            </a:extLst>
          </p:cNvPr>
          <p:cNvSpPr txBox="1"/>
          <p:nvPr/>
        </p:nvSpPr>
        <p:spPr>
          <a:xfrm>
            <a:off x="1411524" y="8169241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대 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3550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    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7E67E-08D2-430E-CC58-88ABF03CB67D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가격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5.77%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연봉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4.5%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FD592E-CEA0-DCFE-4742-902D29FB4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4559"/>
            <a:ext cx="9144000" cy="62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    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3F1FA-6DEF-CC0A-3DEE-7D27D03F1395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0.97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0.71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17223913-8850-AC03-5E40-6E3D6C382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238500"/>
            <a:ext cx="6553200" cy="5310661"/>
          </a:xfrm>
          <a:prstGeom prst="rect">
            <a:avLst/>
          </a:prstGeom>
        </p:spPr>
      </p:pic>
      <p:pic>
        <p:nvPicPr>
          <p:cNvPr id="23" name="그림 22" descr="다채로움, 스크린샷, 텍스트, 직사각형이(가) 표시된 사진&#10;&#10;자동 생성된 설명">
            <a:extLst>
              <a:ext uri="{FF2B5EF4-FFF2-40B4-BE49-F238E27FC236}">
                <a16:creationId xmlns:a16="http://schemas.microsoft.com/office/drawing/2014/main" id="{344398AF-9FC1-7F5A-B909-C6ECBB1F7E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42" y="3392917"/>
            <a:ext cx="8735625" cy="50018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07E957-A21A-04E5-939C-EF98E8377DDF}"/>
              </a:ext>
            </a:extLst>
          </p:cNvPr>
          <p:cNvSpPr txBox="1"/>
          <p:nvPr/>
        </p:nvSpPr>
        <p:spPr>
          <a:xfrm>
            <a:off x="11815740" y="2946111"/>
            <a:ext cx="32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263062" y="294611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전세가 변화율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6EB6A-8F0F-6C7E-BA1B-8D8F953E34A9}"/>
              </a:ext>
            </a:extLst>
          </p:cNvPr>
          <p:cNvSpPr/>
          <p:nvPr/>
        </p:nvSpPr>
        <p:spPr>
          <a:xfrm>
            <a:off x="10644050" y="4163049"/>
            <a:ext cx="762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2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    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3CCB8-F614-A8DB-A09D-6E9795294619}"/>
              </a:ext>
            </a:extLst>
          </p:cNvPr>
          <p:cNvSpPr txBox="1"/>
          <p:nvPr/>
        </p:nvSpPr>
        <p:spPr>
          <a:xfrm>
            <a:off x="4760569" y="301429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A3B2-1EB2-CA67-F79F-9E2594C90692}"/>
              </a:ext>
            </a:extLst>
          </p:cNvPr>
          <p:cNvSpPr txBox="1"/>
          <p:nvPr/>
        </p:nvSpPr>
        <p:spPr>
          <a:xfrm>
            <a:off x="4267200" y="4882554"/>
            <a:ext cx="3267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그래프</a:t>
            </a:r>
            <a:r>
              <a:rPr lang="en-US" altLang="ko-KR" sz="4400" dirty="0"/>
              <a:t>!!!!!!!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8CAD8-8CAF-E58C-33C6-694C505F1C24}"/>
              </a:ext>
            </a:extLst>
          </p:cNvPr>
          <p:cNvSpPr txBox="1"/>
          <p:nvPr/>
        </p:nvSpPr>
        <p:spPr>
          <a:xfrm>
            <a:off x="12420600" y="299263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04F2B-00D2-4B58-80AF-57D779BA6C01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생활비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1.9%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양육비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2.28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B88980-4416-7256-CBC4-BA9C7DFF05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1878" r="7671" b="4246"/>
          <a:stretch/>
        </p:blipFill>
        <p:spPr>
          <a:xfrm>
            <a:off x="10183852" y="3703593"/>
            <a:ext cx="7673896" cy="40307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DA5E7D-18B8-2126-026B-B38DC01DA9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11667" r="7671" b="4246"/>
          <a:stretch/>
        </p:blipFill>
        <p:spPr>
          <a:xfrm>
            <a:off x="1892270" y="3647725"/>
            <a:ext cx="7869123" cy="4249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AE3E1F-1926-98F0-4C7D-37179A5F7BB4}"/>
              </a:ext>
            </a:extLst>
          </p:cNvPr>
          <p:cNvSpPr txBox="1"/>
          <p:nvPr/>
        </p:nvSpPr>
        <p:spPr>
          <a:xfrm>
            <a:off x="1337257" y="5282663"/>
            <a:ext cx="14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1DD8F-D3A8-78A9-BE16-A58DBBCD90A7}"/>
              </a:ext>
            </a:extLst>
          </p:cNvPr>
          <p:cNvSpPr txBox="1"/>
          <p:nvPr/>
        </p:nvSpPr>
        <p:spPr>
          <a:xfrm>
            <a:off x="10005437" y="5248838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84C1C-6474-AB54-DE3B-3BAC9B6C1F1E}"/>
              </a:ext>
            </a:extLst>
          </p:cNvPr>
          <p:cNvSpPr txBox="1"/>
          <p:nvPr/>
        </p:nvSpPr>
        <p:spPr>
          <a:xfrm>
            <a:off x="10005437" y="3885649"/>
            <a:ext cx="18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F7025-A3B4-DA4A-C43C-BF90D50BD6BF}"/>
              </a:ext>
            </a:extLst>
          </p:cNvPr>
          <p:cNvSpPr txBox="1"/>
          <p:nvPr/>
        </p:nvSpPr>
        <p:spPr>
          <a:xfrm>
            <a:off x="1337257" y="3731379"/>
            <a:ext cx="147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1750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</a:p>
        </p:txBody>
      </p:sp>
    </p:spTree>
    <p:extLst>
      <p:ext uri="{BB962C8B-B14F-4D97-AF65-F5344CB8AC3E}">
        <p14:creationId xmlns:p14="http://schemas.microsoft.com/office/powerpoint/2010/main" val="45411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5106986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45FD3-CFE3-685A-10B0-1CB8FE34E726}"/>
              </a:ext>
            </a:extLst>
          </p:cNvPr>
          <p:cNvSpPr txBox="1"/>
          <p:nvPr/>
        </p:nvSpPr>
        <p:spPr>
          <a:xfrm>
            <a:off x="1981200" y="4431845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경기</a:t>
            </a:r>
            <a:endParaRPr lang="en-US" altLang="ko-KR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1234A-FEF8-879C-BB4B-7D6AB0D724E9}"/>
              </a:ext>
            </a:extLst>
          </p:cNvPr>
          <p:cNvSpPr txBox="1"/>
          <p:nvPr/>
        </p:nvSpPr>
        <p:spPr>
          <a:xfrm>
            <a:off x="9296400" y="3893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4465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grpSp>
        <p:nvGrpSpPr>
          <p:cNvPr id="2" name="그룹 1004">
            <a:extLst>
              <a:ext uri="{FF2B5EF4-FFF2-40B4-BE49-F238E27FC236}">
                <a16:creationId xmlns:a16="http://schemas.microsoft.com/office/drawing/2014/main" id="{2FE43568-F1FE-772D-157C-A0BEE4FC0773}"/>
              </a:ext>
            </a:extLst>
          </p:cNvPr>
          <p:cNvGrpSpPr/>
          <p:nvPr/>
        </p:nvGrpSpPr>
        <p:grpSpPr>
          <a:xfrm>
            <a:off x="838200" y="704015"/>
            <a:ext cx="7869123" cy="1527063"/>
            <a:chOff x="284277" y="2098660"/>
            <a:chExt cx="6171429" cy="1314286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E47582E0-4877-CAD7-135F-58E5B8BA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77" y="2098660"/>
              <a:ext cx="6171429" cy="131428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828002-D115-6D27-1D0F-46F21EBDA6A4}"/>
              </a:ext>
            </a:extLst>
          </p:cNvPr>
          <p:cNvSpPr txBox="1"/>
          <p:nvPr/>
        </p:nvSpPr>
        <p:spPr>
          <a:xfrm>
            <a:off x="1035801" y="95971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    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7E67E-08D2-430E-CC58-88ABF03CB67D}"/>
              </a:ext>
            </a:extLst>
          </p:cNvPr>
          <p:cNvSpPr txBox="1"/>
          <p:nvPr/>
        </p:nvSpPr>
        <p:spPr>
          <a:xfrm>
            <a:off x="11582400" y="389348"/>
            <a:ext cx="5867400" cy="188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가격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7.02%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연봉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</a:t>
            </a:r>
            <a:r>
              <a:rPr lang="en-US" altLang="ko-KR" sz="3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4.2%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상승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B5ACC4-F683-5684-3841-BDF9C1C91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64976"/>
            <a:ext cx="8923766" cy="63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543</Words>
  <Application>Microsoft Office PowerPoint</Application>
  <PresentationFormat>사용자 지정</PresentationFormat>
  <Paragraphs>150</Paragraphs>
  <Slides>30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HY헤드라인M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KDP-17</cp:lastModifiedBy>
  <cp:revision>25</cp:revision>
  <dcterms:created xsi:type="dcterms:W3CDTF">2021-06-02T19:24:25Z</dcterms:created>
  <dcterms:modified xsi:type="dcterms:W3CDTF">2023-08-11T07:49:33Z</dcterms:modified>
</cp:coreProperties>
</file>