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8" r:id="rId11"/>
    <p:sldId id="265"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A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28" d="100"/>
          <a:sy n="128" d="100"/>
        </p:scale>
        <p:origin x="14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057E-3C18-70C6-D773-8ABF74C8C4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0187AD-039A-2CFF-3EB3-037925DC1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DD9B0F-C8BF-3B54-2EC9-1FD136A07597}"/>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5" name="Footer Placeholder 4">
            <a:extLst>
              <a:ext uri="{FF2B5EF4-FFF2-40B4-BE49-F238E27FC236}">
                <a16:creationId xmlns:a16="http://schemas.microsoft.com/office/drawing/2014/main" id="{C2CE55AA-1F59-A4F8-89F9-9F033B49A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997B68-C19C-16EB-3A19-BC63E5F60960}"/>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326431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D5B4-6D51-4FE0-CB84-73389788F3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73834F-B8CB-4C0C-D001-C98A16BFA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4D14D-5F27-66C0-8A07-4DAE7C8EEDBC}"/>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5" name="Footer Placeholder 4">
            <a:extLst>
              <a:ext uri="{FF2B5EF4-FFF2-40B4-BE49-F238E27FC236}">
                <a16:creationId xmlns:a16="http://schemas.microsoft.com/office/drawing/2014/main" id="{E0C1D06C-46C6-5057-731A-56597C1C6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73C5FB-5F70-6864-C9DE-991D5D70E01F}"/>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270680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61A6C-C80D-8498-0185-CE0189E5C5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A64A57-6706-5C0C-9A1F-9788AD7CD8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D253B-2B89-A0BF-6AFA-39DCF3C90DE5}"/>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5" name="Footer Placeholder 4">
            <a:extLst>
              <a:ext uri="{FF2B5EF4-FFF2-40B4-BE49-F238E27FC236}">
                <a16:creationId xmlns:a16="http://schemas.microsoft.com/office/drawing/2014/main" id="{EF7D1AFD-DF89-2215-8680-119830AD0D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25067-AF57-24DA-FA4F-AAC42207CE25}"/>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376065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D2AC-8C38-3F02-D8CE-C0D81E1513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F2DEB4-41C8-DA16-2FCB-06F4A020BE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F8C70-C513-1D3A-6A68-BCBE987BAE6C}"/>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5" name="Footer Placeholder 4">
            <a:extLst>
              <a:ext uri="{FF2B5EF4-FFF2-40B4-BE49-F238E27FC236}">
                <a16:creationId xmlns:a16="http://schemas.microsoft.com/office/drawing/2014/main" id="{2363787C-B856-D6E1-7180-4173EE2D9A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1FA60-FFCB-6CF3-F63C-D58ACEAC1E21}"/>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206463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1028-E7DC-F5F3-BB26-429C0373E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A47120-7D9C-E48A-C9DB-933330A35E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92672-EF4B-E394-7C2B-4384016FBE92}"/>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5" name="Footer Placeholder 4">
            <a:extLst>
              <a:ext uri="{FF2B5EF4-FFF2-40B4-BE49-F238E27FC236}">
                <a16:creationId xmlns:a16="http://schemas.microsoft.com/office/drawing/2014/main" id="{087A9E52-F6CC-BFC8-6A4E-739E82073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CFA27-244B-F3C1-EB31-26B1342AA2A9}"/>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338109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3F21-7E60-0425-3E6F-310C0CBB4E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B287A-7BCD-5B97-C68D-2F02D28A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A38D7-6C17-4CCE-32E3-101DEF82F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0C5903-0652-4092-3407-DA2E67433EF5}"/>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6" name="Footer Placeholder 5">
            <a:extLst>
              <a:ext uri="{FF2B5EF4-FFF2-40B4-BE49-F238E27FC236}">
                <a16:creationId xmlns:a16="http://schemas.microsoft.com/office/drawing/2014/main" id="{2E9B427B-D531-641C-5384-4E7430079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71DF2B-87B5-E23E-FB92-9629EE298E71}"/>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249267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F733-2AB7-4B51-1A7C-191C91A09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CA552-FF3E-5B4B-8202-4FE009BFD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51F89-F3A6-C8DD-1AD4-63E1B2F764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24E120-A75C-E31E-870D-BB19DBC25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6E7D7-7963-D20D-C167-594B1446E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AFD1E9-3655-9BC4-763E-3CDE82F7794C}"/>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8" name="Footer Placeholder 7">
            <a:extLst>
              <a:ext uri="{FF2B5EF4-FFF2-40B4-BE49-F238E27FC236}">
                <a16:creationId xmlns:a16="http://schemas.microsoft.com/office/drawing/2014/main" id="{4334C1A1-1A8C-142F-EB66-E1E4A18906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03F91E-488E-D84B-3891-F21550CB0183}"/>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177884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CDCA-B0F8-1915-7E7D-F7F978D102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CF2E4-8DFA-5D2E-996A-ACBFD85248E2}"/>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4" name="Footer Placeholder 3">
            <a:extLst>
              <a:ext uri="{FF2B5EF4-FFF2-40B4-BE49-F238E27FC236}">
                <a16:creationId xmlns:a16="http://schemas.microsoft.com/office/drawing/2014/main" id="{6AB1441F-2EDE-A34F-5B4D-B00207CB7E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F423A2-739D-38EF-F89D-A93C395D3833}"/>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311769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CD08B-3433-E17E-8237-8A5370E04BA9}"/>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3" name="Footer Placeholder 2">
            <a:extLst>
              <a:ext uri="{FF2B5EF4-FFF2-40B4-BE49-F238E27FC236}">
                <a16:creationId xmlns:a16="http://schemas.microsoft.com/office/drawing/2014/main" id="{28C7EE7B-EBD2-4195-E90D-072C7804B6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72FE7D-617C-9248-4D15-30A57AF2467B}"/>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366538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68EB-C817-4C89-E877-60BF7B653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9D8783-585F-543C-FD18-AA014B63A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C58CA5-CAE5-81DC-A657-4508998E3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12499-C900-99FA-B1BD-D2AE5B08BF31}"/>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6" name="Footer Placeholder 5">
            <a:extLst>
              <a:ext uri="{FF2B5EF4-FFF2-40B4-BE49-F238E27FC236}">
                <a16:creationId xmlns:a16="http://schemas.microsoft.com/office/drawing/2014/main" id="{28C73E96-37C6-42EF-1286-62C119936B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96DD86-4379-461A-CA2C-9103C68301BD}"/>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61046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B249-DE44-5339-8156-253A205C3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4B659E-3E36-F1E8-29DB-ABE9DEEA9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589DA7-AF3D-C324-44E2-ED68BEBFF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D2317-657B-B79D-A6FE-E0C1F0846138}"/>
              </a:ext>
            </a:extLst>
          </p:cNvPr>
          <p:cNvSpPr>
            <a:spLocks noGrp="1"/>
          </p:cNvSpPr>
          <p:nvPr>
            <p:ph type="dt" sz="half" idx="10"/>
          </p:nvPr>
        </p:nvSpPr>
        <p:spPr/>
        <p:txBody>
          <a:bodyPr/>
          <a:lstStyle/>
          <a:p>
            <a:fld id="{19412FF1-D8BC-4E6A-9112-51600BACF80A}" type="datetimeFigureOut">
              <a:rPr lang="en-IN" smtClean="0"/>
              <a:t>12-05-2023</a:t>
            </a:fld>
            <a:endParaRPr lang="en-IN"/>
          </a:p>
        </p:txBody>
      </p:sp>
      <p:sp>
        <p:nvSpPr>
          <p:cNvPr id="6" name="Footer Placeholder 5">
            <a:extLst>
              <a:ext uri="{FF2B5EF4-FFF2-40B4-BE49-F238E27FC236}">
                <a16:creationId xmlns:a16="http://schemas.microsoft.com/office/drawing/2014/main" id="{E49E5956-1CDC-AB60-F869-1136829D7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ECFCC-C56D-C7B6-0103-9D205D82943B}"/>
              </a:ext>
            </a:extLst>
          </p:cNvPr>
          <p:cNvSpPr>
            <a:spLocks noGrp="1"/>
          </p:cNvSpPr>
          <p:nvPr>
            <p:ph type="sldNum" sz="quarter" idx="12"/>
          </p:nvPr>
        </p:nvSpPr>
        <p:spPr/>
        <p:txBody>
          <a:bodyPr/>
          <a:lstStyle/>
          <a:p>
            <a:fld id="{D32765AA-7C48-4547-9772-428B29F9B1EA}" type="slidenum">
              <a:rPr lang="en-IN" smtClean="0"/>
              <a:t>‹#›</a:t>
            </a:fld>
            <a:endParaRPr lang="en-IN"/>
          </a:p>
        </p:txBody>
      </p:sp>
    </p:spTree>
    <p:extLst>
      <p:ext uri="{BB962C8B-B14F-4D97-AF65-F5344CB8AC3E}">
        <p14:creationId xmlns:p14="http://schemas.microsoft.com/office/powerpoint/2010/main" val="363349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40153-76CF-99DC-6395-8D6E4316A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CF33A6-2D99-CCE4-C5AE-E93AA006F5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43079-C011-0D45-207B-0D3E31ED9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12FF1-D8BC-4E6A-9112-51600BACF80A}" type="datetimeFigureOut">
              <a:rPr lang="en-IN" smtClean="0"/>
              <a:t>12-05-2023</a:t>
            </a:fld>
            <a:endParaRPr lang="en-IN"/>
          </a:p>
        </p:txBody>
      </p:sp>
      <p:sp>
        <p:nvSpPr>
          <p:cNvPr id="5" name="Footer Placeholder 4">
            <a:extLst>
              <a:ext uri="{FF2B5EF4-FFF2-40B4-BE49-F238E27FC236}">
                <a16:creationId xmlns:a16="http://schemas.microsoft.com/office/drawing/2014/main" id="{48109914-D8D2-D7BC-BC1A-99468F571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555609-901B-EC3A-22BC-970A06CD1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765AA-7C48-4547-9772-428B29F9B1EA}" type="slidenum">
              <a:rPr lang="en-IN" smtClean="0"/>
              <a:t>‹#›</a:t>
            </a:fld>
            <a:endParaRPr lang="en-IN"/>
          </a:p>
        </p:txBody>
      </p:sp>
    </p:spTree>
    <p:extLst>
      <p:ext uri="{BB962C8B-B14F-4D97-AF65-F5344CB8AC3E}">
        <p14:creationId xmlns:p14="http://schemas.microsoft.com/office/powerpoint/2010/main" val="311860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6.xml"/><Relationship Id="rId7"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8.xml"/><Relationship Id="rId10" Type="http://schemas.openxmlformats.org/officeDocument/2006/relationships/image" Target="../media/image1.png"/><Relationship Id="rId4" Type="http://schemas.openxmlformats.org/officeDocument/2006/relationships/slide" Target="slide7.xml"/><Relationship Id="rId9" Type="http://schemas.openxmlformats.org/officeDocument/2006/relationships/slide" Target="slide14.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3.png"/><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6.png"/><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3.png"/><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14.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2.jpg"/><Relationship Id="rId7"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6.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3.png"/><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9.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6.xml"/><Relationship Id="rId7"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8.xml"/><Relationship Id="rId10" Type="http://schemas.openxmlformats.org/officeDocument/2006/relationships/image" Target="../media/image1.png"/><Relationship Id="rId4" Type="http://schemas.openxmlformats.org/officeDocument/2006/relationships/slide" Target="slide7.xml"/><Relationship Id="rId9"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1451310"/>
            <a:ext cx="7306313" cy="1231401"/>
          </a:xfrm>
          <a:prstGeom prst="rect">
            <a:avLst/>
          </a:prstGeom>
        </p:spPr>
      </p:pic>
      <p:sp>
        <p:nvSpPr>
          <p:cNvPr id="6" name="Content Placeholder 2">
            <a:extLst>
              <a:ext uri="{FF2B5EF4-FFF2-40B4-BE49-F238E27FC236}">
                <a16:creationId xmlns:a16="http://schemas.microsoft.com/office/drawing/2014/main" id="{082A2CAB-8379-5274-4156-84BB90548026}"/>
              </a:ext>
            </a:extLst>
          </p:cNvPr>
          <p:cNvSpPr txBox="1">
            <a:spLocks/>
          </p:cNvSpPr>
          <p:nvPr/>
        </p:nvSpPr>
        <p:spPr>
          <a:xfrm>
            <a:off x="11996300" y="838200"/>
            <a:ext cx="11707761" cy="6019800"/>
          </a:xfrm>
          <a:prstGeom prst="rect">
            <a:avLst/>
          </a:prstGeom>
          <a:noFill/>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None/>
            </a:pPr>
            <a:r>
              <a:rPr lang="en-US" sz="1700" b="1" dirty="0">
                <a:latin typeface="Times New Roman" panose="02020603050405020304" pitchFamily="18" charset="0"/>
                <a:cs typeface="Times New Roman" panose="02020603050405020304" pitchFamily="18" charset="0"/>
              </a:rPr>
              <a:t>Handwritten Analysis and Recognition based on multi-class pair-wise support vector machine</a:t>
            </a:r>
            <a:endParaRPr lang="en-US" sz="1700" b="1"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Batch Number: 19</a:t>
            </a: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b="1" dirty="0">
                <a:latin typeface="Bookman Old Style" panose="02050604050505020204" pitchFamily="18" charset="0"/>
                <a:cs typeface="Times New Roman" panose="02020603050405020304" pitchFamily="18" charset="0"/>
              </a:rPr>
              <a:t>Project Guide	  </a:t>
            </a:r>
            <a:r>
              <a:rPr lang="en-US" sz="1700" dirty="0">
                <a:latin typeface="Bookman Old Style" panose="02050604050505020204" pitchFamily="18" charset="0"/>
                <a:cs typeface="Times New Roman" panose="02020603050405020304" pitchFamily="18" charset="0"/>
              </a:rPr>
              <a:t>					         </a:t>
            </a:r>
            <a:r>
              <a:rPr lang="en-US" sz="1700" b="1" dirty="0">
                <a:latin typeface="Bookman Old Style" panose="02050604050505020204" pitchFamily="18" charset="0"/>
                <a:cs typeface="Times New Roman" panose="02020603050405020304" pitchFamily="18" charset="0"/>
              </a:rPr>
              <a:t>Batch Names &amp; Roll Numbers</a:t>
            </a:r>
          </a:p>
          <a:p>
            <a:pPr>
              <a:buNone/>
            </a:pPr>
            <a:r>
              <a:rPr lang="en-US" sz="1600" dirty="0">
                <a:latin typeface="Times New Roman" panose="02020603050405020304" pitchFamily="18" charset="0"/>
                <a:cs typeface="Times New Roman" panose="02020603050405020304" pitchFamily="18" charset="0"/>
              </a:rPr>
              <a:t>                       </a:t>
            </a:r>
            <a:r>
              <a:rPr lang="en-IN" sz="1600" dirty="0" err="1">
                <a:latin typeface="Arial" panose="020B0604020202020204" pitchFamily="34" charset="0"/>
                <a:cs typeface="Arial" panose="020B0604020202020204" pitchFamily="34" charset="0"/>
              </a:rPr>
              <a:t>Dr.</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Sujit</a:t>
            </a:r>
            <a:r>
              <a:rPr lang="en-IN" sz="1600" dirty="0">
                <a:latin typeface="Arial" panose="020B0604020202020204" pitchFamily="34" charset="0"/>
                <a:cs typeface="Arial" panose="020B0604020202020204" pitchFamily="34" charset="0"/>
              </a:rPr>
              <a:t> Das                                                                                                                                       </a:t>
            </a:r>
            <a:r>
              <a:rPr lang="en-US" sz="1400" dirty="0">
                <a:latin typeface="Arial" panose="020B0604020202020204" pitchFamily="34" charset="0"/>
                <a:cs typeface="Arial" panose="020B0604020202020204" pitchFamily="34" charset="0"/>
              </a:rPr>
              <a:t>Keesara Bhanu Prakash Reddy    2011CS020165</a:t>
            </a:r>
          </a:p>
          <a:p>
            <a:pPr>
              <a:buNone/>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Kannegandla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Jathin</a:t>
            </a:r>
            <a:r>
              <a:rPr lang="en-US" sz="1400" dirty="0">
                <a:latin typeface="Arial" panose="020B0604020202020204" pitchFamily="34" charset="0"/>
                <a:cs typeface="Arial" panose="020B0604020202020204" pitchFamily="34" charset="0"/>
              </a:rPr>
              <a:t> Gupta            2011CS020166</a:t>
            </a:r>
            <a:endParaRPr lang="en-US" sz="1600" dirty="0">
              <a:latin typeface="Arial" panose="020B0604020202020204" pitchFamily="34" charset="0"/>
              <a:cs typeface="Arial" panose="020B0604020202020204" pitchFamily="34" charset="0"/>
            </a:endParaRPr>
          </a:p>
          <a:p>
            <a:pPr algn="ctr">
              <a:buNone/>
            </a:pPr>
            <a:r>
              <a:rPr lang="en-US" sz="1600" dirty="0">
                <a:solidFill>
                  <a:srgbClr val="7030A0"/>
                </a:solidFill>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Kankanala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Rishivardhan</a:t>
            </a:r>
            <a:r>
              <a:rPr lang="en-US" sz="1400" dirty="0">
                <a:latin typeface="Arial" panose="020B0604020202020204" pitchFamily="34" charset="0"/>
                <a:cs typeface="Arial" panose="020B0604020202020204" pitchFamily="34" charset="0"/>
              </a:rPr>
              <a:t> Reddy    2011CS020167</a:t>
            </a:r>
            <a:endParaRPr lang="en-US" sz="1600" dirty="0">
              <a:solidFill>
                <a:srgbClr val="7030A0"/>
              </a:solidFill>
              <a:latin typeface="Arial" panose="020B0604020202020204" pitchFamily="34" charset="0"/>
              <a:cs typeface="Arial" panose="020B0604020202020204" pitchFamily="34" charset="0"/>
            </a:endParaRPr>
          </a:p>
          <a:p>
            <a:pPr algn="ctr">
              <a:buNone/>
            </a:pPr>
            <a:r>
              <a:rPr lang="en-US" sz="1600" dirty="0">
                <a:solidFill>
                  <a:srgbClr val="7030A0"/>
                </a:solidFill>
                <a:latin typeface="Times New Roman" panose="02020603050405020304" pitchFamily="18" charset="0"/>
                <a:cs typeface="Times New Roman" panose="02020603050405020304" pitchFamily="18" charset="0"/>
              </a:rPr>
              <a:t>                                                                                                                                                                            </a:t>
            </a:r>
            <a:r>
              <a:rPr lang="en-US" sz="1400" dirty="0" err="1">
                <a:latin typeface="Arial" panose="020B0604020202020204" pitchFamily="34" charset="0"/>
                <a:cs typeface="Arial" panose="020B0604020202020204" pitchFamily="34" charset="0"/>
              </a:rPr>
              <a:t>Koppineedi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Satvik</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Praneeth</a:t>
            </a:r>
            <a:r>
              <a:rPr lang="en-US" sz="1400" dirty="0">
                <a:latin typeface="Arial" panose="020B0604020202020204" pitchFamily="34" charset="0"/>
                <a:cs typeface="Arial" panose="020B0604020202020204" pitchFamily="34" charset="0"/>
              </a:rPr>
              <a:t>    2011CS020168</a:t>
            </a:r>
            <a:endParaRPr lang="en-US" sz="1600" dirty="0">
              <a:solidFill>
                <a:srgbClr val="7030A0"/>
              </a:solidFill>
              <a:latin typeface="Arial" panose="020B0604020202020204" pitchFamily="34" charset="0"/>
              <a:cs typeface="Arial" panose="020B0604020202020204" pitchFamily="34"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BB011549-2DBB-65FF-687E-3534DC984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271" y="3636328"/>
            <a:ext cx="1430433" cy="1333454"/>
          </a:xfrm>
          <a:prstGeom prst="rect">
            <a:avLst/>
          </a:prstGeom>
        </p:spPr>
      </p:pic>
    </p:spTree>
    <p:extLst>
      <p:ext uri="{BB962C8B-B14F-4D97-AF65-F5344CB8AC3E}">
        <p14:creationId xmlns:p14="http://schemas.microsoft.com/office/powerpoint/2010/main" val="1479073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116205" y="-1303120"/>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196606" y="-724867"/>
            <a:ext cx="2020596" cy="363542"/>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kern="1200" dirty="0">
                <a:solidFill>
                  <a:srgbClr val="44546A"/>
                </a:solidFill>
                <a:effectLst/>
                <a:latin typeface="Bookman Old Style" panose="02050604050505020204" pitchFamily="18" charset="0"/>
                <a:ea typeface="+mn-ea"/>
                <a:cs typeface="+mn-cs"/>
              </a:rPr>
              <a:t>Abstract</a:t>
            </a:r>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2090130" y="794398"/>
            <a:ext cx="4967243" cy="43700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1870612" y="285683"/>
            <a:ext cx="4134436" cy="42115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Introduction</a:t>
            </a:r>
            <a:endParaRPr lang="en-US"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302854" y="1282404"/>
            <a:ext cx="7426276" cy="77557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kern="1200" dirty="0">
                <a:solidFill>
                  <a:srgbClr val="44546A"/>
                </a:solidFill>
                <a:effectLst/>
                <a:latin typeface="Bookman Old Style" panose="02050604050505020204" pitchFamily="18" charset="0"/>
                <a:ea typeface="+mn-ea"/>
                <a:cs typeface="+mn-cs"/>
              </a:rPr>
              <a:t>Proposed</a:t>
            </a:r>
            <a:r>
              <a:rPr lang="en-US" sz="1800" kern="1200" dirty="0">
                <a:solidFill>
                  <a:srgbClr val="44546A"/>
                </a:solidFill>
                <a:effectLst/>
                <a:latin typeface="Bookman Old Style" panose="02050604050505020204" pitchFamily="18" charset="0"/>
                <a:ea typeface="+mn-ea"/>
                <a:cs typeface="+mn-cs"/>
              </a:rPr>
              <a:t> </a:t>
            </a:r>
            <a:r>
              <a:rPr lang="en-US" sz="4000" kern="1200" dirty="0">
                <a:solidFill>
                  <a:srgbClr val="44546A"/>
                </a:solidFill>
                <a:effectLst/>
                <a:latin typeface="Bookman Old Style" panose="02050604050505020204" pitchFamily="18" charset="0"/>
                <a:ea typeface="+mn-ea"/>
                <a:cs typeface="+mn-cs"/>
              </a:rPr>
              <a:t>System</a:t>
            </a:r>
            <a:endParaRPr lang="en-IN" sz="4000" dirty="0">
              <a:effectLst/>
            </a:endParaRPr>
          </a:p>
          <a:p>
            <a:endParaRPr lang="en-US" sz="4000" dirty="0">
              <a:solidFill>
                <a:schemeClr val="tx2"/>
              </a:solidFill>
              <a:latin typeface="Bookman Old Style" panose="02050604050505020204" pitchFamily="18" charset="0"/>
            </a:endParaRPr>
          </a:p>
          <a:p>
            <a:endParaRPr lang="en-US" sz="4000"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227688" y="2729787"/>
            <a:ext cx="2270200" cy="603305"/>
          </a:xfrm>
          <a:prstGeom prst="rect">
            <a:avLst/>
          </a:prstGeom>
        </p:spPr>
        <p:txBody>
          <a:bodyP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Results and   Discussions</a:t>
            </a:r>
            <a:endParaRPr lang="en-IN" dirty="0">
              <a:effectLst/>
            </a:endParaRPr>
          </a:p>
          <a:p>
            <a:endParaRPr lang="en-US" dirty="0">
              <a:solidFill>
                <a:schemeClr val="tx2"/>
              </a:solidFill>
              <a:latin typeface="Bookman Old Style" panose="02050604050505020204" pitchFamily="18" charset="0"/>
            </a:endParaRPr>
          </a:p>
        </p:txBody>
      </p:sp>
      <p:sp>
        <p:nvSpPr>
          <p:cNvPr id="4" name="Content Placeholder 2">
            <a:extLst>
              <a:ext uri="{FF2B5EF4-FFF2-40B4-BE49-F238E27FC236}">
                <a16:creationId xmlns:a16="http://schemas.microsoft.com/office/drawing/2014/main" id="{15BCF5B2-EDC6-BE6D-8ABC-0652AAF3AD7A}"/>
              </a:ext>
            </a:extLst>
          </p:cNvPr>
          <p:cNvSpPr txBox="1">
            <a:spLocks/>
          </p:cNvSpPr>
          <p:nvPr/>
        </p:nvSpPr>
        <p:spPr>
          <a:xfrm>
            <a:off x="1371600" y="3715748"/>
            <a:ext cx="2270200" cy="43700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Conclusion</a:t>
            </a:r>
            <a:endParaRPr lang="en-IN" dirty="0">
              <a:effectLst/>
            </a:endParaRPr>
          </a:p>
          <a:p>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grpSp>
        <p:nvGrpSpPr>
          <p:cNvPr id="24" name="Group 23">
            <a:extLst>
              <a:ext uri="{FF2B5EF4-FFF2-40B4-BE49-F238E27FC236}">
                <a16:creationId xmlns:a16="http://schemas.microsoft.com/office/drawing/2014/main" id="{5912F827-A747-9DA7-6C65-D1F8A4537799}"/>
              </a:ext>
            </a:extLst>
          </p:cNvPr>
          <p:cNvGrpSpPr/>
          <p:nvPr/>
        </p:nvGrpSpPr>
        <p:grpSpPr>
          <a:xfrm>
            <a:off x="-107816" y="6278740"/>
            <a:ext cx="12424410" cy="296371"/>
            <a:chOff x="-116205" y="6254065"/>
            <a:chExt cx="12424410" cy="296371"/>
          </a:xfrm>
        </p:grpSpPr>
        <p:cxnSp>
          <p:nvCxnSpPr>
            <p:cNvPr id="25" name="Straight Connector 24">
              <a:extLst>
                <a:ext uri="{FF2B5EF4-FFF2-40B4-BE49-F238E27FC236}">
                  <a16:creationId xmlns:a16="http://schemas.microsoft.com/office/drawing/2014/main" id="{78AD4A51-5F93-1F72-1BCE-4A0B009C19E5}"/>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Terminator 25">
              <a:hlinkClick r:id="rId2" action="ppaction://hlinksldjump"/>
              <a:extLst>
                <a:ext uri="{FF2B5EF4-FFF2-40B4-BE49-F238E27FC236}">
                  <a16:creationId xmlns:a16="http://schemas.microsoft.com/office/drawing/2014/main" id="{BA4DB119-F2D6-8015-C06F-D42B89279486}"/>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Flowchart: Terminator 26">
              <a:hlinkClick r:id="rId3" action="ppaction://hlinksldjump"/>
              <a:extLst>
                <a:ext uri="{FF2B5EF4-FFF2-40B4-BE49-F238E27FC236}">
                  <a16:creationId xmlns:a16="http://schemas.microsoft.com/office/drawing/2014/main" id="{38D0A930-5D7F-5612-AC26-FE6F414D2CC8}"/>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Terminator 27">
              <a:hlinkClick r:id="rId4" action="ppaction://hlinksldjump"/>
              <a:extLst>
                <a:ext uri="{FF2B5EF4-FFF2-40B4-BE49-F238E27FC236}">
                  <a16:creationId xmlns:a16="http://schemas.microsoft.com/office/drawing/2014/main" id="{DA9A6ACB-3717-B68A-2342-94AF51FCE962}"/>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Terminator 28">
              <a:hlinkClick r:id="rId5" action="ppaction://hlinksldjump"/>
              <a:extLst>
                <a:ext uri="{FF2B5EF4-FFF2-40B4-BE49-F238E27FC236}">
                  <a16:creationId xmlns:a16="http://schemas.microsoft.com/office/drawing/2014/main" id="{F281DD78-FD48-2AFB-80FD-F088F0D50C3B}"/>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a:hlinkClick r:id="rId6" action="ppaction://hlinksldjump"/>
              <a:extLst>
                <a:ext uri="{FF2B5EF4-FFF2-40B4-BE49-F238E27FC236}">
                  <a16:creationId xmlns:a16="http://schemas.microsoft.com/office/drawing/2014/main" id="{6914EBF3-CDDD-C318-2763-E528419E923A}"/>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Flowchart: Terminator 30">
              <a:hlinkClick r:id="rId7" action="ppaction://hlinksldjump"/>
              <a:extLst>
                <a:ext uri="{FF2B5EF4-FFF2-40B4-BE49-F238E27FC236}">
                  <a16:creationId xmlns:a16="http://schemas.microsoft.com/office/drawing/2014/main" id="{12C99E14-CB61-F6F3-D3D4-F51C3411B609}"/>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Terminator 31">
              <a:hlinkClick r:id="rId8" action="ppaction://hlinksldjump"/>
              <a:extLst>
                <a:ext uri="{FF2B5EF4-FFF2-40B4-BE49-F238E27FC236}">
                  <a16:creationId xmlns:a16="http://schemas.microsoft.com/office/drawing/2014/main" id="{1AECA693-7A57-F238-E183-4D21F5377CF8}"/>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Terminator 32">
              <a:hlinkClick r:id="rId9" action="ppaction://hlinksldjump"/>
              <a:extLst>
                <a:ext uri="{FF2B5EF4-FFF2-40B4-BE49-F238E27FC236}">
                  <a16:creationId xmlns:a16="http://schemas.microsoft.com/office/drawing/2014/main" id="{71C9B776-9498-1885-2F8E-291E2E20B00E}"/>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Flowchart: Terminator 22">
            <a:extLst>
              <a:ext uri="{FF2B5EF4-FFF2-40B4-BE49-F238E27FC236}">
                <a16:creationId xmlns:a16="http://schemas.microsoft.com/office/drawing/2014/main" id="{5E1B015F-9212-13BF-D530-F48EC80393C7}"/>
              </a:ext>
            </a:extLst>
          </p:cNvPr>
          <p:cNvSpPr/>
          <p:nvPr/>
        </p:nvSpPr>
        <p:spPr>
          <a:xfrm>
            <a:off x="8177014"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41E35582-DA36-6B77-7EA6-92DEDEAAE7EB}"/>
              </a:ext>
            </a:extLst>
          </p:cNvPr>
          <p:cNvSpPr/>
          <p:nvPr/>
        </p:nvSpPr>
        <p:spPr>
          <a:xfrm>
            <a:off x="21106220" y="1645890"/>
            <a:ext cx="7738538" cy="1631216"/>
          </a:xfrm>
          <a:prstGeom prst="rect">
            <a:avLst/>
          </a:prstGeom>
        </p:spPr>
        <p:txBody>
          <a:bodyPr wrap="square">
            <a:spAutoFit/>
          </a:bodyPr>
          <a:lstStyle/>
          <a:p>
            <a:pPr algn="just"/>
            <a:r>
              <a:rPr lang="en-US" sz="2000" dirty="0"/>
              <a:t>The research gap in this study is to evaluate the performance of MPSVM for handwritten recognition and compare it to traditional SVM models. This study aims to fill this gap by developing an MPSVM-based system for handwritten recognition and evaluating its performance on a standard dataset.</a:t>
            </a:r>
          </a:p>
        </p:txBody>
      </p:sp>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6" name="TextBox 5">
            <a:extLst>
              <a:ext uri="{FF2B5EF4-FFF2-40B4-BE49-F238E27FC236}">
                <a16:creationId xmlns:a16="http://schemas.microsoft.com/office/drawing/2014/main" id="{CFDB9964-A42D-685A-5921-139662647864}"/>
              </a:ext>
            </a:extLst>
          </p:cNvPr>
          <p:cNvSpPr txBox="1"/>
          <p:nvPr/>
        </p:nvSpPr>
        <p:spPr>
          <a:xfrm>
            <a:off x="2992320" y="2455404"/>
            <a:ext cx="797199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methodology involves the development of a vehicular traffic flow prediction model using LSTM networks in deep learning.</a:t>
            </a:r>
          </a:p>
          <a:p>
            <a:pPr marL="285750" indent="-285750">
              <a:buFont typeface="Arial" panose="020B0604020202020204" pitchFamily="34" charset="0"/>
              <a:buChar char="•"/>
            </a:pPr>
            <a:r>
              <a:rPr lang="en-US" dirty="0"/>
              <a:t>The first step is data preprocessing, which includes collecting historical traffic flow data and performing necessary data cleaning and normalization. </a:t>
            </a:r>
          </a:p>
          <a:p>
            <a:pPr marL="285750" indent="-285750">
              <a:buFont typeface="Arial" panose="020B0604020202020204" pitchFamily="34" charset="0"/>
              <a:buChar char="•"/>
            </a:pPr>
            <a:r>
              <a:rPr lang="en-US" dirty="0"/>
              <a:t>The LSTM architecture is then designed, comprising input layers, LSTM layers, and output </a:t>
            </a:r>
            <a:r>
              <a:rPr lang="en-US" dirty="0" err="1"/>
              <a:t>layers.To</a:t>
            </a:r>
            <a:r>
              <a:rPr lang="en-US" dirty="0"/>
              <a:t> evaluate the model's performance, a portion of the dataset is reserved for validation and testing. </a:t>
            </a:r>
          </a:p>
          <a:p>
            <a:pPr marL="285750" indent="-285750">
              <a:buFont typeface="Arial" panose="020B0604020202020204" pitchFamily="34" charset="0"/>
              <a:buChar char="•"/>
            </a:pPr>
            <a:r>
              <a:rPr lang="en-US" dirty="0"/>
              <a:t>Finally, the trained LSTM model is utilized to predict future traffic flow by feeding it with sequential input data</a:t>
            </a:r>
            <a:endParaRPr lang="en-IN" dirty="0"/>
          </a:p>
        </p:txBody>
      </p:sp>
      <p:sp>
        <p:nvSpPr>
          <p:cNvPr id="8" name="TextBox 7">
            <a:extLst>
              <a:ext uri="{FF2B5EF4-FFF2-40B4-BE49-F238E27FC236}">
                <a16:creationId xmlns:a16="http://schemas.microsoft.com/office/drawing/2014/main" id="{DFFBF1A2-747E-A632-199A-4624C41BE188}"/>
              </a:ext>
            </a:extLst>
          </p:cNvPr>
          <p:cNvSpPr txBox="1"/>
          <p:nvPr/>
        </p:nvSpPr>
        <p:spPr>
          <a:xfrm>
            <a:off x="932638" y="2100082"/>
            <a:ext cx="16013242"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Architecture</a:t>
            </a:r>
            <a:endParaRPr lang="en-IN" dirty="0">
              <a:effectLst/>
            </a:endParaRPr>
          </a:p>
        </p:txBody>
      </p:sp>
    </p:spTree>
    <p:extLst>
      <p:ext uri="{BB962C8B-B14F-4D97-AF65-F5344CB8AC3E}">
        <p14:creationId xmlns:p14="http://schemas.microsoft.com/office/powerpoint/2010/main" val="4958218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316"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579490" y="-2195699"/>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146454" y="-1034961"/>
            <a:ext cx="2020596" cy="363542"/>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solidFill>
                <a:latin typeface="Bookman Old Style" panose="02050604050505020204" pitchFamily="18" charset="0"/>
              </a:rPr>
              <a:t>Introduction</a:t>
            </a:r>
            <a:r>
              <a:rPr lang="en-IN" altLang="en-US">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2310645" y="406259"/>
            <a:ext cx="4967243" cy="43700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1203374" y="847872"/>
            <a:ext cx="4134436" cy="42115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kern="1200" dirty="0">
                <a:solidFill>
                  <a:srgbClr val="44546A"/>
                </a:solidFill>
                <a:effectLst/>
                <a:latin typeface="Bookman Old Style" panose="02050604050505020204" pitchFamily="18" charset="0"/>
                <a:ea typeface="+mn-ea"/>
                <a:cs typeface="+mn-cs"/>
              </a:rPr>
              <a:t>Abstract</a:t>
            </a:r>
            <a:endParaRPr lang="en-US"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52346" y="1256471"/>
            <a:ext cx="7426276" cy="77557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Proposed System</a:t>
            </a:r>
            <a:endParaRPr lang="en-IN" dirty="0">
              <a:effectLst/>
            </a:endParaRPr>
          </a:p>
          <a:p>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261341" y="2774404"/>
            <a:ext cx="6751021" cy="603305"/>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kern="1200" dirty="0">
                <a:solidFill>
                  <a:srgbClr val="44546A"/>
                </a:solidFill>
                <a:effectLst/>
                <a:latin typeface="Bookman Old Style" panose="02050604050505020204" pitchFamily="18" charset="0"/>
                <a:ea typeface="+mn-ea"/>
                <a:cs typeface="+mn-cs"/>
              </a:rPr>
              <a:t>Results and Discussions</a:t>
            </a:r>
            <a:endParaRPr lang="en-IN" dirty="0">
              <a:effectLst/>
            </a:endParaRPr>
          </a:p>
          <a:p>
            <a:endParaRPr lang="en-IN" altLang="en-US" sz="4000" dirty="0">
              <a:solidFill>
                <a:schemeClr val="tx2"/>
              </a:solidFill>
              <a:latin typeface="Bookman Old Style" panose="02050604050505020204" pitchFamily="18" charset="0"/>
            </a:endParaRPr>
          </a:p>
          <a:p>
            <a:endParaRPr lang="en-IN" altLang="en-US" sz="4000" dirty="0">
              <a:solidFill>
                <a:schemeClr val="tx2"/>
              </a:solidFill>
              <a:latin typeface="Bookman Old Style" panose="02050604050505020204" pitchFamily="18" charset="0"/>
            </a:endParaRPr>
          </a:p>
          <a:p>
            <a:endParaRPr lang="en-US" sz="4000" dirty="0">
              <a:solidFill>
                <a:schemeClr val="tx2"/>
              </a:solidFill>
              <a:latin typeface="Bookman Old Style" panose="02050604050505020204" pitchFamily="18" charset="0"/>
            </a:endParaRPr>
          </a:p>
        </p:txBody>
      </p:sp>
      <p:sp>
        <p:nvSpPr>
          <p:cNvPr id="4" name="Content Placeholder 2">
            <a:extLst>
              <a:ext uri="{FF2B5EF4-FFF2-40B4-BE49-F238E27FC236}">
                <a16:creationId xmlns:a16="http://schemas.microsoft.com/office/drawing/2014/main" id="{2C5EE27D-6FE0-74C2-0614-26DBEAC43740}"/>
              </a:ext>
            </a:extLst>
          </p:cNvPr>
          <p:cNvSpPr txBox="1">
            <a:spLocks/>
          </p:cNvSpPr>
          <p:nvPr/>
        </p:nvSpPr>
        <p:spPr>
          <a:xfrm>
            <a:off x="1387162" y="3525362"/>
            <a:ext cx="2412939" cy="511997"/>
          </a:xfrm>
          <a:prstGeom prst="rect">
            <a:avLst/>
          </a:prstGeom>
        </p:spPr>
        <p:txBody>
          <a:bodyPr>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800" kern="1200" dirty="0">
                <a:solidFill>
                  <a:srgbClr val="44546A"/>
                </a:solidFill>
                <a:effectLst/>
                <a:latin typeface="Bookman Old Style" panose="02050604050505020204" pitchFamily="18" charset="0"/>
                <a:ea typeface="+mn-ea"/>
                <a:cs typeface="+mn-cs"/>
              </a:rPr>
              <a:t>Conclusion</a:t>
            </a:r>
            <a:endParaRPr lang="en-IN" sz="3800" dirty="0">
              <a:effectLst/>
            </a:endParaRPr>
          </a:p>
          <a:p>
            <a:endParaRPr lang="en-IN" altLang="en-US" dirty="0">
              <a:solidFill>
                <a:schemeClr val="tx2"/>
              </a:solidFill>
              <a:latin typeface="Bookman Old Style" panose="02050604050505020204" pitchFamily="18" charset="0"/>
            </a:endParaRPr>
          </a:p>
          <a:p>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p:txBody>
      </p:sp>
      <p:grpSp>
        <p:nvGrpSpPr>
          <p:cNvPr id="24" name="Group 23">
            <a:extLst>
              <a:ext uri="{FF2B5EF4-FFF2-40B4-BE49-F238E27FC236}">
                <a16:creationId xmlns:a16="http://schemas.microsoft.com/office/drawing/2014/main" id="{0AA489C8-6B03-F237-C10B-C0D2680A6AE4}"/>
              </a:ext>
            </a:extLst>
          </p:cNvPr>
          <p:cNvGrpSpPr/>
          <p:nvPr/>
        </p:nvGrpSpPr>
        <p:grpSpPr>
          <a:xfrm>
            <a:off x="-116205" y="6278740"/>
            <a:ext cx="12424410" cy="296371"/>
            <a:chOff x="-116205" y="6254065"/>
            <a:chExt cx="12424410" cy="296371"/>
          </a:xfrm>
        </p:grpSpPr>
        <p:cxnSp>
          <p:nvCxnSpPr>
            <p:cNvPr id="25" name="Straight Connector 24">
              <a:extLst>
                <a:ext uri="{FF2B5EF4-FFF2-40B4-BE49-F238E27FC236}">
                  <a16:creationId xmlns:a16="http://schemas.microsoft.com/office/drawing/2014/main" id="{533433D6-1411-B50E-B1D5-CC08E7CFCBD8}"/>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Terminator 25">
              <a:hlinkClick r:id="rId3" action="ppaction://hlinksldjump"/>
              <a:extLst>
                <a:ext uri="{FF2B5EF4-FFF2-40B4-BE49-F238E27FC236}">
                  <a16:creationId xmlns:a16="http://schemas.microsoft.com/office/drawing/2014/main" id="{CBA37FEB-FEA2-05C9-84C5-9FC6B21141C0}"/>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Flowchart: Terminator 26">
              <a:hlinkClick r:id="rId4" action="ppaction://hlinksldjump"/>
              <a:extLst>
                <a:ext uri="{FF2B5EF4-FFF2-40B4-BE49-F238E27FC236}">
                  <a16:creationId xmlns:a16="http://schemas.microsoft.com/office/drawing/2014/main" id="{5349153D-23B1-EFED-FF1C-F0790DB171E7}"/>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Terminator 27">
              <a:hlinkClick r:id="rId5" action="ppaction://hlinksldjump"/>
              <a:extLst>
                <a:ext uri="{FF2B5EF4-FFF2-40B4-BE49-F238E27FC236}">
                  <a16:creationId xmlns:a16="http://schemas.microsoft.com/office/drawing/2014/main" id="{043D8DCD-53A4-8664-8E9A-1208AC63081E}"/>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Terminator 28">
              <a:hlinkClick r:id="rId6" action="ppaction://hlinksldjump"/>
              <a:extLst>
                <a:ext uri="{FF2B5EF4-FFF2-40B4-BE49-F238E27FC236}">
                  <a16:creationId xmlns:a16="http://schemas.microsoft.com/office/drawing/2014/main" id="{E2A242B3-7257-9179-DDB5-3E818CC6B9EA}"/>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a:hlinkClick r:id="rId7" action="ppaction://hlinksldjump"/>
              <a:extLst>
                <a:ext uri="{FF2B5EF4-FFF2-40B4-BE49-F238E27FC236}">
                  <a16:creationId xmlns:a16="http://schemas.microsoft.com/office/drawing/2014/main" id="{AE7EF309-B79B-A984-F32C-94B38BD9063D}"/>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Flowchart: Terminator 30">
              <a:hlinkClick r:id="rId8" action="ppaction://hlinksldjump"/>
              <a:extLst>
                <a:ext uri="{FF2B5EF4-FFF2-40B4-BE49-F238E27FC236}">
                  <a16:creationId xmlns:a16="http://schemas.microsoft.com/office/drawing/2014/main" id="{291A7226-A26C-6FF8-2042-E8531E8B553B}"/>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Terminator 31">
              <a:hlinkClick r:id="rId9" action="ppaction://hlinksldjump"/>
              <a:extLst>
                <a:ext uri="{FF2B5EF4-FFF2-40B4-BE49-F238E27FC236}">
                  <a16:creationId xmlns:a16="http://schemas.microsoft.com/office/drawing/2014/main" id="{4388398A-80A0-0FB2-87B2-8A85D88EE0B3}"/>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Terminator 32">
              <a:hlinkClick r:id="rId10" action="ppaction://hlinksldjump"/>
              <a:extLst>
                <a:ext uri="{FF2B5EF4-FFF2-40B4-BE49-F238E27FC236}">
                  <a16:creationId xmlns:a16="http://schemas.microsoft.com/office/drawing/2014/main" id="{1133535A-14ED-D077-63A1-13022C002E25}"/>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Flowchart: Terminator 22">
            <a:extLst>
              <a:ext uri="{FF2B5EF4-FFF2-40B4-BE49-F238E27FC236}">
                <a16:creationId xmlns:a16="http://schemas.microsoft.com/office/drawing/2014/main" id="{AC3E07F6-70A9-F61F-0070-CD3A6EB84E7D}"/>
              </a:ext>
            </a:extLst>
          </p:cNvPr>
          <p:cNvSpPr/>
          <p:nvPr/>
        </p:nvSpPr>
        <p:spPr>
          <a:xfrm>
            <a:off x="9222078"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descr="1 Handwritten Character Recognition System | Download Scientific Diagram">
            <a:extLst>
              <a:ext uri="{FF2B5EF4-FFF2-40B4-BE49-F238E27FC236}">
                <a16:creationId xmlns:a16="http://schemas.microsoft.com/office/drawing/2014/main" id="{4E3DA361-B2C4-A455-9207-AC658518521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2081892" y="1644260"/>
            <a:ext cx="4457700" cy="4069080"/>
          </a:xfrm>
          <a:prstGeom prst="rect">
            <a:avLst/>
          </a:prstGeom>
          <a:noFill/>
          <a:ln>
            <a:noFill/>
          </a:ln>
        </p:spPr>
      </p:pic>
      <p:sp>
        <p:nvSpPr>
          <p:cNvPr id="35" name="Rectangle 34">
            <a:extLst>
              <a:ext uri="{FF2B5EF4-FFF2-40B4-BE49-F238E27FC236}">
                <a16:creationId xmlns:a16="http://schemas.microsoft.com/office/drawing/2014/main" id="{E731AFD1-BC2A-B75B-EB94-5827942D0994}"/>
              </a:ext>
            </a:extLst>
          </p:cNvPr>
          <p:cNvSpPr/>
          <p:nvPr/>
        </p:nvSpPr>
        <p:spPr>
          <a:xfrm>
            <a:off x="12308205" y="2219874"/>
            <a:ext cx="7763069" cy="2862322"/>
          </a:xfrm>
          <a:prstGeom prst="rect">
            <a:avLst/>
          </a:prstGeom>
        </p:spPr>
        <p:txBody>
          <a:bodyPr wrap="square">
            <a:spAutoFit/>
          </a:bodyPr>
          <a:lstStyle/>
          <a:p>
            <a:pPr algn="just"/>
            <a:r>
              <a:rPr lang="en-US" sz="2000" dirty="0">
                <a:solidFill>
                  <a:srgbClr val="374151"/>
                </a:solidFill>
                <a:latin typeface="Times New Roman" panose="02020603050405020304" pitchFamily="18" charset="0"/>
                <a:cs typeface="Times New Roman" panose="02020603050405020304" pitchFamily="18" charset="0"/>
              </a:rPr>
              <a:t>The observations of this study will include the performance of the MPSVM-based system for handwritten recognition in comparison to traditional SVM models. The performance metrics that will be used include accuracy, precision, recall, and F1-score. The study will also evaluate the impact of different feature extraction techniques and </a:t>
            </a:r>
            <a:r>
              <a:rPr lang="en-US" sz="2000" dirty="0" err="1">
                <a:solidFill>
                  <a:srgbClr val="374151"/>
                </a:solidFill>
                <a:latin typeface="Times New Roman" panose="02020603050405020304" pitchFamily="18" charset="0"/>
                <a:cs typeface="Times New Roman" panose="02020603050405020304" pitchFamily="18" charset="0"/>
              </a:rPr>
              <a:t>hyperparameters</a:t>
            </a:r>
            <a:r>
              <a:rPr lang="en-US" sz="2000" dirty="0">
                <a:solidFill>
                  <a:srgbClr val="374151"/>
                </a:solidFill>
                <a:latin typeface="Times New Roman" panose="02020603050405020304" pitchFamily="18" charset="0"/>
                <a:cs typeface="Times New Roman" panose="02020603050405020304" pitchFamily="18" charset="0"/>
              </a:rPr>
              <a:t> on the performance of the MPSVM model. The observations of this study will provide insights into the effectiveness of MPSVM for handwritten recognition and its potential applications in real-world scenarios.</a:t>
            </a:r>
            <a:endParaRPr lang="en-US"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E45A91C-6F44-7127-DF6F-1FADF034027E}"/>
              </a:ext>
            </a:extLst>
          </p:cNvPr>
          <p:cNvSpPr txBox="1"/>
          <p:nvPr/>
        </p:nvSpPr>
        <p:spPr>
          <a:xfrm>
            <a:off x="937542" y="1873943"/>
            <a:ext cx="14828520" cy="707886"/>
          </a:xfrm>
          <a:prstGeom prst="rect">
            <a:avLst/>
          </a:prstGeom>
          <a:noFill/>
        </p:spPr>
        <p:txBody>
          <a:bodyPr wrap="square">
            <a:spAutoFit/>
          </a:bodyPr>
          <a:lstStyle/>
          <a:p>
            <a:pPr marL="0" algn="l" rtl="0" eaLnBrk="1" latinLnBrk="0" hangingPunct="1">
              <a:spcBef>
                <a:spcPts val="0"/>
              </a:spcBef>
              <a:spcAft>
                <a:spcPts val="0"/>
              </a:spcAft>
            </a:pPr>
            <a:r>
              <a:rPr lang="en-US" sz="4000" kern="1200" dirty="0">
                <a:solidFill>
                  <a:srgbClr val="44546A"/>
                </a:solidFill>
                <a:effectLst/>
                <a:latin typeface="Bookman Old Style" panose="02050604050505020204" pitchFamily="18" charset="0"/>
                <a:ea typeface="+mn-ea"/>
                <a:cs typeface="+mn-cs"/>
              </a:rPr>
              <a:t>Architecture</a:t>
            </a:r>
            <a:endParaRPr lang="en-IN" sz="4000" dirty="0">
              <a:effectLst/>
            </a:endParaRPr>
          </a:p>
        </p:txBody>
      </p:sp>
      <p:pic>
        <p:nvPicPr>
          <p:cNvPr id="21" name="Picture 20">
            <a:extLst>
              <a:ext uri="{FF2B5EF4-FFF2-40B4-BE49-F238E27FC236}">
                <a16:creationId xmlns:a16="http://schemas.microsoft.com/office/drawing/2014/main" id="{DE3040A4-7F4B-739E-EDB2-AFD6CADF43F1}"/>
              </a:ext>
            </a:extLst>
          </p:cNvPr>
          <p:cNvPicPr>
            <a:picLocks noChangeAspect="1"/>
          </p:cNvPicPr>
          <p:nvPr/>
        </p:nvPicPr>
        <p:blipFill>
          <a:blip r:embed="rId12"/>
          <a:stretch>
            <a:fillRect/>
          </a:stretch>
        </p:blipFill>
        <p:spPr>
          <a:xfrm>
            <a:off x="4753816" y="1922644"/>
            <a:ext cx="6416461" cy="3512312"/>
          </a:xfrm>
          <a:prstGeom prst="rect">
            <a:avLst/>
          </a:prstGeom>
        </p:spPr>
      </p:pic>
    </p:spTree>
    <p:extLst>
      <p:ext uri="{BB962C8B-B14F-4D97-AF65-F5344CB8AC3E}">
        <p14:creationId xmlns:p14="http://schemas.microsoft.com/office/powerpoint/2010/main" val="1227600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316"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579490" y="-2195699"/>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146454" y="-1034961"/>
            <a:ext cx="2020596" cy="363542"/>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solidFill>
                <a:latin typeface="Bookman Old Style" panose="02050604050505020204" pitchFamily="18" charset="0"/>
              </a:rPr>
              <a:t>Introduction</a:t>
            </a:r>
            <a:r>
              <a:rPr lang="en-IN" altLang="en-US">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2527927" y="103861"/>
            <a:ext cx="4967243" cy="43700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2120153" y="528385"/>
            <a:ext cx="4134436" cy="42115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kern="1200" dirty="0">
                <a:solidFill>
                  <a:srgbClr val="44546A"/>
                </a:solidFill>
                <a:effectLst/>
                <a:latin typeface="Bookman Old Style" panose="02050604050505020204" pitchFamily="18" charset="0"/>
                <a:ea typeface="+mn-ea"/>
                <a:cs typeface="+mn-cs"/>
              </a:rPr>
              <a:t>Abstract</a:t>
            </a:r>
            <a:endParaRPr lang="en-US"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1646410" y="804744"/>
            <a:ext cx="7426276" cy="77557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Proposed System</a:t>
            </a:r>
            <a:endParaRPr lang="en-IN" dirty="0">
              <a:effectLst/>
            </a:endParaRPr>
          </a:p>
          <a:p>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863844" y="1658899"/>
            <a:ext cx="6751021" cy="603305"/>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kern="1200" dirty="0">
                <a:solidFill>
                  <a:srgbClr val="44546A"/>
                </a:solidFill>
                <a:effectLst/>
                <a:latin typeface="Bookman Old Style" panose="02050604050505020204" pitchFamily="18" charset="0"/>
                <a:ea typeface="+mn-ea"/>
                <a:cs typeface="+mn-cs"/>
              </a:rPr>
              <a:t>Results and Discussions</a:t>
            </a:r>
            <a:endParaRPr lang="en-IN" sz="4000" dirty="0">
              <a:effectLst/>
            </a:endParaRPr>
          </a:p>
          <a:p>
            <a:endParaRPr lang="en-IN" altLang="en-US" sz="4000" dirty="0">
              <a:solidFill>
                <a:schemeClr val="tx2"/>
              </a:solidFill>
              <a:latin typeface="Bookman Old Style" panose="02050604050505020204" pitchFamily="18" charset="0"/>
            </a:endParaRPr>
          </a:p>
          <a:p>
            <a:endParaRPr lang="en-IN" altLang="en-US" sz="4000" dirty="0">
              <a:solidFill>
                <a:schemeClr val="tx2"/>
              </a:solidFill>
              <a:latin typeface="Bookman Old Style" panose="02050604050505020204" pitchFamily="18" charset="0"/>
            </a:endParaRPr>
          </a:p>
          <a:p>
            <a:endParaRPr lang="en-US" sz="4000" dirty="0">
              <a:solidFill>
                <a:schemeClr val="tx2"/>
              </a:solidFill>
              <a:latin typeface="Bookman Old Style" panose="02050604050505020204" pitchFamily="18" charset="0"/>
            </a:endParaRPr>
          </a:p>
        </p:txBody>
      </p:sp>
      <p:sp>
        <p:nvSpPr>
          <p:cNvPr id="4" name="Content Placeholder 2">
            <a:extLst>
              <a:ext uri="{FF2B5EF4-FFF2-40B4-BE49-F238E27FC236}">
                <a16:creationId xmlns:a16="http://schemas.microsoft.com/office/drawing/2014/main" id="{2C5EE27D-6FE0-74C2-0614-26DBEAC43740}"/>
              </a:ext>
            </a:extLst>
          </p:cNvPr>
          <p:cNvSpPr txBox="1">
            <a:spLocks/>
          </p:cNvSpPr>
          <p:nvPr/>
        </p:nvSpPr>
        <p:spPr>
          <a:xfrm>
            <a:off x="1352545" y="2885724"/>
            <a:ext cx="2412939" cy="511997"/>
          </a:xfrm>
          <a:prstGeom prst="rect">
            <a:avLst/>
          </a:prstGeom>
        </p:spPr>
        <p:txBody>
          <a:bodyPr>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800" kern="1200" dirty="0">
                <a:solidFill>
                  <a:srgbClr val="44546A"/>
                </a:solidFill>
                <a:effectLst/>
                <a:latin typeface="Bookman Old Style" panose="02050604050505020204" pitchFamily="18" charset="0"/>
                <a:ea typeface="+mn-ea"/>
                <a:cs typeface="+mn-cs"/>
              </a:rPr>
              <a:t>Conclusion</a:t>
            </a:r>
            <a:endParaRPr lang="en-IN" sz="3800" dirty="0">
              <a:effectLst/>
            </a:endParaRPr>
          </a:p>
          <a:p>
            <a:endParaRPr lang="en-IN" altLang="en-US" dirty="0">
              <a:solidFill>
                <a:schemeClr val="tx2"/>
              </a:solidFill>
              <a:latin typeface="Bookman Old Style" panose="02050604050505020204" pitchFamily="18" charset="0"/>
            </a:endParaRPr>
          </a:p>
          <a:p>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p:txBody>
      </p:sp>
      <p:grpSp>
        <p:nvGrpSpPr>
          <p:cNvPr id="24" name="Group 23">
            <a:extLst>
              <a:ext uri="{FF2B5EF4-FFF2-40B4-BE49-F238E27FC236}">
                <a16:creationId xmlns:a16="http://schemas.microsoft.com/office/drawing/2014/main" id="{0AA489C8-6B03-F237-C10B-C0D2680A6AE4}"/>
              </a:ext>
            </a:extLst>
          </p:cNvPr>
          <p:cNvGrpSpPr/>
          <p:nvPr/>
        </p:nvGrpSpPr>
        <p:grpSpPr>
          <a:xfrm>
            <a:off x="-116205" y="6278740"/>
            <a:ext cx="12424410" cy="296371"/>
            <a:chOff x="-116205" y="6254065"/>
            <a:chExt cx="12424410" cy="296371"/>
          </a:xfrm>
        </p:grpSpPr>
        <p:cxnSp>
          <p:nvCxnSpPr>
            <p:cNvPr id="25" name="Straight Connector 24">
              <a:extLst>
                <a:ext uri="{FF2B5EF4-FFF2-40B4-BE49-F238E27FC236}">
                  <a16:creationId xmlns:a16="http://schemas.microsoft.com/office/drawing/2014/main" id="{533433D6-1411-B50E-B1D5-CC08E7CFCBD8}"/>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Terminator 25">
              <a:hlinkClick r:id="rId3" action="ppaction://hlinksldjump"/>
              <a:extLst>
                <a:ext uri="{FF2B5EF4-FFF2-40B4-BE49-F238E27FC236}">
                  <a16:creationId xmlns:a16="http://schemas.microsoft.com/office/drawing/2014/main" id="{CBA37FEB-FEA2-05C9-84C5-9FC6B21141C0}"/>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Flowchart: Terminator 26">
              <a:hlinkClick r:id="rId4" action="ppaction://hlinksldjump"/>
              <a:extLst>
                <a:ext uri="{FF2B5EF4-FFF2-40B4-BE49-F238E27FC236}">
                  <a16:creationId xmlns:a16="http://schemas.microsoft.com/office/drawing/2014/main" id="{5349153D-23B1-EFED-FF1C-F0790DB171E7}"/>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Terminator 27">
              <a:hlinkClick r:id="rId5" action="ppaction://hlinksldjump"/>
              <a:extLst>
                <a:ext uri="{FF2B5EF4-FFF2-40B4-BE49-F238E27FC236}">
                  <a16:creationId xmlns:a16="http://schemas.microsoft.com/office/drawing/2014/main" id="{043D8DCD-53A4-8664-8E9A-1208AC63081E}"/>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Terminator 28">
              <a:hlinkClick r:id="rId6" action="ppaction://hlinksldjump"/>
              <a:extLst>
                <a:ext uri="{FF2B5EF4-FFF2-40B4-BE49-F238E27FC236}">
                  <a16:creationId xmlns:a16="http://schemas.microsoft.com/office/drawing/2014/main" id="{E2A242B3-7257-9179-DDB5-3E818CC6B9EA}"/>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a:hlinkClick r:id="rId7" action="ppaction://hlinksldjump"/>
              <a:extLst>
                <a:ext uri="{FF2B5EF4-FFF2-40B4-BE49-F238E27FC236}">
                  <a16:creationId xmlns:a16="http://schemas.microsoft.com/office/drawing/2014/main" id="{AE7EF309-B79B-A984-F32C-94B38BD9063D}"/>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Flowchart: Terminator 30">
              <a:hlinkClick r:id="rId8" action="ppaction://hlinksldjump"/>
              <a:extLst>
                <a:ext uri="{FF2B5EF4-FFF2-40B4-BE49-F238E27FC236}">
                  <a16:creationId xmlns:a16="http://schemas.microsoft.com/office/drawing/2014/main" id="{291A7226-A26C-6FF8-2042-E8531E8B553B}"/>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Terminator 31">
              <a:hlinkClick r:id="rId9" action="ppaction://hlinksldjump"/>
              <a:extLst>
                <a:ext uri="{FF2B5EF4-FFF2-40B4-BE49-F238E27FC236}">
                  <a16:creationId xmlns:a16="http://schemas.microsoft.com/office/drawing/2014/main" id="{4388398A-80A0-0FB2-87B2-8A85D88EE0B3}"/>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Terminator 32">
              <a:hlinkClick r:id="rId10" action="ppaction://hlinksldjump"/>
              <a:extLst>
                <a:ext uri="{FF2B5EF4-FFF2-40B4-BE49-F238E27FC236}">
                  <a16:creationId xmlns:a16="http://schemas.microsoft.com/office/drawing/2014/main" id="{1133535A-14ED-D077-63A1-13022C002E25}"/>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Flowchart: Terminator 22">
            <a:extLst>
              <a:ext uri="{FF2B5EF4-FFF2-40B4-BE49-F238E27FC236}">
                <a16:creationId xmlns:a16="http://schemas.microsoft.com/office/drawing/2014/main" id="{AC3E07F6-70A9-F61F-0070-CD3A6EB84E7D}"/>
              </a:ext>
            </a:extLst>
          </p:cNvPr>
          <p:cNvSpPr/>
          <p:nvPr/>
        </p:nvSpPr>
        <p:spPr>
          <a:xfrm>
            <a:off x="9222078"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descr="1 Handwritten Character Recognition System | Download Scientific Diagram">
            <a:extLst>
              <a:ext uri="{FF2B5EF4-FFF2-40B4-BE49-F238E27FC236}">
                <a16:creationId xmlns:a16="http://schemas.microsoft.com/office/drawing/2014/main" id="{4E3DA361-B2C4-A455-9207-AC658518521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2081892" y="1644260"/>
            <a:ext cx="4457700" cy="4069080"/>
          </a:xfrm>
          <a:prstGeom prst="rect">
            <a:avLst/>
          </a:prstGeom>
          <a:noFill/>
          <a:ln>
            <a:noFill/>
          </a:ln>
        </p:spPr>
      </p:pic>
      <p:sp>
        <p:nvSpPr>
          <p:cNvPr id="35" name="Rectangle 34">
            <a:extLst>
              <a:ext uri="{FF2B5EF4-FFF2-40B4-BE49-F238E27FC236}">
                <a16:creationId xmlns:a16="http://schemas.microsoft.com/office/drawing/2014/main" id="{E731AFD1-BC2A-B75B-EB94-5827942D0994}"/>
              </a:ext>
            </a:extLst>
          </p:cNvPr>
          <p:cNvSpPr/>
          <p:nvPr/>
        </p:nvSpPr>
        <p:spPr>
          <a:xfrm>
            <a:off x="12308205" y="2219874"/>
            <a:ext cx="7763069" cy="2862322"/>
          </a:xfrm>
          <a:prstGeom prst="rect">
            <a:avLst/>
          </a:prstGeom>
        </p:spPr>
        <p:txBody>
          <a:bodyPr wrap="square">
            <a:spAutoFit/>
          </a:bodyPr>
          <a:lstStyle/>
          <a:p>
            <a:pPr algn="just"/>
            <a:r>
              <a:rPr lang="en-US" sz="2000" dirty="0">
                <a:solidFill>
                  <a:srgbClr val="374151"/>
                </a:solidFill>
                <a:latin typeface="Times New Roman" panose="02020603050405020304" pitchFamily="18" charset="0"/>
                <a:cs typeface="Times New Roman" panose="02020603050405020304" pitchFamily="18" charset="0"/>
              </a:rPr>
              <a:t>The observations of this study will include the performance of the MPSVM-based system for handwritten recognition in comparison to traditional SVM models. The performance metrics that will be used include accuracy, precision, recall, and F1-score. The study will also evaluate the impact of different feature extraction techniques and </a:t>
            </a:r>
            <a:r>
              <a:rPr lang="en-US" sz="2000" dirty="0" err="1">
                <a:solidFill>
                  <a:srgbClr val="374151"/>
                </a:solidFill>
                <a:latin typeface="Times New Roman" panose="02020603050405020304" pitchFamily="18" charset="0"/>
                <a:cs typeface="Times New Roman" panose="02020603050405020304" pitchFamily="18" charset="0"/>
              </a:rPr>
              <a:t>hyperparameters</a:t>
            </a:r>
            <a:r>
              <a:rPr lang="en-US" sz="2000" dirty="0">
                <a:solidFill>
                  <a:srgbClr val="374151"/>
                </a:solidFill>
                <a:latin typeface="Times New Roman" panose="02020603050405020304" pitchFamily="18" charset="0"/>
                <a:cs typeface="Times New Roman" panose="02020603050405020304" pitchFamily="18" charset="0"/>
              </a:rPr>
              <a:t> on the performance of the MPSVM model. The observations of this study will provide insights into the effectiveness of MPSVM for handwritten recognition and its potential applications in real-world scenarios.</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E7B2B7-A394-1967-B540-F79F86675F29}"/>
              </a:ext>
            </a:extLst>
          </p:cNvPr>
          <p:cNvPicPr>
            <a:picLocks noChangeAspect="1"/>
          </p:cNvPicPr>
          <p:nvPr/>
        </p:nvPicPr>
        <p:blipFill>
          <a:blip r:embed="rId12"/>
          <a:stretch>
            <a:fillRect/>
          </a:stretch>
        </p:blipFill>
        <p:spPr>
          <a:xfrm>
            <a:off x="2728339" y="2455578"/>
            <a:ext cx="4084908" cy="3734661"/>
          </a:xfrm>
          <a:prstGeom prst="rect">
            <a:avLst/>
          </a:prstGeom>
        </p:spPr>
      </p:pic>
      <p:pic>
        <p:nvPicPr>
          <p:cNvPr id="17" name="Picture 16">
            <a:extLst>
              <a:ext uri="{FF2B5EF4-FFF2-40B4-BE49-F238E27FC236}">
                <a16:creationId xmlns:a16="http://schemas.microsoft.com/office/drawing/2014/main" id="{64CB09FF-84A4-6672-62E1-092CF3EB9E8D}"/>
              </a:ext>
            </a:extLst>
          </p:cNvPr>
          <p:cNvPicPr>
            <a:picLocks noChangeAspect="1"/>
          </p:cNvPicPr>
          <p:nvPr/>
        </p:nvPicPr>
        <p:blipFill>
          <a:blip r:embed="rId13"/>
          <a:stretch>
            <a:fillRect/>
          </a:stretch>
        </p:blipFill>
        <p:spPr>
          <a:xfrm>
            <a:off x="7134908" y="2465586"/>
            <a:ext cx="4300117" cy="3548079"/>
          </a:xfrm>
          <a:prstGeom prst="rect">
            <a:avLst/>
          </a:prstGeom>
        </p:spPr>
      </p:pic>
      <p:sp>
        <p:nvSpPr>
          <p:cNvPr id="8" name="TextBox 7">
            <a:extLst>
              <a:ext uri="{FF2B5EF4-FFF2-40B4-BE49-F238E27FC236}">
                <a16:creationId xmlns:a16="http://schemas.microsoft.com/office/drawing/2014/main" id="{19C7518B-44D4-540A-3033-F0969432B069}"/>
              </a:ext>
            </a:extLst>
          </p:cNvPr>
          <p:cNvSpPr txBox="1"/>
          <p:nvPr/>
        </p:nvSpPr>
        <p:spPr>
          <a:xfrm>
            <a:off x="-130574" y="1282207"/>
            <a:ext cx="14828520"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Architecture</a:t>
            </a:r>
            <a:endParaRPr lang="en-IN" dirty="0">
              <a:effectLst/>
            </a:endParaRPr>
          </a:p>
        </p:txBody>
      </p:sp>
    </p:spTree>
    <p:extLst>
      <p:ext uri="{BB962C8B-B14F-4D97-AF65-F5344CB8AC3E}">
        <p14:creationId xmlns:p14="http://schemas.microsoft.com/office/powerpoint/2010/main" val="38592952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1613375" y="-2441970"/>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80442" y="-820771"/>
            <a:ext cx="2020596" cy="363542"/>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solidFill>
                <a:latin typeface="Bookman Old Style" panose="02050604050505020204" pitchFamily="18" charset="0"/>
              </a:rPr>
              <a:t>Introduction</a:t>
            </a:r>
            <a:r>
              <a:rPr lang="en-IN" altLang="en-US">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1001413" y="-1929564"/>
            <a:ext cx="4967243" cy="43700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1691593" y="915827"/>
            <a:ext cx="4134436" cy="42115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Research Gap</a:t>
            </a: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2846985" y="931059"/>
            <a:ext cx="7426276" cy="77557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Block Diagram/ Architecture</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06145" y="1324837"/>
            <a:ext cx="6224865" cy="603305"/>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Results and   Discussions</a:t>
            </a:r>
            <a:endParaRPr lang="en-IN" dirty="0">
              <a:effectLst/>
            </a:endParaRPr>
          </a:p>
          <a:p>
            <a:endParaRPr lang="en-IN"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49D4E3E3-354A-3993-141C-DA40DA1B7543}"/>
              </a:ext>
            </a:extLst>
          </p:cNvPr>
          <p:cNvSpPr txBox="1">
            <a:spLocks/>
          </p:cNvSpPr>
          <p:nvPr/>
        </p:nvSpPr>
        <p:spPr>
          <a:xfrm>
            <a:off x="-507315" y="1900818"/>
            <a:ext cx="4473145" cy="603305"/>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altLang="en-US" sz="4000" dirty="0">
                <a:solidFill>
                  <a:schemeClr val="tx2"/>
                </a:solidFill>
                <a:latin typeface="Bookman Old Style" panose="02050604050505020204" pitchFamily="18" charset="0"/>
              </a:rPr>
              <a:t>Conclusion </a:t>
            </a:r>
            <a:endParaRPr lang="en-US" sz="4000" dirty="0">
              <a:solidFill>
                <a:schemeClr val="tx2"/>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69FFBA93-DF77-A766-58FB-5466070B132D}"/>
              </a:ext>
            </a:extLst>
          </p:cNvPr>
          <p:cNvGrpSpPr/>
          <p:nvPr/>
        </p:nvGrpSpPr>
        <p:grpSpPr>
          <a:xfrm>
            <a:off x="-116205" y="6278740"/>
            <a:ext cx="12424410" cy="296371"/>
            <a:chOff x="-116205" y="6254065"/>
            <a:chExt cx="12424410" cy="296371"/>
          </a:xfrm>
        </p:grpSpPr>
        <p:cxnSp>
          <p:nvCxnSpPr>
            <p:cNvPr id="8" name="Straight Connector 7">
              <a:extLst>
                <a:ext uri="{FF2B5EF4-FFF2-40B4-BE49-F238E27FC236}">
                  <a16:creationId xmlns:a16="http://schemas.microsoft.com/office/drawing/2014/main" id="{171D8C84-BD37-1B9B-7A4E-BF373883B7B6}"/>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owchart: Terminator 13">
              <a:hlinkClick r:id="rId3" action="ppaction://hlinksldjump"/>
              <a:extLst>
                <a:ext uri="{FF2B5EF4-FFF2-40B4-BE49-F238E27FC236}">
                  <a16:creationId xmlns:a16="http://schemas.microsoft.com/office/drawing/2014/main" id="{CAE491D8-0072-4E0C-1718-26D38965E91B}"/>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lowchart: Terminator 14">
              <a:hlinkClick r:id="rId4" action="ppaction://hlinksldjump"/>
              <a:extLst>
                <a:ext uri="{FF2B5EF4-FFF2-40B4-BE49-F238E27FC236}">
                  <a16:creationId xmlns:a16="http://schemas.microsoft.com/office/drawing/2014/main" id="{D6BA45AA-D8CB-930F-E6E0-56F80FE8A292}"/>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Terminator 15">
              <a:hlinkClick r:id="rId5" action="ppaction://hlinksldjump"/>
              <a:extLst>
                <a:ext uri="{FF2B5EF4-FFF2-40B4-BE49-F238E27FC236}">
                  <a16:creationId xmlns:a16="http://schemas.microsoft.com/office/drawing/2014/main" id="{2F3C3924-195A-8B77-0EAF-96FD841E7178}"/>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lowchart: Terminator 16">
              <a:hlinkClick r:id="rId6" action="ppaction://hlinksldjump"/>
              <a:extLst>
                <a:ext uri="{FF2B5EF4-FFF2-40B4-BE49-F238E27FC236}">
                  <a16:creationId xmlns:a16="http://schemas.microsoft.com/office/drawing/2014/main" id="{800AE05E-E0DA-F099-5CF9-C0D853EE84B3}"/>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Terminator 17">
              <a:hlinkClick r:id="rId7" action="ppaction://hlinksldjump"/>
              <a:extLst>
                <a:ext uri="{FF2B5EF4-FFF2-40B4-BE49-F238E27FC236}">
                  <a16:creationId xmlns:a16="http://schemas.microsoft.com/office/drawing/2014/main" id="{D2E3DE03-2B46-89B8-DCB0-E5FE2A1C06FC}"/>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Flowchart: Terminator 18">
              <a:hlinkClick r:id="rId8" action="ppaction://hlinksldjump"/>
              <a:extLst>
                <a:ext uri="{FF2B5EF4-FFF2-40B4-BE49-F238E27FC236}">
                  <a16:creationId xmlns:a16="http://schemas.microsoft.com/office/drawing/2014/main" id="{9053C00D-F218-0C5B-50A9-618C3D11AA98}"/>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Terminator 19">
              <a:hlinkClick r:id="rId9" action="ppaction://hlinksldjump"/>
              <a:extLst>
                <a:ext uri="{FF2B5EF4-FFF2-40B4-BE49-F238E27FC236}">
                  <a16:creationId xmlns:a16="http://schemas.microsoft.com/office/drawing/2014/main" id="{D0A906C1-1632-8DEC-7F5D-FCCF5471D8EA}"/>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Terminator 20">
              <a:hlinkClick r:id="rId10" action="ppaction://hlinksldjump"/>
              <a:extLst>
                <a:ext uri="{FF2B5EF4-FFF2-40B4-BE49-F238E27FC236}">
                  <a16:creationId xmlns:a16="http://schemas.microsoft.com/office/drawing/2014/main" id="{C5052F24-A3E2-D6C5-CF25-B4BAEAD81FDF}"/>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Flowchart: Terminator 3">
            <a:extLst>
              <a:ext uri="{FF2B5EF4-FFF2-40B4-BE49-F238E27FC236}">
                <a16:creationId xmlns:a16="http://schemas.microsoft.com/office/drawing/2014/main" id="{16FFFB8A-2628-2729-F959-0093DFD1D8EA}"/>
              </a:ext>
            </a:extLst>
          </p:cNvPr>
          <p:cNvSpPr/>
          <p:nvPr/>
        </p:nvSpPr>
        <p:spPr>
          <a:xfrm>
            <a:off x="10274771"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itle 1">
            <a:extLst>
              <a:ext uri="{FF2B5EF4-FFF2-40B4-BE49-F238E27FC236}">
                <a16:creationId xmlns:a16="http://schemas.microsoft.com/office/drawing/2014/main" id="{801E7257-7F09-524E-FDFA-097D15AC7A14}"/>
              </a:ext>
            </a:extLst>
          </p:cNvPr>
          <p:cNvSpPr txBox="1">
            <a:spLocks/>
          </p:cNvSpPr>
          <p:nvPr/>
        </p:nvSpPr>
        <p:spPr>
          <a:xfrm>
            <a:off x="11304648" y="2294997"/>
            <a:ext cx="8229600" cy="579438"/>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0070C0"/>
                </a:solidFill>
                <a:latin typeface="Bookman Old Style" panose="02050604050505020204" pitchFamily="18" charset="0"/>
              </a:rPr>
              <a:t>THANK YOU</a:t>
            </a:r>
          </a:p>
        </p:txBody>
      </p:sp>
      <p:sp>
        <p:nvSpPr>
          <p:cNvPr id="24" name="TextBox 23">
            <a:extLst>
              <a:ext uri="{FF2B5EF4-FFF2-40B4-BE49-F238E27FC236}">
                <a16:creationId xmlns:a16="http://schemas.microsoft.com/office/drawing/2014/main" id="{857EB8F4-9404-F6BB-3FA8-97F62F650718}"/>
              </a:ext>
            </a:extLst>
          </p:cNvPr>
          <p:cNvSpPr txBox="1"/>
          <p:nvPr/>
        </p:nvSpPr>
        <p:spPr>
          <a:xfrm>
            <a:off x="2383435" y="2874435"/>
            <a:ext cx="84019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conclusion, the vehicular traffic flow prediction model utilizing LSTM in deep learning has shown great potential in accurately forecasting traffic conditions.</a:t>
            </a:r>
          </a:p>
          <a:p>
            <a:pPr marL="285750" indent="-285750">
              <a:buFont typeface="Arial" panose="020B0604020202020204" pitchFamily="34" charset="0"/>
              <a:buChar char="•"/>
            </a:pPr>
            <a:r>
              <a:rPr lang="en-US" dirty="0"/>
              <a:t> The LSTM-based approach effectively captures the complex temporal dependencies and long-term patterns inherent in traffic flow data, resulting in improved prediction accuracy compared to traditional models.</a:t>
            </a:r>
          </a:p>
          <a:p>
            <a:pPr marL="285750" indent="-285750">
              <a:buFont typeface="Arial" panose="020B0604020202020204" pitchFamily="34" charset="0"/>
              <a:buChar char="•"/>
            </a:pPr>
            <a:r>
              <a:rPr lang="en-US" dirty="0"/>
              <a:t>Overall, the LSTM-based traffic flow prediction model presents a valuable contribution to intelligent transportation systems and has the potential to revolutionize the way traffic is managed and controlled.</a:t>
            </a:r>
            <a:endParaRPr lang="en-IN" dirty="0"/>
          </a:p>
        </p:txBody>
      </p:sp>
    </p:spTree>
    <p:extLst>
      <p:ext uri="{BB962C8B-B14F-4D97-AF65-F5344CB8AC3E}">
        <p14:creationId xmlns:p14="http://schemas.microsoft.com/office/powerpoint/2010/main" val="13304367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2188082" y="-2161292"/>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2219116" y="-2524834"/>
            <a:ext cx="2020596" cy="363542"/>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solidFill>
                <a:latin typeface="Bookman Old Style" panose="02050604050505020204" pitchFamily="18" charset="0"/>
              </a:rPr>
              <a:t>Introduction</a:t>
            </a:r>
            <a:r>
              <a:rPr lang="en-IN" altLang="en-US">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1994452" y="-1802844"/>
            <a:ext cx="4967243" cy="43700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1904358" y="-721960"/>
            <a:ext cx="4134436" cy="42115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Research Gap</a:t>
            </a: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4017663" y="421007"/>
            <a:ext cx="7426276" cy="77557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Block Diagram/ Architecture</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2219116" y="989246"/>
            <a:ext cx="6224865" cy="603305"/>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Algorithms/Flow Charts</a:t>
            </a:r>
          </a:p>
          <a:p>
            <a:endParaRPr lang="en-US" dirty="0">
              <a:solidFill>
                <a:schemeClr val="tx2"/>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49D4E3E3-354A-3993-141C-DA40DA1B7543}"/>
              </a:ext>
            </a:extLst>
          </p:cNvPr>
          <p:cNvSpPr txBox="1">
            <a:spLocks/>
          </p:cNvSpPr>
          <p:nvPr/>
        </p:nvSpPr>
        <p:spPr>
          <a:xfrm>
            <a:off x="389132" y="1169696"/>
            <a:ext cx="4166173" cy="603305"/>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Observations</a:t>
            </a:r>
            <a:r>
              <a:rPr lang="en-IN" altLang="en-US" sz="4000" dirty="0">
                <a:solidFill>
                  <a:schemeClr val="tx2"/>
                </a:solidFill>
                <a:latin typeface="Bookman Old Style" panose="02050604050505020204" pitchFamily="18" charset="0"/>
              </a:rPr>
              <a:t> </a:t>
            </a:r>
            <a:endParaRPr lang="en-US" sz="4000" dirty="0">
              <a:solidFill>
                <a:schemeClr val="tx2"/>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30C400B3-BB68-B3DA-6CFC-81A489B4AD45}"/>
              </a:ext>
            </a:extLst>
          </p:cNvPr>
          <p:cNvGrpSpPr/>
          <p:nvPr/>
        </p:nvGrpSpPr>
        <p:grpSpPr>
          <a:xfrm>
            <a:off x="-116205" y="6278740"/>
            <a:ext cx="12424410" cy="296371"/>
            <a:chOff x="-116205" y="6254065"/>
            <a:chExt cx="12424410" cy="296371"/>
          </a:xfrm>
        </p:grpSpPr>
        <p:cxnSp>
          <p:nvCxnSpPr>
            <p:cNvPr id="8" name="Straight Connector 7">
              <a:extLst>
                <a:ext uri="{FF2B5EF4-FFF2-40B4-BE49-F238E27FC236}">
                  <a16:creationId xmlns:a16="http://schemas.microsoft.com/office/drawing/2014/main" id="{2BCA52D7-9488-3E90-37E0-43AB794E6BE5}"/>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owchart: Terminator 13">
              <a:hlinkClick r:id="rId3" action="ppaction://hlinksldjump"/>
              <a:extLst>
                <a:ext uri="{FF2B5EF4-FFF2-40B4-BE49-F238E27FC236}">
                  <a16:creationId xmlns:a16="http://schemas.microsoft.com/office/drawing/2014/main" id="{D8A910E7-E2D1-B30B-661A-89DD7875F72B}"/>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lowchart: Terminator 14">
              <a:hlinkClick r:id="rId4" action="ppaction://hlinksldjump"/>
              <a:extLst>
                <a:ext uri="{FF2B5EF4-FFF2-40B4-BE49-F238E27FC236}">
                  <a16:creationId xmlns:a16="http://schemas.microsoft.com/office/drawing/2014/main" id="{0215315B-86F1-5E54-0D1C-102F3FFED5ED}"/>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Terminator 15">
              <a:hlinkClick r:id="rId5" action="ppaction://hlinksldjump"/>
              <a:extLst>
                <a:ext uri="{FF2B5EF4-FFF2-40B4-BE49-F238E27FC236}">
                  <a16:creationId xmlns:a16="http://schemas.microsoft.com/office/drawing/2014/main" id="{7FF14BA4-5442-3F7B-71B9-46179912BF0C}"/>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lowchart: Terminator 16">
              <a:hlinkClick r:id="rId6" action="ppaction://hlinksldjump"/>
              <a:extLst>
                <a:ext uri="{FF2B5EF4-FFF2-40B4-BE49-F238E27FC236}">
                  <a16:creationId xmlns:a16="http://schemas.microsoft.com/office/drawing/2014/main" id="{9E6BF287-CAF6-94B8-E192-E926CABF432B}"/>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Terminator 17">
              <a:hlinkClick r:id="rId7" action="ppaction://hlinksldjump"/>
              <a:extLst>
                <a:ext uri="{FF2B5EF4-FFF2-40B4-BE49-F238E27FC236}">
                  <a16:creationId xmlns:a16="http://schemas.microsoft.com/office/drawing/2014/main" id="{37A45A73-29BD-AF61-F744-931E22166301}"/>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Flowchart: Terminator 18">
              <a:hlinkClick r:id="rId8" action="ppaction://hlinksldjump"/>
              <a:extLst>
                <a:ext uri="{FF2B5EF4-FFF2-40B4-BE49-F238E27FC236}">
                  <a16:creationId xmlns:a16="http://schemas.microsoft.com/office/drawing/2014/main" id="{4522E9FC-FF39-9417-2755-C8BD28C742E7}"/>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Terminator 19">
              <a:hlinkClick r:id="rId9" action="ppaction://hlinksldjump"/>
              <a:extLst>
                <a:ext uri="{FF2B5EF4-FFF2-40B4-BE49-F238E27FC236}">
                  <a16:creationId xmlns:a16="http://schemas.microsoft.com/office/drawing/2014/main" id="{D8AB95B8-09A1-F2D7-86A0-4A9B0FBCA087}"/>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Terminator 20">
              <a:hlinkClick r:id="rId10" action="ppaction://hlinksldjump"/>
              <a:extLst>
                <a:ext uri="{FF2B5EF4-FFF2-40B4-BE49-F238E27FC236}">
                  <a16:creationId xmlns:a16="http://schemas.microsoft.com/office/drawing/2014/main" id="{373B60F7-8930-F736-BCD9-3EC82F137564}"/>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Flowchart: Terminator 3">
            <a:extLst>
              <a:ext uri="{FF2B5EF4-FFF2-40B4-BE49-F238E27FC236}">
                <a16:creationId xmlns:a16="http://schemas.microsoft.com/office/drawing/2014/main" id="{8323AF43-D888-E476-9947-CD524489EFD4}"/>
              </a:ext>
            </a:extLst>
          </p:cNvPr>
          <p:cNvSpPr/>
          <p:nvPr/>
        </p:nvSpPr>
        <p:spPr>
          <a:xfrm>
            <a:off x="11310203"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7CFE09D1-9E9F-4F63-B565-2B244548C873}"/>
              </a:ext>
            </a:extLst>
          </p:cNvPr>
          <p:cNvSpPr/>
          <p:nvPr/>
        </p:nvSpPr>
        <p:spPr>
          <a:xfrm>
            <a:off x="18170100" y="2088565"/>
            <a:ext cx="7763069" cy="2862322"/>
          </a:xfrm>
          <a:prstGeom prst="rect">
            <a:avLst/>
          </a:prstGeom>
        </p:spPr>
        <p:txBody>
          <a:bodyPr wrap="square">
            <a:spAutoFit/>
          </a:bodyPr>
          <a:lstStyle/>
          <a:p>
            <a:pPr algn="just"/>
            <a:r>
              <a:rPr lang="en-US" sz="2000" dirty="0">
                <a:solidFill>
                  <a:srgbClr val="374151"/>
                </a:solidFill>
                <a:latin typeface="Times New Roman" panose="02020603050405020304" pitchFamily="18" charset="0"/>
                <a:cs typeface="Times New Roman" panose="02020603050405020304" pitchFamily="18" charset="0"/>
              </a:rPr>
              <a:t>The observations of this study will include the performance of the MPSVM-based system for handwritten recognition in comparison to traditional SVM models. The performance metrics that will be used include accuracy, precision, recall, and F1-score. The study will also evaluate the impact of different feature extraction techniques and </a:t>
            </a:r>
            <a:r>
              <a:rPr lang="en-US" sz="2000" dirty="0" err="1">
                <a:solidFill>
                  <a:srgbClr val="374151"/>
                </a:solidFill>
                <a:latin typeface="Times New Roman" panose="02020603050405020304" pitchFamily="18" charset="0"/>
                <a:cs typeface="Times New Roman" panose="02020603050405020304" pitchFamily="18" charset="0"/>
              </a:rPr>
              <a:t>hyperparameters</a:t>
            </a:r>
            <a:r>
              <a:rPr lang="en-US" sz="2000" dirty="0">
                <a:solidFill>
                  <a:srgbClr val="374151"/>
                </a:solidFill>
                <a:latin typeface="Times New Roman" panose="02020603050405020304" pitchFamily="18" charset="0"/>
                <a:cs typeface="Times New Roman" panose="02020603050405020304" pitchFamily="18" charset="0"/>
              </a:rPr>
              <a:t> on the performance of the MPSVM model. The observations of this study will provide insights into the effectiveness of MPSVM for handwritten recognition and its potential applications in real-world scenarios.</a:t>
            </a:r>
            <a:endParaRPr lang="en-US" sz="2000" dirty="0">
              <a:latin typeface="Times New Roman" panose="02020603050405020304" pitchFamily="18" charset="0"/>
              <a:cs typeface="Times New Roman" panose="02020603050405020304" pitchFamily="18" charset="0"/>
            </a:endParaRPr>
          </a:p>
        </p:txBody>
      </p:sp>
      <p:sp>
        <p:nvSpPr>
          <p:cNvPr id="23" name="Title 1">
            <a:extLst>
              <a:ext uri="{FF2B5EF4-FFF2-40B4-BE49-F238E27FC236}">
                <a16:creationId xmlns:a16="http://schemas.microsoft.com/office/drawing/2014/main" id="{82D94FAE-4D37-74FA-9827-D197B2662FA4}"/>
              </a:ext>
            </a:extLst>
          </p:cNvPr>
          <p:cNvSpPr txBox="1">
            <a:spLocks/>
          </p:cNvSpPr>
          <p:nvPr/>
        </p:nvSpPr>
        <p:spPr>
          <a:xfrm>
            <a:off x="1977673" y="3230007"/>
            <a:ext cx="8229600" cy="579438"/>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0070C0"/>
                </a:solidFill>
                <a:latin typeface="Bookman Old Style" panose="02050604050505020204" pitchFamily="18" charset="0"/>
              </a:rPr>
              <a:t>THANK YOU</a:t>
            </a:r>
          </a:p>
        </p:txBody>
      </p:sp>
    </p:spTree>
    <p:extLst>
      <p:ext uri="{BB962C8B-B14F-4D97-AF65-F5344CB8AC3E}">
        <p14:creationId xmlns:p14="http://schemas.microsoft.com/office/powerpoint/2010/main" val="6589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6" name="Content Placeholder 2">
            <a:extLst>
              <a:ext uri="{FF2B5EF4-FFF2-40B4-BE49-F238E27FC236}">
                <a16:creationId xmlns:a16="http://schemas.microsoft.com/office/drawing/2014/main" id="{082A2CAB-8379-5274-4156-84BB90548026}"/>
              </a:ext>
            </a:extLst>
          </p:cNvPr>
          <p:cNvSpPr txBox="1">
            <a:spLocks/>
          </p:cNvSpPr>
          <p:nvPr/>
        </p:nvSpPr>
        <p:spPr>
          <a:xfrm>
            <a:off x="242118" y="838200"/>
            <a:ext cx="11707761" cy="6019800"/>
          </a:xfrm>
          <a:prstGeom prst="rect">
            <a:avLst/>
          </a:prstGeom>
          <a:no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None/>
            </a:pPr>
            <a:r>
              <a:rPr lang="en-US" sz="1600" dirty="0">
                <a:solidFill>
                  <a:srgbClr val="000000"/>
                </a:solidFill>
                <a:latin typeface="Bookman Old Style" panose="02050604050505020204" pitchFamily="18" charset="0"/>
                <a:cs typeface="Times New Roman" panose="02020603050405020304" pitchFamily="18" charset="0"/>
              </a:rPr>
              <a:t>Batch Number: 13</a:t>
            </a: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b="1" dirty="0">
                <a:latin typeface="Bookman Old Style" panose="02050604050505020204" pitchFamily="18" charset="0"/>
                <a:cs typeface="Times New Roman" panose="02020603050405020304" pitchFamily="18" charset="0"/>
              </a:rPr>
              <a:t>Project Guide	  </a:t>
            </a:r>
            <a:r>
              <a:rPr lang="en-US" sz="1700" dirty="0">
                <a:latin typeface="Bookman Old Style" panose="02050604050505020204" pitchFamily="18" charset="0"/>
                <a:cs typeface="Times New Roman" panose="02020603050405020304" pitchFamily="18" charset="0"/>
              </a:rPr>
              <a:t>					         </a:t>
            </a:r>
            <a:r>
              <a:rPr lang="en-US" sz="1700" b="1" dirty="0">
                <a:latin typeface="Bookman Old Style" panose="02050604050505020204" pitchFamily="18" charset="0"/>
                <a:cs typeface="Times New Roman" panose="02020603050405020304" pitchFamily="18" charset="0"/>
              </a:rPr>
              <a:t>Batch Names &amp; Roll Numbers</a:t>
            </a:r>
          </a:p>
          <a:p>
            <a:pPr>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                      </a:t>
            </a:r>
            <a:endParaRPr lang="en-US" sz="1700" u="sng" dirty="0">
              <a:latin typeface="Bookman Old Style" panose="02050604050505020204" pitchFamily="18" charset="0"/>
              <a:cs typeface="Times New Roman" panose="02020603050405020304" pitchFamily="18" charset="0"/>
            </a:endParaRPr>
          </a:p>
          <a:p>
            <a:pPr>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                Prof. VINAY SIMHA                                                                                                                                                           Y.CHOLAVI          -  2011CS020231</a:t>
            </a:r>
          </a:p>
          <a:p>
            <a:pPr algn="ct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M.SRINATH         -  2011CS020232</a:t>
            </a:r>
          </a:p>
          <a:p>
            <a:pPr algn="ct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M.SRINITHISH     -  2011CS020233</a:t>
            </a:r>
          </a:p>
          <a:p>
            <a:pPr algn="ct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M.SUMA               -  2011CS020234</a:t>
            </a:r>
          </a:p>
          <a:p>
            <a:pPr algn="ct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BB011549-2DBB-65FF-687E-3534DC984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783" y="3616297"/>
            <a:ext cx="1430433" cy="1333454"/>
          </a:xfrm>
          <a:prstGeom prst="rect">
            <a:avLst/>
          </a:prstGeom>
        </p:spPr>
      </p:pic>
      <p:sp>
        <p:nvSpPr>
          <p:cNvPr id="2" name="Title 1">
            <a:extLst>
              <a:ext uri="{FF2B5EF4-FFF2-40B4-BE49-F238E27FC236}">
                <a16:creationId xmlns:a16="http://schemas.microsoft.com/office/drawing/2014/main" id="{A62D2BAD-3370-72A9-E505-6C22F482F3BE}"/>
              </a:ext>
            </a:extLst>
          </p:cNvPr>
          <p:cNvSpPr txBox="1">
            <a:spLocks/>
          </p:cNvSpPr>
          <p:nvPr/>
        </p:nvSpPr>
        <p:spPr>
          <a:xfrm>
            <a:off x="1981199" y="7899219"/>
            <a:ext cx="8229600" cy="579438"/>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0070C0"/>
                </a:solidFill>
                <a:latin typeface="Bookman Old Style" panose="02050604050505020204" pitchFamily="18" charset="0"/>
              </a:rPr>
              <a:t>CONTENTS</a:t>
            </a:r>
          </a:p>
        </p:txBody>
      </p:sp>
    </p:spTree>
    <p:extLst>
      <p:ext uri="{BB962C8B-B14F-4D97-AF65-F5344CB8AC3E}">
        <p14:creationId xmlns:p14="http://schemas.microsoft.com/office/powerpoint/2010/main" val="1628555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6" name="Content Placeholder 2">
            <a:extLst>
              <a:ext uri="{FF2B5EF4-FFF2-40B4-BE49-F238E27FC236}">
                <a16:creationId xmlns:a16="http://schemas.microsoft.com/office/drawing/2014/main" id="{082A2CAB-8379-5274-4156-84BB90548026}"/>
              </a:ext>
            </a:extLst>
          </p:cNvPr>
          <p:cNvSpPr txBox="1">
            <a:spLocks/>
          </p:cNvSpPr>
          <p:nvPr/>
        </p:nvSpPr>
        <p:spPr>
          <a:xfrm>
            <a:off x="-18210552" y="320246"/>
            <a:ext cx="11707761" cy="6019800"/>
          </a:xfrm>
          <a:prstGeom prst="rect">
            <a:avLst/>
          </a:prstGeom>
          <a:noFill/>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None/>
            </a:pPr>
            <a:r>
              <a:rPr lang="en-US" sz="1700" b="1" dirty="0">
                <a:latin typeface="Times New Roman" panose="02020603050405020304" pitchFamily="18" charset="0"/>
                <a:cs typeface="Times New Roman" panose="02020603050405020304" pitchFamily="18" charset="0"/>
              </a:rPr>
              <a:t>Handwritten Analysis and Recognition based on multi-class pair-wise support vector machine</a:t>
            </a:r>
            <a:endParaRPr lang="en-US" sz="1700" b="1"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Batch Number: 19</a:t>
            </a: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b="1" dirty="0">
                <a:latin typeface="Bookman Old Style" panose="02050604050505020204" pitchFamily="18" charset="0"/>
                <a:cs typeface="Times New Roman" panose="02020603050405020304" pitchFamily="18" charset="0"/>
              </a:rPr>
              <a:t>Project Guide	  </a:t>
            </a:r>
            <a:r>
              <a:rPr lang="en-US" sz="1700" dirty="0">
                <a:latin typeface="Bookman Old Style" panose="02050604050505020204" pitchFamily="18" charset="0"/>
                <a:cs typeface="Times New Roman" panose="02020603050405020304" pitchFamily="18" charset="0"/>
              </a:rPr>
              <a:t>					         </a:t>
            </a:r>
            <a:r>
              <a:rPr lang="en-US" sz="1700" b="1" dirty="0">
                <a:latin typeface="Bookman Old Style" panose="02050604050505020204" pitchFamily="18" charset="0"/>
                <a:cs typeface="Times New Roman" panose="02020603050405020304" pitchFamily="18" charset="0"/>
              </a:rPr>
              <a:t>Batch Names &amp; Roll Numbers</a:t>
            </a:r>
          </a:p>
          <a:p>
            <a:pPr>
              <a:buNone/>
            </a:pPr>
            <a:r>
              <a:rPr lang="en-US" sz="1600" dirty="0">
                <a:latin typeface="Times New Roman" panose="02020603050405020304" pitchFamily="18" charset="0"/>
                <a:cs typeface="Times New Roman" panose="02020603050405020304" pitchFamily="18" charset="0"/>
              </a:rPr>
              <a:t>                       </a:t>
            </a:r>
            <a:r>
              <a:rPr lang="en-IN" sz="1600" dirty="0" err="1">
                <a:latin typeface="Arial" panose="020B0604020202020204" pitchFamily="34" charset="0"/>
                <a:cs typeface="Arial" panose="020B0604020202020204" pitchFamily="34" charset="0"/>
              </a:rPr>
              <a:t>Dr.</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Sujit</a:t>
            </a:r>
            <a:r>
              <a:rPr lang="en-IN" sz="1600" dirty="0">
                <a:latin typeface="Arial" panose="020B0604020202020204" pitchFamily="34" charset="0"/>
                <a:cs typeface="Arial" panose="020B0604020202020204" pitchFamily="34" charset="0"/>
              </a:rPr>
              <a:t> Das                                                                                                                                       </a:t>
            </a:r>
            <a:r>
              <a:rPr lang="en-US" sz="1400" dirty="0">
                <a:latin typeface="Arial" panose="020B0604020202020204" pitchFamily="34" charset="0"/>
                <a:cs typeface="Arial" panose="020B0604020202020204" pitchFamily="34" charset="0"/>
              </a:rPr>
              <a:t>Keesara Bhanu Prakash Reddy    2011CS020165</a:t>
            </a:r>
          </a:p>
          <a:p>
            <a:pPr>
              <a:buNone/>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Kannegandla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Jathin</a:t>
            </a:r>
            <a:r>
              <a:rPr lang="en-US" sz="1400" dirty="0">
                <a:latin typeface="Arial" panose="020B0604020202020204" pitchFamily="34" charset="0"/>
                <a:cs typeface="Arial" panose="020B0604020202020204" pitchFamily="34" charset="0"/>
              </a:rPr>
              <a:t> Gupta            2011CS020166</a:t>
            </a:r>
            <a:endParaRPr lang="en-US" sz="1600" dirty="0">
              <a:latin typeface="Arial" panose="020B0604020202020204" pitchFamily="34" charset="0"/>
              <a:cs typeface="Arial" panose="020B0604020202020204" pitchFamily="34" charset="0"/>
            </a:endParaRPr>
          </a:p>
          <a:p>
            <a:pPr algn="ctr">
              <a:buNone/>
            </a:pPr>
            <a:r>
              <a:rPr lang="en-US" sz="1600" dirty="0">
                <a:solidFill>
                  <a:srgbClr val="7030A0"/>
                </a:solidFill>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Kankanala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Rishivardhan</a:t>
            </a:r>
            <a:r>
              <a:rPr lang="en-US" sz="1400" dirty="0">
                <a:latin typeface="Arial" panose="020B0604020202020204" pitchFamily="34" charset="0"/>
                <a:cs typeface="Arial" panose="020B0604020202020204" pitchFamily="34" charset="0"/>
              </a:rPr>
              <a:t> Reddy    2011CS020167</a:t>
            </a:r>
            <a:endParaRPr lang="en-US" sz="1600" dirty="0">
              <a:solidFill>
                <a:srgbClr val="7030A0"/>
              </a:solidFill>
              <a:latin typeface="Arial" panose="020B0604020202020204" pitchFamily="34" charset="0"/>
              <a:cs typeface="Arial" panose="020B0604020202020204" pitchFamily="34" charset="0"/>
            </a:endParaRPr>
          </a:p>
          <a:p>
            <a:pPr algn="ctr">
              <a:buNone/>
            </a:pPr>
            <a:r>
              <a:rPr lang="en-US" sz="1600" dirty="0">
                <a:solidFill>
                  <a:srgbClr val="7030A0"/>
                </a:solidFill>
                <a:latin typeface="Times New Roman" panose="02020603050405020304" pitchFamily="18" charset="0"/>
                <a:cs typeface="Times New Roman" panose="02020603050405020304" pitchFamily="18" charset="0"/>
              </a:rPr>
              <a:t>                                                                                                                                                                            </a:t>
            </a:r>
            <a:r>
              <a:rPr lang="en-US" sz="1400" dirty="0" err="1">
                <a:latin typeface="Arial" panose="020B0604020202020204" pitchFamily="34" charset="0"/>
                <a:cs typeface="Arial" panose="020B0604020202020204" pitchFamily="34" charset="0"/>
              </a:rPr>
              <a:t>Koppineedi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Satvik</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Praneeth</a:t>
            </a:r>
            <a:r>
              <a:rPr lang="en-US" sz="1400" dirty="0">
                <a:latin typeface="Arial" panose="020B0604020202020204" pitchFamily="34" charset="0"/>
                <a:cs typeface="Arial" panose="020B0604020202020204" pitchFamily="34" charset="0"/>
              </a:rPr>
              <a:t>    2011CS020168</a:t>
            </a:r>
            <a:endParaRPr lang="en-US" sz="1600" dirty="0">
              <a:solidFill>
                <a:srgbClr val="7030A0"/>
              </a:solidFill>
              <a:latin typeface="Arial" panose="020B0604020202020204" pitchFamily="34" charset="0"/>
              <a:cs typeface="Arial" panose="020B0604020202020204" pitchFamily="34"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BB011549-2DBB-65FF-687E-3534DC984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4291" y="2960947"/>
            <a:ext cx="1430433" cy="1333454"/>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6665148" y="1560199"/>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3" name="Title 1">
            <a:extLst>
              <a:ext uri="{FF2B5EF4-FFF2-40B4-BE49-F238E27FC236}">
                <a16:creationId xmlns:a16="http://schemas.microsoft.com/office/drawing/2014/main" id="{C1E0D7EA-261D-E8A2-FDF0-1515B19DAC0F}"/>
              </a:ext>
            </a:extLst>
          </p:cNvPr>
          <p:cNvSpPr txBox="1">
            <a:spLocks/>
          </p:cNvSpPr>
          <p:nvPr/>
        </p:nvSpPr>
        <p:spPr>
          <a:xfrm>
            <a:off x="1977673" y="3230007"/>
            <a:ext cx="8229600" cy="579438"/>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0070C0"/>
                </a:solidFill>
                <a:latin typeface="Bookman Old Style" panose="02050604050505020204" pitchFamily="18" charset="0"/>
              </a:rPr>
              <a:t>CONTENTS</a:t>
            </a:r>
          </a:p>
        </p:txBody>
      </p:sp>
      <p:sp>
        <p:nvSpPr>
          <p:cNvPr id="4" name="Content Placeholder 2">
            <a:extLst>
              <a:ext uri="{FF2B5EF4-FFF2-40B4-BE49-F238E27FC236}">
                <a16:creationId xmlns:a16="http://schemas.microsoft.com/office/drawing/2014/main" id="{2B943040-1A58-5F0E-EB32-70CC5AB3EEA3}"/>
              </a:ext>
            </a:extLst>
          </p:cNvPr>
          <p:cNvSpPr txBox="1">
            <a:spLocks/>
          </p:cNvSpPr>
          <p:nvPr/>
        </p:nvSpPr>
        <p:spPr>
          <a:xfrm>
            <a:off x="1519556" y="-2071451"/>
            <a:ext cx="8229600" cy="452596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r>
              <a:rPr lang="en-US" dirty="0">
                <a:solidFill>
                  <a:schemeClr val="tx2"/>
                </a:solidFill>
                <a:latin typeface="Bookman Old Style" panose="02050604050505020204" pitchFamily="18" charset="0"/>
              </a:rPr>
              <a:t>Introduction</a:t>
            </a:r>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r>
              <a:rPr lang="en-US" altLang="en-US" dirty="0">
                <a:solidFill>
                  <a:schemeClr val="tx2"/>
                </a:solidFill>
                <a:latin typeface="Bookman Old Style" panose="02050604050505020204" pitchFamily="18" charset="0"/>
              </a:rPr>
              <a:t>Literature Survey</a:t>
            </a:r>
          </a:p>
          <a:p>
            <a:r>
              <a:rPr lang="en-US" altLang="en-US" dirty="0">
                <a:solidFill>
                  <a:schemeClr val="tx2"/>
                </a:solidFill>
                <a:latin typeface="Bookman Old Style" panose="02050604050505020204" pitchFamily="18" charset="0"/>
              </a:rPr>
              <a:t>Research Gap</a:t>
            </a:r>
          </a:p>
          <a:p>
            <a:r>
              <a:rPr lang="en-IN" altLang="en-US" dirty="0">
                <a:solidFill>
                  <a:schemeClr val="tx2"/>
                </a:solidFill>
                <a:latin typeface="Bookman Old Style" panose="02050604050505020204" pitchFamily="18" charset="0"/>
              </a:rPr>
              <a:t>Results and Discussions</a:t>
            </a:r>
            <a:endParaRPr lang="en-US" dirty="0">
              <a:solidFill>
                <a:schemeClr val="tx2"/>
              </a:solidFill>
              <a:latin typeface="Bookman Old Style" panose="02050604050505020204" pitchFamily="18" charset="0"/>
            </a:endParaRPr>
          </a:p>
          <a:p>
            <a:r>
              <a:rPr lang="en-IN" altLang="en-US" dirty="0">
                <a:solidFill>
                  <a:schemeClr val="tx2"/>
                </a:solidFill>
                <a:latin typeface="Bookman Old Style" panose="02050604050505020204" pitchFamily="18" charset="0"/>
              </a:rPr>
              <a:t>Algorithms/Flow Charts</a:t>
            </a:r>
          </a:p>
          <a:p>
            <a:r>
              <a:rPr lang="en-IN" altLang="en-US" dirty="0">
                <a:solidFill>
                  <a:schemeClr val="tx2"/>
                </a:solidFill>
                <a:latin typeface="Bookman Old Style" panose="02050604050505020204" pitchFamily="18" charset="0"/>
              </a:rPr>
              <a:t>Observations</a:t>
            </a:r>
          </a:p>
          <a:p>
            <a:endParaRPr lang="en-US" dirty="0">
              <a:solidFill>
                <a:schemeClr val="tx2"/>
              </a:solidFill>
              <a:latin typeface="Bookman Old Style" panose="02050604050505020204" pitchFamily="18" charset="0"/>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3338424" y="1152508"/>
            <a:ext cx="2178395" cy="584125"/>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2394991" y="2197757"/>
            <a:ext cx="1606052" cy="356874"/>
          </a:xfrm>
          <a:prstGeom prst="rect">
            <a:avLst/>
          </a:prstGeom>
        </p:spPr>
        <p:txBody>
          <a:bodyP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solidFill>
                <a:latin typeface="Bookman Old Style" panose="02050604050505020204" pitchFamily="18" charset="0"/>
              </a:rPr>
              <a:t>Introduction</a:t>
            </a:r>
            <a:r>
              <a:rPr lang="en-IN" altLang="en-US">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2103176" y="2716420"/>
            <a:ext cx="2270200" cy="43700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2103176" y="4154111"/>
            <a:ext cx="2198248" cy="775577"/>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Architecture</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5" name="Flowchart: Terminator 14">
            <a:extLst>
              <a:ext uri="{FF2B5EF4-FFF2-40B4-BE49-F238E27FC236}">
                <a16:creationId xmlns:a16="http://schemas.microsoft.com/office/drawing/2014/main" id="{F514D61B-1048-EF3F-DE6A-80DF3F1BEB9E}"/>
              </a:ext>
            </a:extLst>
          </p:cNvPr>
          <p:cNvSpPr/>
          <p:nvPr/>
        </p:nvSpPr>
        <p:spPr>
          <a:xfrm>
            <a:off x="-281186" y="7246924"/>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F7DD7A5A-35B5-E798-26B3-C10DED816FE6}"/>
              </a:ext>
            </a:extLst>
          </p:cNvPr>
          <p:cNvGrpSpPr/>
          <p:nvPr/>
        </p:nvGrpSpPr>
        <p:grpSpPr>
          <a:xfrm>
            <a:off x="-116205" y="7246924"/>
            <a:ext cx="12424410" cy="296371"/>
            <a:chOff x="-116205" y="6254065"/>
            <a:chExt cx="12424410" cy="296371"/>
          </a:xfrm>
        </p:grpSpPr>
        <p:cxnSp>
          <p:nvCxnSpPr>
            <p:cNvPr id="17" name="Straight Connector 16">
              <a:extLst>
                <a:ext uri="{FF2B5EF4-FFF2-40B4-BE49-F238E27FC236}">
                  <a16:creationId xmlns:a16="http://schemas.microsoft.com/office/drawing/2014/main" id="{7B139C59-B057-1053-544C-A4B45E0B1CDC}"/>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lowchart: Terminator 17">
              <a:hlinkClick r:id="rId4" action="ppaction://hlinksldjump"/>
              <a:extLst>
                <a:ext uri="{FF2B5EF4-FFF2-40B4-BE49-F238E27FC236}">
                  <a16:creationId xmlns:a16="http://schemas.microsoft.com/office/drawing/2014/main" id="{69739B16-107B-67B6-3D7D-C24CA6443E42}"/>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Flowchart: Terminator 18">
              <a:hlinkClick r:id="rId5" action="ppaction://hlinksldjump"/>
              <a:extLst>
                <a:ext uri="{FF2B5EF4-FFF2-40B4-BE49-F238E27FC236}">
                  <a16:creationId xmlns:a16="http://schemas.microsoft.com/office/drawing/2014/main" id="{15B7910A-DCF7-34B8-69AC-40C56C187E1C}"/>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Terminator 19">
              <a:hlinkClick r:id="rId6" action="ppaction://hlinksldjump"/>
              <a:extLst>
                <a:ext uri="{FF2B5EF4-FFF2-40B4-BE49-F238E27FC236}">
                  <a16:creationId xmlns:a16="http://schemas.microsoft.com/office/drawing/2014/main" id="{25342E6C-066C-76C9-F42F-2D90B1F8ECDE}"/>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lowchart: Terminator 20">
              <a:hlinkClick r:id="rId7" action="ppaction://hlinksldjump"/>
              <a:extLst>
                <a:ext uri="{FF2B5EF4-FFF2-40B4-BE49-F238E27FC236}">
                  <a16:creationId xmlns:a16="http://schemas.microsoft.com/office/drawing/2014/main" id="{B3F82B47-F71F-5021-BB10-5C8433267ABC}"/>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Terminator 21">
              <a:hlinkClick r:id="rId8" action="ppaction://hlinksldjump"/>
              <a:extLst>
                <a:ext uri="{FF2B5EF4-FFF2-40B4-BE49-F238E27FC236}">
                  <a16:creationId xmlns:a16="http://schemas.microsoft.com/office/drawing/2014/main" id="{2EDBC63C-2279-D1D5-80C7-4191DDD64A1A}"/>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Flowchart: Terminator 22">
              <a:hlinkClick r:id="rId9" action="ppaction://hlinksldjump"/>
              <a:extLst>
                <a:ext uri="{FF2B5EF4-FFF2-40B4-BE49-F238E27FC236}">
                  <a16:creationId xmlns:a16="http://schemas.microsoft.com/office/drawing/2014/main" id="{44D9093B-329B-5F2A-8909-57A8EC0F44F7}"/>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Terminator 23">
              <a:hlinkClick r:id="rId10" action="ppaction://hlinksldjump"/>
              <a:extLst>
                <a:ext uri="{FF2B5EF4-FFF2-40B4-BE49-F238E27FC236}">
                  <a16:creationId xmlns:a16="http://schemas.microsoft.com/office/drawing/2014/main" id="{81663E34-8F49-879B-DCD6-2B5C3BC881A3}"/>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Terminator 24">
              <a:hlinkClick r:id="rId11" action="ppaction://hlinksldjump"/>
              <a:extLst>
                <a:ext uri="{FF2B5EF4-FFF2-40B4-BE49-F238E27FC236}">
                  <a16:creationId xmlns:a16="http://schemas.microsoft.com/office/drawing/2014/main" id="{C84D9DF8-A50D-D072-971E-310783B052AB}"/>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Content Placeholder 2">
            <a:extLst>
              <a:ext uri="{FF2B5EF4-FFF2-40B4-BE49-F238E27FC236}">
                <a16:creationId xmlns:a16="http://schemas.microsoft.com/office/drawing/2014/main" id="{9974C770-6774-3C81-DBE5-D102B933516F}"/>
              </a:ext>
            </a:extLst>
          </p:cNvPr>
          <p:cNvSpPr txBox="1">
            <a:spLocks/>
          </p:cNvSpPr>
          <p:nvPr/>
        </p:nvSpPr>
        <p:spPr>
          <a:xfrm>
            <a:off x="-2811115" y="1817466"/>
            <a:ext cx="2270200" cy="43700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kern="1200" dirty="0">
                <a:solidFill>
                  <a:srgbClr val="44546A"/>
                </a:solidFill>
                <a:effectLst/>
                <a:latin typeface="Bookman Old Style" panose="02050604050505020204" pitchFamily="18" charset="0"/>
                <a:ea typeface="+mn-ea"/>
                <a:cs typeface="+mn-cs"/>
              </a:rPr>
              <a:t>Abstract</a:t>
            </a:r>
            <a:endParaRPr lang="en-US"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26" name="Content Placeholder 2">
            <a:extLst>
              <a:ext uri="{FF2B5EF4-FFF2-40B4-BE49-F238E27FC236}">
                <a16:creationId xmlns:a16="http://schemas.microsoft.com/office/drawing/2014/main" id="{66ECF085-39A8-A4DE-CD66-AACA6D4C2373}"/>
              </a:ext>
            </a:extLst>
          </p:cNvPr>
          <p:cNvSpPr txBox="1">
            <a:spLocks/>
          </p:cNvSpPr>
          <p:nvPr/>
        </p:nvSpPr>
        <p:spPr>
          <a:xfrm>
            <a:off x="-2028975" y="3707774"/>
            <a:ext cx="2374974" cy="74175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Proposed System</a:t>
            </a:r>
          </a:p>
        </p:txBody>
      </p:sp>
      <p:sp>
        <p:nvSpPr>
          <p:cNvPr id="27" name="Content Placeholder 2">
            <a:extLst>
              <a:ext uri="{FF2B5EF4-FFF2-40B4-BE49-F238E27FC236}">
                <a16:creationId xmlns:a16="http://schemas.microsoft.com/office/drawing/2014/main" id="{9CDD6C87-4266-439D-F609-3AF8BF40D058}"/>
              </a:ext>
            </a:extLst>
          </p:cNvPr>
          <p:cNvSpPr txBox="1">
            <a:spLocks/>
          </p:cNvSpPr>
          <p:nvPr/>
        </p:nvSpPr>
        <p:spPr>
          <a:xfrm>
            <a:off x="-2599772" y="5598518"/>
            <a:ext cx="2198248" cy="775577"/>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2"/>
              </a:solidFill>
              <a:latin typeface="Bookman Old Style" panose="02050604050505020204" pitchFamily="18" charset="0"/>
            </a:endParaRPr>
          </a:p>
        </p:txBody>
      </p:sp>
      <p:sp>
        <p:nvSpPr>
          <p:cNvPr id="28" name="Content Placeholder 2">
            <a:extLst>
              <a:ext uri="{FF2B5EF4-FFF2-40B4-BE49-F238E27FC236}">
                <a16:creationId xmlns:a16="http://schemas.microsoft.com/office/drawing/2014/main" id="{64C9808B-817A-7799-9600-90B53D8705BA}"/>
              </a:ext>
            </a:extLst>
          </p:cNvPr>
          <p:cNvSpPr txBox="1">
            <a:spLocks/>
          </p:cNvSpPr>
          <p:nvPr/>
        </p:nvSpPr>
        <p:spPr>
          <a:xfrm>
            <a:off x="-2249226" y="4927767"/>
            <a:ext cx="2270200" cy="437003"/>
          </a:xfrm>
          <a:prstGeom prst="rect">
            <a:avLst/>
          </a:prstGeom>
        </p:spPr>
        <p:txBody>
          <a:bodyPr>
            <a:normAutofit fontScale="7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Results and   Discussions</a:t>
            </a:r>
            <a:endParaRPr lang="en-IN" dirty="0">
              <a:effectLst/>
            </a:endParaRPr>
          </a:p>
        </p:txBody>
      </p:sp>
      <p:sp>
        <p:nvSpPr>
          <p:cNvPr id="32" name="TextBox 31">
            <a:extLst>
              <a:ext uri="{FF2B5EF4-FFF2-40B4-BE49-F238E27FC236}">
                <a16:creationId xmlns:a16="http://schemas.microsoft.com/office/drawing/2014/main" id="{EEC419B3-6BD6-D1A7-9584-2BFF4E3DC507}"/>
              </a:ext>
            </a:extLst>
          </p:cNvPr>
          <p:cNvSpPr txBox="1"/>
          <p:nvPr/>
        </p:nvSpPr>
        <p:spPr>
          <a:xfrm>
            <a:off x="-2103176" y="3190643"/>
            <a:ext cx="17419320"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Existing System</a:t>
            </a:r>
            <a:endParaRPr lang="en-IN" dirty="0">
              <a:effectLst/>
            </a:endParaRPr>
          </a:p>
        </p:txBody>
      </p:sp>
      <p:sp>
        <p:nvSpPr>
          <p:cNvPr id="34" name="TextBox 33">
            <a:extLst>
              <a:ext uri="{FF2B5EF4-FFF2-40B4-BE49-F238E27FC236}">
                <a16:creationId xmlns:a16="http://schemas.microsoft.com/office/drawing/2014/main" id="{AE470595-D8A9-1831-2E04-D46E4FE14E5B}"/>
              </a:ext>
            </a:extLst>
          </p:cNvPr>
          <p:cNvSpPr txBox="1"/>
          <p:nvPr/>
        </p:nvSpPr>
        <p:spPr>
          <a:xfrm>
            <a:off x="-2781079" y="5596221"/>
            <a:ext cx="17417142" cy="369332"/>
          </a:xfrm>
          <a:prstGeom prst="rect">
            <a:avLst/>
          </a:prstGeom>
          <a:noFill/>
        </p:spPr>
        <p:txBody>
          <a:bodyPr wrap="square">
            <a:spAutoFit/>
          </a:bodyPr>
          <a:lstStyle/>
          <a:p>
            <a:r>
              <a:rPr lang="en-US" dirty="0">
                <a:solidFill>
                  <a:schemeClr val="tx2"/>
                </a:solidFill>
                <a:latin typeface="Bookman Old Style" panose="02050604050505020204" pitchFamily="18" charset="0"/>
              </a:rPr>
              <a:t>Conclusion</a:t>
            </a:r>
          </a:p>
        </p:txBody>
      </p:sp>
    </p:spTree>
    <p:extLst>
      <p:ext uri="{BB962C8B-B14F-4D97-AF65-F5344CB8AC3E}">
        <p14:creationId xmlns:p14="http://schemas.microsoft.com/office/powerpoint/2010/main" val="608157808"/>
      </p:ext>
    </p:extLst>
  </p:cSld>
  <p:clrMapOvr>
    <a:masterClrMapping/>
  </p:clrMapOvr>
  <mc:AlternateContent xmlns:mc="http://schemas.openxmlformats.org/markup-compatibility/2006" xmlns:p159="http://schemas.microsoft.com/office/powerpoint/2015/09/main">
    <mc:Choice Requires="p159">
      <p:transition spd="slow" advClick="0" advTm="100">
        <p159:morph option="byObject"/>
      </p:transition>
    </mc:Choice>
    <mc:Fallback xmlns="">
      <p:transition spd="slow" advClick="0" advTm="1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3" name="Title 1">
            <a:extLst>
              <a:ext uri="{FF2B5EF4-FFF2-40B4-BE49-F238E27FC236}">
                <a16:creationId xmlns:a16="http://schemas.microsoft.com/office/drawing/2014/main" id="{C1E0D7EA-261D-E8A2-FDF0-1515B19DAC0F}"/>
              </a:ext>
            </a:extLst>
          </p:cNvPr>
          <p:cNvSpPr txBox="1">
            <a:spLocks/>
          </p:cNvSpPr>
          <p:nvPr/>
        </p:nvSpPr>
        <p:spPr>
          <a:xfrm>
            <a:off x="3410621" y="3139281"/>
            <a:ext cx="8229600" cy="579438"/>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0070C0"/>
                </a:solidFill>
                <a:latin typeface="Bookman Old Style" panose="02050604050505020204" pitchFamily="18" charset="0"/>
              </a:rPr>
              <a:t>CONTENTS</a:t>
            </a:r>
          </a:p>
        </p:txBody>
      </p:sp>
      <p:sp>
        <p:nvSpPr>
          <p:cNvPr id="7" name="Content Placeholder 2">
            <a:hlinkClick r:id="rId3" action="ppaction://hlinksldjump"/>
            <a:extLst>
              <a:ext uri="{FF2B5EF4-FFF2-40B4-BE49-F238E27FC236}">
                <a16:creationId xmlns:a16="http://schemas.microsoft.com/office/drawing/2014/main" id="{2B943040-1A58-5F0E-EB32-70CC5AB3EEA3}"/>
              </a:ext>
            </a:extLst>
          </p:cNvPr>
          <p:cNvSpPr txBox="1">
            <a:spLocks/>
          </p:cNvSpPr>
          <p:nvPr/>
        </p:nvSpPr>
        <p:spPr>
          <a:xfrm>
            <a:off x="596268" y="1513513"/>
            <a:ext cx="2178395" cy="584125"/>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1168611" y="2283448"/>
            <a:ext cx="1606052" cy="356874"/>
          </a:xfrm>
          <a:prstGeom prst="rect">
            <a:avLst/>
          </a:prstGeom>
        </p:spPr>
        <p:txBody>
          <a:bodyP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Abstract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1460426" y="2851904"/>
            <a:ext cx="2270200" cy="43700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2"/>
                </a:solidFill>
                <a:latin typeface="Bookman Old Style" panose="02050604050505020204" pitchFamily="18" charset="0"/>
              </a:rPr>
              <a:t>Introduction</a:t>
            </a:r>
            <a:endParaRPr lang="en-US"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1460426" y="3403033"/>
            <a:ext cx="2374974" cy="74175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69487" y="5836928"/>
            <a:ext cx="2198248" cy="775577"/>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latin typeface="Bookman Old Style" panose="02050604050505020204" pitchFamily="18" charset="0"/>
              </a:rPr>
              <a:t>Conclusion</a:t>
            </a: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306635" y="4331074"/>
            <a:ext cx="2270200" cy="60330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Proposed System</a:t>
            </a:r>
          </a:p>
          <a:p>
            <a:endParaRPr lang="en-US" dirty="0">
              <a:solidFill>
                <a:schemeClr val="tx2"/>
              </a:solidFill>
              <a:latin typeface="Bookman Old Style" panose="02050604050505020204" pitchFamily="18" charset="0"/>
            </a:endParaRPr>
          </a:p>
        </p:txBody>
      </p:sp>
      <p:sp>
        <p:nvSpPr>
          <p:cNvPr id="17" name="Content Placeholder 2">
            <a:extLst>
              <a:ext uri="{FF2B5EF4-FFF2-40B4-BE49-F238E27FC236}">
                <a16:creationId xmlns:a16="http://schemas.microsoft.com/office/drawing/2014/main" id="{0F1865CE-8C71-6437-F1A7-4BF1ABE1736C}"/>
              </a:ext>
            </a:extLst>
          </p:cNvPr>
          <p:cNvSpPr txBox="1">
            <a:spLocks/>
          </p:cNvSpPr>
          <p:nvPr/>
        </p:nvSpPr>
        <p:spPr>
          <a:xfrm>
            <a:off x="789160" y="5336450"/>
            <a:ext cx="2061016" cy="470665"/>
          </a:xfrm>
          <a:prstGeom prst="rect">
            <a:avLst/>
          </a:prstGeom>
        </p:spPr>
        <p:txBody>
          <a:bodyPr>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Results and   Discussions</a:t>
            </a:r>
            <a:endParaRPr lang="en-IN" dirty="0">
              <a:effectLst/>
            </a:endParaRPr>
          </a:p>
          <a:p>
            <a:endParaRPr lang="en-IN" altLang="en-US" dirty="0">
              <a:solidFill>
                <a:schemeClr val="tx2"/>
              </a:solidFill>
              <a:latin typeface="Bookman Old Style" panose="02050604050505020204" pitchFamily="18" charset="0"/>
            </a:endParaRPr>
          </a:p>
        </p:txBody>
      </p:sp>
      <p:sp>
        <p:nvSpPr>
          <p:cNvPr id="24" name="Flowchart: Terminator 23">
            <a:extLst>
              <a:ext uri="{FF2B5EF4-FFF2-40B4-BE49-F238E27FC236}">
                <a16:creationId xmlns:a16="http://schemas.microsoft.com/office/drawing/2014/main" id="{8C97606D-400F-4FD7-D7C4-57C985CAF2C9}"/>
              </a:ext>
            </a:extLst>
          </p:cNvPr>
          <p:cNvSpPr/>
          <p:nvPr/>
        </p:nvSpPr>
        <p:spPr>
          <a:xfrm>
            <a:off x="-281186"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id="{F237E2C0-CC4C-F126-C844-8C0421895209}"/>
              </a:ext>
            </a:extLst>
          </p:cNvPr>
          <p:cNvGrpSpPr/>
          <p:nvPr/>
        </p:nvGrpSpPr>
        <p:grpSpPr>
          <a:xfrm>
            <a:off x="-116205" y="6278740"/>
            <a:ext cx="12424410" cy="296371"/>
            <a:chOff x="-116205" y="6254065"/>
            <a:chExt cx="12424410" cy="296371"/>
          </a:xfrm>
        </p:grpSpPr>
        <p:cxnSp>
          <p:nvCxnSpPr>
            <p:cNvPr id="18" name="Straight Connector 17">
              <a:extLst>
                <a:ext uri="{FF2B5EF4-FFF2-40B4-BE49-F238E27FC236}">
                  <a16:creationId xmlns:a16="http://schemas.microsoft.com/office/drawing/2014/main" id="{62CC8EE0-7396-9F86-2DDF-F3E99F7928E4}"/>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Terminator 25">
              <a:hlinkClick r:id="rId3" action="ppaction://hlinksldjump"/>
              <a:extLst>
                <a:ext uri="{FF2B5EF4-FFF2-40B4-BE49-F238E27FC236}">
                  <a16:creationId xmlns:a16="http://schemas.microsoft.com/office/drawing/2014/main" id="{A8B8FA76-2754-3E80-41F3-D4EEFEA4D219}"/>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Flowchart: Terminator 26">
              <a:hlinkClick r:id="rId4" action="ppaction://hlinksldjump"/>
              <a:extLst>
                <a:ext uri="{FF2B5EF4-FFF2-40B4-BE49-F238E27FC236}">
                  <a16:creationId xmlns:a16="http://schemas.microsoft.com/office/drawing/2014/main" id="{55E3A7EC-D911-8932-0491-F6A5499F2AEB}"/>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Terminator 27">
              <a:hlinkClick r:id="rId5" action="ppaction://hlinksldjump"/>
              <a:extLst>
                <a:ext uri="{FF2B5EF4-FFF2-40B4-BE49-F238E27FC236}">
                  <a16:creationId xmlns:a16="http://schemas.microsoft.com/office/drawing/2014/main" id="{65057659-7A38-3018-F032-DA5158A3CD9C}"/>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Terminator 28">
              <a:hlinkClick r:id="rId6" action="ppaction://hlinksldjump"/>
              <a:extLst>
                <a:ext uri="{FF2B5EF4-FFF2-40B4-BE49-F238E27FC236}">
                  <a16:creationId xmlns:a16="http://schemas.microsoft.com/office/drawing/2014/main" id="{AC7D3488-DDFD-2087-4409-DEDB74423AA9}"/>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a:hlinkClick r:id="rId7" action="ppaction://hlinksldjump"/>
              <a:extLst>
                <a:ext uri="{FF2B5EF4-FFF2-40B4-BE49-F238E27FC236}">
                  <a16:creationId xmlns:a16="http://schemas.microsoft.com/office/drawing/2014/main" id="{8E1A260E-4E29-7394-E8BD-E8C3D00E1B6E}"/>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Flowchart: Terminator 30">
              <a:hlinkClick r:id="rId8" action="ppaction://hlinksldjump"/>
              <a:extLst>
                <a:ext uri="{FF2B5EF4-FFF2-40B4-BE49-F238E27FC236}">
                  <a16:creationId xmlns:a16="http://schemas.microsoft.com/office/drawing/2014/main" id="{D5BABF8C-0DB3-17A4-CBA6-A8A9711E3B9B}"/>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Terminator 31">
              <a:hlinkClick r:id="rId9" action="ppaction://hlinksldjump"/>
              <a:extLst>
                <a:ext uri="{FF2B5EF4-FFF2-40B4-BE49-F238E27FC236}">
                  <a16:creationId xmlns:a16="http://schemas.microsoft.com/office/drawing/2014/main" id="{7C67F52D-18B3-0C88-6F0C-F33DDF85170F}"/>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Terminator 32">
              <a:hlinkClick r:id="rId10" action="ppaction://hlinksldjump"/>
              <a:extLst>
                <a:ext uri="{FF2B5EF4-FFF2-40B4-BE49-F238E27FC236}">
                  <a16:creationId xmlns:a16="http://schemas.microsoft.com/office/drawing/2014/main" id="{AE92B679-3FD5-801A-48B1-B6C587D01D62}"/>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3">
            <a:extLst>
              <a:ext uri="{FF2B5EF4-FFF2-40B4-BE49-F238E27FC236}">
                <a16:creationId xmlns:a16="http://schemas.microsoft.com/office/drawing/2014/main" id="{CDBF75A1-D47D-9132-A25B-9BD1C9C4E905}"/>
              </a:ext>
            </a:extLst>
          </p:cNvPr>
          <p:cNvSpPr/>
          <p:nvPr/>
        </p:nvSpPr>
        <p:spPr>
          <a:xfrm>
            <a:off x="12200666" y="2752775"/>
            <a:ext cx="7738538" cy="3046988"/>
          </a:xfrm>
          <a:prstGeom prst="rect">
            <a:avLst/>
          </a:prstGeom>
        </p:spPr>
        <p:txBody>
          <a:bodyPr wrap="square">
            <a:spAutoFit/>
          </a:bodyPr>
          <a:lstStyle/>
          <a:p>
            <a:r>
              <a:rPr lang="en-US" sz="2000" dirty="0"/>
              <a:t>Crop yield prediction is an important agricultural problem. </a:t>
            </a:r>
            <a:r>
              <a:rPr lang="en-US" sz="2000" i="0" dirty="0">
                <a:solidFill>
                  <a:schemeClr val="tx1"/>
                </a:solidFill>
                <a:effectLst/>
              </a:rPr>
              <a:t>Predicting crop yield is not an easy task ,t</a:t>
            </a:r>
            <a:r>
              <a:rPr lang="en-US" sz="2000" dirty="0"/>
              <a:t>he Agricultural yield primarily depends on weather conditions (rain, temperature, </a:t>
            </a:r>
            <a:r>
              <a:rPr lang="en-US" sz="2000" dirty="0" err="1"/>
              <a:t>etc</a:t>
            </a:r>
            <a:r>
              <a:rPr lang="en-US" sz="2000" dirty="0"/>
              <a:t>), pesticides. </a:t>
            </a:r>
          </a:p>
          <a:p>
            <a:endParaRPr lang="en-US" sz="2000" i="0" dirty="0">
              <a:solidFill>
                <a:schemeClr val="tx1"/>
              </a:solidFill>
              <a:effectLst/>
            </a:endParaRPr>
          </a:p>
          <a:p>
            <a:r>
              <a:rPr lang="en-US" sz="2000" i="0" dirty="0">
                <a:solidFill>
                  <a:schemeClr val="tx1"/>
                </a:solidFill>
                <a:effectLst/>
              </a:rPr>
              <a:t>The main concept is to increase the throughput of the agriculture sector with the Deep Learning models.</a:t>
            </a:r>
          </a:p>
          <a:p>
            <a:endParaRPr lang="en-US" sz="3200" i="0" dirty="0">
              <a:solidFill>
                <a:schemeClr val="tx1"/>
              </a:solidFill>
              <a:effectLst/>
            </a:endParaRPr>
          </a:p>
          <a:p>
            <a:pPr algn="just"/>
            <a:endParaRPr lang="en-US" sz="2000" dirty="0"/>
          </a:p>
          <a:p>
            <a:pPr algn="just"/>
            <a:endParaRPr lang="en-US" sz="2000" dirty="0"/>
          </a:p>
        </p:txBody>
      </p:sp>
      <p:sp>
        <p:nvSpPr>
          <p:cNvPr id="8" name="TextBox 7">
            <a:extLst>
              <a:ext uri="{FF2B5EF4-FFF2-40B4-BE49-F238E27FC236}">
                <a16:creationId xmlns:a16="http://schemas.microsoft.com/office/drawing/2014/main" id="{B965443C-50BF-A62C-BB9E-F328ED3990BC}"/>
              </a:ext>
            </a:extLst>
          </p:cNvPr>
          <p:cNvSpPr txBox="1"/>
          <p:nvPr/>
        </p:nvSpPr>
        <p:spPr>
          <a:xfrm>
            <a:off x="1191434" y="4833897"/>
            <a:ext cx="1838909" cy="378362"/>
          </a:xfrm>
          <a:prstGeom prst="rect">
            <a:avLst/>
          </a:prstGeom>
          <a:noFill/>
        </p:spPr>
        <p:txBody>
          <a:bodyPr wrap="square" rtlCol="0">
            <a:spAutoFit/>
          </a:bodyPr>
          <a:lstStyle/>
          <a:p>
            <a:r>
              <a:rPr lang="en-US" dirty="0">
                <a:solidFill>
                  <a:schemeClr val="tx2"/>
                </a:solidFill>
                <a:latin typeface="Bookman Old Style" panose="02050604050505020204" pitchFamily="18" charset="0"/>
              </a:rPr>
              <a:t>A</a:t>
            </a:r>
            <a:r>
              <a:rPr lang="en-US" sz="1800" dirty="0">
                <a:solidFill>
                  <a:schemeClr val="tx2"/>
                </a:solidFill>
                <a:latin typeface="Bookman Old Style" panose="02050604050505020204" pitchFamily="18" charset="0"/>
              </a:rPr>
              <a:t>rchitecture</a:t>
            </a:r>
            <a:endParaRPr lang="en-IN" dirty="0"/>
          </a:p>
        </p:txBody>
      </p:sp>
      <p:sp>
        <p:nvSpPr>
          <p:cNvPr id="14" name="Content Placeholder 2">
            <a:extLst>
              <a:ext uri="{FF2B5EF4-FFF2-40B4-BE49-F238E27FC236}">
                <a16:creationId xmlns:a16="http://schemas.microsoft.com/office/drawing/2014/main" id="{86E3F84C-D8CC-3A18-802C-D5267DFE3CE3}"/>
              </a:ext>
            </a:extLst>
          </p:cNvPr>
          <p:cNvSpPr txBox="1">
            <a:spLocks/>
          </p:cNvSpPr>
          <p:nvPr/>
        </p:nvSpPr>
        <p:spPr>
          <a:xfrm>
            <a:off x="1460426" y="3834688"/>
            <a:ext cx="2270200" cy="60330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Existing System</a:t>
            </a:r>
          </a:p>
          <a:p>
            <a:endParaRPr lang="en-US"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3812314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3" name="Title 1">
            <a:extLst>
              <a:ext uri="{FF2B5EF4-FFF2-40B4-BE49-F238E27FC236}">
                <a16:creationId xmlns:a16="http://schemas.microsoft.com/office/drawing/2014/main" id="{C1E0D7EA-261D-E8A2-FDF0-1515B19DAC0F}"/>
              </a:ext>
            </a:extLst>
          </p:cNvPr>
          <p:cNvSpPr txBox="1">
            <a:spLocks/>
          </p:cNvSpPr>
          <p:nvPr/>
        </p:nvSpPr>
        <p:spPr>
          <a:xfrm>
            <a:off x="10731574" y="4489704"/>
            <a:ext cx="8229600" cy="579438"/>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0070C0"/>
                </a:solidFill>
                <a:latin typeface="Bookman Old Style" panose="02050604050505020204" pitchFamily="18" charset="0"/>
              </a:rPr>
              <a:t>CONTENTS</a:t>
            </a: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720641" y="1746624"/>
            <a:ext cx="5977527" cy="477454"/>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4000" dirty="0">
                <a:solidFill>
                  <a:schemeClr val="tx2"/>
                </a:solidFill>
                <a:latin typeface="Bookman Old Style" panose="02050604050505020204" pitchFamily="18" charset="0"/>
              </a:rPr>
              <a:t>Problem Statement</a:t>
            </a:r>
            <a:endParaRPr lang="en-US" sz="4000" dirty="0">
              <a:solidFill>
                <a:schemeClr val="tx2"/>
              </a:solidFill>
              <a:latin typeface="Bookman Old Style" panose="02050604050505020204" pitchFamily="18" charset="0"/>
            </a:endParaRPr>
          </a:p>
          <a:p>
            <a:endParaRPr lang="en-US" sz="4000"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1260415" y="2593731"/>
            <a:ext cx="1606052" cy="356874"/>
          </a:xfrm>
          <a:prstGeom prst="rect">
            <a:avLst/>
          </a:prstGeom>
        </p:spPr>
        <p:txBody>
          <a:bodyP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Abstract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1434166" y="3052276"/>
            <a:ext cx="2270200" cy="43700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chemeClr val="tx2"/>
                </a:solidFill>
                <a:latin typeface="Bookman Old Style" panose="02050604050505020204" pitchFamily="18" charset="0"/>
              </a:rPr>
              <a:t>Introduction</a:t>
            </a:r>
            <a:endParaRPr lang="en-US" altLang="en-US" dirty="0">
              <a:solidFill>
                <a:schemeClr val="tx2"/>
              </a:solidFill>
              <a:latin typeface="Bookman Old Style" panose="02050604050505020204" pitchFamily="18" charset="0"/>
            </a:endParaRPr>
          </a:p>
          <a:p>
            <a:endParaRPr lang="en-US"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1564006" y="3587222"/>
            <a:ext cx="2020596" cy="363541"/>
          </a:xfrm>
          <a:prstGeom prst="rect">
            <a:avLst/>
          </a:prstGeom>
        </p:spPr>
        <p:txBody>
          <a:bodyP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solidFill>
                <a:schemeClr val="tx2"/>
              </a:solidFill>
              <a:latin typeface="Bookman Old Style" panose="02050604050505020204" pitchFamily="18" charset="0"/>
            </a:endParaRPr>
          </a:p>
          <a:p>
            <a:endParaRPr lang="en-US"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52797" y="6039136"/>
            <a:ext cx="2198248" cy="775577"/>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latin typeface="Bookman Old Style" panose="02050604050505020204" pitchFamily="18" charset="0"/>
              </a:rPr>
              <a:t>Conclusion</a:t>
            </a: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307743" y="4530947"/>
            <a:ext cx="2270200" cy="60330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Proposed System</a:t>
            </a:r>
            <a:endParaRPr lang="en-IN" dirty="0">
              <a:effectLst/>
            </a:endParaRPr>
          </a:p>
          <a:p>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7" name="Content Placeholder 2">
            <a:extLst>
              <a:ext uri="{FF2B5EF4-FFF2-40B4-BE49-F238E27FC236}">
                <a16:creationId xmlns:a16="http://schemas.microsoft.com/office/drawing/2014/main" id="{A97668B3-F7C2-4DDF-428A-2167EA87AA0C}"/>
              </a:ext>
            </a:extLst>
          </p:cNvPr>
          <p:cNvSpPr txBox="1">
            <a:spLocks/>
          </p:cNvSpPr>
          <p:nvPr/>
        </p:nvSpPr>
        <p:spPr>
          <a:xfrm>
            <a:off x="683953" y="5528287"/>
            <a:ext cx="2446537" cy="775576"/>
          </a:xfrm>
          <a:prstGeom prst="rect">
            <a:avLst/>
          </a:prstGeom>
        </p:spPr>
        <p:txBody>
          <a:bodyPr>
            <a:normAutofit fontScale="2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kern="1200" dirty="0">
                <a:solidFill>
                  <a:srgbClr val="44546A"/>
                </a:solidFill>
                <a:effectLst/>
                <a:latin typeface="Bookman Old Style" panose="02050604050505020204" pitchFamily="18" charset="0"/>
              </a:rPr>
              <a:t>Results and   Discussions</a:t>
            </a:r>
            <a:endParaRPr lang="en-IN" sz="7200" dirty="0">
              <a:effectLst/>
              <a:latin typeface="Bookman Old Style" panose="02050604050505020204" pitchFamily="18" charset="0"/>
            </a:endParaRPr>
          </a:p>
          <a:p>
            <a:endParaRPr lang="en-US" altLang="en-US" dirty="0">
              <a:solidFill>
                <a:schemeClr val="tx2"/>
              </a:solidFill>
              <a:latin typeface="Bookman Old Style" panose="02050604050505020204" pitchFamily="18" charset="0"/>
            </a:endParaRPr>
          </a:p>
          <a:p>
            <a:endParaRPr lang="en-US" altLang="en-US" dirty="0">
              <a:solidFill>
                <a:schemeClr val="tx2"/>
              </a:solidFill>
              <a:latin typeface="Bookman Old Style" panose="02050604050505020204" pitchFamily="18" charset="0"/>
            </a:endParaRPr>
          </a:p>
          <a:p>
            <a:endParaRPr lang="en-IN" altLang="en-US" dirty="0">
              <a:solidFill>
                <a:schemeClr val="tx2"/>
              </a:solidFill>
              <a:latin typeface="Bookman Old Style" panose="02050604050505020204" pitchFamily="18" charset="0"/>
            </a:endParaRPr>
          </a:p>
          <a:p>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p:txBody>
      </p:sp>
      <p:grpSp>
        <p:nvGrpSpPr>
          <p:cNvPr id="33" name="Group 32">
            <a:extLst>
              <a:ext uri="{FF2B5EF4-FFF2-40B4-BE49-F238E27FC236}">
                <a16:creationId xmlns:a16="http://schemas.microsoft.com/office/drawing/2014/main" id="{01071AB2-9359-A43F-BDF7-BF6632D4E5C0}"/>
              </a:ext>
            </a:extLst>
          </p:cNvPr>
          <p:cNvGrpSpPr/>
          <p:nvPr/>
        </p:nvGrpSpPr>
        <p:grpSpPr>
          <a:xfrm>
            <a:off x="-116205" y="6278740"/>
            <a:ext cx="12424410" cy="296371"/>
            <a:chOff x="-116205" y="6254065"/>
            <a:chExt cx="12424410" cy="296371"/>
          </a:xfrm>
        </p:grpSpPr>
        <p:cxnSp>
          <p:nvCxnSpPr>
            <p:cNvPr id="34" name="Straight Connector 33">
              <a:extLst>
                <a:ext uri="{FF2B5EF4-FFF2-40B4-BE49-F238E27FC236}">
                  <a16:creationId xmlns:a16="http://schemas.microsoft.com/office/drawing/2014/main" id="{E39E96D3-0C00-8231-C1CC-235CDB953B51}"/>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lowchart: Terminator 34">
              <a:hlinkClick r:id="rId3" action="ppaction://hlinksldjump"/>
              <a:extLst>
                <a:ext uri="{FF2B5EF4-FFF2-40B4-BE49-F238E27FC236}">
                  <a16:creationId xmlns:a16="http://schemas.microsoft.com/office/drawing/2014/main" id="{4D8A4DD7-0F32-C158-51C5-27497B7750AA}"/>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Flowchart: Terminator 35">
              <a:hlinkClick r:id="rId4" action="ppaction://hlinksldjump"/>
              <a:extLst>
                <a:ext uri="{FF2B5EF4-FFF2-40B4-BE49-F238E27FC236}">
                  <a16:creationId xmlns:a16="http://schemas.microsoft.com/office/drawing/2014/main" id="{53234CB1-0F88-4AEB-E1C3-D984A3DEBDE3}"/>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Terminator 36">
              <a:hlinkClick r:id="rId5" action="ppaction://hlinksldjump"/>
              <a:extLst>
                <a:ext uri="{FF2B5EF4-FFF2-40B4-BE49-F238E27FC236}">
                  <a16:creationId xmlns:a16="http://schemas.microsoft.com/office/drawing/2014/main" id="{FC684074-2C9C-25A7-2AA1-734C569B4F8D}"/>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Flowchart: Terminator 37">
              <a:hlinkClick r:id="rId6" action="ppaction://hlinksldjump"/>
              <a:extLst>
                <a:ext uri="{FF2B5EF4-FFF2-40B4-BE49-F238E27FC236}">
                  <a16:creationId xmlns:a16="http://schemas.microsoft.com/office/drawing/2014/main" id="{A86DB9EE-5A13-0199-6F2D-CCCE6CAC2B94}"/>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Terminator 38">
              <a:hlinkClick r:id="rId7" action="ppaction://hlinksldjump"/>
              <a:extLst>
                <a:ext uri="{FF2B5EF4-FFF2-40B4-BE49-F238E27FC236}">
                  <a16:creationId xmlns:a16="http://schemas.microsoft.com/office/drawing/2014/main" id="{BFF9EC63-C171-52B7-6439-A399D8F1C3D9}"/>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Flowchart: Terminator 39">
              <a:hlinkClick r:id="rId8" action="ppaction://hlinksldjump"/>
              <a:extLst>
                <a:ext uri="{FF2B5EF4-FFF2-40B4-BE49-F238E27FC236}">
                  <a16:creationId xmlns:a16="http://schemas.microsoft.com/office/drawing/2014/main" id="{91F1FA90-6852-C388-24FF-2E3AC3E72DAA}"/>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lowchart: Terminator 40">
              <a:hlinkClick r:id="rId9" action="ppaction://hlinksldjump"/>
              <a:extLst>
                <a:ext uri="{FF2B5EF4-FFF2-40B4-BE49-F238E27FC236}">
                  <a16:creationId xmlns:a16="http://schemas.microsoft.com/office/drawing/2014/main" id="{D8F0EADF-AAE1-7614-986C-D2FC024857D2}"/>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Flowchart: Terminator 41">
              <a:hlinkClick r:id="rId10" action="ppaction://hlinksldjump"/>
              <a:extLst>
                <a:ext uri="{FF2B5EF4-FFF2-40B4-BE49-F238E27FC236}">
                  <a16:creationId xmlns:a16="http://schemas.microsoft.com/office/drawing/2014/main" id="{CAB72739-D413-D62F-CF89-2B94550C8729}"/>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Flowchart: Terminator 31">
            <a:extLst>
              <a:ext uri="{FF2B5EF4-FFF2-40B4-BE49-F238E27FC236}">
                <a16:creationId xmlns:a16="http://schemas.microsoft.com/office/drawing/2014/main" id="{D98BCBE6-7C36-0676-F381-2E44A1E40731}"/>
              </a:ext>
            </a:extLst>
          </p:cNvPr>
          <p:cNvSpPr/>
          <p:nvPr/>
        </p:nvSpPr>
        <p:spPr>
          <a:xfrm>
            <a:off x="4008426"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60D6D2DC-7EEA-75C9-A4F5-93BFBECE9F62}"/>
              </a:ext>
            </a:extLst>
          </p:cNvPr>
          <p:cNvSpPr/>
          <p:nvPr/>
        </p:nvSpPr>
        <p:spPr>
          <a:xfrm>
            <a:off x="16972691" y="2309949"/>
            <a:ext cx="7738538" cy="2554545"/>
          </a:xfrm>
          <a:prstGeom prst="rect">
            <a:avLst/>
          </a:prstGeom>
        </p:spPr>
        <p:txBody>
          <a:bodyPr wrap="square">
            <a:spAutoFit/>
          </a:bodyPr>
          <a:lstStyle/>
          <a:p>
            <a:pPr algn="just"/>
            <a:r>
              <a:rPr lang="en-US" sz="2000" dirty="0">
                <a:solidFill>
                  <a:srgbClr val="374151"/>
                </a:solidFill>
                <a:latin typeface="Söhne"/>
              </a:rPr>
              <a:t>Handwritten analysis and recognition is an important task in image processing and pattern recognition. It has numerous applications in areas such as postal automation, bank check processing, and signature verification. Traditional SVM models have been used for handwritten recognition, but they may not perform well in cases where the number of classes is large or the classes are highly imbalanced. MPSVM is a variant of SVM that can overcome these limitations and provide better performance.</a:t>
            </a:r>
            <a:endParaRPr lang="en-US" sz="2000" dirty="0"/>
          </a:p>
        </p:txBody>
      </p:sp>
      <p:sp>
        <p:nvSpPr>
          <p:cNvPr id="44" name="Rectangle 43">
            <a:extLst>
              <a:ext uri="{FF2B5EF4-FFF2-40B4-BE49-F238E27FC236}">
                <a16:creationId xmlns:a16="http://schemas.microsoft.com/office/drawing/2014/main" id="{BC23529A-316E-B1ED-765E-77D56E400AD4}"/>
              </a:ext>
            </a:extLst>
          </p:cNvPr>
          <p:cNvSpPr/>
          <p:nvPr/>
        </p:nvSpPr>
        <p:spPr>
          <a:xfrm>
            <a:off x="3704365" y="2752774"/>
            <a:ext cx="7815575" cy="1015663"/>
          </a:xfrm>
          <a:prstGeom prst="rect">
            <a:avLst/>
          </a:prstGeom>
        </p:spPr>
        <p:txBody>
          <a:bodyPr wrap="square">
            <a:spAutoFit/>
          </a:bodyPr>
          <a:lstStyle/>
          <a:p>
            <a:pPr algn="just"/>
            <a:r>
              <a:rPr lang="en-US" sz="2000" dirty="0"/>
              <a:t>The </a:t>
            </a:r>
            <a:r>
              <a:rPr lang="en-US" sz="2000" dirty="0">
                <a:latin typeface="Times New Roman" panose="02020603050405020304" pitchFamily="18" charset="0"/>
                <a:cs typeface="Times New Roman" panose="02020603050405020304" pitchFamily="18" charset="0"/>
              </a:rPr>
              <a:t>accurate prediction of vehicular traffic flow remains a challenging task, as traditional models fail to capture the intricate temporal dependencies and non-linear dynamics present in traffic data</a:t>
            </a:r>
            <a:r>
              <a:rPr lang="en-US" sz="2000" dirty="0"/>
              <a:t>.</a:t>
            </a:r>
          </a:p>
        </p:txBody>
      </p:sp>
      <p:sp>
        <p:nvSpPr>
          <p:cNvPr id="4" name="Content Placeholder 2">
            <a:extLst>
              <a:ext uri="{FF2B5EF4-FFF2-40B4-BE49-F238E27FC236}">
                <a16:creationId xmlns:a16="http://schemas.microsoft.com/office/drawing/2014/main" id="{D0B5F9B5-B06F-D21F-74DC-05F8BF4DFA5F}"/>
              </a:ext>
            </a:extLst>
          </p:cNvPr>
          <p:cNvSpPr txBox="1">
            <a:spLocks/>
          </p:cNvSpPr>
          <p:nvPr/>
        </p:nvSpPr>
        <p:spPr>
          <a:xfrm>
            <a:off x="1434166" y="3534516"/>
            <a:ext cx="2374974" cy="74175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a:p>
            <a:endParaRPr lang="en-US" altLang="en-US" dirty="0">
              <a:solidFill>
                <a:schemeClr val="tx2"/>
              </a:solidFill>
              <a:latin typeface="Bookman Old Style" panose="02050604050505020204" pitchFamily="18" charset="0"/>
            </a:endParaRPr>
          </a:p>
        </p:txBody>
      </p:sp>
      <p:sp>
        <p:nvSpPr>
          <p:cNvPr id="8" name="TextBox 7">
            <a:extLst>
              <a:ext uri="{FF2B5EF4-FFF2-40B4-BE49-F238E27FC236}">
                <a16:creationId xmlns:a16="http://schemas.microsoft.com/office/drawing/2014/main" id="{A86FD903-C812-E8E6-8897-6015A265FAE3}"/>
              </a:ext>
            </a:extLst>
          </p:cNvPr>
          <p:cNvSpPr txBox="1"/>
          <p:nvPr/>
        </p:nvSpPr>
        <p:spPr>
          <a:xfrm>
            <a:off x="1434166" y="3988967"/>
            <a:ext cx="13948346"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Existing System</a:t>
            </a:r>
            <a:endParaRPr lang="en-IN" dirty="0">
              <a:effectLst/>
            </a:endParaRPr>
          </a:p>
        </p:txBody>
      </p:sp>
      <p:sp>
        <p:nvSpPr>
          <p:cNvPr id="15" name="TextBox 14">
            <a:extLst>
              <a:ext uri="{FF2B5EF4-FFF2-40B4-BE49-F238E27FC236}">
                <a16:creationId xmlns:a16="http://schemas.microsoft.com/office/drawing/2014/main" id="{93D3AF81-66D7-285E-7092-65E814E378B9}"/>
              </a:ext>
            </a:extLst>
          </p:cNvPr>
          <p:cNvSpPr txBox="1"/>
          <p:nvPr/>
        </p:nvSpPr>
        <p:spPr>
          <a:xfrm>
            <a:off x="1038189" y="5027444"/>
            <a:ext cx="13948346"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Architecture</a:t>
            </a:r>
            <a:endParaRPr lang="en-IN" dirty="0">
              <a:effectLst/>
            </a:endParaRPr>
          </a:p>
        </p:txBody>
      </p:sp>
    </p:spTree>
    <p:extLst>
      <p:ext uri="{BB962C8B-B14F-4D97-AF65-F5344CB8AC3E}">
        <p14:creationId xmlns:p14="http://schemas.microsoft.com/office/powerpoint/2010/main" val="15011134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475088" y="1274398"/>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958072" y="1731117"/>
            <a:ext cx="4025176" cy="77132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kern="1200" dirty="0">
                <a:solidFill>
                  <a:srgbClr val="44546A"/>
                </a:solidFill>
                <a:effectLst/>
                <a:latin typeface="Bookman Old Style" panose="02050604050505020204" pitchFamily="18" charset="0"/>
                <a:ea typeface="+mn-ea"/>
                <a:cs typeface="+mn-cs"/>
              </a:rPr>
              <a:t>Abstract</a:t>
            </a:r>
            <a:r>
              <a:rPr lang="en-IN" altLang="en-US" sz="4000" dirty="0">
                <a:solidFill>
                  <a:schemeClr val="tx2"/>
                </a:solidFill>
                <a:latin typeface="Bookman Old Style" panose="02050604050505020204" pitchFamily="18" charset="0"/>
              </a:rPr>
              <a:t> </a:t>
            </a:r>
            <a:endParaRPr lang="en-US" sz="4000" dirty="0">
              <a:solidFill>
                <a:schemeClr val="tx2"/>
              </a:solidFill>
              <a:latin typeface="Bookman Old Style" panose="02050604050505020204" pitchFamily="18" charset="0"/>
            </a:endParaRPr>
          </a:p>
          <a:p>
            <a:endParaRPr lang="en-US" sz="4000"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1371600" y="2632236"/>
            <a:ext cx="2270200" cy="43700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chemeClr val="tx2"/>
                </a:solidFill>
                <a:latin typeface="Bookman Old Style" panose="02050604050505020204" pitchFamily="18" charset="0"/>
              </a:rPr>
              <a:t>Introduction</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1072006" y="4885176"/>
            <a:ext cx="2198248" cy="775577"/>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292616" y="4218188"/>
            <a:ext cx="2270200" cy="60330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Proposed System</a:t>
            </a:r>
            <a:endParaRPr lang="en-IN" dirty="0">
              <a:effectLst/>
            </a:endParaRPr>
          </a:p>
          <a:p>
            <a:endParaRPr lang="en-IN" dirty="0">
              <a:effectLst/>
            </a:endParaRPr>
          </a:p>
          <a:p>
            <a:endParaRPr lang="en-US" dirty="0">
              <a:solidFill>
                <a:schemeClr val="tx2"/>
              </a:solidFill>
              <a:latin typeface="Bookman Old Style" panose="02050604050505020204" pitchFamily="18" charset="0"/>
            </a:endParaRPr>
          </a:p>
        </p:txBody>
      </p:sp>
      <p:sp>
        <p:nvSpPr>
          <p:cNvPr id="6" name="Content Placeholder 2">
            <a:extLst>
              <a:ext uri="{FF2B5EF4-FFF2-40B4-BE49-F238E27FC236}">
                <a16:creationId xmlns:a16="http://schemas.microsoft.com/office/drawing/2014/main" id="{813BDBF6-8030-9B50-7598-869319697307}"/>
              </a:ext>
            </a:extLst>
          </p:cNvPr>
          <p:cNvSpPr txBox="1">
            <a:spLocks/>
          </p:cNvSpPr>
          <p:nvPr/>
        </p:nvSpPr>
        <p:spPr>
          <a:xfrm>
            <a:off x="896836" y="5189606"/>
            <a:ext cx="2270200" cy="437003"/>
          </a:xfrm>
          <a:prstGeom prst="rect">
            <a:avLst/>
          </a:prstGeom>
        </p:spPr>
        <p:txBody>
          <a:bodyPr>
            <a:normAutofit fontScale="7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Results and Discussions</a:t>
            </a:r>
          </a:p>
          <a:p>
            <a:endParaRPr lang="en-US" dirty="0">
              <a:solidFill>
                <a:schemeClr val="tx2"/>
              </a:solidFill>
              <a:latin typeface="Bookman Old Style" panose="02050604050505020204" pitchFamily="18" charset="0"/>
            </a:endParaRPr>
          </a:p>
        </p:txBody>
      </p:sp>
      <p:grpSp>
        <p:nvGrpSpPr>
          <p:cNvPr id="25" name="Group 24">
            <a:extLst>
              <a:ext uri="{FF2B5EF4-FFF2-40B4-BE49-F238E27FC236}">
                <a16:creationId xmlns:a16="http://schemas.microsoft.com/office/drawing/2014/main" id="{540EFADE-AFF6-1AA7-D0AD-DAC198343500}"/>
              </a:ext>
            </a:extLst>
          </p:cNvPr>
          <p:cNvGrpSpPr/>
          <p:nvPr/>
        </p:nvGrpSpPr>
        <p:grpSpPr>
          <a:xfrm>
            <a:off x="-116205" y="6278740"/>
            <a:ext cx="12424410" cy="296371"/>
            <a:chOff x="-116205" y="6254065"/>
            <a:chExt cx="12424410" cy="296371"/>
          </a:xfrm>
        </p:grpSpPr>
        <p:cxnSp>
          <p:nvCxnSpPr>
            <p:cNvPr id="26" name="Straight Connector 25">
              <a:extLst>
                <a:ext uri="{FF2B5EF4-FFF2-40B4-BE49-F238E27FC236}">
                  <a16:creationId xmlns:a16="http://schemas.microsoft.com/office/drawing/2014/main" id="{87DFCFF9-6FD8-C7A6-F81C-37CE1C6D67F5}"/>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Flowchart: Terminator 26">
              <a:hlinkClick r:id="rId3" action="ppaction://hlinksldjump"/>
              <a:extLst>
                <a:ext uri="{FF2B5EF4-FFF2-40B4-BE49-F238E27FC236}">
                  <a16:creationId xmlns:a16="http://schemas.microsoft.com/office/drawing/2014/main" id="{71847837-1C9B-C30F-923C-429C9CB8F9F3}"/>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Flowchart: Terminator 27">
              <a:hlinkClick r:id="rId4" action="ppaction://hlinksldjump"/>
              <a:extLst>
                <a:ext uri="{FF2B5EF4-FFF2-40B4-BE49-F238E27FC236}">
                  <a16:creationId xmlns:a16="http://schemas.microsoft.com/office/drawing/2014/main" id="{D0C62FE0-E137-0F94-B21F-705DEBDFF17C}"/>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Terminator 28">
              <a:hlinkClick r:id="rId5" action="ppaction://hlinksldjump"/>
              <a:extLst>
                <a:ext uri="{FF2B5EF4-FFF2-40B4-BE49-F238E27FC236}">
                  <a16:creationId xmlns:a16="http://schemas.microsoft.com/office/drawing/2014/main" id="{C45867FA-690F-1D91-A4D8-7FA737C042B7}"/>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Flowchart: Terminator 29">
              <a:hlinkClick r:id="rId6" action="ppaction://hlinksldjump"/>
              <a:extLst>
                <a:ext uri="{FF2B5EF4-FFF2-40B4-BE49-F238E27FC236}">
                  <a16:creationId xmlns:a16="http://schemas.microsoft.com/office/drawing/2014/main" id="{793EFC8C-AF58-4555-78FE-6B93FB91342B}"/>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Terminator 30">
              <a:hlinkClick r:id="rId7" action="ppaction://hlinksldjump"/>
              <a:extLst>
                <a:ext uri="{FF2B5EF4-FFF2-40B4-BE49-F238E27FC236}">
                  <a16:creationId xmlns:a16="http://schemas.microsoft.com/office/drawing/2014/main" id="{852F51C5-E04F-9B9C-8276-7B2DED12EDDE}"/>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Flowchart: Terminator 31">
              <a:hlinkClick r:id="rId8" action="ppaction://hlinksldjump"/>
              <a:extLst>
                <a:ext uri="{FF2B5EF4-FFF2-40B4-BE49-F238E27FC236}">
                  <a16:creationId xmlns:a16="http://schemas.microsoft.com/office/drawing/2014/main" id="{73DBAB1C-1725-7851-9BD0-1D893445FC53}"/>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Terminator 32">
              <a:hlinkClick r:id="rId9" action="ppaction://hlinksldjump"/>
              <a:extLst>
                <a:ext uri="{FF2B5EF4-FFF2-40B4-BE49-F238E27FC236}">
                  <a16:creationId xmlns:a16="http://schemas.microsoft.com/office/drawing/2014/main" id="{ADDCC56D-42D4-EF0F-8FBF-F5B792084619}"/>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Terminator 33">
              <a:hlinkClick r:id="rId10" action="ppaction://hlinksldjump"/>
              <a:extLst>
                <a:ext uri="{FF2B5EF4-FFF2-40B4-BE49-F238E27FC236}">
                  <a16:creationId xmlns:a16="http://schemas.microsoft.com/office/drawing/2014/main" id="{BCC004A8-F3AA-7B5C-09AF-561FB235E22C}"/>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 name="Flowchart: Terminator 23">
            <a:extLst>
              <a:ext uri="{FF2B5EF4-FFF2-40B4-BE49-F238E27FC236}">
                <a16:creationId xmlns:a16="http://schemas.microsoft.com/office/drawing/2014/main" id="{16A91FDF-F3C1-4237-45A4-A1E094BB0145}"/>
              </a:ext>
            </a:extLst>
          </p:cNvPr>
          <p:cNvSpPr/>
          <p:nvPr/>
        </p:nvSpPr>
        <p:spPr>
          <a:xfrm>
            <a:off x="5057430"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9DB80AE9-84D7-17E2-63A9-6205E56E0707}"/>
              </a:ext>
            </a:extLst>
          </p:cNvPr>
          <p:cNvSpPr/>
          <p:nvPr/>
        </p:nvSpPr>
        <p:spPr>
          <a:xfrm>
            <a:off x="3483832" y="1956250"/>
            <a:ext cx="8669883" cy="4708981"/>
          </a:xfrm>
          <a:prstGeom prst="rect">
            <a:avLst/>
          </a:prstGeom>
        </p:spPr>
        <p:txBody>
          <a:bodyPr wrap="square">
            <a:spAutoFit/>
          </a:bodyPr>
          <a:lstStyle/>
          <a:p>
            <a:endParaRPr lang="en-US" sz="2000" dirty="0"/>
          </a:p>
          <a:p>
            <a:pPr marL="342900" indent="-342900">
              <a:buFont typeface="Arial" panose="020B0604020202020204" pitchFamily="34" charset="0"/>
              <a:buChar char="•"/>
            </a:pPr>
            <a:r>
              <a:rPr lang="en-US" sz="2000" i="0" dirty="0">
                <a:solidFill>
                  <a:schemeClr val="tx1"/>
                </a:solidFill>
                <a:effectLst/>
              </a:rPr>
              <a:t>Vehicular traffic flow prediction is a crucial task for transportation management and planning.</a:t>
            </a: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r>
              <a:rPr lang="en-US" sz="2000" i="0" dirty="0">
                <a:solidFill>
                  <a:schemeClr val="tx1"/>
                </a:solidFill>
                <a:effectLst/>
              </a:rPr>
              <a:t>This research aims to develop a robust traffic flow prediction model using LSTM neural networks .</a:t>
            </a: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r>
              <a:rPr lang="en-US" sz="2000" dirty="0">
                <a:solidFill>
                  <a:schemeClr val="tx1"/>
                </a:solidFill>
                <a:cs typeface="Times New Roman" panose="02020603050405020304" pitchFamily="18" charset="0"/>
              </a:rPr>
              <a:t>While traditional models use shallow networks, there has been an exponential growth in the number of vehicles in recent times and these traditional machine learning models fail to work in current scenarios.</a:t>
            </a:r>
          </a:p>
          <a:p>
            <a:pPr marL="342900" indent="-342900">
              <a:buFont typeface="Arial" panose="020B0604020202020204" pitchFamily="34" charset="0"/>
              <a:buChar char="•"/>
            </a:pPr>
            <a:endParaRPr lang="en-US" sz="2000" dirty="0">
              <a:solidFill>
                <a:schemeClr val="tx1"/>
              </a:solidFill>
              <a:cs typeface="Times New Roman" panose="02020603050405020304" pitchFamily="18" charset="0"/>
            </a:endParaRPr>
          </a:p>
          <a:p>
            <a:pPr marL="342900" indent="-342900">
              <a:buFont typeface="Arial" panose="020B0604020202020204" pitchFamily="34" charset="0"/>
              <a:buChar char="•"/>
            </a:pPr>
            <a:r>
              <a:rPr lang="en-US" sz="2000" i="0" dirty="0">
                <a:solidFill>
                  <a:schemeClr val="tx1"/>
                </a:solidFill>
                <a:effectLst/>
              </a:rPr>
              <a:t>Accurate predictions help optimize traffic management, improve road safety, and enhance overall traffic efficiency.</a:t>
            </a:r>
          </a:p>
          <a:p>
            <a:endParaRPr lang="en-US" sz="2000" dirty="0">
              <a:solidFill>
                <a:schemeClr val="tx1"/>
              </a:solidFill>
              <a:cs typeface="Times New Roman" panose="02020603050405020304" pitchFamily="18" charset="0"/>
            </a:endParaRPr>
          </a:p>
          <a:p>
            <a:pPr algn="just"/>
            <a:endParaRPr lang="en-US" sz="2000" dirty="0"/>
          </a:p>
        </p:txBody>
      </p:sp>
      <p:sp>
        <p:nvSpPr>
          <p:cNvPr id="36" name="Rectangle 35">
            <a:extLst>
              <a:ext uri="{FF2B5EF4-FFF2-40B4-BE49-F238E27FC236}">
                <a16:creationId xmlns:a16="http://schemas.microsoft.com/office/drawing/2014/main" id="{3F8F6C40-71A1-0DA7-EBDB-417BC14705C6}"/>
              </a:ext>
            </a:extLst>
          </p:cNvPr>
          <p:cNvSpPr/>
          <p:nvPr/>
        </p:nvSpPr>
        <p:spPr>
          <a:xfrm>
            <a:off x="21384363" y="1994539"/>
            <a:ext cx="7738538" cy="2554545"/>
          </a:xfrm>
          <a:prstGeom prst="rect">
            <a:avLst/>
          </a:prstGeom>
        </p:spPr>
        <p:txBody>
          <a:bodyPr wrap="square">
            <a:spAutoFit/>
          </a:bodyPr>
          <a:lstStyle/>
          <a:p>
            <a:pPr algn="just"/>
            <a:r>
              <a:rPr lang="en-US" sz="2000" dirty="0"/>
              <a:t>Several studies have been conducted on handwritten recognition using SVM models. Some studies have focused on improving the feature extraction techniques, while others have focused on optimizing the </a:t>
            </a:r>
            <a:r>
              <a:rPr lang="en-US" sz="2000" dirty="0" err="1"/>
              <a:t>hyperparameters</a:t>
            </a:r>
            <a:r>
              <a:rPr lang="en-US" sz="2000" dirty="0"/>
              <a:t> of the SVM model. A few studies have also explored the use of alternative machine learning algorithms, such as neural networks and decision trees. However, few studies have investigated the use of MPSVM for handwritten recognition, and its performance has not been thoroughly evaluated.</a:t>
            </a:r>
          </a:p>
        </p:txBody>
      </p:sp>
      <p:sp>
        <p:nvSpPr>
          <p:cNvPr id="37" name="Rectangle 36">
            <a:extLst>
              <a:ext uri="{FF2B5EF4-FFF2-40B4-BE49-F238E27FC236}">
                <a16:creationId xmlns:a16="http://schemas.microsoft.com/office/drawing/2014/main" id="{521AB7D2-5FDB-3D42-B99D-4346D16E8E42}"/>
              </a:ext>
            </a:extLst>
          </p:cNvPr>
          <p:cNvSpPr/>
          <p:nvPr/>
        </p:nvSpPr>
        <p:spPr>
          <a:xfrm>
            <a:off x="12725984" y="2256149"/>
            <a:ext cx="7738538" cy="1477328"/>
          </a:xfrm>
          <a:prstGeom prst="rect">
            <a:avLst/>
          </a:prstGeom>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Crop yield prediction is an important agricultural problem. </a:t>
            </a:r>
            <a:r>
              <a:rPr lang="en-US" sz="1800" i="0" kern="1200" dirty="0">
                <a:solidFill>
                  <a:srgbClr val="000000"/>
                </a:solidFill>
                <a:effectLst/>
                <a:latin typeface="Calibri" panose="020F0502020204030204" pitchFamily="34" charset="0"/>
                <a:ea typeface="+mn-ea"/>
                <a:cs typeface="+mn-cs"/>
              </a:rPr>
              <a:t>Predicting crop yield is not an easy task ,t</a:t>
            </a:r>
            <a:r>
              <a:rPr lang="en-US" sz="1800" kern="1200" dirty="0">
                <a:solidFill>
                  <a:srgbClr val="000000"/>
                </a:solidFill>
                <a:effectLst/>
                <a:latin typeface="Calibri" panose="020F0502020204030204" pitchFamily="34" charset="0"/>
                <a:ea typeface="+mn-ea"/>
                <a:cs typeface="+mn-cs"/>
              </a:rPr>
              <a:t>he Agricultural yield primarily depends on weather conditions (rain, temperature, </a:t>
            </a:r>
            <a:r>
              <a:rPr lang="en-US" sz="1800" kern="1200" dirty="0" err="1">
                <a:solidFill>
                  <a:srgbClr val="000000"/>
                </a:solidFill>
                <a:effectLst/>
                <a:latin typeface="Calibri" panose="020F0502020204030204" pitchFamily="34" charset="0"/>
                <a:ea typeface="+mn-ea"/>
                <a:cs typeface="+mn-cs"/>
              </a:rPr>
              <a:t>etc</a:t>
            </a:r>
            <a:r>
              <a:rPr lang="en-US" sz="1800" kern="1200" dirty="0">
                <a:solidFill>
                  <a:srgbClr val="000000"/>
                </a:solidFill>
                <a:effectLst/>
                <a:latin typeface="Calibri" panose="020F0502020204030204" pitchFamily="34" charset="0"/>
                <a:ea typeface="+mn-ea"/>
                <a:cs typeface="+mn-cs"/>
              </a:rPr>
              <a:t>), pesticides. </a:t>
            </a:r>
            <a:endParaRPr lang="en-IN" sz="2000" dirty="0">
              <a:effectLst/>
            </a:endParaRPr>
          </a:p>
          <a:p>
            <a:r>
              <a:rPr lang="en-US" sz="1800" i="0" kern="1200" dirty="0">
                <a:solidFill>
                  <a:srgbClr val="000000"/>
                </a:solidFill>
                <a:effectLst/>
                <a:latin typeface="Calibri" panose="020F0502020204030204" pitchFamily="34" charset="0"/>
                <a:ea typeface="+mn-ea"/>
                <a:cs typeface="+mn-cs"/>
              </a:rPr>
              <a:t>The main concept is to increase the throughput of the agriculture sector with the Deep Learning models</a:t>
            </a:r>
            <a:endParaRPr lang="en-US" sz="2000" dirty="0"/>
          </a:p>
        </p:txBody>
      </p:sp>
      <p:sp>
        <p:nvSpPr>
          <p:cNvPr id="3" name="Content Placeholder 2">
            <a:extLst>
              <a:ext uri="{FF2B5EF4-FFF2-40B4-BE49-F238E27FC236}">
                <a16:creationId xmlns:a16="http://schemas.microsoft.com/office/drawing/2014/main" id="{20FFBC85-552B-CBB8-F8BC-0CBD092EAD83}"/>
              </a:ext>
            </a:extLst>
          </p:cNvPr>
          <p:cNvSpPr txBox="1">
            <a:spLocks/>
          </p:cNvSpPr>
          <p:nvPr/>
        </p:nvSpPr>
        <p:spPr>
          <a:xfrm>
            <a:off x="1350933" y="3200260"/>
            <a:ext cx="2374974" cy="74175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Literature Survey</a:t>
            </a:r>
            <a:endParaRPr lang="en-IN" dirty="0">
              <a:effectLst/>
            </a:endParaRPr>
          </a:p>
          <a:p>
            <a:endParaRPr lang="en-US" altLang="en-US" dirty="0">
              <a:solidFill>
                <a:schemeClr val="tx2"/>
              </a:solidFill>
              <a:latin typeface="Bookman Old Style" panose="02050604050505020204" pitchFamily="18" charset="0"/>
            </a:endParaRPr>
          </a:p>
        </p:txBody>
      </p:sp>
      <p:sp>
        <p:nvSpPr>
          <p:cNvPr id="4" name="TextBox 3">
            <a:extLst>
              <a:ext uri="{FF2B5EF4-FFF2-40B4-BE49-F238E27FC236}">
                <a16:creationId xmlns:a16="http://schemas.microsoft.com/office/drawing/2014/main" id="{D91D8FF3-7463-80AC-8835-E465FE8C96CA}"/>
              </a:ext>
            </a:extLst>
          </p:cNvPr>
          <p:cNvSpPr txBox="1"/>
          <p:nvPr/>
        </p:nvSpPr>
        <p:spPr>
          <a:xfrm>
            <a:off x="465464" y="5658451"/>
            <a:ext cx="1566472" cy="646331"/>
          </a:xfrm>
          <a:prstGeom prst="rect">
            <a:avLst/>
          </a:prstGeom>
          <a:noFill/>
        </p:spPr>
        <p:txBody>
          <a:bodyPr wrap="square" rtlCol="0">
            <a:spAutoFit/>
          </a:bodyPr>
          <a:lstStyle/>
          <a:p>
            <a:r>
              <a:rPr lang="en-US" sz="1800" kern="1200" dirty="0">
                <a:solidFill>
                  <a:srgbClr val="44546A"/>
                </a:solidFill>
                <a:effectLst/>
                <a:latin typeface="Bookman Old Style" panose="02050604050505020204" pitchFamily="18" charset="0"/>
                <a:ea typeface="+mn-ea"/>
                <a:cs typeface="+mn-cs"/>
              </a:rPr>
              <a:t>Conclusion</a:t>
            </a:r>
            <a:endParaRPr lang="en-IN" dirty="0">
              <a:effectLst/>
            </a:endParaRPr>
          </a:p>
          <a:p>
            <a:endParaRPr lang="en-IN" dirty="0"/>
          </a:p>
        </p:txBody>
      </p:sp>
      <p:sp>
        <p:nvSpPr>
          <p:cNvPr id="11" name="TextBox 10">
            <a:extLst>
              <a:ext uri="{FF2B5EF4-FFF2-40B4-BE49-F238E27FC236}">
                <a16:creationId xmlns:a16="http://schemas.microsoft.com/office/drawing/2014/main" id="{029297EB-EB40-14AC-D3B0-A3D9325CD85F}"/>
              </a:ext>
            </a:extLst>
          </p:cNvPr>
          <p:cNvSpPr txBox="1"/>
          <p:nvPr/>
        </p:nvSpPr>
        <p:spPr>
          <a:xfrm>
            <a:off x="1408266" y="3649928"/>
            <a:ext cx="16151900" cy="369332"/>
          </a:xfrm>
          <a:prstGeom prst="rect">
            <a:avLst/>
          </a:prstGeom>
          <a:noFill/>
        </p:spPr>
        <p:txBody>
          <a:bodyPr wrap="square">
            <a:spAutoFit/>
          </a:bodyPr>
          <a:lstStyle/>
          <a:p>
            <a:pPr marL="0" algn="l" rtl="0" eaLnBrk="1" latinLnBrk="0" hangingPunct="1">
              <a:spcBef>
                <a:spcPts val="0"/>
              </a:spcBef>
              <a:spcAft>
                <a:spcPts val="0"/>
              </a:spcAft>
            </a:pPr>
            <a:r>
              <a:rPr lang="en-US" sz="1800" kern="1200">
                <a:solidFill>
                  <a:srgbClr val="44546A"/>
                </a:solidFill>
                <a:effectLst/>
                <a:latin typeface="Bookman Old Style" panose="02050604050505020204" pitchFamily="18" charset="0"/>
                <a:ea typeface="+mn-ea"/>
                <a:cs typeface="+mn-cs"/>
              </a:rPr>
              <a:t>Existing System</a:t>
            </a:r>
            <a:endParaRPr lang="en-IN" dirty="0">
              <a:effectLst/>
            </a:endParaRPr>
          </a:p>
        </p:txBody>
      </p:sp>
      <p:sp>
        <p:nvSpPr>
          <p:cNvPr id="15" name="TextBox 14">
            <a:extLst>
              <a:ext uri="{FF2B5EF4-FFF2-40B4-BE49-F238E27FC236}">
                <a16:creationId xmlns:a16="http://schemas.microsoft.com/office/drawing/2014/main" id="{8884345B-BC13-6461-058A-EBEFE59045F9}"/>
              </a:ext>
            </a:extLst>
          </p:cNvPr>
          <p:cNvSpPr txBox="1"/>
          <p:nvPr/>
        </p:nvSpPr>
        <p:spPr>
          <a:xfrm>
            <a:off x="1248700" y="4669497"/>
            <a:ext cx="16151900"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Architecture</a:t>
            </a:r>
            <a:endParaRPr lang="en-IN" dirty="0">
              <a:effectLst/>
            </a:endParaRPr>
          </a:p>
        </p:txBody>
      </p:sp>
    </p:spTree>
    <p:extLst>
      <p:ext uri="{BB962C8B-B14F-4D97-AF65-F5344CB8AC3E}">
        <p14:creationId xmlns:p14="http://schemas.microsoft.com/office/powerpoint/2010/main" val="3558228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2401375" y="1041134"/>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150534" y="1307242"/>
            <a:ext cx="2020596" cy="363542"/>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kern="1200" dirty="0">
                <a:solidFill>
                  <a:srgbClr val="44546A"/>
                </a:solidFill>
                <a:effectLst/>
                <a:latin typeface="Bookman Old Style" panose="02050604050505020204" pitchFamily="18" charset="0"/>
                <a:ea typeface="+mn-ea"/>
                <a:cs typeface="+mn-cs"/>
              </a:rPr>
              <a:t>Abstract</a:t>
            </a:r>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954251" y="1758412"/>
            <a:ext cx="4967243" cy="43700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kern="1200" dirty="0">
                <a:solidFill>
                  <a:srgbClr val="44546A"/>
                </a:solidFill>
                <a:effectLst/>
                <a:latin typeface="Bookman Old Style" panose="02050604050505020204" pitchFamily="18" charset="0"/>
                <a:ea typeface="+mn-ea"/>
                <a:cs typeface="+mn-cs"/>
              </a:rPr>
              <a:t>Introduction</a:t>
            </a:r>
            <a:endParaRPr lang="en-US" altLang="en-US" sz="4000" dirty="0">
              <a:solidFill>
                <a:schemeClr val="tx2"/>
              </a:solidFill>
              <a:latin typeface="Bookman Old Style" panose="02050604050505020204" pitchFamily="18" charset="0"/>
            </a:endParaRPr>
          </a:p>
          <a:p>
            <a:endParaRPr lang="en-US" altLang="en-US" sz="4000" dirty="0">
              <a:solidFill>
                <a:schemeClr val="tx2"/>
              </a:solidFill>
              <a:latin typeface="Bookman Old Style" panose="02050604050505020204" pitchFamily="18" charset="0"/>
            </a:endParaRPr>
          </a:p>
          <a:p>
            <a:endParaRPr lang="en-US" sz="4000"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1285584" y="2675729"/>
            <a:ext cx="2020596" cy="363541"/>
          </a:xfrm>
          <a:prstGeom prst="rect">
            <a:avLst/>
          </a:prstGeom>
        </p:spPr>
        <p:txBody>
          <a:bodyP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Literature Survey</a:t>
            </a:r>
            <a:endParaRPr lang="en-IN" dirty="0">
              <a:effectLst/>
            </a:endParaRPr>
          </a:p>
          <a:p>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768955" y="5405213"/>
            <a:ext cx="2198248" cy="775577"/>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Conclusion</a:t>
            </a:r>
            <a:endParaRPr lang="en-IN" dirty="0">
              <a:effectLst/>
            </a:endParaRPr>
          </a:p>
          <a:p>
            <a:endParaRPr lang="en-US"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376347" y="3212857"/>
            <a:ext cx="2270200" cy="60330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Proposed System</a:t>
            </a:r>
            <a:endParaRPr lang="en-IN" dirty="0">
              <a:effectLst/>
            </a:endParaRPr>
          </a:p>
          <a:p>
            <a:endParaRPr lang="en-US" dirty="0">
              <a:solidFill>
                <a:schemeClr val="tx2"/>
              </a:solidFill>
              <a:latin typeface="Bookman Old Style" panose="02050604050505020204" pitchFamily="18" charset="0"/>
            </a:endParaRPr>
          </a:p>
        </p:txBody>
      </p:sp>
      <p:sp>
        <p:nvSpPr>
          <p:cNvPr id="4" name="Content Placeholder 2">
            <a:extLst>
              <a:ext uri="{FF2B5EF4-FFF2-40B4-BE49-F238E27FC236}">
                <a16:creationId xmlns:a16="http://schemas.microsoft.com/office/drawing/2014/main" id="{911AAA2B-2B3F-CA63-3401-F3EBDCD1A5A2}"/>
              </a:ext>
            </a:extLst>
          </p:cNvPr>
          <p:cNvSpPr txBox="1">
            <a:spLocks/>
          </p:cNvSpPr>
          <p:nvPr/>
        </p:nvSpPr>
        <p:spPr>
          <a:xfrm>
            <a:off x="1069083" y="4848644"/>
            <a:ext cx="2270200" cy="437003"/>
          </a:xfrm>
          <a:prstGeom prst="rect">
            <a:avLst/>
          </a:prstGeom>
        </p:spPr>
        <p:txBody>
          <a:bodyPr>
            <a:normAutofit fontScale="7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Results and Discussions</a:t>
            </a:r>
          </a:p>
          <a:p>
            <a:endParaRPr lang="en-US" dirty="0">
              <a:solidFill>
                <a:schemeClr val="tx2"/>
              </a:solidFill>
              <a:latin typeface="Bookman Old Style" panose="02050604050505020204" pitchFamily="18" charset="0"/>
            </a:endParaRPr>
          </a:p>
        </p:txBody>
      </p:sp>
      <p:grpSp>
        <p:nvGrpSpPr>
          <p:cNvPr id="24" name="Group 23">
            <a:extLst>
              <a:ext uri="{FF2B5EF4-FFF2-40B4-BE49-F238E27FC236}">
                <a16:creationId xmlns:a16="http://schemas.microsoft.com/office/drawing/2014/main" id="{32F74BA1-0CDD-DCA7-5542-1B9B1468E99C}"/>
              </a:ext>
            </a:extLst>
          </p:cNvPr>
          <p:cNvGrpSpPr/>
          <p:nvPr/>
        </p:nvGrpSpPr>
        <p:grpSpPr>
          <a:xfrm>
            <a:off x="-116205" y="6278740"/>
            <a:ext cx="12424410" cy="296371"/>
            <a:chOff x="-116205" y="6254065"/>
            <a:chExt cx="12424410" cy="296371"/>
          </a:xfrm>
        </p:grpSpPr>
        <p:cxnSp>
          <p:nvCxnSpPr>
            <p:cNvPr id="25" name="Straight Connector 24">
              <a:extLst>
                <a:ext uri="{FF2B5EF4-FFF2-40B4-BE49-F238E27FC236}">
                  <a16:creationId xmlns:a16="http://schemas.microsoft.com/office/drawing/2014/main" id="{7F9DB027-4B1B-5867-4655-B2389C0587F5}"/>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Terminator 25">
              <a:hlinkClick r:id="rId3" action="ppaction://hlinksldjump"/>
              <a:extLst>
                <a:ext uri="{FF2B5EF4-FFF2-40B4-BE49-F238E27FC236}">
                  <a16:creationId xmlns:a16="http://schemas.microsoft.com/office/drawing/2014/main" id="{13CC81EF-3C30-1134-213C-9AAA18C131A6}"/>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Flowchart: Terminator 26">
              <a:hlinkClick r:id="rId4" action="ppaction://hlinksldjump"/>
              <a:extLst>
                <a:ext uri="{FF2B5EF4-FFF2-40B4-BE49-F238E27FC236}">
                  <a16:creationId xmlns:a16="http://schemas.microsoft.com/office/drawing/2014/main" id="{5A03A347-5C10-F045-2F13-24E1501E0C7A}"/>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Terminator 27">
              <a:hlinkClick r:id="rId5" action="ppaction://hlinksldjump"/>
              <a:extLst>
                <a:ext uri="{FF2B5EF4-FFF2-40B4-BE49-F238E27FC236}">
                  <a16:creationId xmlns:a16="http://schemas.microsoft.com/office/drawing/2014/main" id="{C484B43F-60D6-3197-B111-DD7EB1D738D6}"/>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Terminator 28">
              <a:hlinkClick r:id="rId6" action="ppaction://hlinksldjump"/>
              <a:extLst>
                <a:ext uri="{FF2B5EF4-FFF2-40B4-BE49-F238E27FC236}">
                  <a16:creationId xmlns:a16="http://schemas.microsoft.com/office/drawing/2014/main" id="{E016417C-7324-8057-DB6C-A246C2E24612}"/>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a:hlinkClick r:id="rId7" action="ppaction://hlinksldjump"/>
              <a:extLst>
                <a:ext uri="{FF2B5EF4-FFF2-40B4-BE49-F238E27FC236}">
                  <a16:creationId xmlns:a16="http://schemas.microsoft.com/office/drawing/2014/main" id="{137D37C2-C325-6D73-E377-2F9C30DE36E8}"/>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Flowchart: Terminator 30">
              <a:hlinkClick r:id="rId8" action="ppaction://hlinksldjump"/>
              <a:extLst>
                <a:ext uri="{FF2B5EF4-FFF2-40B4-BE49-F238E27FC236}">
                  <a16:creationId xmlns:a16="http://schemas.microsoft.com/office/drawing/2014/main" id="{CB28EDAC-F99E-9D67-3A76-634DB435AE75}"/>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Terminator 31">
              <a:hlinkClick r:id="rId9" action="ppaction://hlinksldjump"/>
              <a:extLst>
                <a:ext uri="{FF2B5EF4-FFF2-40B4-BE49-F238E27FC236}">
                  <a16:creationId xmlns:a16="http://schemas.microsoft.com/office/drawing/2014/main" id="{2FEB7CC9-AC07-CF08-AF89-AEF133E577BA}"/>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Terminator 32">
              <a:hlinkClick r:id="rId10" action="ppaction://hlinksldjump"/>
              <a:extLst>
                <a:ext uri="{FF2B5EF4-FFF2-40B4-BE49-F238E27FC236}">
                  <a16:creationId xmlns:a16="http://schemas.microsoft.com/office/drawing/2014/main" id="{84AD6CEE-3D47-2158-DD2A-0A9035150981}"/>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Flowchart: Terminator 22">
            <a:extLst>
              <a:ext uri="{FF2B5EF4-FFF2-40B4-BE49-F238E27FC236}">
                <a16:creationId xmlns:a16="http://schemas.microsoft.com/office/drawing/2014/main" id="{EF8D89B7-85C9-03CD-64D3-A959A0B4FB41}"/>
              </a:ext>
            </a:extLst>
          </p:cNvPr>
          <p:cNvSpPr/>
          <p:nvPr/>
        </p:nvSpPr>
        <p:spPr>
          <a:xfrm>
            <a:off x="6094900"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CED90C01-6F35-3D8D-D939-EB58A027AB0D}"/>
              </a:ext>
            </a:extLst>
          </p:cNvPr>
          <p:cNvSpPr/>
          <p:nvPr/>
        </p:nvSpPr>
        <p:spPr>
          <a:xfrm>
            <a:off x="20634216" y="2882324"/>
            <a:ext cx="7738538" cy="2554545"/>
          </a:xfrm>
          <a:prstGeom prst="rect">
            <a:avLst/>
          </a:prstGeom>
        </p:spPr>
        <p:txBody>
          <a:bodyPr wrap="square">
            <a:spAutoFit/>
          </a:bodyPr>
          <a:lstStyle/>
          <a:p>
            <a:pPr algn="just"/>
            <a:r>
              <a:rPr lang="en-US" sz="2000" dirty="0">
                <a:solidFill>
                  <a:srgbClr val="374151"/>
                </a:solidFill>
                <a:latin typeface="Söhne"/>
              </a:rPr>
              <a:t>Handwritten analysis and recognition is an important task in image processing and pattern recognition. It has numerous applications in areas such as postal automation, bank check processing, and signature verification. Traditional SVM models have been used for handwritten recognition, but they may not perform well in cases where the number of classes is large or the classes are highly imbalanced. MPSVM is a variant of SVM that can overcome these limitations and provide better performance.</a:t>
            </a:r>
            <a:endParaRPr lang="en-US" sz="2000" dirty="0"/>
          </a:p>
        </p:txBody>
      </p:sp>
      <p:sp>
        <p:nvSpPr>
          <p:cNvPr id="14" name="Rectangle 13">
            <a:extLst>
              <a:ext uri="{FF2B5EF4-FFF2-40B4-BE49-F238E27FC236}">
                <a16:creationId xmlns:a16="http://schemas.microsoft.com/office/drawing/2014/main" id="{1B4E90F0-314A-DFC1-95DF-5FB645E7F0B9}"/>
              </a:ext>
            </a:extLst>
          </p:cNvPr>
          <p:cNvSpPr/>
          <p:nvPr/>
        </p:nvSpPr>
        <p:spPr>
          <a:xfrm>
            <a:off x="12592719" y="2410037"/>
            <a:ext cx="8669883" cy="4278094"/>
          </a:xfrm>
          <a:prstGeom prst="rect">
            <a:avLst/>
          </a:prstGeom>
        </p:spPr>
        <p:txBody>
          <a:bodyPr wrap="square">
            <a:spAutoFit/>
          </a:bodyPr>
          <a:lstStyle/>
          <a:p>
            <a:r>
              <a:rPr lang="en-US" sz="2000" dirty="0"/>
              <a:t>Agriculture plays a critical role in the global economy. With the continuing expansion of the human population understanding worldwide crop yield is central to addressing food security challenges and reducing the impacts of climate change.</a:t>
            </a:r>
          </a:p>
          <a:p>
            <a:endParaRPr lang="en-US" sz="2000" dirty="0"/>
          </a:p>
          <a:p>
            <a:r>
              <a:rPr lang="en-US" sz="2000" dirty="0">
                <a:solidFill>
                  <a:schemeClr val="tx1"/>
                </a:solidFill>
                <a:cs typeface="Times New Roman" panose="02020603050405020304" pitchFamily="18" charset="0"/>
              </a:rPr>
              <a:t>The central idea of this is to make the farmers aware of climatic conditions and also about the types of crops to be cultivated during that season.</a:t>
            </a:r>
          </a:p>
          <a:p>
            <a:endParaRPr lang="en-US" sz="2000" dirty="0">
              <a:solidFill>
                <a:schemeClr val="tx1"/>
              </a:solidFill>
              <a:cs typeface="Times New Roman" panose="02020603050405020304" pitchFamily="18" charset="0"/>
            </a:endParaRPr>
          </a:p>
          <a:p>
            <a:r>
              <a:rPr lang="en-US" sz="2000" i="0" dirty="0">
                <a:solidFill>
                  <a:schemeClr val="tx1"/>
                </a:solidFill>
                <a:effectLst/>
              </a:rPr>
              <a:t>Accurate information about history of crop yield is important for making decisions related to agricultural risk management and future predictions based on Deep learning techniques.</a:t>
            </a:r>
          </a:p>
          <a:p>
            <a:endParaRPr lang="en-US" sz="3200" dirty="0">
              <a:solidFill>
                <a:schemeClr val="tx1"/>
              </a:solidFill>
              <a:cs typeface="Times New Roman" panose="02020603050405020304" pitchFamily="18" charset="0"/>
            </a:endParaRPr>
          </a:p>
          <a:p>
            <a:pPr algn="just"/>
            <a:endParaRPr lang="en-US" sz="2000" dirty="0"/>
          </a:p>
        </p:txBody>
      </p:sp>
      <p:sp>
        <p:nvSpPr>
          <p:cNvPr id="3" name="TextBox 2">
            <a:extLst>
              <a:ext uri="{FF2B5EF4-FFF2-40B4-BE49-F238E27FC236}">
                <a16:creationId xmlns:a16="http://schemas.microsoft.com/office/drawing/2014/main" id="{8AAA03EB-65B6-C531-90F6-336D60D56401}"/>
              </a:ext>
            </a:extLst>
          </p:cNvPr>
          <p:cNvSpPr txBox="1"/>
          <p:nvPr/>
        </p:nvSpPr>
        <p:spPr>
          <a:xfrm>
            <a:off x="3447692" y="2623294"/>
            <a:ext cx="7623179"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Vehicular traffic flow prediction is of significant importance in intelligent transportation systems, aiming to optimize traffic management, enhance road safety, and improve overall traffic efficiency.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Traditional models often struggle to capture the temporal dependencies and long-term trends inherent in traffic data. To overcome these limitations, this research proposes a robust prediction model utilizing LSTM neural networks.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By leveraging historical traffic flow information, the proposed model aims to provide more precise predictions, thereby enabling better traffic management strategies and informed decision-making for transportation authorities and stakeholders.</a:t>
            </a:r>
            <a:endParaRPr lang="en-IN" dirty="0"/>
          </a:p>
        </p:txBody>
      </p:sp>
      <p:sp>
        <p:nvSpPr>
          <p:cNvPr id="8" name="TextBox 7">
            <a:extLst>
              <a:ext uri="{FF2B5EF4-FFF2-40B4-BE49-F238E27FC236}">
                <a16:creationId xmlns:a16="http://schemas.microsoft.com/office/drawing/2014/main" id="{724BAEF8-FD74-2DCF-DED7-24F5B1915970}"/>
              </a:ext>
            </a:extLst>
          </p:cNvPr>
          <p:cNvSpPr txBox="1"/>
          <p:nvPr/>
        </p:nvSpPr>
        <p:spPr>
          <a:xfrm>
            <a:off x="1416204" y="3779354"/>
            <a:ext cx="15777146"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Existing System</a:t>
            </a:r>
            <a:endParaRPr lang="en-IN" dirty="0">
              <a:effectLst/>
            </a:endParaRPr>
          </a:p>
        </p:txBody>
      </p:sp>
      <p:sp>
        <p:nvSpPr>
          <p:cNvPr id="16" name="TextBox 15">
            <a:extLst>
              <a:ext uri="{FF2B5EF4-FFF2-40B4-BE49-F238E27FC236}">
                <a16:creationId xmlns:a16="http://schemas.microsoft.com/office/drawing/2014/main" id="{CE1C87E1-2420-C15F-2A30-496E45DB0D5D}"/>
              </a:ext>
            </a:extLst>
          </p:cNvPr>
          <p:cNvSpPr txBox="1"/>
          <p:nvPr/>
        </p:nvSpPr>
        <p:spPr>
          <a:xfrm>
            <a:off x="1371600" y="4331454"/>
            <a:ext cx="15777146"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Architecture</a:t>
            </a:r>
            <a:endParaRPr lang="en-IN" dirty="0">
              <a:effectLst/>
            </a:endParaRPr>
          </a:p>
        </p:txBody>
      </p:sp>
    </p:spTree>
    <p:extLst>
      <p:ext uri="{BB962C8B-B14F-4D97-AF65-F5344CB8AC3E}">
        <p14:creationId xmlns:p14="http://schemas.microsoft.com/office/powerpoint/2010/main" val="151957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4203312" y="-229913"/>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2567392" y="483185"/>
            <a:ext cx="2020596" cy="363542"/>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kern="1200" dirty="0">
                <a:solidFill>
                  <a:srgbClr val="44546A"/>
                </a:solidFill>
                <a:effectLst/>
                <a:latin typeface="Bookman Old Style" panose="02050604050505020204" pitchFamily="18" charset="0"/>
                <a:ea typeface="+mn-ea"/>
                <a:cs typeface="+mn-cs"/>
              </a:rPr>
              <a:t>Abstract</a:t>
            </a:r>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220889" y="1148818"/>
            <a:ext cx="4967243" cy="43700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a:solidFill>
                  <a:srgbClr val="44546A"/>
                </a:solidFill>
                <a:effectLst/>
                <a:latin typeface="Bookman Old Style" panose="02050604050505020204" pitchFamily="18" charset="0"/>
                <a:ea typeface="+mn-ea"/>
                <a:cs typeface="+mn-cs"/>
              </a:rPr>
              <a:t>Introduction</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934399" y="1834902"/>
            <a:ext cx="4554366" cy="42115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kern="1200" dirty="0">
                <a:solidFill>
                  <a:srgbClr val="44546A"/>
                </a:solidFill>
                <a:effectLst/>
                <a:latin typeface="Bookman Old Style" panose="02050604050505020204" pitchFamily="18" charset="0"/>
                <a:ea typeface="+mn-ea"/>
                <a:cs typeface="+mn-cs"/>
              </a:rPr>
              <a:t>Literature Survey</a:t>
            </a:r>
            <a:endParaRPr lang="en-IN" sz="4000" dirty="0">
              <a:effectLst/>
            </a:endParaRPr>
          </a:p>
          <a:p>
            <a:endParaRPr lang="en-US" sz="4000" dirty="0">
              <a:solidFill>
                <a:schemeClr val="tx2"/>
              </a:solidFill>
              <a:latin typeface="Bookman Old Style" panose="02050604050505020204" pitchFamily="18" charset="0"/>
            </a:endParaRPr>
          </a:p>
          <a:p>
            <a:endParaRPr lang="en-US" sz="4000"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878422" y="5183680"/>
            <a:ext cx="2198248" cy="775577"/>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Conclusion</a:t>
            </a:r>
            <a:endParaRPr lang="en-IN" dirty="0">
              <a:effectLst/>
            </a:endParaRPr>
          </a:p>
          <a:p>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339913" y="3283003"/>
            <a:ext cx="2270200" cy="60330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Proposed System</a:t>
            </a:r>
            <a:endParaRPr lang="en-IN" dirty="0">
              <a:effectLst/>
            </a:endParaRPr>
          </a:p>
          <a:p>
            <a:endParaRPr lang="en-IN" dirty="0">
              <a:effectLst/>
            </a:endParaRPr>
          </a:p>
          <a:p>
            <a:endParaRPr lang="en-US" dirty="0">
              <a:solidFill>
                <a:schemeClr val="tx2"/>
              </a:solidFill>
              <a:latin typeface="Bookman Old Style" panose="02050604050505020204" pitchFamily="18" charset="0"/>
            </a:endParaRPr>
          </a:p>
        </p:txBody>
      </p:sp>
      <p:sp>
        <p:nvSpPr>
          <p:cNvPr id="4" name="Content Placeholder 2">
            <a:extLst>
              <a:ext uri="{FF2B5EF4-FFF2-40B4-BE49-F238E27FC236}">
                <a16:creationId xmlns:a16="http://schemas.microsoft.com/office/drawing/2014/main" id="{F29CDB78-5FA9-9F5C-5C53-8B95CA1C441F}"/>
              </a:ext>
            </a:extLst>
          </p:cNvPr>
          <p:cNvSpPr txBox="1">
            <a:spLocks/>
          </p:cNvSpPr>
          <p:nvPr/>
        </p:nvSpPr>
        <p:spPr>
          <a:xfrm>
            <a:off x="1268561" y="4389768"/>
            <a:ext cx="2270200" cy="75884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Results and   Discussions</a:t>
            </a:r>
            <a:endParaRPr lang="en-IN" dirty="0">
              <a:effectLst/>
            </a:endParaRPr>
          </a:p>
          <a:p>
            <a:endParaRPr lang="en-US" dirty="0">
              <a:solidFill>
                <a:schemeClr val="tx2"/>
              </a:solidFill>
              <a:latin typeface="Bookman Old Style" panose="02050604050505020204" pitchFamily="18" charset="0"/>
            </a:endParaRPr>
          </a:p>
        </p:txBody>
      </p:sp>
      <p:grpSp>
        <p:nvGrpSpPr>
          <p:cNvPr id="24" name="Group 23">
            <a:extLst>
              <a:ext uri="{FF2B5EF4-FFF2-40B4-BE49-F238E27FC236}">
                <a16:creationId xmlns:a16="http://schemas.microsoft.com/office/drawing/2014/main" id="{D0DD404B-C97B-934D-B702-1F3A0076571A}"/>
              </a:ext>
            </a:extLst>
          </p:cNvPr>
          <p:cNvGrpSpPr/>
          <p:nvPr/>
        </p:nvGrpSpPr>
        <p:grpSpPr>
          <a:xfrm>
            <a:off x="-116206" y="6278740"/>
            <a:ext cx="12424410" cy="296371"/>
            <a:chOff x="-116205" y="6254065"/>
            <a:chExt cx="12424410" cy="296371"/>
          </a:xfrm>
        </p:grpSpPr>
        <p:cxnSp>
          <p:nvCxnSpPr>
            <p:cNvPr id="25" name="Straight Connector 24">
              <a:extLst>
                <a:ext uri="{FF2B5EF4-FFF2-40B4-BE49-F238E27FC236}">
                  <a16:creationId xmlns:a16="http://schemas.microsoft.com/office/drawing/2014/main" id="{9A5603AF-9235-D49E-0E17-DFA7BE6D256B}"/>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Terminator 25">
              <a:hlinkClick r:id="rId3" action="ppaction://hlinksldjump"/>
              <a:extLst>
                <a:ext uri="{FF2B5EF4-FFF2-40B4-BE49-F238E27FC236}">
                  <a16:creationId xmlns:a16="http://schemas.microsoft.com/office/drawing/2014/main" id="{58DF07BF-D48F-8663-4116-9E3A4936E782}"/>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Flowchart: Terminator 26">
              <a:hlinkClick r:id="rId4" action="ppaction://hlinksldjump"/>
              <a:extLst>
                <a:ext uri="{FF2B5EF4-FFF2-40B4-BE49-F238E27FC236}">
                  <a16:creationId xmlns:a16="http://schemas.microsoft.com/office/drawing/2014/main" id="{0DE8ECBD-87B1-F52A-69E3-5BFE0728136B}"/>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Terminator 27">
              <a:hlinkClick r:id="rId5" action="ppaction://hlinksldjump"/>
              <a:extLst>
                <a:ext uri="{FF2B5EF4-FFF2-40B4-BE49-F238E27FC236}">
                  <a16:creationId xmlns:a16="http://schemas.microsoft.com/office/drawing/2014/main" id="{A8FC362E-C078-78DB-2FCC-AC2C491AFA4D}"/>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Terminator 28">
              <a:hlinkClick r:id="rId6" action="ppaction://hlinksldjump"/>
              <a:extLst>
                <a:ext uri="{FF2B5EF4-FFF2-40B4-BE49-F238E27FC236}">
                  <a16:creationId xmlns:a16="http://schemas.microsoft.com/office/drawing/2014/main" id="{0C0A949E-D09B-CE44-C76F-5778405A1553}"/>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a:hlinkClick r:id="rId7" action="ppaction://hlinksldjump"/>
              <a:extLst>
                <a:ext uri="{FF2B5EF4-FFF2-40B4-BE49-F238E27FC236}">
                  <a16:creationId xmlns:a16="http://schemas.microsoft.com/office/drawing/2014/main" id="{8EDAC807-8168-F67B-B208-2F40A85B328F}"/>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Flowchart: Terminator 30">
              <a:hlinkClick r:id="rId8" action="ppaction://hlinksldjump"/>
              <a:extLst>
                <a:ext uri="{FF2B5EF4-FFF2-40B4-BE49-F238E27FC236}">
                  <a16:creationId xmlns:a16="http://schemas.microsoft.com/office/drawing/2014/main" id="{20E5FC87-8736-D30D-1838-2448C25E3458}"/>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Terminator 31">
              <a:hlinkClick r:id="rId9" action="ppaction://hlinksldjump"/>
              <a:extLst>
                <a:ext uri="{FF2B5EF4-FFF2-40B4-BE49-F238E27FC236}">
                  <a16:creationId xmlns:a16="http://schemas.microsoft.com/office/drawing/2014/main" id="{EE20FC71-E583-2F15-B230-905D015AE474}"/>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Terminator 32">
              <a:hlinkClick r:id="rId10" action="ppaction://hlinksldjump"/>
              <a:extLst>
                <a:ext uri="{FF2B5EF4-FFF2-40B4-BE49-F238E27FC236}">
                  <a16:creationId xmlns:a16="http://schemas.microsoft.com/office/drawing/2014/main" id="{47946817-70B9-2890-334C-BC0B9B134791}"/>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Flowchart: Terminator 22">
            <a:extLst>
              <a:ext uri="{FF2B5EF4-FFF2-40B4-BE49-F238E27FC236}">
                <a16:creationId xmlns:a16="http://schemas.microsoft.com/office/drawing/2014/main" id="{ABDB0349-DAF0-2F11-06BB-D4392543FF76}"/>
              </a:ext>
            </a:extLst>
          </p:cNvPr>
          <p:cNvSpPr/>
          <p:nvPr/>
        </p:nvSpPr>
        <p:spPr>
          <a:xfrm>
            <a:off x="7128146"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1B3D9728-5991-134F-7848-41A6A0AE0649}"/>
              </a:ext>
            </a:extLst>
          </p:cNvPr>
          <p:cNvSpPr/>
          <p:nvPr/>
        </p:nvSpPr>
        <p:spPr>
          <a:xfrm>
            <a:off x="18167306" y="1973110"/>
            <a:ext cx="7738538" cy="2554545"/>
          </a:xfrm>
          <a:prstGeom prst="rect">
            <a:avLst/>
          </a:prstGeom>
        </p:spPr>
        <p:txBody>
          <a:bodyPr wrap="square">
            <a:spAutoFit/>
          </a:bodyPr>
          <a:lstStyle/>
          <a:p>
            <a:pPr algn="just"/>
            <a:r>
              <a:rPr lang="en-US" sz="2000" dirty="0"/>
              <a:t>Several studies have been conducted on handwritten recognition using SVM models. Some studies have focused on improving the feature extraction techniques, while others have focused on optimizing the </a:t>
            </a:r>
            <a:r>
              <a:rPr lang="en-US" sz="2000" dirty="0" err="1"/>
              <a:t>hyperparameters</a:t>
            </a:r>
            <a:r>
              <a:rPr lang="en-US" sz="2000" dirty="0"/>
              <a:t> of the SVM model. A few studies have also explored the use of alternative machine learning algorithms, such as neural networks and decision trees. However, few studies have investigated the use of MPSVM for handwritten recognition, and its performance has not been thoroughly evaluated.</a:t>
            </a:r>
          </a:p>
        </p:txBody>
      </p:sp>
      <p:pic>
        <p:nvPicPr>
          <p:cNvPr id="36" name="Picture 35" descr="1 Handwritten Character Recognition System | Download Scientific Diagram">
            <a:extLst>
              <a:ext uri="{FF2B5EF4-FFF2-40B4-BE49-F238E27FC236}">
                <a16:creationId xmlns:a16="http://schemas.microsoft.com/office/drawing/2014/main" id="{CB1BA348-B267-8B78-04EA-CFD1448453B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2806493" y="1677507"/>
            <a:ext cx="4457700" cy="4069080"/>
          </a:xfrm>
          <a:prstGeom prst="rect">
            <a:avLst/>
          </a:prstGeom>
          <a:noFill/>
          <a:ln>
            <a:noFill/>
          </a:ln>
        </p:spPr>
      </p:pic>
      <p:sp>
        <p:nvSpPr>
          <p:cNvPr id="3" name="TextBox 2">
            <a:extLst>
              <a:ext uri="{FF2B5EF4-FFF2-40B4-BE49-F238E27FC236}">
                <a16:creationId xmlns:a16="http://schemas.microsoft.com/office/drawing/2014/main" id="{C7BF7108-30BD-F8A5-C367-9511E7BA501D}"/>
              </a:ext>
            </a:extLst>
          </p:cNvPr>
          <p:cNvSpPr txBox="1"/>
          <p:nvPr/>
        </p:nvSpPr>
        <p:spPr>
          <a:xfrm>
            <a:off x="3803279" y="2619720"/>
            <a:ext cx="7716662" cy="1754326"/>
          </a:xfrm>
          <a:prstGeom prst="rect">
            <a:avLst/>
          </a:prstGeom>
          <a:noFill/>
        </p:spPr>
        <p:txBody>
          <a:bodyPr wrap="square" rtlCol="0">
            <a:spAutoFit/>
          </a:bodyPr>
          <a:lstStyle/>
          <a:p>
            <a:pPr marL="285750" indent="-285750">
              <a:buFont typeface="Arial" panose="020B0604020202020204" pitchFamily="34" charset="0"/>
              <a:buChar char="•"/>
            </a:pPr>
            <a:r>
              <a:rPr lang="en-IN" dirty="0"/>
              <a:t>  Learning traffic as images: A deep convolutional neural network for large-scale transportation network speed prediction by Zhang, J., Zheng, Y., Qi, D., Liu, K., &amp; Bai, Y. (2020).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Hybrid attentional recurrent neural networks for short-term traffic flow prediction  by Zhang, X., Chen, T., Zhao, Z., Cao, B., &amp; Huang, Q. (2021).</a:t>
            </a:r>
          </a:p>
        </p:txBody>
      </p:sp>
      <p:sp>
        <p:nvSpPr>
          <p:cNvPr id="8" name="TextBox 7">
            <a:extLst>
              <a:ext uri="{FF2B5EF4-FFF2-40B4-BE49-F238E27FC236}">
                <a16:creationId xmlns:a16="http://schemas.microsoft.com/office/drawing/2014/main" id="{CF209CD5-74CD-3CDA-5DF1-136C892A9883}"/>
              </a:ext>
            </a:extLst>
          </p:cNvPr>
          <p:cNvSpPr txBox="1"/>
          <p:nvPr/>
        </p:nvSpPr>
        <p:spPr>
          <a:xfrm>
            <a:off x="1371600" y="3871950"/>
            <a:ext cx="15113832"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Architecture</a:t>
            </a:r>
            <a:endParaRPr lang="en-IN" dirty="0">
              <a:effectLst/>
            </a:endParaRPr>
          </a:p>
        </p:txBody>
      </p:sp>
      <p:sp>
        <p:nvSpPr>
          <p:cNvPr id="15" name="TextBox 14">
            <a:extLst>
              <a:ext uri="{FF2B5EF4-FFF2-40B4-BE49-F238E27FC236}">
                <a16:creationId xmlns:a16="http://schemas.microsoft.com/office/drawing/2014/main" id="{84D57D9C-E4D5-3D6F-E1FF-21AB2016F23B}"/>
              </a:ext>
            </a:extLst>
          </p:cNvPr>
          <p:cNvSpPr txBox="1"/>
          <p:nvPr/>
        </p:nvSpPr>
        <p:spPr>
          <a:xfrm>
            <a:off x="1262822" y="2774869"/>
            <a:ext cx="15113832"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Existing System</a:t>
            </a:r>
            <a:endParaRPr lang="en-IN" dirty="0">
              <a:effectLst/>
            </a:endParaRPr>
          </a:p>
        </p:txBody>
      </p:sp>
    </p:spTree>
    <p:extLst>
      <p:ext uri="{BB962C8B-B14F-4D97-AF65-F5344CB8AC3E}">
        <p14:creationId xmlns:p14="http://schemas.microsoft.com/office/powerpoint/2010/main" val="32736464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E39AB5-7C54-2CD0-4460-D7D9085763C2}"/>
              </a:ext>
            </a:extLst>
          </p:cNvPr>
          <p:cNvSpPr/>
          <p:nvPr/>
        </p:nvSpPr>
        <p:spPr>
          <a:xfrm>
            <a:off x="-3101546" y="1645890"/>
            <a:ext cx="4473146" cy="447314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7" name="Content Placeholder 2">
            <a:extLst>
              <a:ext uri="{FF2B5EF4-FFF2-40B4-BE49-F238E27FC236}">
                <a16:creationId xmlns:a16="http://schemas.microsoft.com/office/drawing/2014/main" id="{2B943040-1A58-5F0E-EB32-70CC5AB3EEA3}"/>
              </a:ext>
            </a:extLst>
          </p:cNvPr>
          <p:cNvSpPr txBox="1">
            <a:spLocks/>
          </p:cNvSpPr>
          <p:nvPr/>
        </p:nvSpPr>
        <p:spPr>
          <a:xfrm>
            <a:off x="-116205" y="-1303120"/>
            <a:ext cx="2646218" cy="38053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9" name="Content Placeholder 2">
            <a:extLst>
              <a:ext uri="{FF2B5EF4-FFF2-40B4-BE49-F238E27FC236}">
                <a16:creationId xmlns:a16="http://schemas.microsoft.com/office/drawing/2014/main" id="{690347A7-00C6-7AC8-64A9-FA91C83EBCFB}"/>
              </a:ext>
            </a:extLst>
          </p:cNvPr>
          <p:cNvSpPr txBox="1">
            <a:spLocks/>
          </p:cNvSpPr>
          <p:nvPr/>
        </p:nvSpPr>
        <p:spPr>
          <a:xfrm>
            <a:off x="196606" y="-724867"/>
            <a:ext cx="2020596" cy="363542"/>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kern="1200" dirty="0">
                <a:solidFill>
                  <a:srgbClr val="44546A"/>
                </a:solidFill>
                <a:effectLst/>
                <a:latin typeface="Bookman Old Style" panose="02050604050505020204" pitchFamily="18" charset="0"/>
                <a:ea typeface="+mn-ea"/>
                <a:cs typeface="+mn-cs"/>
              </a:rPr>
              <a:t>Abstract</a:t>
            </a:r>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0" name="Content Placeholder 2">
            <a:extLst>
              <a:ext uri="{FF2B5EF4-FFF2-40B4-BE49-F238E27FC236}">
                <a16:creationId xmlns:a16="http://schemas.microsoft.com/office/drawing/2014/main" id="{57CE5A0D-0E84-9407-329E-003DBCC058EC}"/>
              </a:ext>
            </a:extLst>
          </p:cNvPr>
          <p:cNvSpPr txBox="1">
            <a:spLocks/>
          </p:cNvSpPr>
          <p:nvPr/>
        </p:nvSpPr>
        <p:spPr>
          <a:xfrm>
            <a:off x="-2090130" y="794398"/>
            <a:ext cx="4967243" cy="437003"/>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solidFill>
                  <a:schemeClr val="tx2"/>
                </a:solidFill>
                <a:latin typeface="Bookman Old Style" panose="02050604050505020204" pitchFamily="18" charset="0"/>
              </a:rPr>
              <a:t>Literature Survey</a:t>
            </a:r>
          </a:p>
          <a:p>
            <a:endParaRPr lang="en-US" dirty="0">
              <a:solidFill>
                <a:schemeClr val="tx2"/>
              </a:solidFill>
              <a:latin typeface="Bookman Old Style" panose="02050604050505020204" pitchFamily="18" charset="0"/>
            </a:endParaRPr>
          </a:p>
        </p:txBody>
      </p:sp>
      <p:sp>
        <p:nvSpPr>
          <p:cNvPr id="11" name="Content Placeholder 2">
            <a:extLst>
              <a:ext uri="{FF2B5EF4-FFF2-40B4-BE49-F238E27FC236}">
                <a16:creationId xmlns:a16="http://schemas.microsoft.com/office/drawing/2014/main" id="{51AD536F-0584-D571-5049-742C4367FD1D}"/>
              </a:ext>
            </a:extLst>
          </p:cNvPr>
          <p:cNvSpPr txBox="1">
            <a:spLocks/>
          </p:cNvSpPr>
          <p:nvPr/>
        </p:nvSpPr>
        <p:spPr>
          <a:xfrm>
            <a:off x="-1870612" y="285683"/>
            <a:ext cx="4134436" cy="42115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Introduction</a:t>
            </a:r>
            <a:endParaRPr lang="en-US"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12" name="Content Placeholder 2">
            <a:extLst>
              <a:ext uri="{FF2B5EF4-FFF2-40B4-BE49-F238E27FC236}">
                <a16:creationId xmlns:a16="http://schemas.microsoft.com/office/drawing/2014/main" id="{D7790B94-78E4-AC78-134E-B4ACA30D5817}"/>
              </a:ext>
            </a:extLst>
          </p:cNvPr>
          <p:cNvSpPr txBox="1">
            <a:spLocks/>
          </p:cNvSpPr>
          <p:nvPr/>
        </p:nvSpPr>
        <p:spPr>
          <a:xfrm>
            <a:off x="265447" y="1376391"/>
            <a:ext cx="4792980" cy="730107"/>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rgbClr val="44546A"/>
                </a:solidFill>
                <a:latin typeface="Bookman Old Style" panose="02050604050505020204" pitchFamily="18" charset="0"/>
              </a:rPr>
              <a:t>Existing </a:t>
            </a:r>
            <a:r>
              <a:rPr lang="en-US" sz="4000" kern="1200" dirty="0">
                <a:solidFill>
                  <a:srgbClr val="44546A"/>
                </a:solidFill>
                <a:effectLst/>
                <a:latin typeface="Bookman Old Style" panose="02050604050505020204" pitchFamily="18" charset="0"/>
                <a:ea typeface="+mn-ea"/>
                <a:cs typeface="+mn-cs"/>
              </a:rPr>
              <a:t> System</a:t>
            </a:r>
            <a:endParaRPr lang="en-IN" sz="4000" dirty="0">
              <a:effectLst/>
            </a:endParaRPr>
          </a:p>
          <a:p>
            <a:endParaRPr lang="en-US" sz="4000" dirty="0">
              <a:solidFill>
                <a:schemeClr val="tx2"/>
              </a:solidFill>
              <a:latin typeface="Bookman Old Style" panose="02050604050505020204" pitchFamily="18" charset="0"/>
            </a:endParaRPr>
          </a:p>
          <a:p>
            <a:endParaRPr lang="en-US" sz="4000" dirty="0">
              <a:solidFill>
                <a:schemeClr val="tx2"/>
              </a:solidFill>
              <a:latin typeface="Bookman Old Style" panose="02050604050505020204" pitchFamily="18" charset="0"/>
            </a:endParaRPr>
          </a:p>
        </p:txBody>
      </p:sp>
      <p:sp>
        <p:nvSpPr>
          <p:cNvPr id="13" name="Content Placeholder 2">
            <a:extLst>
              <a:ext uri="{FF2B5EF4-FFF2-40B4-BE49-F238E27FC236}">
                <a16:creationId xmlns:a16="http://schemas.microsoft.com/office/drawing/2014/main" id="{095BC209-C5E1-24E5-B820-EE46D4CDAE11}"/>
              </a:ext>
            </a:extLst>
          </p:cNvPr>
          <p:cNvSpPr txBox="1">
            <a:spLocks/>
          </p:cNvSpPr>
          <p:nvPr/>
        </p:nvSpPr>
        <p:spPr>
          <a:xfrm>
            <a:off x="1394913" y="3414038"/>
            <a:ext cx="2270200" cy="603305"/>
          </a:xfrm>
          <a:prstGeom prst="rect">
            <a:avLst/>
          </a:prstGeom>
        </p:spPr>
        <p:txBody>
          <a:bodyP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Results and   Discussions</a:t>
            </a:r>
            <a:endParaRPr lang="en-IN" dirty="0">
              <a:effectLst/>
            </a:endParaRPr>
          </a:p>
          <a:p>
            <a:endParaRPr lang="en-US" dirty="0">
              <a:solidFill>
                <a:schemeClr val="tx2"/>
              </a:solidFill>
              <a:latin typeface="Bookman Old Style" panose="02050604050505020204" pitchFamily="18" charset="0"/>
            </a:endParaRPr>
          </a:p>
        </p:txBody>
      </p:sp>
      <p:sp>
        <p:nvSpPr>
          <p:cNvPr id="4" name="Content Placeholder 2">
            <a:extLst>
              <a:ext uri="{FF2B5EF4-FFF2-40B4-BE49-F238E27FC236}">
                <a16:creationId xmlns:a16="http://schemas.microsoft.com/office/drawing/2014/main" id="{15BCF5B2-EDC6-BE6D-8ABC-0652AAF3AD7A}"/>
              </a:ext>
            </a:extLst>
          </p:cNvPr>
          <p:cNvSpPr txBox="1">
            <a:spLocks/>
          </p:cNvSpPr>
          <p:nvPr/>
        </p:nvSpPr>
        <p:spPr>
          <a:xfrm>
            <a:off x="1371600" y="4252024"/>
            <a:ext cx="2270200" cy="43700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kern="1200" dirty="0">
                <a:solidFill>
                  <a:srgbClr val="44546A"/>
                </a:solidFill>
                <a:effectLst/>
                <a:latin typeface="Bookman Old Style" panose="02050604050505020204" pitchFamily="18" charset="0"/>
                <a:ea typeface="+mn-ea"/>
                <a:cs typeface="+mn-cs"/>
              </a:rPr>
              <a:t>Conclusion</a:t>
            </a:r>
            <a:endParaRPr lang="en-IN" dirty="0">
              <a:effectLst/>
            </a:endParaRPr>
          </a:p>
          <a:p>
            <a:endParaRPr 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grpSp>
        <p:nvGrpSpPr>
          <p:cNvPr id="24" name="Group 23">
            <a:extLst>
              <a:ext uri="{FF2B5EF4-FFF2-40B4-BE49-F238E27FC236}">
                <a16:creationId xmlns:a16="http://schemas.microsoft.com/office/drawing/2014/main" id="{5912F827-A747-9DA7-6C65-D1F8A4537799}"/>
              </a:ext>
            </a:extLst>
          </p:cNvPr>
          <p:cNvGrpSpPr/>
          <p:nvPr/>
        </p:nvGrpSpPr>
        <p:grpSpPr>
          <a:xfrm>
            <a:off x="-107816" y="6278740"/>
            <a:ext cx="12424410" cy="296371"/>
            <a:chOff x="-116205" y="6254065"/>
            <a:chExt cx="12424410" cy="296371"/>
          </a:xfrm>
        </p:grpSpPr>
        <p:cxnSp>
          <p:nvCxnSpPr>
            <p:cNvPr id="25" name="Straight Connector 24">
              <a:extLst>
                <a:ext uri="{FF2B5EF4-FFF2-40B4-BE49-F238E27FC236}">
                  <a16:creationId xmlns:a16="http://schemas.microsoft.com/office/drawing/2014/main" id="{78AD4A51-5F93-1F72-1BCE-4A0B009C19E5}"/>
                </a:ext>
              </a:extLst>
            </p:cNvPr>
            <p:cNvCxnSpPr>
              <a:cxnSpLocks/>
            </p:cNvCxnSpPr>
            <p:nvPr/>
          </p:nvCxnSpPr>
          <p:spPr>
            <a:xfrm>
              <a:off x="-116205" y="6426926"/>
              <a:ext cx="1242441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Terminator 25">
              <a:hlinkClick r:id="rId2" action="ppaction://hlinksldjump"/>
              <a:extLst>
                <a:ext uri="{FF2B5EF4-FFF2-40B4-BE49-F238E27FC236}">
                  <a16:creationId xmlns:a16="http://schemas.microsoft.com/office/drawing/2014/main" id="{BA4DB119-F2D6-8015-C06F-D42B89279486}"/>
                </a:ext>
              </a:extLst>
            </p:cNvPr>
            <p:cNvSpPr/>
            <p:nvPr/>
          </p:nvSpPr>
          <p:spPr>
            <a:xfrm>
              <a:off x="400760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Flowchart: Terminator 26">
              <a:hlinkClick r:id="rId3" action="ppaction://hlinksldjump"/>
              <a:extLst>
                <a:ext uri="{FF2B5EF4-FFF2-40B4-BE49-F238E27FC236}">
                  <a16:creationId xmlns:a16="http://schemas.microsoft.com/office/drawing/2014/main" id="{38D0A930-5D7F-5612-AC26-FE6F414D2CC8}"/>
                </a:ext>
              </a:extLst>
            </p:cNvPr>
            <p:cNvSpPr/>
            <p:nvPr/>
          </p:nvSpPr>
          <p:spPr>
            <a:xfrm>
              <a:off x="505003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Terminator 27">
              <a:hlinkClick r:id="rId4" action="ppaction://hlinksldjump"/>
              <a:extLst>
                <a:ext uri="{FF2B5EF4-FFF2-40B4-BE49-F238E27FC236}">
                  <a16:creationId xmlns:a16="http://schemas.microsoft.com/office/drawing/2014/main" id="{DA9A6ACB-3717-B68A-2342-94AF51FCE962}"/>
                </a:ext>
              </a:extLst>
            </p:cNvPr>
            <p:cNvSpPr/>
            <p:nvPr/>
          </p:nvSpPr>
          <p:spPr>
            <a:xfrm>
              <a:off x="609247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Terminator 28">
              <a:hlinkClick r:id="rId5" action="ppaction://hlinksldjump"/>
              <a:extLst>
                <a:ext uri="{FF2B5EF4-FFF2-40B4-BE49-F238E27FC236}">
                  <a16:creationId xmlns:a16="http://schemas.microsoft.com/office/drawing/2014/main" id="{F281DD78-FD48-2AFB-80FD-F088F0D50C3B}"/>
                </a:ext>
              </a:extLst>
            </p:cNvPr>
            <p:cNvSpPr/>
            <p:nvPr/>
          </p:nvSpPr>
          <p:spPr>
            <a:xfrm>
              <a:off x="713490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a:hlinkClick r:id="rId6" action="ppaction://hlinksldjump"/>
              <a:extLst>
                <a:ext uri="{FF2B5EF4-FFF2-40B4-BE49-F238E27FC236}">
                  <a16:creationId xmlns:a16="http://schemas.microsoft.com/office/drawing/2014/main" id="{6914EBF3-CDDD-C318-2763-E528419E923A}"/>
                </a:ext>
              </a:extLst>
            </p:cNvPr>
            <p:cNvSpPr/>
            <p:nvPr/>
          </p:nvSpPr>
          <p:spPr>
            <a:xfrm>
              <a:off x="817734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Flowchart: Terminator 30">
              <a:hlinkClick r:id="rId7" action="ppaction://hlinksldjump"/>
              <a:extLst>
                <a:ext uri="{FF2B5EF4-FFF2-40B4-BE49-F238E27FC236}">
                  <a16:creationId xmlns:a16="http://schemas.microsoft.com/office/drawing/2014/main" id="{12C99E14-CB61-F6F3-D3D4-F51C3411B609}"/>
                </a:ext>
              </a:extLst>
            </p:cNvPr>
            <p:cNvSpPr/>
            <p:nvPr/>
          </p:nvSpPr>
          <p:spPr>
            <a:xfrm>
              <a:off x="921977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Terminator 31">
              <a:hlinkClick r:id="rId8" action="ppaction://hlinksldjump"/>
              <a:extLst>
                <a:ext uri="{FF2B5EF4-FFF2-40B4-BE49-F238E27FC236}">
                  <a16:creationId xmlns:a16="http://schemas.microsoft.com/office/drawing/2014/main" id="{1AECA693-7A57-F238-E183-4D21F5377CF8}"/>
                </a:ext>
              </a:extLst>
            </p:cNvPr>
            <p:cNvSpPr/>
            <p:nvPr/>
          </p:nvSpPr>
          <p:spPr>
            <a:xfrm>
              <a:off x="10262213"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Terminator 32">
              <a:hlinkClick r:id="rId9" action="ppaction://hlinksldjump"/>
              <a:extLst>
                <a:ext uri="{FF2B5EF4-FFF2-40B4-BE49-F238E27FC236}">
                  <a16:creationId xmlns:a16="http://schemas.microsoft.com/office/drawing/2014/main" id="{71C9B776-9498-1885-2F8E-291E2E20B00E}"/>
                </a:ext>
              </a:extLst>
            </p:cNvPr>
            <p:cNvSpPr/>
            <p:nvPr/>
          </p:nvSpPr>
          <p:spPr>
            <a:xfrm>
              <a:off x="11304648" y="6254065"/>
              <a:ext cx="877454" cy="29637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Flowchart: Terminator 22">
            <a:extLst>
              <a:ext uri="{FF2B5EF4-FFF2-40B4-BE49-F238E27FC236}">
                <a16:creationId xmlns:a16="http://schemas.microsoft.com/office/drawing/2014/main" id="{5E1B015F-9212-13BF-D530-F48EC80393C7}"/>
              </a:ext>
            </a:extLst>
          </p:cNvPr>
          <p:cNvSpPr/>
          <p:nvPr/>
        </p:nvSpPr>
        <p:spPr>
          <a:xfrm>
            <a:off x="8177014" y="6278740"/>
            <a:ext cx="877454" cy="2963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41E35582-DA36-6B77-7EA6-92DEDEAAE7EB}"/>
              </a:ext>
            </a:extLst>
          </p:cNvPr>
          <p:cNvSpPr/>
          <p:nvPr/>
        </p:nvSpPr>
        <p:spPr>
          <a:xfrm>
            <a:off x="21106220" y="1645890"/>
            <a:ext cx="7738538" cy="1631216"/>
          </a:xfrm>
          <a:prstGeom prst="rect">
            <a:avLst/>
          </a:prstGeom>
        </p:spPr>
        <p:txBody>
          <a:bodyPr wrap="square">
            <a:spAutoFit/>
          </a:bodyPr>
          <a:lstStyle/>
          <a:p>
            <a:pPr algn="just"/>
            <a:r>
              <a:rPr lang="en-US" sz="2000" dirty="0"/>
              <a:t>The research gap in this study is to evaluate the performance of MPSVM for handwritten recognition and compare it to traditional SVM models. This study aims to fill this gap by developing an MPSVM-based system for handwritten recognition and evaluating its performance on a standard dataset.</a:t>
            </a:r>
          </a:p>
        </p:txBody>
      </p:sp>
      <p:pic>
        <p:nvPicPr>
          <p:cNvPr id="5" name="Picture 4">
            <a:extLst>
              <a:ext uri="{FF2B5EF4-FFF2-40B4-BE49-F238E27FC236}">
                <a16:creationId xmlns:a16="http://schemas.microsoft.com/office/drawing/2014/main" id="{B2870B3C-5734-C8FC-A744-2E4DAC4454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42843" y="0"/>
            <a:ext cx="7306313" cy="1231401"/>
          </a:xfrm>
          <a:prstGeom prst="rect">
            <a:avLst/>
          </a:prstGeom>
        </p:spPr>
      </p:pic>
      <p:sp>
        <p:nvSpPr>
          <p:cNvPr id="6" name="TextBox 5">
            <a:extLst>
              <a:ext uri="{FF2B5EF4-FFF2-40B4-BE49-F238E27FC236}">
                <a16:creationId xmlns:a16="http://schemas.microsoft.com/office/drawing/2014/main" id="{CFDB9964-A42D-685A-5921-139662647864}"/>
              </a:ext>
            </a:extLst>
          </p:cNvPr>
          <p:cNvSpPr txBox="1"/>
          <p:nvPr/>
        </p:nvSpPr>
        <p:spPr>
          <a:xfrm>
            <a:off x="3089756" y="2398375"/>
            <a:ext cx="85710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existing traffic flow prediction systems are mostly based on traditional statistical methods, such as time-series analysis, regression, and autoregressive models.</a:t>
            </a:r>
          </a:p>
          <a:p>
            <a:pPr marL="285750" indent="-285750">
              <a:buFont typeface="Arial" panose="020B0604020202020204" pitchFamily="34" charset="0"/>
              <a:buChar char="•"/>
            </a:pPr>
            <a:r>
              <a:rPr lang="en-US" dirty="0"/>
              <a:t> These models have limited accuracy in predicting traffic flow, especially during peak hours and under dynamic traffic conditions.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models often fail to capture the complex relationships between traffic flow and external factors such as weather conditions, accidents, and road construction.</a:t>
            </a:r>
            <a:endParaRPr lang="en-IN" dirty="0"/>
          </a:p>
        </p:txBody>
      </p:sp>
      <p:sp>
        <p:nvSpPr>
          <p:cNvPr id="8" name="TextBox 7">
            <a:extLst>
              <a:ext uri="{FF2B5EF4-FFF2-40B4-BE49-F238E27FC236}">
                <a16:creationId xmlns:a16="http://schemas.microsoft.com/office/drawing/2014/main" id="{DFFBF1A2-747E-A632-199A-4624C41BE188}"/>
              </a:ext>
            </a:extLst>
          </p:cNvPr>
          <p:cNvSpPr txBox="1"/>
          <p:nvPr/>
        </p:nvSpPr>
        <p:spPr>
          <a:xfrm>
            <a:off x="1306018" y="2862604"/>
            <a:ext cx="16013242"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44546A"/>
                </a:solidFill>
                <a:effectLst/>
                <a:latin typeface="Bookman Old Style" panose="02050604050505020204" pitchFamily="18" charset="0"/>
                <a:ea typeface="+mn-ea"/>
                <a:cs typeface="+mn-cs"/>
              </a:rPr>
              <a:t>Architecture</a:t>
            </a:r>
            <a:endParaRPr lang="en-IN" dirty="0">
              <a:effectLst/>
            </a:endParaRPr>
          </a:p>
        </p:txBody>
      </p:sp>
      <p:sp>
        <p:nvSpPr>
          <p:cNvPr id="15" name="TextBox 14">
            <a:extLst>
              <a:ext uri="{FF2B5EF4-FFF2-40B4-BE49-F238E27FC236}">
                <a16:creationId xmlns:a16="http://schemas.microsoft.com/office/drawing/2014/main" id="{87003F6D-3175-8BE3-06C4-FC4090F7B952}"/>
              </a:ext>
            </a:extLst>
          </p:cNvPr>
          <p:cNvSpPr txBox="1"/>
          <p:nvPr/>
        </p:nvSpPr>
        <p:spPr>
          <a:xfrm>
            <a:off x="908778" y="2132006"/>
            <a:ext cx="2253522" cy="369332"/>
          </a:xfrm>
          <a:prstGeom prst="rect">
            <a:avLst/>
          </a:prstGeom>
          <a:noFill/>
        </p:spPr>
        <p:txBody>
          <a:bodyPr wrap="square">
            <a:spAutoFit/>
          </a:bodyPr>
          <a:lstStyle/>
          <a:p>
            <a:r>
              <a:rPr lang="en-US" kern="1200" dirty="0">
                <a:solidFill>
                  <a:srgbClr val="44546A"/>
                </a:solidFill>
                <a:effectLst/>
                <a:latin typeface="Bookman Old Style" panose="02050604050505020204" pitchFamily="18" charset="0"/>
                <a:ea typeface="+mn-ea"/>
                <a:cs typeface="+mn-cs"/>
              </a:rPr>
              <a:t>Proposed System</a:t>
            </a:r>
            <a:endParaRPr lang="en-IN" dirty="0">
              <a:effectLst/>
            </a:endParaRPr>
          </a:p>
        </p:txBody>
      </p:sp>
    </p:spTree>
    <p:extLst>
      <p:ext uri="{BB962C8B-B14F-4D97-AF65-F5344CB8AC3E}">
        <p14:creationId xmlns:p14="http://schemas.microsoft.com/office/powerpoint/2010/main" val="40277736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1848</Words>
  <Application>Microsoft Office PowerPoint</Application>
  <PresentationFormat>Widescreen</PresentationFormat>
  <Paragraphs>246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Jathin Gupta kannegandla</dc:creator>
  <cp:lastModifiedBy>NANDISH KUMAR</cp:lastModifiedBy>
  <cp:revision>13</cp:revision>
  <dcterms:created xsi:type="dcterms:W3CDTF">2023-03-20T18:56:40Z</dcterms:created>
  <dcterms:modified xsi:type="dcterms:W3CDTF">2023-05-12T05:43:34Z</dcterms:modified>
</cp:coreProperties>
</file>