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pptx" ContentType="application/vnd.openxmlformats-officedocument.presentationml.presentation"/>
  <Override PartName="/ppt/slideLayouts/slideLayout10.xml" ContentType="application/vnd.openxmlformats-officedocument.presentationml.slideLayout+xml"/>
  <Default Extension="vml" ContentType="application/vnd.openxmlformats-officedocument.vmlDrawing"/>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2"/>
  </p:notesMasterIdLst>
  <p:sldIdLst>
    <p:sldId id="267" r:id="rId2"/>
    <p:sldId id="256" r:id="rId3"/>
    <p:sldId id="257" r:id="rId4"/>
    <p:sldId id="258" r:id="rId5"/>
    <p:sldId id="280" r:id="rId6"/>
    <p:sldId id="259" r:id="rId7"/>
    <p:sldId id="277" r:id="rId8"/>
    <p:sldId id="281" r:id="rId9"/>
    <p:sldId id="282" r:id="rId10"/>
    <p:sldId id="283" r:id="rId11"/>
    <p:sldId id="260" r:id="rId12"/>
    <p:sldId id="261" r:id="rId13"/>
    <p:sldId id="262" r:id="rId14"/>
    <p:sldId id="289" r:id="rId15"/>
    <p:sldId id="284" r:id="rId16"/>
    <p:sldId id="285" r:id="rId17"/>
    <p:sldId id="271" r:id="rId18"/>
    <p:sldId id="263" r:id="rId19"/>
    <p:sldId id="272" r:id="rId20"/>
    <p:sldId id="273" r:id="rId21"/>
    <p:sldId id="274" r:id="rId22"/>
    <p:sldId id="287" r:id="rId23"/>
    <p:sldId id="288" r:id="rId24"/>
    <p:sldId id="264" r:id="rId25"/>
    <p:sldId id="268" r:id="rId26"/>
    <p:sldId id="270" r:id="rId27"/>
    <p:sldId id="276" r:id="rId28"/>
    <p:sldId id="275" r:id="rId29"/>
    <p:sldId id="265"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44" autoAdjust="0"/>
    <p:restoredTop sz="94667" autoAdjust="0"/>
  </p:normalViewPr>
  <p:slideViewPr>
    <p:cSldViewPr>
      <p:cViewPr varScale="1">
        <p:scale>
          <a:sx n="55" d="100"/>
          <a:sy n="55" d="100"/>
        </p:scale>
        <p:origin x="-46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D0594C-425C-427D-A554-06695899EB45}" type="doc">
      <dgm:prSet loTypeId="urn:microsoft.com/office/officeart/2005/8/layout/target3" loCatId="relationship" qsTypeId="urn:microsoft.com/office/officeart/2005/8/quickstyle/3d5" qsCatId="3D" csTypeId="urn:microsoft.com/office/officeart/2005/8/colors/accent1_2" csCatId="accent1" phldr="1"/>
      <dgm:spPr/>
      <dgm:t>
        <a:bodyPr/>
        <a:lstStyle/>
        <a:p>
          <a:endParaRPr lang="en-US"/>
        </a:p>
      </dgm:t>
    </dgm:pt>
    <dgm:pt modelId="{1293F91A-0669-4557-ACE6-9D655D81B89B}">
      <dgm:prSet/>
      <dgm:spPr/>
      <dgm:t>
        <a:bodyPr/>
        <a:lstStyle/>
        <a:p>
          <a:pPr rtl="0"/>
          <a:endParaRPr lang="en-US" baseline="0" dirty="0"/>
        </a:p>
      </dgm:t>
    </dgm:pt>
    <dgm:pt modelId="{AC36E864-6943-4470-9EE6-6C3940F7BC31}" type="parTrans" cxnId="{4E8B291C-13A5-4E42-A27A-1689177D1C9E}">
      <dgm:prSet/>
      <dgm:spPr/>
      <dgm:t>
        <a:bodyPr/>
        <a:lstStyle/>
        <a:p>
          <a:endParaRPr lang="en-US"/>
        </a:p>
      </dgm:t>
    </dgm:pt>
    <dgm:pt modelId="{1F256E67-53FD-4F2F-9B0C-8BAF6A74A91E}" type="sibTrans" cxnId="{4E8B291C-13A5-4E42-A27A-1689177D1C9E}">
      <dgm:prSet/>
      <dgm:spPr/>
      <dgm:t>
        <a:bodyPr/>
        <a:lstStyle/>
        <a:p>
          <a:endParaRPr lang="en-US"/>
        </a:p>
      </dgm:t>
    </dgm:pt>
    <dgm:pt modelId="{26B31C65-A4A6-4DC1-BBE2-92224A16B733}">
      <dgm:prSet/>
      <dgm:spPr/>
      <dgm:t>
        <a:bodyPr/>
        <a:lstStyle/>
        <a:p>
          <a:pPr rtl="0"/>
          <a:r>
            <a:rPr lang="en-US" baseline="0" dirty="0" smtClean="0"/>
            <a:t>Thank you!!!!!!!!</a:t>
          </a:r>
          <a:endParaRPr lang="en-US" baseline="0" dirty="0"/>
        </a:p>
      </dgm:t>
    </dgm:pt>
    <dgm:pt modelId="{3765889A-8529-47DF-8604-C8B5DF5E9B4A}" type="parTrans" cxnId="{31008266-68BF-450A-AAAD-19BC50D128FC}">
      <dgm:prSet/>
      <dgm:spPr/>
      <dgm:t>
        <a:bodyPr/>
        <a:lstStyle/>
        <a:p>
          <a:endParaRPr lang="en-US"/>
        </a:p>
      </dgm:t>
    </dgm:pt>
    <dgm:pt modelId="{99F0D271-D605-4D8E-BBAB-52453419EB33}" type="sibTrans" cxnId="{31008266-68BF-450A-AAAD-19BC50D128FC}">
      <dgm:prSet/>
      <dgm:spPr/>
      <dgm:t>
        <a:bodyPr/>
        <a:lstStyle/>
        <a:p>
          <a:endParaRPr lang="en-US"/>
        </a:p>
      </dgm:t>
    </dgm:pt>
    <dgm:pt modelId="{F4D904EA-670E-469C-A118-7B0B7A31986A}" type="pres">
      <dgm:prSet presAssocID="{A3D0594C-425C-427D-A554-06695899EB45}" presName="Name0" presStyleCnt="0">
        <dgm:presLayoutVars>
          <dgm:chMax val="7"/>
          <dgm:dir/>
          <dgm:animLvl val="lvl"/>
          <dgm:resizeHandles val="exact"/>
        </dgm:presLayoutVars>
      </dgm:prSet>
      <dgm:spPr/>
    </dgm:pt>
    <dgm:pt modelId="{AB7F77A2-EA86-4380-8388-EEA66963D8B8}" type="pres">
      <dgm:prSet presAssocID="{1293F91A-0669-4557-ACE6-9D655D81B89B}" presName="circle1" presStyleLbl="node1" presStyleIdx="0" presStyleCnt="2" custScaleY="85697" custLinFactNeighborX="1701" custLinFactNeighborY="21446"/>
      <dgm:spPr/>
    </dgm:pt>
    <dgm:pt modelId="{F0FD5065-01D7-41C8-9DF2-CE88B620587D}" type="pres">
      <dgm:prSet presAssocID="{1293F91A-0669-4557-ACE6-9D655D81B89B}" presName="space" presStyleCnt="0"/>
      <dgm:spPr/>
    </dgm:pt>
    <dgm:pt modelId="{6A11F9A8-AB1B-4D4B-8452-F4A2A9816EF1}" type="pres">
      <dgm:prSet presAssocID="{1293F91A-0669-4557-ACE6-9D655D81B89B}" presName="rect1" presStyleLbl="alignAcc1" presStyleIdx="0" presStyleCnt="2" custScaleY="78895" custLinFactNeighborX="1458"/>
      <dgm:spPr/>
    </dgm:pt>
    <dgm:pt modelId="{69323935-C827-42EE-A2B9-52E3B8BB8171}" type="pres">
      <dgm:prSet presAssocID="{26B31C65-A4A6-4DC1-BBE2-92224A16B733}" presName="vertSpace2" presStyleLbl="node1" presStyleIdx="0" presStyleCnt="2"/>
      <dgm:spPr/>
    </dgm:pt>
    <dgm:pt modelId="{788F6769-3021-4A49-83E7-49E2DD6402B0}" type="pres">
      <dgm:prSet presAssocID="{26B31C65-A4A6-4DC1-BBE2-92224A16B733}" presName="circle2" presStyleLbl="node1" presStyleIdx="1" presStyleCnt="2"/>
      <dgm:spPr/>
    </dgm:pt>
    <dgm:pt modelId="{FDC1BEA6-8B78-4988-B2A7-C2F877BCFCCA}" type="pres">
      <dgm:prSet presAssocID="{26B31C65-A4A6-4DC1-BBE2-92224A16B733}" presName="rect2" presStyleLbl="alignAcc1" presStyleIdx="1" presStyleCnt="2" custScaleY="132295"/>
      <dgm:spPr/>
    </dgm:pt>
    <dgm:pt modelId="{E5BA0877-D16F-487A-9EF8-02FC0299A65F}" type="pres">
      <dgm:prSet presAssocID="{1293F91A-0669-4557-ACE6-9D655D81B89B}" presName="rect1ParTxNoCh" presStyleLbl="alignAcc1" presStyleIdx="1" presStyleCnt="2">
        <dgm:presLayoutVars>
          <dgm:chMax val="1"/>
          <dgm:bulletEnabled val="1"/>
        </dgm:presLayoutVars>
      </dgm:prSet>
      <dgm:spPr/>
    </dgm:pt>
    <dgm:pt modelId="{27EBFABA-1E7D-45E8-8AD6-5E430DEE08A1}" type="pres">
      <dgm:prSet presAssocID="{26B31C65-A4A6-4DC1-BBE2-92224A16B733}" presName="rect2ParTxNoCh" presStyleLbl="alignAcc1" presStyleIdx="1" presStyleCnt="2">
        <dgm:presLayoutVars>
          <dgm:chMax val="1"/>
          <dgm:bulletEnabled val="1"/>
        </dgm:presLayoutVars>
      </dgm:prSet>
      <dgm:spPr/>
    </dgm:pt>
  </dgm:ptLst>
  <dgm:cxnLst>
    <dgm:cxn modelId="{9B9097D5-678B-4B48-9946-DCBB9E704759}" type="presOf" srcId="{26B31C65-A4A6-4DC1-BBE2-92224A16B733}" destId="{27EBFABA-1E7D-45E8-8AD6-5E430DEE08A1}" srcOrd="1" destOrd="0" presId="urn:microsoft.com/office/officeart/2005/8/layout/target3"/>
    <dgm:cxn modelId="{4E8B291C-13A5-4E42-A27A-1689177D1C9E}" srcId="{A3D0594C-425C-427D-A554-06695899EB45}" destId="{1293F91A-0669-4557-ACE6-9D655D81B89B}" srcOrd="0" destOrd="0" parTransId="{AC36E864-6943-4470-9EE6-6C3940F7BC31}" sibTransId="{1F256E67-53FD-4F2F-9B0C-8BAF6A74A91E}"/>
    <dgm:cxn modelId="{E2D44AC6-F13F-4E01-9CB2-80697ED10D73}" type="presOf" srcId="{1293F91A-0669-4557-ACE6-9D655D81B89B}" destId="{E5BA0877-D16F-487A-9EF8-02FC0299A65F}" srcOrd="1" destOrd="0" presId="urn:microsoft.com/office/officeart/2005/8/layout/target3"/>
    <dgm:cxn modelId="{5603FC3F-BC99-49D6-9E85-BDAFF8A985B7}" type="presOf" srcId="{26B31C65-A4A6-4DC1-BBE2-92224A16B733}" destId="{FDC1BEA6-8B78-4988-B2A7-C2F877BCFCCA}" srcOrd="0" destOrd="0" presId="urn:microsoft.com/office/officeart/2005/8/layout/target3"/>
    <dgm:cxn modelId="{A6F8DCBC-5783-41F8-9380-23B2C81353FB}" type="presOf" srcId="{A3D0594C-425C-427D-A554-06695899EB45}" destId="{F4D904EA-670E-469C-A118-7B0B7A31986A}" srcOrd="0" destOrd="0" presId="urn:microsoft.com/office/officeart/2005/8/layout/target3"/>
    <dgm:cxn modelId="{B374821F-83E0-4F9E-AFBA-A93054FB8D64}" type="presOf" srcId="{1293F91A-0669-4557-ACE6-9D655D81B89B}" destId="{6A11F9A8-AB1B-4D4B-8452-F4A2A9816EF1}" srcOrd="0" destOrd="0" presId="urn:microsoft.com/office/officeart/2005/8/layout/target3"/>
    <dgm:cxn modelId="{31008266-68BF-450A-AAAD-19BC50D128FC}" srcId="{A3D0594C-425C-427D-A554-06695899EB45}" destId="{26B31C65-A4A6-4DC1-BBE2-92224A16B733}" srcOrd="1" destOrd="0" parTransId="{3765889A-8529-47DF-8604-C8B5DF5E9B4A}" sibTransId="{99F0D271-D605-4D8E-BBAB-52453419EB33}"/>
    <dgm:cxn modelId="{9169A736-BA90-4D8E-ADD9-E04EF56ADC0D}" type="presParOf" srcId="{F4D904EA-670E-469C-A118-7B0B7A31986A}" destId="{AB7F77A2-EA86-4380-8388-EEA66963D8B8}" srcOrd="0" destOrd="0" presId="urn:microsoft.com/office/officeart/2005/8/layout/target3"/>
    <dgm:cxn modelId="{D94D14CF-EB42-4946-8550-902D94358D8B}" type="presParOf" srcId="{F4D904EA-670E-469C-A118-7B0B7A31986A}" destId="{F0FD5065-01D7-41C8-9DF2-CE88B620587D}" srcOrd="1" destOrd="0" presId="urn:microsoft.com/office/officeart/2005/8/layout/target3"/>
    <dgm:cxn modelId="{2E21D6A2-50CD-474F-85C4-35715A1865DC}" type="presParOf" srcId="{F4D904EA-670E-469C-A118-7B0B7A31986A}" destId="{6A11F9A8-AB1B-4D4B-8452-F4A2A9816EF1}" srcOrd="2" destOrd="0" presId="urn:microsoft.com/office/officeart/2005/8/layout/target3"/>
    <dgm:cxn modelId="{A6F27E24-DB1B-4DE7-A123-D40E101DB1B5}" type="presParOf" srcId="{F4D904EA-670E-469C-A118-7B0B7A31986A}" destId="{69323935-C827-42EE-A2B9-52E3B8BB8171}" srcOrd="3" destOrd="0" presId="urn:microsoft.com/office/officeart/2005/8/layout/target3"/>
    <dgm:cxn modelId="{F1E49093-AC50-4E8C-AEBB-A797F363C665}" type="presParOf" srcId="{F4D904EA-670E-469C-A118-7B0B7A31986A}" destId="{788F6769-3021-4A49-83E7-49E2DD6402B0}" srcOrd="4" destOrd="0" presId="urn:microsoft.com/office/officeart/2005/8/layout/target3"/>
    <dgm:cxn modelId="{9E0F6596-980B-47B7-ACC8-4BA4D30DD1AC}" type="presParOf" srcId="{F4D904EA-670E-469C-A118-7B0B7A31986A}" destId="{FDC1BEA6-8B78-4988-B2A7-C2F877BCFCCA}" srcOrd="5" destOrd="0" presId="urn:microsoft.com/office/officeart/2005/8/layout/target3"/>
    <dgm:cxn modelId="{EB3150DD-C0F8-4243-885D-9A114E4EEFE5}" type="presParOf" srcId="{F4D904EA-670E-469C-A118-7B0B7A31986A}" destId="{E5BA0877-D16F-487A-9EF8-02FC0299A65F}" srcOrd="6" destOrd="0" presId="urn:microsoft.com/office/officeart/2005/8/layout/target3"/>
    <dgm:cxn modelId="{1DDB83A3-4CB7-454D-A2BA-2BB60A285CC8}" type="presParOf" srcId="{F4D904EA-670E-469C-A118-7B0B7A31986A}" destId="{27EBFABA-1E7D-45E8-8AD6-5E430DEE08A1}" srcOrd="7" destOrd="0" presId="urn:microsoft.com/office/officeart/2005/8/layout/target3"/>
  </dgm:cxnLst>
  <dgm:bg/>
  <dgm:whole/>
</dgm:dataModel>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42AFA9-7212-43ED-BC6B-B78BF78D8BDF}" type="datetimeFigureOut">
              <a:rPr lang="en-US" smtClean="0"/>
              <a:t>5/16/2013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915C60-E033-4B32-8F26-6D271B314B6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spcBef>
                <a:spcPts val="825"/>
              </a:spcBef>
            </a:pPr>
            <a:r>
              <a:rPr lang="en-GB" sz="1400" b="0" u="sng" dirty="0" smtClean="0"/>
              <a:t>Aim of this phase:</a:t>
            </a:r>
            <a:r>
              <a:rPr lang="en-GB" sz="1400" b="0" u="sng" baseline="0" dirty="0" smtClean="0"/>
              <a:t> </a:t>
            </a:r>
            <a:r>
              <a:rPr lang="en-GB" sz="1200" b="0" dirty="0" smtClean="0">
                <a:solidFill>
                  <a:srgbClr val="000099"/>
                </a:solidFill>
              </a:rPr>
              <a:t>understand the </a:t>
            </a:r>
            <a:r>
              <a:rPr lang="en-GB" sz="1200" b="0" u="sng" dirty="0" smtClean="0">
                <a:solidFill>
                  <a:srgbClr val="000099"/>
                </a:solidFill>
              </a:rPr>
              <a:t>exact requirements</a:t>
            </a:r>
            <a:r>
              <a:rPr lang="en-GB" sz="1200" b="0" dirty="0" smtClean="0">
                <a:solidFill>
                  <a:srgbClr val="000099"/>
                </a:solidFill>
              </a:rPr>
              <a:t> of the customer, document them </a:t>
            </a:r>
            <a:r>
              <a:rPr lang="en-GB" sz="1200" b="0" dirty="0" err="1" smtClean="0">
                <a:solidFill>
                  <a:srgbClr val="000099"/>
                </a:solidFill>
              </a:rPr>
              <a:t>properly.</a:t>
            </a:r>
            <a:r>
              <a:rPr lang="en-GB" sz="1400" b="0" dirty="0" err="1" smtClean="0"/>
              <a:t>Consists</a:t>
            </a:r>
            <a:r>
              <a:rPr lang="en-GB" sz="1400" b="0" dirty="0" smtClean="0"/>
              <a:t> of two distinct activities: </a:t>
            </a:r>
            <a:r>
              <a:rPr lang="en-GB" sz="1200" b="0" dirty="0" smtClean="0"/>
              <a:t>requirements gathering and analysis requirements specification</a:t>
            </a:r>
            <a:r>
              <a:rPr lang="en-GB" sz="4800" b="0" dirty="0" smtClean="0"/>
              <a:t>.</a:t>
            </a:r>
          </a:p>
          <a:p>
            <a:endParaRPr lang="en-US" b="0" dirty="0" smtClean="0"/>
          </a:p>
          <a:p>
            <a:endParaRPr lang="en-US" dirty="0"/>
          </a:p>
        </p:txBody>
      </p:sp>
      <p:sp>
        <p:nvSpPr>
          <p:cNvPr id="4" name="Slide Number Placeholder 3"/>
          <p:cNvSpPr>
            <a:spLocks noGrp="1"/>
          </p:cNvSpPr>
          <p:nvPr>
            <p:ph type="sldNum" sz="quarter" idx="10"/>
          </p:nvPr>
        </p:nvSpPr>
        <p:spPr/>
        <p:txBody>
          <a:bodyPr/>
          <a:lstStyle/>
          <a:p>
            <a:fld id="{1D915C60-E033-4B32-8F26-6D271B314B6C}" type="slidenum">
              <a:rPr lang="en-US" smtClean="0"/>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spcBef>
                <a:spcPts val="825"/>
              </a:spcBef>
            </a:pPr>
            <a:r>
              <a:rPr lang="en-GB" sz="1000" b="0" u="sng" dirty="0" smtClean="0"/>
              <a:t>Aim of this phase:</a:t>
            </a:r>
            <a:r>
              <a:rPr lang="en-GB" sz="1000" b="0" u="sng" baseline="0" dirty="0" smtClean="0"/>
              <a:t> </a:t>
            </a:r>
            <a:r>
              <a:rPr lang="en-GB" sz="900" b="0" dirty="0" smtClean="0">
                <a:solidFill>
                  <a:srgbClr val="000099"/>
                </a:solidFill>
              </a:rPr>
              <a:t>understand the </a:t>
            </a:r>
            <a:r>
              <a:rPr lang="en-GB" sz="900" b="0" u="sng" dirty="0" smtClean="0">
                <a:solidFill>
                  <a:srgbClr val="000099"/>
                </a:solidFill>
              </a:rPr>
              <a:t>exact requirements</a:t>
            </a:r>
            <a:r>
              <a:rPr lang="en-GB" sz="900" b="0" dirty="0" smtClean="0">
                <a:solidFill>
                  <a:srgbClr val="000099"/>
                </a:solidFill>
              </a:rPr>
              <a:t> of the customer, document them </a:t>
            </a:r>
            <a:r>
              <a:rPr lang="en-GB" sz="900" b="0" dirty="0" err="1" smtClean="0">
                <a:solidFill>
                  <a:srgbClr val="000099"/>
                </a:solidFill>
              </a:rPr>
              <a:t>properly.</a:t>
            </a:r>
            <a:r>
              <a:rPr lang="en-GB" sz="1000" b="0" dirty="0" err="1" smtClean="0"/>
              <a:t>Consists</a:t>
            </a:r>
            <a:r>
              <a:rPr lang="en-GB" sz="1000" b="0" dirty="0" smtClean="0"/>
              <a:t> of two distinct activities: </a:t>
            </a:r>
            <a:r>
              <a:rPr lang="en-GB" sz="900" b="0" dirty="0" smtClean="0"/>
              <a:t>requirements gathering and analysis requirements specification</a:t>
            </a:r>
            <a:r>
              <a:rPr lang="en-GB" sz="3200" b="0" dirty="0" smtClean="0"/>
              <a:t>.</a:t>
            </a:r>
          </a:p>
          <a:p>
            <a:endParaRPr lang="en-US" b="0" dirty="0"/>
          </a:p>
        </p:txBody>
      </p:sp>
      <p:sp>
        <p:nvSpPr>
          <p:cNvPr id="4" name="Slide Number Placeholder 3"/>
          <p:cNvSpPr>
            <a:spLocks noGrp="1"/>
          </p:cNvSpPr>
          <p:nvPr>
            <p:ph type="sldNum" sz="quarter" idx="10"/>
          </p:nvPr>
        </p:nvSpPr>
        <p:spPr/>
        <p:txBody>
          <a:bodyPr/>
          <a:lstStyle/>
          <a:p>
            <a:fld id="{1D915C60-E033-4B32-8F26-6D271B314B6C}"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F6BCBE8-30B0-4476-8762-9236B142003A}" type="datetimeFigureOut">
              <a:rPr lang="en-US" smtClean="0"/>
              <a:pPr/>
              <a:t>5/15/2013</a:t>
            </a:fld>
            <a:endParaRPr lang="en-US" sz="1100" dirty="0">
              <a:solidFill>
                <a:schemeClr val="tx2"/>
              </a:solidFill>
            </a:endParaRPr>
          </a:p>
        </p:txBody>
      </p:sp>
      <p:sp>
        <p:nvSpPr>
          <p:cNvPr id="17" name="Footer Placeholder 16"/>
          <p:cNvSpPr>
            <a:spLocks noGrp="1"/>
          </p:cNvSpPr>
          <p:nvPr>
            <p:ph type="ftr" sz="quarter" idx="11"/>
          </p:nvPr>
        </p:nvSpPr>
        <p:spPr bwMode="auto">
          <a:xfrm rot="5400000">
            <a:off x="7077269" y="4181669"/>
            <a:ext cx="3657600" cy="384048"/>
          </a:xfrm>
        </p:spPr>
        <p:txBody>
          <a:bodyPr/>
          <a:lstStyle/>
          <a:p>
            <a:pPr algn="r" eaLnBrk="1" latinLnBrk="0" hangingPunct="1"/>
            <a:endParaRPr kumimoji="0" lang="en-US" sz="1100" dirty="0">
              <a:solidFill>
                <a:schemeClr val="tx2"/>
              </a:solidFill>
            </a:endParaRP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6BCBE8-30B0-4476-8762-9236B142003A}" type="datetimeFigureOut">
              <a:rPr lang="en-US" smtClean="0"/>
              <a:pPr/>
              <a:t>5/15/2013</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6BCBE8-30B0-4476-8762-9236B142003A}" type="datetimeFigureOut">
              <a:rPr lang="en-US" smtClean="0"/>
              <a:pPr/>
              <a:t>5/15/2013</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F6BCBE8-30B0-4476-8762-9236B142003A}" type="datetimeFigureOut">
              <a:rPr lang="en-US" smtClean="0"/>
              <a:pPr/>
              <a:t>5/15/2013</a:t>
            </a:fld>
            <a:endParaRPr lang="en-US" sz="1100" dirty="0">
              <a:solidFill>
                <a:schemeClr val="tx2"/>
              </a:solidFill>
            </a:endParaRPr>
          </a:p>
        </p:txBody>
      </p:sp>
      <p:sp>
        <p:nvSpPr>
          <p:cNvPr id="9" name="Slide Number Placeholder 8"/>
          <p:cNvSpPr>
            <a:spLocks noGrp="1"/>
          </p:cNvSpPr>
          <p:nvPr>
            <p:ph type="sldNum" sz="quarter" idx="15"/>
          </p:nvPr>
        </p:nvSpPr>
        <p:spPr/>
        <p:txBody>
          <a:bodyPr rtlCol="0"/>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10" name="Footer Placeholder 9"/>
          <p:cNvSpPr>
            <a:spLocks noGrp="1"/>
          </p:cNvSpPr>
          <p:nvPr>
            <p:ph type="ftr" sz="quarter" idx="16"/>
          </p:nvPr>
        </p:nvSpPr>
        <p:spPr/>
        <p:txBody>
          <a:bodyPr rtlCol="0"/>
          <a:lstStyle/>
          <a:p>
            <a:pPr algn="r" eaLnBrk="1" latinLnBrk="0" hangingPunct="1"/>
            <a:endParaRPr kumimoji="0" lang="en-US" sz="1100" dirty="0">
              <a:solidFill>
                <a:schemeClr val="tx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F6BCBE8-30B0-4476-8762-9236B142003A}" type="datetimeFigureOut">
              <a:rPr lang="en-US" smtClean="0"/>
              <a:pPr/>
              <a:t>5/15/2013</a:t>
            </a:fld>
            <a:endParaRPr lang="en-US" sz="1100" dirty="0">
              <a:solidFill>
                <a:schemeClr val="tx2"/>
              </a:solidFill>
            </a:endParaRPr>
          </a:p>
        </p:txBody>
      </p:sp>
      <p:sp>
        <p:nvSpPr>
          <p:cNvPr id="5" name="Footer Placeholder 4"/>
          <p:cNvSpPr>
            <a:spLocks noGrp="1"/>
          </p:cNvSpPr>
          <p:nvPr>
            <p:ph type="ftr" sz="quarter" idx="11"/>
          </p:nvPr>
        </p:nvSpPr>
        <p:spPr bwMode="auto">
          <a:xfrm rot="5400000">
            <a:off x="7077456" y="4178808"/>
            <a:ext cx="3657600" cy="384048"/>
          </a:xfrm>
        </p:spPr>
        <p:txBody>
          <a:bodyPr/>
          <a:lstStyle/>
          <a:p>
            <a:pPr algn="r" eaLnBrk="1" latinLnBrk="0" hangingPunct="1"/>
            <a:endParaRPr kumimoji="0" lang="en-US" sz="1100" dirty="0">
              <a:solidFill>
                <a:schemeClr val="tx2"/>
              </a:solidFill>
            </a:endParaRP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F6BCBE8-30B0-4476-8762-9236B142003A}" type="datetimeFigureOut">
              <a:rPr lang="en-US" smtClean="0"/>
              <a:pPr/>
              <a:t>5/15/2013</a:t>
            </a:fld>
            <a:endParaRPr lang="en-US" sz="1100" dirty="0">
              <a:solidFill>
                <a:schemeClr val="tx2"/>
              </a:solidFill>
            </a:endParaRPr>
          </a:p>
        </p:txBody>
      </p:sp>
      <p:sp>
        <p:nvSpPr>
          <p:cNvPr id="6" name="Footer Placeholder 5"/>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7" name="Slide Number Placeholder 6"/>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F6BCBE8-30B0-4476-8762-9236B142003A}" type="datetimeFigureOut">
              <a:rPr lang="en-US" smtClean="0"/>
              <a:pPr/>
              <a:t>5/15/2013</a:t>
            </a:fld>
            <a:endParaRPr lang="en-US" sz="1100" dirty="0">
              <a:solidFill>
                <a:schemeClr val="tx2"/>
              </a:solidFill>
            </a:endParaRPr>
          </a:p>
        </p:txBody>
      </p:sp>
      <p:sp>
        <p:nvSpPr>
          <p:cNvPr id="8" name="Footer Placeholder 7"/>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9" name="Slide Number Placeholder 8"/>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F6BCBE8-30B0-4476-8762-9236B142003A}" type="datetimeFigureOut">
              <a:rPr lang="en-US" smtClean="0"/>
              <a:pPr/>
              <a:t>5/15/2013</a:t>
            </a:fld>
            <a:endParaRPr lang="en-US" sz="1100" dirty="0">
              <a:solidFill>
                <a:schemeClr val="tx2"/>
              </a:solidFill>
            </a:endParaRPr>
          </a:p>
        </p:txBody>
      </p:sp>
      <p:sp>
        <p:nvSpPr>
          <p:cNvPr id="7" name="Slide Number Placeholder 6"/>
          <p:cNvSpPr>
            <a:spLocks noGrp="1"/>
          </p:cNvSpPr>
          <p:nvPr>
            <p:ph type="sldNum" sz="quarter" idx="11"/>
          </p:nvPr>
        </p:nvSpPr>
        <p:spPr/>
        <p:txBody>
          <a:bodyPr rtlCol="0"/>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8" name="Footer Placeholder 7"/>
          <p:cNvSpPr>
            <a:spLocks noGrp="1"/>
          </p:cNvSpPr>
          <p:nvPr>
            <p:ph type="ftr" sz="quarter" idx="12"/>
          </p:nvPr>
        </p:nvSpPr>
        <p:spPr/>
        <p:txBody>
          <a:bodyPr rtlCol="0"/>
          <a:lstStyle/>
          <a:p>
            <a:pPr algn="r" eaLnBrk="1" latinLnBrk="0" hangingPunct="1"/>
            <a:endParaRPr kumimoji="0" lang="en-US" sz="1100" dirty="0">
              <a:solidFill>
                <a:schemeClr val="tx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6BCBE8-30B0-4476-8762-9236B142003A}" type="datetimeFigureOut">
              <a:rPr lang="en-US" smtClean="0"/>
              <a:pPr/>
              <a:t>5/15/2013</a:t>
            </a:fld>
            <a:endParaRPr lang="en-US" sz="1100" dirty="0">
              <a:solidFill>
                <a:schemeClr val="tx2"/>
              </a:solidFill>
            </a:endParaRPr>
          </a:p>
        </p:txBody>
      </p:sp>
      <p:sp>
        <p:nvSpPr>
          <p:cNvPr id="3" name="Footer Placeholder 2"/>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4" name="Slide Number Placeholder 3"/>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F6BCBE8-30B0-4476-8762-9236B142003A}" type="datetimeFigureOut">
              <a:rPr lang="en-US" smtClean="0"/>
              <a:pPr/>
              <a:t>5/15/2013</a:t>
            </a:fld>
            <a:endParaRPr lang="en-US" sz="1100" dirty="0">
              <a:solidFill>
                <a:schemeClr val="tx2"/>
              </a:solidFill>
            </a:endParaRPr>
          </a:p>
        </p:txBody>
      </p:sp>
      <p:sp>
        <p:nvSpPr>
          <p:cNvPr id="22" name="Slide Number Placeholder 21"/>
          <p:cNvSpPr>
            <a:spLocks noGrp="1"/>
          </p:cNvSpPr>
          <p:nvPr>
            <p:ph type="sldNum" sz="quarter" idx="15"/>
          </p:nvPr>
        </p:nvSpPr>
        <p:spPr/>
        <p:txBody>
          <a:bodyPr rtlCol="0"/>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23" name="Footer Placeholder 22"/>
          <p:cNvSpPr>
            <a:spLocks noGrp="1"/>
          </p:cNvSpPr>
          <p:nvPr>
            <p:ph type="ftr" sz="quarter" idx="16"/>
          </p:nvPr>
        </p:nvSpPr>
        <p:spPr/>
        <p:txBody>
          <a:bodyPr rtlCol="0"/>
          <a:lstStyle/>
          <a:p>
            <a:pPr algn="r" eaLnBrk="1" latinLnBrk="0" hangingPunct="1"/>
            <a:endParaRPr kumimoji="0" lang="en-US" sz="1100" dirty="0">
              <a:solidFill>
                <a:schemeClr val="tx2"/>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F6BCBE8-30B0-4476-8762-9236B142003A}" type="datetimeFigureOut">
              <a:rPr lang="en-US" smtClean="0"/>
              <a:pPr/>
              <a:t>5/15/2013</a:t>
            </a:fld>
            <a:endParaRPr lang="en-US" sz="1100" dirty="0">
              <a:solidFill>
                <a:schemeClr val="tx2"/>
              </a:solidFill>
            </a:endParaRPr>
          </a:p>
        </p:txBody>
      </p:sp>
      <p:sp>
        <p:nvSpPr>
          <p:cNvPr id="18" name="Slide Number Placeholder 17"/>
          <p:cNvSpPr>
            <a:spLocks noGrp="1"/>
          </p:cNvSpPr>
          <p:nvPr>
            <p:ph type="sldNum" sz="quarter" idx="11"/>
          </p:nvPr>
        </p:nvSpPr>
        <p:spPr/>
        <p:txBody>
          <a:bodyPr rtlCol="0"/>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21" name="Footer Placeholder 20"/>
          <p:cNvSpPr>
            <a:spLocks noGrp="1"/>
          </p:cNvSpPr>
          <p:nvPr>
            <p:ph type="ftr" sz="quarter" idx="12"/>
          </p:nvPr>
        </p:nvSpPr>
        <p:spPr/>
        <p:txBody>
          <a:bodyPr rtlCol="0"/>
          <a:lstStyle/>
          <a:p>
            <a:pPr algn="r" eaLnBrk="1" latinLnBrk="0" hangingPunct="1"/>
            <a:endParaRPr kumimoji="0" lang="en-US" sz="1100" dirty="0">
              <a:solidFill>
                <a:schemeClr val="tx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F6BCBE8-30B0-4476-8762-9236B142003A}" type="datetimeFigureOut">
              <a:rPr lang="en-US" smtClean="0"/>
              <a:pPr/>
              <a:t>5/15/2013</a:t>
            </a:fld>
            <a:endParaRPr lang="en-US" sz="1100"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r" eaLnBrk="1" latinLnBrk="0" hangingPunct="1"/>
            <a:endParaRPr kumimoji="0" lang="en-US" sz="1100"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Office_PowerPoint_Presentation1.ppt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Office_PowerPoint_Presentation2.pptx"/><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Office_PowerPoint_Presentation3.pptx"/><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google.co.i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H="1">
            <a:off x="8762999" y="1433732"/>
            <a:ext cx="45719" cy="66442"/>
          </a:xfrm>
        </p:spPr>
        <p:txBody>
          <a:bodyPr>
            <a:normAutofit fontScale="90000"/>
          </a:bodyPr>
          <a:lstStyle/>
          <a:p>
            <a:r>
              <a:rPr lang="en-US" sz="5300" dirty="0" smtClean="0"/>
              <a:t/>
            </a:r>
            <a:br>
              <a:rPr lang="en-US" sz="5300" dirty="0" smtClean="0"/>
            </a:br>
            <a:r>
              <a:rPr lang="en-US" dirty="0" smtClean="0"/>
              <a:t/>
            </a:r>
            <a:br>
              <a:rPr lang="en-US" dirty="0" smtClean="0"/>
            </a:br>
            <a:endParaRPr lang="en-IN" dirty="0"/>
          </a:p>
        </p:txBody>
      </p:sp>
      <p:sp>
        <p:nvSpPr>
          <p:cNvPr id="3" name="Subtitle 2"/>
          <p:cNvSpPr>
            <a:spLocks noGrp="1"/>
          </p:cNvSpPr>
          <p:nvPr>
            <p:ph type="subTitle" idx="1"/>
          </p:nvPr>
        </p:nvSpPr>
        <p:spPr>
          <a:xfrm rot="20447974" flipV="1">
            <a:off x="-8789" y="2385117"/>
            <a:ext cx="45719" cy="45719"/>
          </a:xfrm>
        </p:spPr>
        <p:txBody>
          <a:bodyPr>
            <a:noAutofit/>
          </a:bodyPr>
          <a:lstStyle/>
          <a:p>
            <a:pPr lvl="1"/>
            <a:endParaRPr lang="en-IN" sz="9600" b="1" dirty="0">
              <a:solidFill>
                <a:schemeClr val="accent3">
                  <a:lumMod val="40000"/>
                  <a:lumOff val="60000"/>
                </a:schemeClr>
              </a:solidFill>
              <a:effectLst>
                <a:outerShdw blurRad="38100" dist="38100" dir="2700000" algn="tl">
                  <a:srgbClr val="000000">
                    <a:alpha val="43137"/>
                  </a:srgbClr>
                </a:outerShdw>
              </a:effectLst>
              <a:latin typeface="Bradley Hand ITC" pitchFamily="66" charset="0"/>
            </a:endParaRPr>
          </a:p>
        </p:txBody>
      </p:sp>
      <p:sp>
        <p:nvSpPr>
          <p:cNvPr id="8" name="Rectangle 7"/>
          <p:cNvSpPr/>
          <p:nvPr/>
        </p:nvSpPr>
        <p:spPr>
          <a:xfrm>
            <a:off x="1143000" y="762000"/>
            <a:ext cx="6705600" cy="92333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lvl="1" algn="ctr"/>
            <a:r>
              <a:rPr lang="en-US" sz="5400" b="1" cap="all" spc="0" dirty="0" err="1"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Papyrus" pitchFamily="66" charset="0"/>
              </a:rPr>
              <a:t>M.i.t.m</a:t>
            </a:r>
            <a:r>
              <a:rPr 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Papyrus" pitchFamily="66" charset="0"/>
              </a:rPr>
              <a:t> .</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Papyrus" pitchFamily="66" charset="0"/>
            </a:endParaRPr>
          </a:p>
        </p:txBody>
      </p:sp>
      <p:pic>
        <p:nvPicPr>
          <p:cNvPr id="2055" name="Picture 7" descr="D:\Users\Nilesh\Downloads\LOGO_0.preview.JPG"/>
          <p:cNvPicPr>
            <a:picLocks noChangeAspect="1" noChangeArrowheads="1"/>
          </p:cNvPicPr>
          <p:nvPr/>
        </p:nvPicPr>
        <p:blipFill>
          <a:blip r:embed="rId2"/>
          <a:srcRect/>
          <a:stretch>
            <a:fillRect/>
          </a:stretch>
        </p:blipFill>
        <p:spPr bwMode="auto">
          <a:xfrm>
            <a:off x="3048000" y="1752600"/>
            <a:ext cx="3276600" cy="3733800"/>
          </a:xfrm>
          <a:prstGeom prst="rect">
            <a:avLst/>
          </a:prstGeom>
          <a:noFill/>
        </p:spPr>
      </p:pic>
      <p:sp>
        <p:nvSpPr>
          <p:cNvPr id="7" name="TextBox 6"/>
          <p:cNvSpPr txBox="1"/>
          <p:nvPr/>
        </p:nvSpPr>
        <p:spPr>
          <a:xfrm>
            <a:off x="3200400" y="5791200"/>
            <a:ext cx="184731" cy="369332"/>
          </a:xfrm>
          <a:prstGeom prst="rect">
            <a:avLst/>
          </a:prstGeom>
          <a:noFill/>
        </p:spPr>
        <p:txBody>
          <a:bodyPr wrap="none" rtlCol="0">
            <a:spAutoFit/>
          </a:bodyPr>
          <a:lstStyle/>
          <a:p>
            <a:endParaRPr lang="en-US" dirty="0"/>
          </a:p>
        </p:txBody>
      </p:sp>
    </p:spTree>
  </p:cSld>
  <p:clrMapOvr>
    <a:masterClrMapping/>
  </p:clrMapOvr>
  <p:transition spd="slow">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7467600" cy="5867400"/>
          </a:xfrm>
        </p:spPr>
        <p:txBody>
          <a:bodyPr/>
          <a:lstStyle/>
          <a:p>
            <a:pPr lvl="0" algn="just"/>
            <a:r>
              <a:rPr lang="en-US" sz="2000" dirty="0" smtClean="0"/>
              <a:t> No reservation before two days can be done.</a:t>
            </a:r>
          </a:p>
          <a:p>
            <a:pPr lvl="0" algn="just"/>
            <a:endParaRPr lang="en-US" sz="2000" smtClean="0"/>
          </a:p>
          <a:p>
            <a:pPr lvl="0" algn="just">
              <a:buNone/>
            </a:pPr>
            <a:endParaRPr lang="en-US" sz="2000" dirty="0" smtClean="0"/>
          </a:p>
          <a:p>
            <a:pPr lvl="0" algn="just"/>
            <a:endParaRPr lang="en-US" sz="2000" dirty="0" smtClean="0"/>
          </a:p>
          <a:p>
            <a:pPr lvl="0" algn="just"/>
            <a:r>
              <a:rPr lang="en-US" sz="2000" dirty="0" smtClean="0"/>
              <a:t> Able to choose the seats which are available for a certain class.</a:t>
            </a:r>
          </a:p>
          <a:p>
            <a:pPr lvl="0" algn="just"/>
            <a:endParaRPr lang="en-US" sz="2000" dirty="0" smtClean="0"/>
          </a:p>
          <a:p>
            <a:pPr lvl="0" algn="just"/>
            <a:r>
              <a:rPr lang="en-US" sz="2000" dirty="0" smtClean="0"/>
              <a:t> Give details about the credit card.</a:t>
            </a:r>
          </a:p>
          <a:p>
            <a:pPr lvl="0" algn="just"/>
            <a:endParaRPr lang="en-US" sz="2000" dirty="0" smtClean="0"/>
          </a:p>
          <a:p>
            <a:pPr lvl="0" algn="just"/>
            <a:r>
              <a:rPr lang="en-US" sz="2000" dirty="0" smtClean="0"/>
              <a:t> Improved &amp; optimized service.</a:t>
            </a:r>
          </a:p>
          <a:p>
            <a:pPr lvl="0" algn="just"/>
            <a:endParaRPr lang="en-US" sz="2000" dirty="0" smtClean="0"/>
          </a:p>
          <a:p>
            <a:pPr algn="just"/>
            <a:r>
              <a:rPr lang="en-US" sz="2000" dirty="0" smtClean="0"/>
              <a:t> Freight Revenue enhancement</a:t>
            </a:r>
          </a:p>
          <a:p>
            <a:endParaRPr lang="en-US" dirty="0"/>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 CASE DIAGRAM</a:t>
            </a:r>
            <a:endParaRPr lang="en-US" dirty="0"/>
          </a:p>
        </p:txBody>
      </p:sp>
      <p:sp>
        <p:nvSpPr>
          <p:cNvPr id="3" name="Content Placeholder 2"/>
          <p:cNvSpPr>
            <a:spLocks noGrp="1"/>
          </p:cNvSpPr>
          <p:nvPr>
            <p:ph sz="quarter" idx="1"/>
          </p:nvPr>
        </p:nvSpPr>
        <p:spPr/>
        <p:txBody>
          <a:bodyPr>
            <a:normAutofit/>
          </a:bodyPr>
          <a:lstStyle/>
          <a:p>
            <a:r>
              <a:rPr lang="en-GB" i="1" dirty="0" smtClean="0">
                <a:latin typeface="Times New Roman" pitchFamily="18" charset="0"/>
                <a:cs typeface="Times New Roman" pitchFamily="18" charset="0"/>
              </a:rPr>
              <a:t>“A use case is a description of a system’s behaviour as it responds to a request that originates from outside of that system (the user).”</a:t>
            </a:r>
            <a:endParaRPr lang="en-US" dirty="0" smtClean="0">
              <a:latin typeface="Times New Roman" pitchFamily="18" charset="0"/>
              <a:cs typeface="Times New Roman" pitchFamily="18" charset="0"/>
            </a:endParaRPr>
          </a:p>
          <a:p>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In other words a use case describes “who” can do “what” with the system in question. The use case technique is used to capture a system’s behavioural requirements by detailing scenario-driven threads through the functional requirements. The use cases describe the system from the user’s point of view! A use case is a standard set by, among other, UML 2.0. It is a non-technical description of the behaviour of the system.</a:t>
            </a:r>
            <a:endParaRPr lang="en-US" dirty="0" smtClean="0">
              <a:latin typeface="Times New Roman" pitchFamily="18" charset="0"/>
              <a:cs typeface="Times New Roman" pitchFamily="18" charset="0"/>
            </a:endParaRPr>
          </a:p>
          <a:p>
            <a:endParaRPr lang="en-US" dirty="0"/>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USE CASE diagram for registered user </a:t>
            </a:r>
            <a:endParaRPr lang="en-US" b="1" dirty="0"/>
          </a:p>
        </p:txBody>
      </p:sp>
      <p:pic>
        <p:nvPicPr>
          <p:cNvPr id="1026" name="Picture 2" descr="C:\Documents and Settings\ashwin\My Documents\usecase(registered user).bmp"/>
          <p:cNvPicPr>
            <a:picLocks noGrp="1" noChangeAspect="1" noChangeArrowheads="1"/>
          </p:cNvPicPr>
          <p:nvPr>
            <p:ph sz="quarter" idx="1"/>
          </p:nvPr>
        </p:nvPicPr>
        <p:blipFill>
          <a:blip r:embed="rId2"/>
          <a:srcRect/>
          <a:stretch>
            <a:fillRect/>
          </a:stretch>
        </p:blipFill>
        <p:spPr bwMode="auto">
          <a:xfrm>
            <a:off x="1981200" y="1064841"/>
            <a:ext cx="4724400" cy="5793159"/>
          </a:xfrm>
          <a:prstGeom prst="rect">
            <a:avLst/>
          </a:prstGeom>
          <a:noFill/>
        </p:spPr>
      </p:pic>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 CASE diagram for guest user</a:t>
            </a:r>
            <a:endParaRPr lang="en-US" b="1" dirty="0"/>
          </a:p>
        </p:txBody>
      </p:sp>
      <p:pic>
        <p:nvPicPr>
          <p:cNvPr id="2050" name="Picture 2" descr="C:\Documents and Settings\ashwin\My Documents\use case (guest user).bmp"/>
          <p:cNvPicPr>
            <a:picLocks noGrp="1" noChangeAspect="1" noChangeArrowheads="1"/>
          </p:cNvPicPr>
          <p:nvPr>
            <p:ph sz="quarter" idx="1"/>
          </p:nvPr>
        </p:nvPicPr>
        <p:blipFill>
          <a:blip r:embed="rId2"/>
          <a:srcRect/>
          <a:stretch>
            <a:fillRect/>
          </a:stretch>
        </p:blipFill>
        <p:spPr bwMode="auto">
          <a:xfrm>
            <a:off x="556027" y="1524000"/>
            <a:ext cx="6421036" cy="5333999"/>
          </a:xfrm>
          <a:prstGeom prst="rect">
            <a:avLst/>
          </a:prstGeom>
          <a:noFill/>
        </p:spPr>
      </p:pic>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543800" cy="609600"/>
          </a:xfrm>
        </p:spPr>
        <p:txBody>
          <a:bodyPr>
            <a:normAutofit/>
          </a:bodyPr>
          <a:lstStyle/>
          <a:p>
            <a:r>
              <a:rPr lang="en-US" sz="2800" b="1" dirty="0" smtClean="0"/>
              <a:t>ACTIVITY DIAGRAM :</a:t>
            </a:r>
            <a:endParaRPr lang="en-US" sz="2800" dirty="0"/>
          </a:p>
        </p:txBody>
      </p:sp>
      <p:pic>
        <p:nvPicPr>
          <p:cNvPr id="4" name="Content Placeholder 3" descr="K:\minor  project work\Activity Diagram.bmp"/>
          <p:cNvPicPr>
            <a:picLocks noGrp="1"/>
          </p:cNvPicPr>
          <p:nvPr>
            <p:ph sz="quarter" idx="1"/>
          </p:nvPr>
        </p:nvPicPr>
        <p:blipFill>
          <a:blip r:embed="rId2"/>
          <a:srcRect/>
          <a:stretch>
            <a:fillRect/>
          </a:stretch>
        </p:blipFill>
        <p:spPr bwMode="auto">
          <a:xfrm>
            <a:off x="1524000" y="685800"/>
            <a:ext cx="5715000" cy="5788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sz="quarter" idx="1"/>
          </p:nvPr>
        </p:nvSpPr>
        <p:spPr/>
        <p:txBody>
          <a:bodyPr>
            <a:normAutofit/>
          </a:bodyPr>
          <a:lstStyle/>
          <a:p>
            <a:pPr algn="just"/>
            <a:r>
              <a:rPr lang="en-US" sz="2800" dirty="0" smtClean="0">
                <a:latin typeface="Times New Roman" pitchFamily="18" charset="0"/>
                <a:cs typeface="Times New Roman" pitchFamily="18" charset="0"/>
              </a:rPr>
              <a:t>Using SRS as input, system design is done. System design included designing of software and hardware i.e. functionality of hardware and software is separated-out. After separation design of software modules is done. The design process translates requirements into representation of the software that can be assessed for quality before generation of code begins</a:t>
            </a:r>
            <a:endParaRPr lang="en-US" sz="28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MODULES IDENTIFIED </a:t>
            </a:r>
            <a:r>
              <a:rPr lang="en-US" dirty="0" smtClean="0"/>
              <a:t>-</a:t>
            </a:r>
            <a:br>
              <a:rPr lang="en-US" dirty="0" smtClean="0"/>
            </a:br>
            <a:endParaRPr lang="en-US" dirty="0"/>
          </a:p>
        </p:txBody>
      </p:sp>
      <p:sp>
        <p:nvSpPr>
          <p:cNvPr id="3" name="Content Placeholder 2"/>
          <p:cNvSpPr>
            <a:spLocks noGrp="1"/>
          </p:cNvSpPr>
          <p:nvPr>
            <p:ph sz="quarter" idx="1"/>
          </p:nvPr>
        </p:nvSpPr>
        <p:spPr/>
        <p:txBody>
          <a:bodyPr/>
          <a:lstStyle/>
          <a:p>
            <a:endParaRPr lang="en-US" dirty="0" smtClean="0"/>
          </a:p>
          <a:p>
            <a:endParaRPr lang="en-US" dirty="0" smtClean="0"/>
          </a:p>
          <a:p>
            <a:r>
              <a:rPr lang="en-US" dirty="0" smtClean="0"/>
              <a:t> Login Module</a:t>
            </a:r>
          </a:p>
          <a:p>
            <a:endParaRPr lang="en-US" dirty="0" smtClean="0"/>
          </a:p>
          <a:p>
            <a:r>
              <a:rPr lang="en-GB" dirty="0" smtClean="0"/>
              <a:t>Route Module</a:t>
            </a:r>
          </a:p>
          <a:p>
            <a:endParaRPr lang="en-US" dirty="0" smtClean="0"/>
          </a:p>
          <a:p>
            <a:r>
              <a:rPr lang="en-GB" dirty="0" smtClean="0"/>
              <a:t>Bus Info Module</a:t>
            </a:r>
          </a:p>
          <a:p>
            <a:endParaRPr lang="en-US" dirty="0" smtClean="0"/>
          </a:p>
          <a:p>
            <a:r>
              <a:rPr lang="en-GB" dirty="0" smtClean="0"/>
              <a:t>Payment Module</a:t>
            </a:r>
          </a:p>
          <a:p>
            <a:pPr>
              <a:buNone/>
            </a:pPr>
            <a:r>
              <a:rPr lang="en-GB" dirty="0" smtClean="0"/>
              <a:t/>
            </a:r>
            <a:br>
              <a:rPr lang="en-GB" dirty="0" smtClean="0"/>
            </a:br>
            <a:endParaRPr lang="en-US" dirty="0" smtClean="0"/>
          </a:p>
          <a:p>
            <a:endParaRPr lang="en-US" dirty="0"/>
          </a:p>
        </p:txBody>
      </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 Diagram </a:t>
            </a:r>
            <a:endParaRPr lang="en-US" dirty="0"/>
          </a:p>
        </p:txBody>
      </p:sp>
      <p:sp>
        <p:nvSpPr>
          <p:cNvPr id="3" name="Content Placeholder 2"/>
          <p:cNvSpPr>
            <a:spLocks noGrp="1"/>
          </p:cNvSpPr>
          <p:nvPr>
            <p:ph sz="quarter" idx="1"/>
          </p:nvPr>
        </p:nvSpPr>
        <p:spPr/>
        <p:txBody>
          <a:bodyPr/>
          <a:lstStyle/>
          <a:p>
            <a:pPr algn="just"/>
            <a:r>
              <a:rPr lang="en-US" dirty="0" smtClean="0"/>
              <a:t>A Data Flow Diagram (DFD) is a process-oriented graphical representation of an application system. A DFD "is a picture of the movement of data between external entities and the processes and data stores within a system.“</a:t>
            </a:r>
          </a:p>
          <a:p>
            <a:pPr algn="just">
              <a:buNone/>
            </a:pPr>
            <a:endParaRPr lang="en-US" dirty="0" smtClean="0"/>
          </a:p>
          <a:p>
            <a:pPr algn="just"/>
            <a:r>
              <a:rPr lang="en-US" dirty="0" smtClean="0"/>
              <a:t>The components of a typical dataflow diagram are: the process, the flow, the data store, and the terminator.  </a:t>
            </a:r>
          </a:p>
          <a:p>
            <a:pPr algn="just"/>
            <a:endParaRPr lang="en-US" dirty="0"/>
          </a:p>
        </p:txBody>
      </p:sp>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DFD DIAGRAM “0 level”</a:t>
            </a:r>
            <a:r>
              <a:rPr lang="en-US" dirty="0" smtClean="0"/>
              <a:t/>
            </a:r>
            <a:br>
              <a:rPr lang="en-US" dirty="0" smtClean="0"/>
            </a:br>
            <a:endParaRPr lang="en-US" dirty="0"/>
          </a:p>
        </p:txBody>
      </p:sp>
      <p:graphicFrame>
        <p:nvGraphicFramePr>
          <p:cNvPr id="3075" name="Object 3"/>
          <p:cNvGraphicFramePr>
            <a:graphicFrameLocks noChangeAspect="1"/>
          </p:cNvGraphicFramePr>
          <p:nvPr/>
        </p:nvGraphicFramePr>
        <p:xfrm>
          <a:off x="381000" y="1447800"/>
          <a:ext cx="7620000" cy="5160236"/>
        </p:xfrm>
        <a:graphic>
          <a:graphicData uri="http://schemas.openxmlformats.org/presentationml/2006/ole">
            <p:oleObj spid="_x0000_s3075" name="Presentation" r:id="rId3" imgW="4568804" imgH="3425985" progId="PowerPoint.Show.12">
              <p:embed/>
            </p:oleObj>
          </a:graphicData>
        </a:graphic>
      </p:graphicFrame>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 Diagram for </a:t>
            </a:r>
            <a:r>
              <a:rPr lang="en-US" dirty="0" err="1" smtClean="0"/>
              <a:t>rigistered</a:t>
            </a:r>
            <a:r>
              <a:rPr lang="en-US" dirty="0" smtClean="0"/>
              <a:t> user</a:t>
            </a:r>
            <a:endParaRPr lang="en-US" dirty="0"/>
          </a:p>
        </p:txBody>
      </p:sp>
      <p:graphicFrame>
        <p:nvGraphicFramePr>
          <p:cNvPr id="5123" name="Object 3"/>
          <p:cNvGraphicFramePr>
            <a:graphicFrameLocks noChangeAspect="1"/>
          </p:cNvGraphicFramePr>
          <p:nvPr/>
        </p:nvGraphicFramePr>
        <p:xfrm>
          <a:off x="457200" y="1716088"/>
          <a:ext cx="7543800" cy="4798298"/>
        </p:xfrm>
        <a:graphic>
          <a:graphicData uri="http://schemas.openxmlformats.org/presentationml/2006/ole">
            <p:oleObj spid="_x0000_s5123" name="Presentation" r:id="rId3" imgW="4568804" imgH="3425985" progId="PowerPoint.Show.12">
              <p:embed/>
            </p:oleObj>
          </a:graphicData>
        </a:graphic>
      </p:graphicFrame>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219200"/>
            <a:ext cx="6172200" cy="1894362"/>
          </a:xfrm>
        </p:spPr>
        <p:txBody>
          <a:bodyPr>
            <a:normAutofit fontScale="90000"/>
          </a:bodyPr>
          <a:lstStyle/>
          <a:p>
            <a:r>
              <a:rPr lang="en-US" b="1" dirty="0"/>
              <a:t>ONLINE BUS TICKET RESERVATION SYSTEM</a:t>
            </a:r>
            <a:r>
              <a:rPr lang="en-US" dirty="0"/>
              <a:t/>
            </a:r>
            <a:br>
              <a:rPr lang="en-US" dirty="0"/>
            </a:br>
            <a:r>
              <a:rPr lang="en-US" b="1" dirty="0"/>
              <a:t>(OBTRS)</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 </a:t>
            </a:r>
          </a:p>
          <a:p>
            <a:endParaRPr lang="en-US" dirty="0"/>
          </a:p>
        </p:txBody>
      </p:sp>
      <p:sp>
        <p:nvSpPr>
          <p:cNvPr id="4" name="TextBox 3"/>
          <p:cNvSpPr txBox="1"/>
          <p:nvPr/>
        </p:nvSpPr>
        <p:spPr>
          <a:xfrm>
            <a:off x="5791200" y="4953000"/>
            <a:ext cx="2971800" cy="1477328"/>
          </a:xfrm>
          <a:prstGeom prst="rect">
            <a:avLst/>
          </a:prstGeom>
          <a:noFill/>
        </p:spPr>
        <p:txBody>
          <a:bodyPr wrap="square" rtlCol="0">
            <a:spAutoFit/>
          </a:bodyPr>
          <a:lstStyle/>
          <a:p>
            <a:r>
              <a:rPr lang="en-US" b="1" dirty="0" smtClean="0"/>
              <a:t>Submitted by-</a:t>
            </a:r>
          </a:p>
          <a:p>
            <a:r>
              <a:rPr lang="en-US" dirty="0" smtClean="0"/>
              <a:t>Ashwin Sharma</a:t>
            </a:r>
          </a:p>
          <a:p>
            <a:r>
              <a:rPr lang="en-US" dirty="0" smtClean="0"/>
              <a:t>Nikhil </a:t>
            </a:r>
            <a:r>
              <a:rPr lang="en-US" dirty="0" err="1" smtClean="0"/>
              <a:t>Vyas</a:t>
            </a:r>
            <a:endParaRPr lang="en-US" dirty="0" smtClean="0"/>
          </a:p>
          <a:p>
            <a:r>
              <a:rPr lang="en-US" dirty="0" err="1" smtClean="0"/>
              <a:t>Nilesh</a:t>
            </a:r>
            <a:r>
              <a:rPr lang="en-US" dirty="0" smtClean="0"/>
              <a:t> </a:t>
            </a:r>
            <a:r>
              <a:rPr lang="en-US" dirty="0" err="1" smtClean="0"/>
              <a:t>Soni</a:t>
            </a:r>
            <a:endParaRPr lang="en-US" dirty="0" smtClean="0"/>
          </a:p>
          <a:p>
            <a:endParaRPr lang="en-US" dirty="0"/>
          </a:p>
        </p:txBody>
      </p:sp>
      <p:sp>
        <p:nvSpPr>
          <p:cNvPr id="6" name="TextBox 5"/>
          <p:cNvSpPr txBox="1"/>
          <p:nvPr/>
        </p:nvSpPr>
        <p:spPr>
          <a:xfrm>
            <a:off x="2209800" y="5181600"/>
            <a:ext cx="2971800" cy="646331"/>
          </a:xfrm>
          <a:prstGeom prst="rect">
            <a:avLst/>
          </a:prstGeom>
          <a:noFill/>
        </p:spPr>
        <p:txBody>
          <a:bodyPr wrap="square" rtlCol="0">
            <a:spAutoFit/>
          </a:bodyPr>
          <a:lstStyle/>
          <a:p>
            <a:r>
              <a:rPr lang="en-US" b="1" dirty="0" smtClean="0"/>
              <a:t>Submitted to-</a:t>
            </a:r>
          </a:p>
          <a:p>
            <a:r>
              <a:rPr lang="en-US" dirty="0" err="1" smtClean="0"/>
              <a:t>Prof.Nidhi.M.Chorey</a:t>
            </a:r>
            <a:r>
              <a:rPr lang="en-US" dirty="0" smtClean="0"/>
              <a:t> </a:t>
            </a:r>
            <a:endParaRPr lang="en-US" dirty="0"/>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 for guest user</a:t>
            </a:r>
            <a:endParaRPr lang="en-US" dirty="0"/>
          </a:p>
        </p:txBody>
      </p:sp>
      <p:graphicFrame>
        <p:nvGraphicFramePr>
          <p:cNvPr id="6148" name="Object 4"/>
          <p:cNvGraphicFramePr>
            <a:graphicFrameLocks noChangeAspect="1"/>
          </p:cNvGraphicFramePr>
          <p:nvPr/>
        </p:nvGraphicFramePr>
        <p:xfrm>
          <a:off x="811930" y="1716088"/>
          <a:ext cx="7036670" cy="4837112"/>
        </p:xfrm>
        <a:graphic>
          <a:graphicData uri="http://schemas.openxmlformats.org/presentationml/2006/ole">
            <p:oleObj spid="_x0000_s6148" name="Presentation" r:id="rId3" imgW="4568804" imgH="3425985" progId="PowerPoint.Show.12">
              <p:embed/>
            </p:oleObj>
          </a:graphicData>
        </a:graphic>
      </p:graphicFrame>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SEQUENCE Diagram</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A sequence diagram shows interaction among objects as a two-dimensional chart. The chart is read from the top to bottom. The objects participating in the interaction are shown at the top of the chart as boxes attached to a vertical dashed line. Inside the box the name of the object and the class are underlined. This signifies that we are referring any arbitrary instance of the class. The vertical dashed line is called the object’s lifeline</a:t>
            </a:r>
            <a:endParaRPr lang="en-US" dirty="0"/>
          </a:p>
        </p:txBody>
      </p:sp>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5842" name="Picture 2" descr="G:\scs2.bmp"/>
          <p:cNvPicPr>
            <a:picLocks noGrp="1" noChangeAspect="1" noChangeArrowheads="1"/>
          </p:cNvPicPr>
          <p:nvPr>
            <p:ph sz="quarter" idx="1"/>
          </p:nvPr>
        </p:nvPicPr>
        <p:blipFill>
          <a:blip r:embed="rId2"/>
          <a:srcRect/>
          <a:stretch>
            <a:fillRect/>
          </a:stretch>
        </p:blipFill>
        <p:spPr bwMode="auto">
          <a:xfrm>
            <a:off x="457200" y="0"/>
            <a:ext cx="7929032" cy="5946774"/>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G:\scs.bmp"/>
          <p:cNvPicPr>
            <a:picLocks noGrp="1" noChangeAspect="1" noChangeArrowheads="1"/>
          </p:cNvPicPr>
          <p:nvPr>
            <p:ph sz="quarter" idx="1"/>
          </p:nvPr>
        </p:nvPicPr>
        <p:blipFill>
          <a:blip r:embed="rId2"/>
          <a:srcRect/>
          <a:stretch>
            <a:fillRect/>
          </a:stretch>
        </p:blipFill>
        <p:spPr bwMode="auto">
          <a:xfrm>
            <a:off x="457200" y="457200"/>
            <a:ext cx="7818967" cy="5864225"/>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UI DESIGN</a:t>
            </a:r>
            <a:r>
              <a:rPr lang="en-US" dirty="0" smtClean="0"/>
              <a:t/>
            </a:r>
            <a:br>
              <a:rPr lang="en-US" dirty="0" smtClean="0"/>
            </a:br>
            <a:endParaRPr lang="en-US" dirty="0"/>
          </a:p>
        </p:txBody>
      </p:sp>
      <p:pic>
        <p:nvPicPr>
          <p:cNvPr id="2049" name="Picture 1"/>
          <p:cNvPicPr>
            <a:picLocks noGrp="1" noChangeAspect="1" noChangeArrowheads="1"/>
          </p:cNvPicPr>
          <p:nvPr>
            <p:ph sz="quarter" idx="1"/>
          </p:nvPr>
        </p:nvPicPr>
        <p:blipFill>
          <a:blip r:embed="rId2"/>
          <a:srcRect/>
          <a:stretch>
            <a:fillRect/>
          </a:stretch>
        </p:blipFill>
        <p:spPr bwMode="auto">
          <a:xfrm>
            <a:off x="536222" y="457200"/>
            <a:ext cx="7388578" cy="5791200"/>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sz="quarter" idx="1"/>
          </p:nvPr>
        </p:nvPicPr>
        <p:blipFill>
          <a:blip r:embed="rId2"/>
          <a:srcRect/>
          <a:stretch>
            <a:fillRect/>
          </a:stretch>
        </p:blipFill>
        <p:spPr bwMode="auto">
          <a:xfrm>
            <a:off x="457200" y="228600"/>
            <a:ext cx="7467600" cy="6172200"/>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4" name="Content Placeholder 3"/>
          <p:cNvSpPr>
            <a:spLocks noGrp="1"/>
          </p:cNvSpPr>
          <p:nvPr>
            <p:ph sz="quarter" idx="1"/>
          </p:nvPr>
        </p:nvSpPr>
        <p:spPr/>
        <p:txBody>
          <a:bodyPr/>
          <a:lstStyle/>
          <a:p>
            <a:r>
              <a:rPr lang="en-US" dirty="0" err="1" smtClean="0"/>
              <a:t>Udan</a:t>
            </a:r>
            <a:r>
              <a:rPr lang="en-US" dirty="0" smtClean="0"/>
              <a:t> </a:t>
            </a:r>
            <a:r>
              <a:rPr lang="en-US" dirty="0" err="1" smtClean="0"/>
              <a:t>Khatola</a:t>
            </a:r>
            <a:r>
              <a:rPr lang="en-US" dirty="0" smtClean="0"/>
              <a:t> travels is Online Bus reservation System which provides online reservation of bus.</a:t>
            </a:r>
          </a:p>
          <a:p>
            <a:endParaRPr lang="en-US" dirty="0" smtClean="0"/>
          </a:p>
          <a:p>
            <a:r>
              <a:rPr lang="en-US" dirty="0" smtClean="0"/>
              <a:t> This system is user friendly and accurate.</a:t>
            </a:r>
          </a:p>
          <a:p>
            <a:endParaRPr lang="en-US" dirty="0" smtClean="0"/>
          </a:p>
          <a:p>
            <a:r>
              <a:rPr lang="en-US" dirty="0" smtClean="0"/>
              <a:t> This system is available 24 hours and efficient in reservation. </a:t>
            </a:r>
          </a:p>
          <a:p>
            <a:endParaRPr lang="en-US" dirty="0" smtClean="0"/>
          </a:p>
          <a:p>
            <a:r>
              <a:rPr lang="en-US" dirty="0" smtClean="0"/>
              <a:t>It has no hidden costs in fares.</a:t>
            </a:r>
          </a:p>
          <a:p>
            <a:endParaRPr lang="en-US" dirty="0"/>
          </a:p>
        </p:txBody>
      </p:sp>
    </p:spTree>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3000" b="1" dirty="0">
                <a:solidFill>
                  <a:schemeClr val="tx2"/>
                </a:solidFill>
                <a:latin typeface="+mj-lt"/>
              </a:rPr>
              <a:t>Important </a:t>
            </a:r>
            <a:r>
              <a:rPr lang="en-US" sz="3000" b="1" dirty="0" smtClean="0">
                <a:solidFill>
                  <a:schemeClr val="tx2"/>
                </a:solidFill>
                <a:latin typeface="+mj-lt"/>
              </a:rPr>
              <a:t>Features</a:t>
            </a:r>
            <a:r>
              <a:rPr lang="en-US" sz="1600" dirty="0">
                <a:solidFill>
                  <a:schemeClr val="tx2"/>
                </a:solidFill>
                <a:latin typeface="+mj-lt"/>
              </a:rPr>
              <a:t/>
            </a:r>
            <a:br>
              <a:rPr lang="en-US" sz="1600" dirty="0">
                <a:solidFill>
                  <a:schemeClr val="tx2"/>
                </a:solidFill>
                <a:latin typeface="+mj-lt"/>
              </a:rPr>
            </a:br>
            <a:endParaRPr lang="en-US" dirty="0">
              <a:solidFill>
                <a:schemeClr val="tx2"/>
              </a:solidFill>
              <a:latin typeface="+mj-lt"/>
            </a:endParaRPr>
          </a:p>
        </p:txBody>
      </p:sp>
      <p:sp>
        <p:nvSpPr>
          <p:cNvPr id="4" name="Content Placeholder 3"/>
          <p:cNvSpPr>
            <a:spLocks noGrp="1"/>
          </p:cNvSpPr>
          <p:nvPr>
            <p:ph sz="quarter" idx="1"/>
          </p:nvPr>
        </p:nvSpPr>
        <p:spPr>
          <a:xfrm>
            <a:off x="457200" y="1143000"/>
            <a:ext cx="7467600" cy="5715000"/>
          </a:xfrm>
        </p:spPr>
        <p:txBody>
          <a:bodyPr>
            <a:normAutofit/>
          </a:bodyPr>
          <a:lstStyle/>
          <a:p>
            <a:pPr lvl="0"/>
            <a:r>
              <a:rPr lang="en-US" sz="2200" dirty="0" smtClean="0"/>
              <a:t>It simplifies the tasks and reduces paper work.</a:t>
            </a:r>
          </a:p>
          <a:p>
            <a:pPr lvl="0"/>
            <a:endParaRPr lang="en-US" sz="2200" dirty="0" smtClean="0"/>
          </a:p>
          <a:p>
            <a:pPr lvl="0"/>
            <a:r>
              <a:rPr lang="en-US" sz="2200" dirty="0" smtClean="0"/>
              <a:t>Accuracy.</a:t>
            </a:r>
          </a:p>
          <a:p>
            <a:pPr lvl="0"/>
            <a:endParaRPr lang="en-US" sz="2200" dirty="0" smtClean="0"/>
          </a:p>
          <a:p>
            <a:r>
              <a:rPr lang="en-US" sz="2200" dirty="0" smtClean="0"/>
              <a:t>User Friendly.</a:t>
            </a:r>
          </a:p>
          <a:p>
            <a:endParaRPr lang="en-US" sz="2200" dirty="0" smtClean="0"/>
          </a:p>
          <a:p>
            <a:r>
              <a:rPr lang="en-US" sz="2200" dirty="0" smtClean="0"/>
              <a:t>Availability.</a:t>
            </a:r>
          </a:p>
          <a:p>
            <a:endParaRPr lang="en-US" sz="2200" dirty="0" smtClean="0"/>
          </a:p>
          <a:p>
            <a:r>
              <a:rPr lang="en-US" sz="2200" dirty="0" smtClean="0"/>
              <a:t>Efficiency.</a:t>
            </a:r>
          </a:p>
          <a:p>
            <a:endParaRPr lang="en-US" sz="2200" dirty="0" smtClean="0"/>
          </a:p>
          <a:p>
            <a:pPr lvl="0"/>
            <a:r>
              <a:rPr lang="en-US" sz="2200" dirty="0" smtClean="0"/>
              <a:t>Reliable.</a:t>
            </a:r>
          </a:p>
          <a:p>
            <a:pPr lvl="0"/>
            <a:endParaRPr lang="en-US" sz="2200" dirty="0" smtClean="0"/>
          </a:p>
          <a:p>
            <a:pPr lvl="0"/>
            <a:r>
              <a:rPr lang="en-US" sz="2200" dirty="0" smtClean="0"/>
              <a:t>Durable.</a:t>
            </a:r>
          </a:p>
          <a:p>
            <a:endParaRPr lang="en-US" sz="2200" dirty="0"/>
          </a:p>
        </p:txBody>
      </p:sp>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Limitations</a:t>
            </a:r>
            <a:endParaRPr lang="en-US" sz="2800" b="1" dirty="0"/>
          </a:p>
        </p:txBody>
      </p:sp>
      <p:sp>
        <p:nvSpPr>
          <p:cNvPr id="3" name="Content Placeholder 2"/>
          <p:cNvSpPr>
            <a:spLocks noGrp="1"/>
          </p:cNvSpPr>
          <p:nvPr>
            <p:ph sz="quarter" idx="1"/>
          </p:nvPr>
        </p:nvSpPr>
        <p:spPr/>
        <p:txBody>
          <a:bodyPr/>
          <a:lstStyle/>
          <a:p>
            <a:pPr lvl="0"/>
            <a:r>
              <a:rPr lang="en-US" dirty="0" smtClean="0"/>
              <a:t>Monthly maintenance cost required.</a:t>
            </a:r>
          </a:p>
          <a:p>
            <a:pPr lvl="0">
              <a:buNone/>
            </a:pPr>
            <a:endParaRPr lang="en-US" sz="2000" dirty="0" smtClean="0"/>
          </a:p>
          <a:p>
            <a:pPr lvl="0"/>
            <a:r>
              <a:rPr lang="en-US" dirty="0" smtClean="0"/>
              <a:t>Cannot be operated by all types of users.</a:t>
            </a:r>
            <a:endParaRPr lang="en-US" sz="2000" dirty="0" smtClean="0"/>
          </a:p>
          <a:p>
            <a:endParaRPr lang="en-US" dirty="0"/>
          </a:p>
        </p:txBody>
      </p:sp>
    </p:spTree>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467600" cy="1143000"/>
          </a:xfrm>
        </p:spPr>
        <p:txBody>
          <a:bodyPr>
            <a:normAutofit fontScale="90000"/>
          </a:bodyPr>
          <a:lstStyle/>
          <a:p>
            <a:pPr lvl="0"/>
            <a:r>
              <a:rPr lang="en-US" sz="2400" cap="none" dirty="0" smtClean="0">
                <a:solidFill>
                  <a:schemeClr val="tx1"/>
                </a:solidFill>
                <a:latin typeface="Arial" pitchFamily="34" charset="0"/>
                <a:cs typeface="Arial" pitchFamily="34" charset="0"/>
              </a:rPr>
              <a:t/>
            </a:r>
            <a:br>
              <a:rPr lang="en-US" sz="2400" cap="none" dirty="0" smtClean="0">
                <a:solidFill>
                  <a:schemeClr val="tx1"/>
                </a:solidFill>
                <a:latin typeface="Arial" pitchFamily="34" charset="0"/>
                <a:cs typeface="Arial" pitchFamily="34" charset="0"/>
              </a:rPr>
            </a:br>
            <a:r>
              <a:rPr lang="en-US" sz="4400" b="1" cap="none" dirty="0" err="1" smtClean="0">
                <a:solidFill>
                  <a:schemeClr val="tx1"/>
                </a:solidFill>
                <a:latin typeface="Times New Roman" pitchFamily="18" charset="0"/>
                <a:ea typeface="Calibri" pitchFamily="34" charset="0"/>
                <a:cs typeface="Times New Roman" pitchFamily="18" charset="0"/>
              </a:rPr>
              <a:t>Refrences</a:t>
            </a:r>
            <a:r>
              <a:rPr lang="en-US" b="1" dirty="0" smtClean="0"/>
              <a:t/>
            </a:r>
            <a:br>
              <a:rPr lang="en-US" b="1" dirty="0" smtClean="0"/>
            </a:br>
            <a:endParaRPr lang="en-US" b="1" dirty="0"/>
          </a:p>
        </p:txBody>
      </p:sp>
      <p:sp>
        <p:nvSpPr>
          <p:cNvPr id="3" name="Content Placeholder 2"/>
          <p:cNvSpPr>
            <a:spLocks noGrp="1"/>
          </p:cNvSpPr>
          <p:nvPr>
            <p:ph sz="quarter" idx="1"/>
          </p:nvPr>
        </p:nvSpPr>
        <p:spPr/>
        <p:txBody>
          <a:bodyPr>
            <a:normAutofit/>
          </a:bodyPr>
          <a:lstStyle/>
          <a:p>
            <a:endParaRPr lang="en-US" sz="1800" dirty="0" smtClean="0">
              <a:solidFill>
                <a:schemeClr val="accent3">
                  <a:lumMod val="50000"/>
                </a:schemeClr>
              </a:solidFill>
              <a:hlinkClick r:id="rId2"/>
            </a:endParaRPr>
          </a:p>
          <a:p>
            <a:r>
              <a:rPr lang="en-US" sz="1800" i="1" dirty="0" smtClean="0">
                <a:solidFill>
                  <a:schemeClr val="accent3">
                    <a:lumMod val="50000"/>
                  </a:schemeClr>
                </a:solidFill>
                <a:hlinkClick r:id="rId2"/>
              </a:rPr>
              <a:t>http://en.wikipedia.org</a:t>
            </a:r>
          </a:p>
          <a:p>
            <a:endParaRPr lang="en-US" sz="1800" i="1" dirty="0" smtClean="0">
              <a:solidFill>
                <a:schemeClr val="accent3">
                  <a:lumMod val="50000"/>
                </a:schemeClr>
              </a:solidFill>
              <a:hlinkClick r:id="rId2"/>
            </a:endParaRPr>
          </a:p>
          <a:p>
            <a:r>
              <a:rPr lang="en-US" sz="1800" i="1" dirty="0" smtClean="0">
                <a:solidFill>
                  <a:schemeClr val="accent3">
                    <a:lumMod val="50000"/>
                  </a:schemeClr>
                </a:solidFill>
                <a:hlinkClick r:id="rId2"/>
              </a:rPr>
              <a:t>http://www.google.co.in/</a:t>
            </a:r>
            <a:endParaRPr lang="en-US" sz="1800" i="1" dirty="0" smtClean="0">
              <a:solidFill>
                <a:schemeClr val="accent3">
                  <a:lumMod val="50000"/>
                </a:schemeClr>
              </a:solidFill>
            </a:endParaRPr>
          </a:p>
          <a:p>
            <a:pPr>
              <a:buNone/>
            </a:pPr>
            <a:r>
              <a:rPr lang="en-US" sz="1800" dirty="0" smtClean="0">
                <a:solidFill>
                  <a:schemeClr val="accent3">
                    <a:lumMod val="50000"/>
                  </a:schemeClr>
                </a:solidFill>
              </a:rPr>
              <a:t> </a:t>
            </a:r>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 OF CONTENTS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pPr>
              <a:lnSpc>
                <a:spcPct val="150000"/>
              </a:lnSpc>
              <a:buNone/>
            </a:pPr>
            <a:endParaRPr lang="en-US" b="1" dirty="0" smtClean="0"/>
          </a:p>
          <a:p>
            <a:pPr lvl="0">
              <a:lnSpc>
                <a:spcPct val="150000"/>
              </a:lnSpc>
            </a:pPr>
            <a:r>
              <a:rPr lang="en-US" b="1" dirty="0" smtClean="0">
                <a:latin typeface="Times New Roman" pitchFamily="18" charset="0"/>
                <a:cs typeface="Times New Roman" pitchFamily="18" charset="0"/>
              </a:rPr>
              <a:t>Introduction</a:t>
            </a:r>
          </a:p>
          <a:p>
            <a:pPr lvl="0">
              <a:lnSpc>
                <a:spcPct val="150000"/>
              </a:lnSpc>
            </a:pPr>
            <a:r>
              <a:rPr lang="en-US" b="1" dirty="0" smtClean="0">
                <a:latin typeface="Times New Roman" pitchFamily="18" charset="0"/>
                <a:cs typeface="Times New Roman" pitchFamily="18" charset="0"/>
              </a:rPr>
              <a:t>Requirement Analysis</a:t>
            </a:r>
          </a:p>
          <a:p>
            <a:pPr lvl="0">
              <a:lnSpc>
                <a:spcPct val="150000"/>
              </a:lnSpc>
            </a:pPr>
            <a:r>
              <a:rPr lang="en-US" b="1" dirty="0" smtClean="0">
                <a:latin typeface="Times New Roman" pitchFamily="18" charset="0"/>
                <a:cs typeface="Times New Roman" pitchFamily="18" charset="0"/>
              </a:rPr>
              <a:t>Design</a:t>
            </a:r>
          </a:p>
          <a:p>
            <a:pPr lvl="0">
              <a:lnSpc>
                <a:spcPct val="150000"/>
              </a:lnSpc>
            </a:pPr>
            <a:r>
              <a:rPr lang="en-US" b="1" dirty="0" smtClean="0">
                <a:latin typeface="Times New Roman" pitchFamily="18" charset="0"/>
                <a:cs typeface="Times New Roman" pitchFamily="18" charset="0"/>
              </a:rPr>
              <a:t>Conclusion</a:t>
            </a:r>
          </a:p>
          <a:p>
            <a:pPr lvl="0">
              <a:lnSpc>
                <a:spcPct val="150000"/>
              </a:lnSpc>
            </a:pPr>
            <a:r>
              <a:rPr lang="en-US" b="1" smtClean="0">
                <a:latin typeface="Times New Roman" pitchFamily="18" charset="0"/>
                <a:cs typeface="Times New Roman" pitchFamily="18" charset="0"/>
              </a:rPr>
              <a:t>References</a:t>
            </a:r>
            <a:endParaRPr lang="en-US" b="1" dirty="0" smtClean="0">
              <a:latin typeface="Times New Roman" pitchFamily="18" charset="0"/>
              <a:cs typeface="Times New Roman" pitchFamily="18" charset="0"/>
            </a:endParaRPr>
          </a:p>
          <a:p>
            <a:pPr>
              <a:lnSpc>
                <a:spcPct val="150000"/>
              </a:lnSpc>
            </a:pPr>
            <a:endParaRPr lang="en-US" b="1" dirty="0"/>
          </a:p>
        </p:txBody>
      </p:sp>
    </p:spTree>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nvPr>
        </p:nvGraphicFramePr>
        <p:xfrm>
          <a:off x="228600" y="536448"/>
          <a:ext cx="7467600" cy="4873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pPr algn="just"/>
            <a:r>
              <a:rPr lang="en-US" sz="2200" dirty="0" smtClean="0">
                <a:latin typeface="Times New Roman" pitchFamily="18" charset="0"/>
                <a:cs typeface="Times New Roman" pitchFamily="18" charset="0"/>
              </a:rPr>
              <a:t>Online Bus Ticket Reservation System is Windows based application that works within centralized network. The software program “Online Bus Reservation System” provides bus transportation system, a facility to reserved seats, cancellation of seats and different types of enquiry which need an instant and quick reservation. OBTRS is built for manage and computerize the traditional database, ticket booking and tracking bus and travel made easy. It maintains all data’s of users , bus details, reservation details, booking details, customer details. </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Default username is admin and password is root.</a:t>
            </a:r>
          </a:p>
          <a:p>
            <a:pPr algn="just"/>
            <a:endParaRPr lang="en-US" sz="22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ANALYSIS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latin typeface="Times New Roman" pitchFamily="18" charset="0"/>
                <a:cs typeface="Times New Roman" pitchFamily="18" charset="0"/>
              </a:rPr>
              <a:t>Requirement analysis is a software engineering task that bridges the gap between the system level software allocation and software design.</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It enables the system engineer to specify software function and performance, indicate software interface with other system elements, and establish design constraints that the software must meet.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It provides the software designer with a representation of information and function that can be translated to data, architectural and procedural design.</a:t>
            </a:r>
          </a:p>
          <a:p>
            <a:endParaRPr lang="en-US" dirty="0"/>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endParaRPr lang="en-US" dirty="0"/>
          </a:p>
        </p:txBody>
      </p:sp>
      <p:sp>
        <p:nvSpPr>
          <p:cNvPr id="3" name="Content Placeholder 2"/>
          <p:cNvSpPr>
            <a:spLocks noGrp="1"/>
          </p:cNvSpPr>
          <p:nvPr>
            <p:ph sz="quarter" idx="1"/>
          </p:nvPr>
        </p:nvSpPr>
        <p:spPr>
          <a:xfrm>
            <a:off x="457200" y="1600200"/>
            <a:ext cx="8077200" cy="4953000"/>
          </a:xfrm>
        </p:spPr>
        <p:txBody>
          <a:bodyPr>
            <a:normAutofit fontScale="92500" lnSpcReduction="10000"/>
          </a:bodyPr>
          <a:lstStyle/>
          <a:p>
            <a:r>
              <a:rPr lang="en-US" b="1" dirty="0" smtClean="0"/>
              <a:t>Introduction :</a:t>
            </a:r>
            <a:endParaRPr lang="en-US" dirty="0" smtClean="0"/>
          </a:p>
          <a:p>
            <a:pPr algn="just">
              <a:buNone/>
            </a:pPr>
            <a:r>
              <a:rPr lang="en-US" dirty="0" smtClean="0"/>
              <a:t>	</a:t>
            </a:r>
            <a:r>
              <a:rPr lang="en-US" dirty="0" err="1" smtClean="0">
                <a:latin typeface="Times New Roman" pitchFamily="18" charset="0"/>
                <a:cs typeface="Times New Roman" pitchFamily="18" charset="0"/>
              </a:rPr>
              <a:t>Udankhatola</a:t>
            </a:r>
            <a:r>
              <a:rPr lang="en-US" dirty="0" smtClean="0">
                <a:latin typeface="Times New Roman" pitchFamily="18" charset="0"/>
                <a:cs typeface="Times New Roman" pitchFamily="18" charset="0"/>
              </a:rPr>
              <a:t> is a domestic privatized transportation company that runs the Buses all over the country. This is an web application which provides Booking of tickets all over the world.</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Problem statement : </a:t>
            </a: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a:t>
            </a:r>
            <a:r>
              <a:rPr lang="en-US" kern="0" dirty="0" smtClean="0">
                <a:latin typeface="Times New Roman" pitchFamily="18" charset="0"/>
                <a:cs typeface="Times New Roman" pitchFamily="18" charset="0"/>
              </a:rPr>
              <a:t>System that are using by the staff at the counter currently is an internal system and just used to sell the bus ticket at the counter. Customer has to go to the counter  to buy bus ticket or ask for bus schedule. Furthermore, customers need to pay cash when they buy the bus ticket and sometimes needs to queue up long time to get the bus ticket. Besides that, customer also not allowed to buy bus ticket through telephone and the bus company's telephone always-busy line .</a:t>
            </a:r>
            <a:endParaRPr lang="en-US" kern="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solution</a:t>
            </a:r>
            <a:endParaRPr lang="en-US" sz="4000" b="1" dirty="0"/>
          </a:p>
        </p:txBody>
      </p:sp>
      <p:sp>
        <p:nvSpPr>
          <p:cNvPr id="3" name="Content Placeholder 2"/>
          <p:cNvSpPr>
            <a:spLocks noGrp="1"/>
          </p:cNvSpPr>
          <p:nvPr>
            <p:ph sz="quarter" idx="1"/>
          </p:nvPr>
        </p:nvSpPr>
        <p:spPr/>
        <p:txBody>
          <a:bodyPr/>
          <a:lstStyle/>
          <a:p>
            <a:pPr algn="just">
              <a:buNone/>
            </a:pPr>
            <a:r>
              <a:rPr lang="en-US" kern="0" dirty="0" smtClean="0">
                <a:latin typeface="Times New Roman" pitchFamily="18" charset="0"/>
                <a:cs typeface="Times New Roman" pitchFamily="18" charset="0"/>
              </a:rPr>
              <a:t>                    The method to solve this problem is to create an online booking bus ticket system . Customer can</a:t>
            </a:r>
            <a:r>
              <a:rPr lang="en-US" b="1" kern="0" dirty="0" smtClean="0">
                <a:latin typeface="Times New Roman" pitchFamily="18" charset="0"/>
                <a:cs typeface="Times New Roman" pitchFamily="18" charset="0"/>
              </a:rPr>
              <a:t> </a:t>
            </a:r>
            <a:r>
              <a:rPr lang="en-US" kern="0" dirty="0" smtClean="0">
                <a:latin typeface="Times New Roman" pitchFamily="18" charset="0"/>
                <a:cs typeface="Times New Roman" pitchFamily="18" charset="0"/>
              </a:rPr>
              <a:t>buy the book ticket over the Internet, 24 hours a day, 7 days</a:t>
            </a:r>
            <a:r>
              <a:rPr lang="en-US" b="1" kern="0" dirty="0" smtClean="0">
                <a:latin typeface="Times New Roman" pitchFamily="18" charset="0"/>
                <a:cs typeface="Times New Roman" pitchFamily="18" charset="0"/>
              </a:rPr>
              <a:t> </a:t>
            </a:r>
            <a:r>
              <a:rPr lang="en-US" kern="0" dirty="0" smtClean="0">
                <a:latin typeface="Times New Roman" pitchFamily="18" charset="0"/>
                <a:cs typeface="Times New Roman" pitchFamily="18" charset="0"/>
              </a:rPr>
              <a:t>a week and the bus ticket can't be lost, stolen or left behind. In addition, the online system lets the customers check the availability of the bus ticket before they buy bus ticket. Furthermore, customers no need to</a:t>
            </a:r>
            <a:r>
              <a:rPr lang="en-US" b="1" kern="0" dirty="0" smtClean="0">
                <a:latin typeface="Times New Roman" pitchFamily="18" charset="0"/>
                <a:cs typeface="Times New Roman" pitchFamily="18" charset="0"/>
              </a:rPr>
              <a:t> </a:t>
            </a:r>
            <a:r>
              <a:rPr lang="en-US" kern="0" dirty="0" smtClean="0">
                <a:latin typeface="Times New Roman" pitchFamily="18" charset="0"/>
                <a:cs typeface="Times New Roman" pitchFamily="18" charset="0"/>
              </a:rPr>
              <a:t>pay cash to buy bus ticket because they can pay the bus ticket on the traveling time.</a:t>
            </a:r>
            <a:endParaRPr lang="en-US" dirty="0"/>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SYSTEM SPECIFICATION</a:t>
            </a:r>
          </a:p>
        </p:txBody>
      </p:sp>
      <p:sp>
        <p:nvSpPr>
          <p:cNvPr id="3" name="Content Placeholder 2"/>
          <p:cNvSpPr>
            <a:spLocks noGrp="1"/>
          </p:cNvSpPr>
          <p:nvPr>
            <p:ph sz="quarter" idx="1"/>
          </p:nvPr>
        </p:nvSpPr>
        <p:spPr>
          <a:xfrm>
            <a:off x="457200" y="1447800"/>
            <a:ext cx="7467600" cy="5026152"/>
          </a:xfrm>
        </p:spPr>
        <p:txBody>
          <a:bodyPr>
            <a:normAutofit fontScale="92500" lnSpcReduction="10000"/>
          </a:bodyPr>
          <a:lstStyle/>
          <a:p>
            <a:endParaRPr lang="en-US"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Hardware Configuration:</a:t>
            </a:r>
            <a:endParaRPr lang="en-US" dirty="0" smtClean="0">
              <a:latin typeface="Times New Roman" pitchFamily="18" charset="0"/>
              <a:cs typeface="Times New Roman" pitchFamily="18" charset="0"/>
            </a:endParaRPr>
          </a:p>
          <a:p>
            <a:pPr lvl="0">
              <a:buNone/>
            </a:pPr>
            <a:r>
              <a:rPr lang="en-US" dirty="0" smtClean="0">
                <a:latin typeface="Times New Roman" pitchFamily="18" charset="0"/>
                <a:cs typeface="Times New Roman" pitchFamily="18" charset="0"/>
              </a:rPr>
              <a:t>    Computer processor                    :     Pentium4(min) </a:t>
            </a:r>
          </a:p>
          <a:p>
            <a:pPr lvl="0">
              <a:buNone/>
            </a:pPr>
            <a:r>
              <a:rPr lang="en-US" dirty="0" smtClean="0">
                <a:latin typeface="Times New Roman" pitchFamily="18" charset="0"/>
                <a:cs typeface="Times New Roman" pitchFamily="18" charset="0"/>
              </a:rPr>
              <a:t>    Hard Disk			        :	50Gb(min) </a:t>
            </a:r>
          </a:p>
          <a:p>
            <a:pPr lvl="0">
              <a:buNone/>
            </a:pPr>
            <a:r>
              <a:rPr lang="en-US" dirty="0" smtClean="0">
                <a:latin typeface="Times New Roman" pitchFamily="18" charset="0"/>
                <a:cs typeface="Times New Roman" pitchFamily="18" charset="0"/>
              </a:rPr>
              <a:t>     RAM                                          :512MB(min)more              </a:t>
            </a:r>
          </a:p>
          <a:p>
            <a:endParaRPr lang="en-US"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SOFTWARE SPECIFICATION: </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Operating System		:        WINDOWS XP or above</a:t>
            </a:r>
          </a:p>
          <a:p>
            <a:pPr>
              <a:buNone/>
            </a:pPr>
            <a:r>
              <a:rPr lang="en-US" dirty="0" smtClean="0">
                <a:latin typeface="Times New Roman" pitchFamily="18" charset="0"/>
                <a:cs typeface="Times New Roman" pitchFamily="18" charset="0"/>
              </a:rPr>
              <a:t>   Language used                    	:	Java, JSP, CSS</a:t>
            </a:r>
          </a:p>
          <a:p>
            <a:pPr>
              <a:buNone/>
            </a:pPr>
            <a:r>
              <a:rPr lang="en-US" dirty="0" smtClean="0">
                <a:latin typeface="Times New Roman" pitchFamily="18" charset="0"/>
                <a:cs typeface="Times New Roman" pitchFamily="18" charset="0"/>
              </a:rPr>
              <a:t>   Data Base                            	:	My-SQL </a:t>
            </a:r>
          </a:p>
          <a:p>
            <a:pPr>
              <a:buNone/>
            </a:pPr>
            <a:r>
              <a:rPr lang="en-US" dirty="0" smtClean="0">
                <a:latin typeface="Times New Roman" pitchFamily="18" charset="0"/>
                <a:cs typeface="Times New Roman" pitchFamily="18" charset="0"/>
              </a:rPr>
              <a:t>    Server			 :	Apache Tomcat 6.0</a:t>
            </a:r>
          </a:p>
          <a:p>
            <a:endParaRPr lang="en-US" dirty="0"/>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838200"/>
          </a:xfrm>
        </p:spPr>
        <p:txBody>
          <a:bodyPr/>
          <a:lstStyle/>
          <a:p>
            <a:r>
              <a:rPr lang="en-US" dirty="0" smtClean="0"/>
              <a:t>SCOPE</a:t>
            </a:r>
            <a:endParaRPr lang="en-US" dirty="0"/>
          </a:p>
        </p:txBody>
      </p:sp>
      <p:sp>
        <p:nvSpPr>
          <p:cNvPr id="3" name="Content Placeholder 2"/>
          <p:cNvSpPr>
            <a:spLocks noGrp="1"/>
          </p:cNvSpPr>
          <p:nvPr>
            <p:ph sz="quarter" idx="1"/>
          </p:nvPr>
        </p:nvSpPr>
        <p:spPr>
          <a:xfrm>
            <a:off x="457200" y="1219200"/>
            <a:ext cx="7467600" cy="5254752"/>
          </a:xfrm>
        </p:spPr>
        <p:txBody>
          <a:bodyPr>
            <a:noAutofit/>
          </a:bodyPr>
          <a:lstStyle/>
          <a:p>
            <a:pPr algn="just"/>
            <a:r>
              <a:rPr lang="en-US" sz="2000" dirty="0" smtClean="0"/>
              <a:t>The scope of the online bus ticket reservation system is:</a:t>
            </a:r>
          </a:p>
          <a:p>
            <a:pPr algn="just">
              <a:buNone/>
            </a:pPr>
            <a:r>
              <a:rPr lang="en-US" sz="2000" dirty="0" smtClean="0"/>
              <a:t>    A person should be able to</a:t>
            </a:r>
          </a:p>
          <a:p>
            <a:pPr algn="just">
              <a:buNone/>
            </a:pPr>
            <a:endParaRPr lang="en-US" sz="2000" dirty="0" smtClean="0"/>
          </a:p>
          <a:p>
            <a:pPr lvl="0" algn="just"/>
            <a:r>
              <a:rPr lang="en-US" dirty="0" smtClean="0"/>
              <a:t> </a:t>
            </a:r>
            <a:r>
              <a:rPr lang="en-US" sz="2000" dirty="0" smtClean="0"/>
              <a:t>Login to the system through the first page of the application</a:t>
            </a:r>
          </a:p>
          <a:p>
            <a:pPr lvl="0" algn="just"/>
            <a:endParaRPr lang="en-US" sz="2000" dirty="0" smtClean="0"/>
          </a:p>
          <a:p>
            <a:pPr lvl="0" algn="just"/>
            <a:r>
              <a:rPr lang="en-US" sz="2000" dirty="0" smtClean="0"/>
              <a:t> Change the password after logging into the system</a:t>
            </a:r>
          </a:p>
          <a:p>
            <a:pPr lvl="0" algn="just">
              <a:buNone/>
            </a:pPr>
            <a:endParaRPr lang="en-US" sz="2000" dirty="0" smtClean="0"/>
          </a:p>
          <a:p>
            <a:pPr lvl="0" algn="just"/>
            <a:r>
              <a:rPr lang="en-US" sz="2000" dirty="0" smtClean="0"/>
              <a:t>Should be able to create a new login for the accessing the reservation facility.</a:t>
            </a:r>
          </a:p>
          <a:p>
            <a:pPr lvl="0" algn="just"/>
            <a:endParaRPr lang="en-US" sz="2000" dirty="0" smtClean="0"/>
          </a:p>
          <a:p>
            <a:pPr lvl="0" algn="just"/>
            <a:r>
              <a:rPr lang="en-US" sz="2000" dirty="0" smtClean="0"/>
              <a:t> Query the buses for two weeks (Only two weeks advance reservation is available).</a:t>
            </a:r>
          </a:p>
        </p:txBody>
      </p:sp>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350</TotalTime>
  <Words>951</Words>
  <Application>Microsoft Office PowerPoint</Application>
  <PresentationFormat>On-screen Show (4:3)</PresentationFormat>
  <Paragraphs>138</Paragraphs>
  <Slides>30</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Oriel</vt:lpstr>
      <vt:lpstr>Presentation</vt:lpstr>
      <vt:lpstr>  </vt:lpstr>
      <vt:lpstr>ONLINE BUS TICKET RESERVATION SYSTEM (OBTRS) </vt:lpstr>
      <vt:lpstr>TABLE OF CONTENTS </vt:lpstr>
      <vt:lpstr>INTRODUCTION </vt:lpstr>
      <vt:lpstr>ANALYSIS </vt:lpstr>
      <vt:lpstr> </vt:lpstr>
      <vt:lpstr>solution</vt:lpstr>
      <vt:lpstr>SYSTEM SPECIFICATION</vt:lpstr>
      <vt:lpstr>SCOPE</vt:lpstr>
      <vt:lpstr>Slide 10</vt:lpstr>
      <vt:lpstr>USE CASE DIAGRAM</vt:lpstr>
      <vt:lpstr>USE CASE diagram for registered user </vt:lpstr>
      <vt:lpstr>USE CASE diagram for guest user</vt:lpstr>
      <vt:lpstr>ACTIVITY DIAGRAM :</vt:lpstr>
      <vt:lpstr>DESIGN</vt:lpstr>
      <vt:lpstr>MODULES IDENTIFIED - </vt:lpstr>
      <vt:lpstr>DFD Diagram </vt:lpstr>
      <vt:lpstr>DFD DIAGRAM “0 level” </vt:lpstr>
      <vt:lpstr>DFD Diagram for rigistered user</vt:lpstr>
      <vt:lpstr>DFD for guest user</vt:lpstr>
      <vt:lpstr>SEQUENCE Diagram </vt:lpstr>
      <vt:lpstr>Slide 22</vt:lpstr>
      <vt:lpstr>Slide 23</vt:lpstr>
      <vt:lpstr>UI DESIGN </vt:lpstr>
      <vt:lpstr>Slide 25</vt:lpstr>
      <vt:lpstr>Conclusion</vt:lpstr>
      <vt:lpstr>Important Features </vt:lpstr>
      <vt:lpstr>Limitations</vt:lpstr>
      <vt:lpstr> Refrences </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BUS TICKET RESERVATION SYSTEM (OBTRS)</dc:title>
  <dc:creator>nikhil</dc:creator>
  <cp:lastModifiedBy>nikhil</cp:lastModifiedBy>
  <cp:revision>51</cp:revision>
  <dcterms:created xsi:type="dcterms:W3CDTF">2013-05-10T02:35:23Z</dcterms:created>
  <dcterms:modified xsi:type="dcterms:W3CDTF">2013-05-15T19:57:07Z</dcterms:modified>
</cp:coreProperties>
</file>