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Equalisation Reserves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Claims Potentially Occurring in 2021</a:t>
            </a:r>
          </a:p>
          <a:p>
            <a:r>
              <a:t>Team Members: [Your Name] and Jakob</a:t>
            </a:r>
          </a:p>
          <a:p>
            <a:r>
              <a:t>Date: [Today's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Modelling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i:</a:t>
            </a:r>
          </a:p>
          <a:p/>
          <a:p>
            <a:r>
              <a:t>Possible Improvements:</a:t>
            </a:r>
          </a:p>
          <a:p>
            <a:r>
              <a:t>- Incorporate more granular data.</a:t>
            </a:r>
          </a:p>
          <a:p>
            <a:r>
              <a:t>- Use more sophisticated models (e.g., GLMs, Bayesian models).</a:t>
            </a:r>
          </a:p>
          <a:p>
            <a:r>
              <a:t>- Regular updates and validations of assumptions.</a:t>
            </a:r>
          </a:p>
          <a:p>
            <a:r>
              <a:t>- Scenario testing and stress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j:</a:t>
            </a:r>
          </a:p>
          <a:p/>
          <a:p>
            <a:r>
              <a:t>Applicability of ML:</a:t>
            </a:r>
          </a:p>
          <a:p>
            <a:r>
              <a:t>- Predictive modeling for frequency and severity.</a:t>
            </a:r>
          </a:p>
          <a:p>
            <a:r>
              <a:t>- Anomaly detection in claims data.</a:t>
            </a:r>
          </a:p>
          <a:p>
            <a:r>
              <a:t>- Improved accuracy with large datasets.</a:t>
            </a:r>
          </a:p>
          <a:p>
            <a:r>
              <a:t>- Potential techniques: Random Forest, Gradient Boosting, Neural Networks.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Question -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Bonus Question:</a:t>
            </a:r>
          </a:p>
          <a:p/>
          <a:p>
            <a:r>
              <a:t>Estimation Without Simulations:</a:t>
            </a:r>
          </a:p>
          <a:p>
            <a:r>
              <a:t>Using CLT, approximate the confidence interval:</a:t>
            </a:r>
          </a:p>
          <a:p>
            <a:r>
              <a:t>standard_error &lt;- sqrt(lambda * (exp(sigma^2) - 1) * exp(2 * mu + sigma^2))</a:t>
            </a:r>
          </a:p>
          <a:p>
            <a:r>
              <a:t>CI_lower &lt;- expected_loss - 0.842 * standard_error</a:t>
            </a:r>
          </a:p>
          <a:p>
            <a:r>
              <a:t>CI_upper &lt;- expected_loss + 0.842 * standard_error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Findings:</a:t>
            </a:r>
          </a:p>
          <a:p/>
          <a:p>
            <a:r>
              <a:t>- Key insights and results from the analysis.</a:t>
            </a:r>
          </a:p>
          <a:p>
            <a:r>
              <a:t>- Recommendations for the next steps.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Scripts:</a:t>
            </a:r>
          </a:p>
          <a:p/>
          <a:p>
            <a:r>
              <a:t>Include all R scripts used for calculations and fitting distributions.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 Information &amp;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a:</a:t>
            </a:r>
          </a:p>
          <a:p/>
          <a:p>
            <a:r>
              <a:t>Available Information:</a:t>
            </a:r>
          </a:p>
          <a:p>
            <a:r>
              <a:t>- Claims data up to 31 December 2020</a:t>
            </a:r>
          </a:p>
          <a:p>
            <a:r>
              <a:t>- Assumptions for distributions</a:t>
            </a:r>
          </a:p>
          <a:p>
            <a:r>
              <a:t>- Collective risk model details</a:t>
            </a:r>
          </a:p>
          <a:p/>
          <a:p>
            <a:r>
              <a:t>Potentially Missing Information:</a:t>
            </a:r>
          </a:p>
          <a:p>
            <a:r>
              <a:t>- Detailed claims data (frequency and severity)</a:t>
            </a:r>
          </a:p>
          <a:p>
            <a:r>
              <a:t>- Specific distribution assumptions for WIS and non-WIS risks</a:t>
            </a:r>
          </a:p>
          <a:p/>
          <a:p>
            <a:r>
              <a:t>Expert Judgment:</a:t>
            </a:r>
          </a:p>
          <a:p>
            <a:r>
              <a:t>- Assume Poisson distribution for claims frequency</a:t>
            </a:r>
          </a:p>
          <a:p>
            <a:r>
              <a:t>- Assume Log-Normal distribution for claims severity based on industry standards.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b:</a:t>
            </a:r>
          </a:p>
          <a:p/>
          <a:p>
            <a:r>
              <a:t>Reasonableness of Assumptions:</a:t>
            </a:r>
          </a:p>
          <a:p>
            <a:r>
              <a:t>- Claims frequency follows a Poisson distribution.</a:t>
            </a:r>
          </a:p>
          <a:p>
            <a:r>
              <a:t>- Claims severity follows a Log-Normal distribution.</a:t>
            </a:r>
          </a:p>
          <a:p/>
          <a:p>
            <a:r>
              <a:t>Validation Methods:</a:t>
            </a:r>
          </a:p>
          <a:p>
            <a:r>
              <a:t>- Use goodness-of-fit tests (e.g., Chi-square, Kolmogorov-Smirnov) for frequency distribution.</a:t>
            </a:r>
          </a:p>
          <a:p>
            <a:r>
              <a:t>- Use Q-Q plots and Anderson-Darling test for severity distribution.</a:t>
            </a:r>
          </a:p>
          <a:p>
            <a:r>
              <a:t>- Compare with historical claims data for consistency.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Challenges &amp; Characterisation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c:</a:t>
            </a:r>
          </a:p>
          <a:p/>
          <a:p>
            <a:r>
              <a:t>Challenges:</a:t>
            </a:r>
          </a:p>
          <a:p>
            <a:r>
              <a:t>- Incomplete or inconsistent data entries.</a:t>
            </a:r>
          </a:p>
          <a:p>
            <a:r>
              <a:t>- Potential bias in reported claims.</a:t>
            </a:r>
          </a:p>
          <a:p/>
          <a:p>
            <a:r>
              <a:t>Dataset Characterisation:</a:t>
            </a:r>
          </a:p>
          <a:p>
            <a:r>
              <a:t>WIS Sites:</a:t>
            </a:r>
          </a:p>
          <a:p>
            <a:r>
              <a:t>- Typically higher frequency and severity of claims.</a:t>
            </a:r>
          </a:p>
          <a:p>
            <a:r>
              <a:t>- Larger variability in claim amounts.</a:t>
            </a:r>
          </a:p>
          <a:p/>
          <a:p>
            <a:r>
              <a:t>Non-WIS Sites:</a:t>
            </a:r>
          </a:p>
          <a:p>
            <a:r>
              <a:t>- Lower frequency and severity of claims.</a:t>
            </a:r>
          </a:p>
          <a:p>
            <a:r>
              <a:t>- More stable and predictable claims pattern.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Validation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d:</a:t>
            </a:r>
          </a:p>
          <a:p/>
          <a:p>
            <a:r>
              <a:t>Accuracy and Completeness Checks:</a:t>
            </a:r>
          </a:p>
          <a:p>
            <a:r>
              <a:t>- Cross-checking with financial statements.</a:t>
            </a:r>
          </a:p>
          <a:p>
            <a:r>
              <a:t>- Performing data audits and cleaning.</a:t>
            </a:r>
          </a:p>
          <a:p>
            <a:r>
              <a:t>- Reconciling reported claims with actual payouts.</a:t>
            </a:r>
          </a:p>
          <a:p>
            <a:r>
              <a:t>- Using statistical techniques to identify outliers and anomalies.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Fitting Claims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e:</a:t>
            </a:r>
          </a:p>
          <a:p/>
          <a:p>
            <a:r>
              <a:t>Fitting Parameters:</a:t>
            </a:r>
          </a:p>
          <a:p>
            <a:r>
              <a:t>- Frequency (Poisson): λ (rate parameter)</a:t>
            </a:r>
          </a:p>
          <a:p>
            <a:r>
              <a:t>- Severity (Log-Normal): μ (mean) and σ (standard deviation)</a:t>
            </a:r>
          </a:p>
          <a:p/>
          <a:p>
            <a:r>
              <a:t>Jakob's Hint:</a:t>
            </a:r>
          </a:p>
          <a:p>
            <a:r>
              <a:t>Use R to fit distributions:</a:t>
            </a:r>
          </a:p>
          <a:p>
            <a:r>
              <a:t># Poisson distribution fitting</a:t>
            </a:r>
          </a:p>
          <a:p>
            <a:r>
              <a:t>lambda &lt;- mean(claims_frequency_data)</a:t>
            </a:r>
          </a:p>
          <a:p/>
          <a:p>
            <a:r>
              <a:t># Log-Normal distribution fitting</a:t>
            </a:r>
          </a:p>
          <a:p>
            <a:r>
              <a:t>fit &lt;- fitdistr(claims_severity_data, 'lognormal')</a:t>
            </a:r>
          </a:p>
          <a:p>
            <a:r>
              <a:t>mu &lt;- fit$estimate[1]</a:t>
            </a:r>
          </a:p>
          <a:p>
            <a:r>
              <a:t>sigma &lt;- fit$estimate[2]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Claims for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f:</a:t>
            </a:r>
          </a:p>
          <a:p/>
          <a:p>
            <a:r>
              <a:t>Analytical Derivation:</a:t>
            </a:r>
          </a:p>
          <a:p>
            <a:r>
              <a:t>- Expected Value for Frequency (Poisson): E[N] = λ</a:t>
            </a:r>
          </a:p>
          <a:p>
            <a:r>
              <a:t>- Expected Value for Severity (Log-Normal): E[X] = e^(μ + σ^2/2)</a:t>
            </a:r>
          </a:p>
          <a:p>
            <a:r>
              <a:t>- Expected Aggregate Loss: E[Aggregate Loss] = λ * e^(μ + σ^2/2)</a:t>
            </a:r>
          </a:p>
          <a:p/>
          <a:p>
            <a:r>
              <a:t>Jakob's Hint:</a:t>
            </a:r>
          </a:p>
          <a:p>
            <a:r>
              <a:t>Calculate for each site and aggregate:</a:t>
            </a:r>
          </a:p>
          <a:p>
            <a:r>
              <a:t>expected_loss &lt;- lambda * exp(mu + (sigma^2 / 2))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at Risk (VaR)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g:</a:t>
            </a:r>
          </a:p>
          <a:p/>
          <a:p>
            <a:r>
              <a:t>Using Standard Normal Distribution:</a:t>
            </a:r>
          </a:p>
          <a:p>
            <a:r>
              <a:t>- VaR at 80% Confidence Level: VaR_0.80 = μ + σ * Z_0.80</a:t>
            </a:r>
          </a:p>
          <a:p>
            <a:r>
              <a:t>- Z_0.80 ≈ 0.842 (from standard normal distribution)</a:t>
            </a:r>
          </a:p>
          <a:p>
            <a:r>
              <a:t>- Aggregate VaR:</a:t>
            </a:r>
          </a:p>
          <a:p>
            <a:r>
              <a:t>VaR &lt;- expected_loss + 0.842 * sqrt(lambda * (exp(sigma^2) - 1) * exp(2 * mu + sigma^2))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Doubling Claims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h:</a:t>
            </a:r>
          </a:p>
          <a:p/>
          <a:p>
            <a:r>
              <a:t>Impact Calculation:</a:t>
            </a:r>
          </a:p>
          <a:p>
            <a:r>
              <a:t>- New frequency parameter: λ_new = 2 * λ</a:t>
            </a:r>
          </a:p>
          <a:p>
            <a:r>
              <a:t>- New expected aggregate loss:</a:t>
            </a:r>
          </a:p>
          <a:p>
            <a:r>
              <a:t>expected_loss_new &lt;- 2 * lambda * exp(mu + (sigma^2 / 2))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