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Valuation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for Client</a:t>
            </a:r>
          </a:p>
          <a:p>
            <a:r>
              <a:t>Quantitative Finance Team</a:t>
            </a:r>
          </a:p>
          <a:p>
            <a:r>
              <a:t>Date: July 15,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Determine the value of the portfolio as of 31 December 2020</a:t>
            </a:r>
          </a:p>
          <a:p>
            <a:r>
              <a:t>- Steps undertaken for the valuation:</a:t>
            </a:r>
          </a:p>
          <a:p>
            <a:r>
              <a:t>  1. Inspect historical data</a:t>
            </a:r>
          </a:p>
          <a:p>
            <a:r>
              <a:t>  2. Compute historical repayment percentages</a:t>
            </a:r>
          </a:p>
          <a:p>
            <a:r>
              <a:t>  3. Compute expected repayment percentages</a:t>
            </a:r>
          </a:p>
          <a:p>
            <a:r>
              <a:t>  4. Forecast cash flows</a:t>
            </a:r>
          </a:p>
          <a:p>
            <a:r>
              <a:t>  5. Calculate present value</a:t>
            </a:r>
          </a:p>
          <a:p>
            <a:r>
              <a:t>  6. Compare estimates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Historical data includes loan amounts originated per vintage and repayments observed up until December 2020</a:t>
            </a:r>
          </a:p>
          <a:p>
            <a:r>
              <a:t>- Data structure:</a:t>
            </a:r>
          </a:p>
          <a:p>
            <a:r>
              <a:t>  - Rows: Vintages (monthly from June 2019 to December 2020)</a:t>
            </a:r>
          </a:p>
          <a:p>
            <a:r>
              <a:t>  - Columns: Period of the repayment</a:t>
            </a:r>
          </a:p>
          <a:p>
            <a:r>
              <a:t>- Example data:</a:t>
            </a:r>
          </a:p>
          <a:p>
            <a:r>
              <a:t>  - [Include a table or chart displaying sample data]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Repayment 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Calculated historical repayment percentages for each vintage</a:t>
            </a:r>
          </a:p>
          <a:p>
            <a:r>
              <a:t>- Each repayment's share of the origination amount</a:t>
            </a:r>
          </a:p>
          <a:p>
            <a:r>
              <a:t>- Example table or chart showing repayment percentages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Repayment 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Computed expected repayment percentages based on historical data and provided assumptions</a:t>
            </a:r>
          </a:p>
          <a:p>
            <a:r>
              <a:t>- Details from the assumptions PDF used in the calculation</a:t>
            </a:r>
          </a:p>
          <a:p>
            <a:r>
              <a:t>- Example table or chart showing expected repayment percentages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Forecasted Cash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Forecasted cash flows calculated using the origination amounts and expected repayment percentages</a:t>
            </a:r>
          </a:p>
          <a:p>
            <a:r>
              <a:t>- Example table or chart showing forecasted cash flows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 Value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Discount rate converted from annual to monthly</a:t>
            </a:r>
          </a:p>
          <a:p>
            <a:r>
              <a:t>- Present value of forecasted cash flows calculated</a:t>
            </a:r>
          </a:p>
          <a:p>
            <a:r>
              <a:t>- Formula used:</a:t>
            </a:r>
          </a:p>
          <a:p>
            <a:r>
              <a:t>  Present Value = Cash Flow / (1 + Monthly Discount Rate) ^ Number of Periods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Client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Our computed portfolio value: CHF [Computed Value]</a:t>
            </a:r>
          </a:p>
          <a:p>
            <a:r>
              <a:t>- Client's estimate: CHF 84,993,122.67</a:t>
            </a:r>
          </a:p>
          <a:p>
            <a:r>
              <a:t>- Absolute difference: CHF [Absolute Difference]</a:t>
            </a:r>
          </a:p>
          <a:p>
            <a:r>
              <a:t>- Relative difference: [Relative Difference]%</a:t>
            </a:r>
          </a:p>
          <a:p>
            <a:r>
              <a:t>- Is the difference acceptable? [Yes/No]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findings:</a:t>
            </a:r>
          </a:p>
          <a:p>
            <a:r>
              <a:t>  - Computed portfolio value vs. client's estimate</a:t>
            </a:r>
          </a:p>
          <a:p>
            <a:r>
              <a:t>  - Difference and its acceptability</a:t>
            </a:r>
          </a:p>
          <a:p>
            <a:r>
              <a:t>- Key insights for the client</a:t>
            </a:r>
          </a:p>
          <a:p>
            <a:r>
              <a:t>- Recommendations for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