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05" autoAdjust="0"/>
  </p:normalViewPr>
  <p:slideViewPr>
    <p:cSldViewPr snapToGrid="0">
      <p:cViewPr varScale="1">
        <p:scale>
          <a:sx n="86" d="100"/>
          <a:sy n="86" d="100"/>
        </p:scale>
        <p:origin x="514"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9FF6C61-69C3-5F3E-75D7-70221B8F94C9}"/>
              </a:ext>
            </a:extLst>
          </p:cNvPr>
          <p:cNvSpPr>
            <a:spLocks noGrp="1"/>
          </p:cNvSpPr>
          <p:nvPr>
            <p:ph type="subTitle" idx="1"/>
          </p:nvPr>
        </p:nvSpPr>
        <p:spPr/>
        <p:txBody>
          <a:bodyPr/>
          <a:lstStyle/>
          <a:p>
            <a:endParaRPr lang="en-IN"/>
          </a:p>
        </p:txBody>
      </p:sp>
      <p:sp>
        <p:nvSpPr>
          <p:cNvPr id="3" name="Picture Placeholder 2">
            <a:extLst>
              <a:ext uri="{FF2B5EF4-FFF2-40B4-BE49-F238E27FC236}">
                <a16:creationId xmlns:a16="http://schemas.microsoft.com/office/drawing/2014/main" id="{0DBF1A26-349B-413E-BD6A-8E94855CE6DB}"/>
              </a:ext>
            </a:extLst>
          </p:cNvPr>
          <p:cNvSpPr>
            <a:spLocks noGrp="1"/>
          </p:cNvSpPr>
          <p:nvPr>
            <p:ph type="pic" sz="quarter" idx="10"/>
          </p:nvPr>
        </p:nvSpPr>
        <p:spPr/>
      </p:sp>
      <p:sp>
        <p:nvSpPr>
          <p:cNvPr id="4" name="Title 3">
            <a:extLst>
              <a:ext uri="{FF2B5EF4-FFF2-40B4-BE49-F238E27FC236}">
                <a16:creationId xmlns:a16="http://schemas.microsoft.com/office/drawing/2014/main" id="{02E9F2DB-2CBC-C2BB-4189-E4553781AB34}"/>
              </a:ext>
            </a:extLst>
          </p:cNvPr>
          <p:cNvSpPr>
            <a:spLocks noGrp="1"/>
          </p:cNvSpPr>
          <p:nvPr>
            <p:ph type="title"/>
          </p:nvPr>
        </p:nvSpPr>
        <p:spPr/>
        <p:txBody>
          <a:bodyPr/>
          <a:lstStyle/>
          <a:p>
            <a:r>
              <a:rPr lang="en-US" sz="5400" dirty="0"/>
              <a:t>Forfending Against Phishing Attacks: A Cybersecurity Perspective</a:t>
            </a:r>
            <a:endParaRPr lang="en-IN" sz="5400" dirty="0"/>
          </a:p>
        </p:txBody>
      </p:sp>
    </p:spTree>
    <p:extLst>
      <p:ext uri="{BB962C8B-B14F-4D97-AF65-F5344CB8AC3E}">
        <p14:creationId xmlns:p14="http://schemas.microsoft.com/office/powerpoint/2010/main" val="163081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19957-0A57-DE7F-0367-59D9FD68A0C5}"/>
              </a:ext>
            </a:extLst>
          </p:cNvPr>
          <p:cNvSpPr>
            <a:spLocks noGrp="1"/>
          </p:cNvSpPr>
          <p:nvPr>
            <p:ph idx="1"/>
          </p:nvPr>
        </p:nvSpPr>
        <p:spPr>
          <a:xfrm>
            <a:off x="1185672" y="1110220"/>
            <a:ext cx="9820656" cy="4352544"/>
          </a:xfrm>
        </p:spPr>
        <p:txBody>
          <a:bodyPr/>
          <a:lstStyle/>
          <a:p>
            <a:r>
              <a:rPr lang="en-US" sz="2000" b="1" dirty="0"/>
              <a:t>Vigorous Password Policies</a:t>
            </a:r>
            <a:r>
              <a:rPr lang="en-US" sz="2000" dirty="0"/>
              <a:t>: Enforce vigorous password policies, requiring employees to utilize intricate and unique passwords for their accounts and emboldening the utilization of password managers.</a:t>
            </a:r>
          </a:p>
          <a:p>
            <a:r>
              <a:rPr lang="en-US" sz="2000" b="1" dirty="0"/>
              <a:t>URL Inspection Implements</a:t>
            </a:r>
            <a:r>
              <a:rPr lang="en-US" sz="2000" dirty="0"/>
              <a:t>: Use URL inspection implements or accommodations to verify the legitimacy of links in emails afore users click on them, availing to avert users from visiting malignant websites.</a:t>
            </a:r>
          </a:p>
          <a:p>
            <a:r>
              <a:rPr lang="en-US" sz="2000" b="1" dirty="0"/>
              <a:t>Security Vigilance Campaigns</a:t>
            </a:r>
            <a:r>
              <a:rPr lang="en-US" sz="2000" dirty="0"/>
              <a:t>: Launch security vigilance campaigns to reinforce best practices for identifying and eschewing phishing attacks, keeping employees apprised about evolving threats and tactics.</a:t>
            </a:r>
          </a:p>
          <a:p>
            <a:r>
              <a:rPr lang="en-US" sz="2000" b="1" dirty="0"/>
              <a:t>Incident Replication Plan:</a:t>
            </a:r>
            <a:r>
              <a:rPr lang="en-US" sz="2000" dirty="0"/>
              <a:t> Develop and customarily update an incident replication plan to outline steps for detecting, containing, and mitigating the impact of phishing attacks when they occur.</a:t>
            </a:r>
            <a:endParaRPr lang="en-IN" sz="2000" dirty="0"/>
          </a:p>
        </p:txBody>
      </p:sp>
      <p:sp>
        <p:nvSpPr>
          <p:cNvPr id="4" name="Slide Number Placeholder 3">
            <a:extLst>
              <a:ext uri="{FF2B5EF4-FFF2-40B4-BE49-F238E27FC236}">
                <a16:creationId xmlns:a16="http://schemas.microsoft.com/office/drawing/2014/main" id="{794ECFB4-FE13-B907-3C3E-BE4D661375D4}"/>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93D492DB-7A41-51A3-CF1F-0325645D6CE6}"/>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1223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DE5CF2-50BC-E016-870C-F3DD993CDA2B}"/>
              </a:ext>
            </a:extLst>
          </p:cNvPr>
          <p:cNvSpPr>
            <a:spLocks noGrp="1"/>
          </p:cNvSpPr>
          <p:nvPr>
            <p:ph type="subTitle" idx="1"/>
          </p:nvPr>
        </p:nvSpPr>
        <p:spPr/>
        <p:txBody>
          <a:bodyPr/>
          <a:lstStyle/>
          <a:p>
            <a:r>
              <a:rPr lang="en-IN" dirty="0"/>
              <a:t>Created by – </a:t>
            </a:r>
            <a:r>
              <a:rPr lang="en-IN" dirty="0" err="1"/>
              <a:t>mansha</a:t>
            </a:r>
            <a:r>
              <a:rPr lang="en-IN"/>
              <a:t> Bhardwaj </a:t>
            </a:r>
          </a:p>
        </p:txBody>
      </p:sp>
      <p:sp>
        <p:nvSpPr>
          <p:cNvPr id="3" name="Picture Placeholder 2">
            <a:extLst>
              <a:ext uri="{FF2B5EF4-FFF2-40B4-BE49-F238E27FC236}">
                <a16:creationId xmlns:a16="http://schemas.microsoft.com/office/drawing/2014/main" id="{99056E16-4B25-D744-F5EC-A8670E3924FB}"/>
              </a:ext>
            </a:extLst>
          </p:cNvPr>
          <p:cNvSpPr>
            <a:spLocks noGrp="1"/>
          </p:cNvSpPr>
          <p:nvPr>
            <p:ph type="pic" sz="quarter" idx="10"/>
          </p:nvPr>
        </p:nvSpPr>
        <p:spPr/>
      </p:sp>
      <p:sp>
        <p:nvSpPr>
          <p:cNvPr id="4" name="Title 3">
            <a:extLst>
              <a:ext uri="{FF2B5EF4-FFF2-40B4-BE49-F238E27FC236}">
                <a16:creationId xmlns:a16="http://schemas.microsoft.com/office/drawing/2014/main" id="{722E656B-2289-2CC8-F65B-75D5154CEA08}"/>
              </a:ext>
            </a:extLst>
          </p:cNvPr>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75965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23D3-913D-C383-6ED5-53E65F7E4B41}"/>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C46F5078-F8A5-2AD3-6859-65EDAD0D6D9E}"/>
              </a:ext>
            </a:extLst>
          </p:cNvPr>
          <p:cNvSpPr>
            <a:spLocks noGrp="1"/>
          </p:cNvSpPr>
          <p:nvPr>
            <p:ph idx="1"/>
          </p:nvPr>
        </p:nvSpPr>
        <p:spPr/>
        <p:txBody>
          <a:bodyPr/>
          <a:lstStyle/>
          <a:p>
            <a:r>
              <a:rPr lang="en-US" dirty="0"/>
              <a:t>Phishing attacks are	in cybersecurity. They involve</a:t>
            </a:r>
          </a:p>
          <a:p>
            <a:r>
              <a:rPr lang="en-US" dirty="0"/>
              <a:t>endeavors to obtain sensitive information. This presentation will explore defensive </a:t>
            </a:r>
            <a:r>
              <a:rPr lang="en-US" dirty="0" err="1"/>
              <a:t>stratergies</a:t>
            </a:r>
            <a:r>
              <a:rPr lang="en-US" dirty="0"/>
              <a:t> against </a:t>
            </a:r>
            <a:r>
              <a:rPr lang="en-US" dirty="0" err="1"/>
              <a:t>pishing</a:t>
            </a:r>
            <a:r>
              <a:rPr lang="en-US" dirty="0"/>
              <a:t> attacks.</a:t>
            </a:r>
            <a:endParaRPr lang="en-IN" dirty="0"/>
          </a:p>
        </p:txBody>
      </p:sp>
      <p:sp>
        <p:nvSpPr>
          <p:cNvPr id="4" name="Slide Number Placeholder 3">
            <a:extLst>
              <a:ext uri="{FF2B5EF4-FFF2-40B4-BE49-F238E27FC236}">
                <a16:creationId xmlns:a16="http://schemas.microsoft.com/office/drawing/2014/main" id="{AA2B0F43-1ADA-FA52-E6F4-C4A7964144C3}"/>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5" name="Footer Placeholder 4">
            <a:extLst>
              <a:ext uri="{FF2B5EF4-FFF2-40B4-BE49-F238E27FC236}">
                <a16:creationId xmlns:a16="http://schemas.microsoft.com/office/drawing/2014/main" id="{DF598283-D797-6BA9-EFD8-40F45DB74A7E}"/>
              </a:ext>
            </a:extLst>
          </p:cNvPr>
          <p:cNvSpPr>
            <a:spLocks noGrp="1"/>
          </p:cNvSpPr>
          <p:nvPr>
            <p:ph type="ftr" sz="quarter" idx="12"/>
          </p:nvPr>
        </p:nvSpPr>
        <p:spPr/>
        <p:txBody>
          <a:bodyPr/>
          <a:lstStyle/>
          <a:p>
            <a:r>
              <a:rPr lang="en-US"/>
              <a:t>presentation title</a:t>
            </a:r>
            <a:endParaRPr lang="en-US" dirty="0"/>
          </a:p>
        </p:txBody>
      </p:sp>
      <p:pic>
        <p:nvPicPr>
          <p:cNvPr id="1026" name="Picture 2" descr="6 sure signs someone is phishing you—besides email | Malwarebytes Labs">
            <a:extLst>
              <a:ext uri="{FF2B5EF4-FFF2-40B4-BE49-F238E27FC236}">
                <a16:creationId xmlns:a16="http://schemas.microsoft.com/office/drawing/2014/main" id="{F4904D4B-D6CF-96A8-2D03-56E03E166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712" y="3100841"/>
            <a:ext cx="4685930" cy="351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46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8E99-0FD4-EF94-1518-4EC2A503BFBD}"/>
              </a:ext>
            </a:extLst>
          </p:cNvPr>
          <p:cNvSpPr>
            <a:spLocks noGrp="1"/>
          </p:cNvSpPr>
          <p:nvPr>
            <p:ph type="title"/>
          </p:nvPr>
        </p:nvSpPr>
        <p:spPr/>
        <p:txBody>
          <a:bodyPr/>
          <a:lstStyle/>
          <a:p>
            <a:r>
              <a:rPr lang="en-IN" dirty="0"/>
              <a:t>What is phishing?</a:t>
            </a:r>
          </a:p>
        </p:txBody>
      </p:sp>
      <p:sp>
        <p:nvSpPr>
          <p:cNvPr id="3" name="Content Placeholder 2">
            <a:extLst>
              <a:ext uri="{FF2B5EF4-FFF2-40B4-BE49-F238E27FC236}">
                <a16:creationId xmlns:a16="http://schemas.microsoft.com/office/drawing/2014/main" id="{59CBE5D4-3B9D-4C85-981E-C23BE162C2EC}"/>
              </a:ext>
            </a:extLst>
          </p:cNvPr>
          <p:cNvSpPr>
            <a:spLocks noGrp="1"/>
          </p:cNvSpPr>
          <p:nvPr>
            <p:ph idx="1"/>
          </p:nvPr>
        </p:nvSpPr>
        <p:spPr/>
        <p:txBody>
          <a:bodyPr/>
          <a:lstStyle/>
          <a:p>
            <a:r>
              <a:rPr lang="en-US" dirty="0"/>
              <a:t>Phishing is a convivial engineering attack that relies on	</a:t>
            </a:r>
          </a:p>
          <a:p>
            <a:r>
              <a:rPr lang="en-US" dirty="0"/>
              <a:t> Assailers frequently impersonate legitimate entities to chicane victims into revealing </a:t>
            </a:r>
            <a:r>
              <a:rPr lang="en-US" dirty="0" err="1"/>
              <a:t>confedential</a:t>
            </a:r>
            <a:r>
              <a:rPr lang="en-US" dirty="0"/>
              <a:t> information.</a:t>
            </a:r>
            <a:endParaRPr lang="en-IN" dirty="0"/>
          </a:p>
        </p:txBody>
      </p:sp>
      <p:sp>
        <p:nvSpPr>
          <p:cNvPr id="4" name="Slide Number Placeholder 3">
            <a:extLst>
              <a:ext uri="{FF2B5EF4-FFF2-40B4-BE49-F238E27FC236}">
                <a16:creationId xmlns:a16="http://schemas.microsoft.com/office/drawing/2014/main" id="{7F302E1D-09FF-A02A-620D-135748633C0D}"/>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5" name="Footer Placeholder 4">
            <a:extLst>
              <a:ext uri="{FF2B5EF4-FFF2-40B4-BE49-F238E27FC236}">
                <a16:creationId xmlns:a16="http://schemas.microsoft.com/office/drawing/2014/main" id="{31A6E2C2-B78C-050A-30D5-74103F0694DE}"/>
              </a:ext>
            </a:extLst>
          </p:cNvPr>
          <p:cNvSpPr>
            <a:spLocks noGrp="1"/>
          </p:cNvSpPr>
          <p:nvPr>
            <p:ph type="ftr" sz="quarter" idx="12"/>
          </p:nvPr>
        </p:nvSpPr>
        <p:spPr/>
        <p:txBody>
          <a:bodyPr/>
          <a:lstStyle/>
          <a:p>
            <a:r>
              <a:rPr lang="en-US"/>
              <a:t>presentation title</a:t>
            </a:r>
            <a:endParaRPr lang="en-US" dirty="0"/>
          </a:p>
        </p:txBody>
      </p:sp>
      <p:pic>
        <p:nvPicPr>
          <p:cNvPr id="2050" name="Picture 2" descr="You Were Phished. What Happens Next? - Dynasis">
            <a:extLst>
              <a:ext uri="{FF2B5EF4-FFF2-40B4-BE49-F238E27FC236}">
                <a16:creationId xmlns:a16="http://schemas.microsoft.com/office/drawing/2014/main" id="{1B3617CE-012B-329B-1144-DC6D526F3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897" y="3069528"/>
            <a:ext cx="5626100" cy="337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2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A678-205C-4BB3-4CFB-271B48A5F3B0}"/>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4B7F0BCD-B435-A703-7D5A-5F54D37B1992}"/>
              </a:ext>
            </a:extLst>
          </p:cNvPr>
          <p:cNvSpPr>
            <a:spLocks noGrp="1"/>
          </p:cNvSpPr>
          <p:nvPr>
            <p:ph idx="1"/>
          </p:nvPr>
        </p:nvSpPr>
        <p:spPr>
          <a:xfrm>
            <a:off x="663640" y="1549154"/>
            <a:ext cx="11107736" cy="5308846"/>
          </a:xfrm>
        </p:spPr>
        <p:txBody>
          <a:bodyPr/>
          <a:lstStyle/>
          <a:p>
            <a:r>
              <a:rPr lang="en-US" sz="1800" dirty="0"/>
              <a:t>Phishing attacks come in sundry forms, each aiming to apostatize individuals into revealing sensitive information or performing actions that compromise security. Here are some mundane types:</a:t>
            </a:r>
          </a:p>
          <a:p>
            <a:endParaRPr lang="en-US" sz="1800" dirty="0"/>
          </a:p>
          <a:p>
            <a:r>
              <a:rPr lang="en-US" sz="1800" b="1" dirty="0"/>
              <a:t>Email Phishing:</a:t>
            </a:r>
            <a:r>
              <a:rPr lang="en-US" sz="1800" dirty="0"/>
              <a:t> Assailers send illusory emails pretending to be from legitimate sources, such as banks or companies, requesting personal information or clicking on maleficent links.</a:t>
            </a:r>
          </a:p>
          <a:p>
            <a:r>
              <a:rPr lang="en-US" sz="1800" b="1" dirty="0"/>
              <a:t>Spear Phishing</a:t>
            </a:r>
            <a:r>
              <a:rPr lang="en-US" sz="1800" dirty="0"/>
              <a:t>: Homogeneous to electronically mail phishing but more targeted, spear phishing involves personalized emails aimed at categorical individuals or organizations, frequently utilizing information accumulated from gregarious media or other sources to appear legitimate.</a:t>
            </a:r>
          </a:p>
          <a:p>
            <a:r>
              <a:rPr lang="en-US" sz="1800" b="1" dirty="0"/>
              <a:t>Vishing (Voice Phishing): </a:t>
            </a:r>
            <a:r>
              <a:rPr lang="en-US" sz="1800" dirty="0"/>
              <a:t>Assailants use phone calls to chicane victims into providing personal information or performing actions, frequently by impersonating trusted entities like banks or regime agencies.</a:t>
            </a:r>
          </a:p>
          <a:p>
            <a:r>
              <a:rPr lang="en-US" sz="1800" b="1" dirty="0"/>
              <a:t>Smishing (SMS Phishing): </a:t>
            </a:r>
            <a:r>
              <a:rPr lang="en-US" sz="1800" dirty="0"/>
              <a:t>Phishing attacks conducted via SMS (text messages), where victims are lured into providing sensitive information or clicking on maleficent links sent through text messages.</a:t>
            </a:r>
          </a:p>
        </p:txBody>
      </p:sp>
      <p:sp>
        <p:nvSpPr>
          <p:cNvPr id="4" name="Slide Number Placeholder 3">
            <a:extLst>
              <a:ext uri="{FF2B5EF4-FFF2-40B4-BE49-F238E27FC236}">
                <a16:creationId xmlns:a16="http://schemas.microsoft.com/office/drawing/2014/main" id="{253DAA03-798F-79F8-CDC5-C948A7FC6A93}"/>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E4D3F5FE-9660-EC27-450C-EE560A059F5E}"/>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96833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5CADA-BAE9-7A3C-7F1B-BC5A876B32A3}"/>
              </a:ext>
            </a:extLst>
          </p:cNvPr>
          <p:cNvSpPr>
            <a:spLocks noGrp="1"/>
          </p:cNvSpPr>
          <p:nvPr>
            <p:ph idx="1"/>
          </p:nvPr>
        </p:nvSpPr>
        <p:spPr>
          <a:xfrm>
            <a:off x="1295399" y="1252728"/>
            <a:ext cx="9820656" cy="4352544"/>
          </a:xfrm>
        </p:spPr>
        <p:txBody>
          <a:bodyPr/>
          <a:lstStyle/>
          <a:p>
            <a:r>
              <a:rPr lang="en-US" sz="2000" b="1" dirty="0"/>
              <a:t>Pharming: </a:t>
            </a:r>
            <a:r>
              <a:rPr lang="en-US" sz="2000" dirty="0"/>
              <a:t>Assailers redirect victims to feign websites by tampering with DNS settings or utilizing malware. Victims unknowingly visit these sites and may enter sensitive information, cerebrating they're on legitimate sites.</a:t>
            </a:r>
          </a:p>
          <a:p>
            <a:r>
              <a:rPr lang="en-US" sz="2000" b="1" dirty="0"/>
              <a:t>Clone Phishing</a:t>
            </a:r>
            <a:r>
              <a:rPr lang="en-US" sz="2000" dirty="0"/>
              <a:t>: Assailants engender fake duplicates of legitimate emails containing legitimate-looking but malignant links or </a:t>
            </a:r>
            <a:r>
              <a:rPr lang="en-US" sz="2000" dirty="0" err="1"/>
              <a:t>affixments</a:t>
            </a:r>
            <a:r>
              <a:rPr lang="en-US" sz="2000" dirty="0"/>
              <a:t>, aiming to illude recipients into revealing sensitive information or installing malware.</a:t>
            </a:r>
          </a:p>
          <a:p>
            <a:r>
              <a:rPr lang="en-US" sz="2000" b="1" dirty="0"/>
              <a:t>Whaling: </a:t>
            </a:r>
            <a:r>
              <a:rPr lang="en-US" sz="2000" dirty="0"/>
              <a:t>Targeting high-profile individuals such as CEOs or high-ranking officials within organizations, whaling attacks involve personalized and sophisticated phishing endeavors aimed at glomming sensitive company data or financial information.</a:t>
            </a:r>
          </a:p>
          <a:p>
            <a:r>
              <a:rPr lang="en-US" sz="2000" b="1" dirty="0"/>
              <a:t>Angler Phishing</a:t>
            </a:r>
            <a:r>
              <a:rPr lang="en-US" sz="2000" dirty="0"/>
              <a:t>: Exploiting convivial media platforms, assailants engender fake customer accommodation accounts or use subsisting compromised accounts to chicane users into revealing personal information or clicking on malevolent links.</a:t>
            </a:r>
            <a:endParaRPr lang="en-IN" sz="2000" dirty="0"/>
          </a:p>
        </p:txBody>
      </p:sp>
      <p:sp>
        <p:nvSpPr>
          <p:cNvPr id="4" name="Slide Number Placeholder 3">
            <a:extLst>
              <a:ext uri="{FF2B5EF4-FFF2-40B4-BE49-F238E27FC236}">
                <a16:creationId xmlns:a16="http://schemas.microsoft.com/office/drawing/2014/main" id="{E61A8B00-4F32-D124-D095-CB44D4F988CF}"/>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8E3BA1CC-A92A-EBDF-F32A-0E96EDB000ED}"/>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1152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9FD5-2E02-F905-33C7-DB253B3C6AE9}"/>
              </a:ext>
            </a:extLst>
          </p:cNvPr>
          <p:cNvSpPr>
            <a:spLocks noGrp="1"/>
          </p:cNvSpPr>
          <p:nvPr>
            <p:ph type="title"/>
          </p:nvPr>
        </p:nvSpPr>
        <p:spPr/>
        <p:txBody>
          <a:bodyPr/>
          <a:lstStyle/>
          <a:p>
            <a:r>
              <a:rPr lang="en-IN" dirty="0"/>
              <a:t>Common tactics</a:t>
            </a:r>
          </a:p>
        </p:txBody>
      </p:sp>
      <p:sp>
        <p:nvSpPr>
          <p:cNvPr id="3" name="Content Placeholder 2">
            <a:extLst>
              <a:ext uri="{FF2B5EF4-FFF2-40B4-BE49-F238E27FC236}">
                <a16:creationId xmlns:a16="http://schemas.microsoft.com/office/drawing/2014/main" id="{C33605B4-3C65-348A-35E7-1D630A0797F1}"/>
              </a:ext>
            </a:extLst>
          </p:cNvPr>
          <p:cNvSpPr>
            <a:spLocks noGrp="1"/>
          </p:cNvSpPr>
          <p:nvPr>
            <p:ph idx="1"/>
          </p:nvPr>
        </p:nvSpPr>
        <p:spPr/>
        <p:txBody>
          <a:bodyPr/>
          <a:lstStyle/>
          <a:p>
            <a:pPr marL="354965" marR="5080" indent="-342900">
              <a:lnSpc>
                <a:spcPct val="102000"/>
              </a:lnSpc>
              <a:spcBef>
                <a:spcPts val="65"/>
              </a:spcBef>
              <a:tabLst>
                <a:tab pos="4348480" algn="l"/>
              </a:tabLst>
            </a:pPr>
            <a:r>
              <a:rPr lang="en-US" sz="2400" dirty="0">
                <a:cs typeface="Verdana"/>
              </a:rPr>
              <a:t>Phishers</a:t>
            </a:r>
            <a:r>
              <a:rPr lang="en-US" sz="2400" spc="10" dirty="0">
                <a:cs typeface="Verdana"/>
              </a:rPr>
              <a:t> </a:t>
            </a:r>
            <a:r>
              <a:rPr lang="en-US" sz="2400" dirty="0">
                <a:cs typeface="Verdana"/>
              </a:rPr>
              <a:t>often</a:t>
            </a:r>
            <a:r>
              <a:rPr lang="en-US" sz="2400" spc="5" dirty="0">
                <a:cs typeface="Verdana"/>
              </a:rPr>
              <a:t> </a:t>
            </a:r>
            <a:r>
              <a:rPr lang="en-US" sz="2400" spc="-25" dirty="0">
                <a:cs typeface="Verdana"/>
              </a:rPr>
              <a:t>use</a:t>
            </a:r>
            <a:r>
              <a:rPr lang="en-US" spc="-25" dirty="0">
                <a:cs typeface="Verdana"/>
              </a:rPr>
              <a:t> </a:t>
            </a:r>
            <a:r>
              <a:rPr lang="en-US" sz="2400" spc="-40" dirty="0">
                <a:cs typeface="Verdana"/>
              </a:rPr>
              <a:t>emails,  </a:t>
            </a:r>
            <a:r>
              <a:rPr lang="en-US" sz="2400" spc="-40" dirty="0" err="1">
                <a:cs typeface="Verdana"/>
              </a:rPr>
              <a:t>mailicious</a:t>
            </a:r>
            <a:r>
              <a:rPr lang="en-US" sz="2400" spc="-40" dirty="0">
                <a:cs typeface="Verdana"/>
              </a:rPr>
              <a:t> </a:t>
            </a:r>
            <a:r>
              <a:rPr lang="en-US" sz="2400" dirty="0">
                <a:cs typeface="Verdana"/>
              </a:rPr>
              <a:t>attachments,</a:t>
            </a:r>
            <a:r>
              <a:rPr lang="en-US" sz="2400" spc="-35" dirty="0">
                <a:cs typeface="Verdana"/>
              </a:rPr>
              <a:t> </a:t>
            </a:r>
            <a:r>
              <a:rPr lang="en-US" sz="2400" spc="50" dirty="0">
                <a:cs typeface="Verdana"/>
              </a:rPr>
              <a:t>and fa</a:t>
            </a:r>
            <a:r>
              <a:rPr lang="en-US" spc="50" dirty="0">
                <a:cs typeface="Verdana"/>
              </a:rPr>
              <a:t>ke </a:t>
            </a:r>
            <a:r>
              <a:rPr lang="en-US" sz="2400" dirty="0">
                <a:cs typeface="Verdana"/>
              </a:rPr>
              <a:t>websites</a:t>
            </a:r>
            <a:r>
              <a:rPr lang="en-US" sz="2400" spc="-105" dirty="0">
                <a:cs typeface="Verdana"/>
              </a:rPr>
              <a:t> </a:t>
            </a:r>
            <a:r>
              <a:rPr lang="en-US" sz="2400" dirty="0">
                <a:cs typeface="Verdana"/>
              </a:rPr>
              <a:t>to</a:t>
            </a:r>
            <a:r>
              <a:rPr lang="en-US" sz="2400" spc="-105" dirty="0">
                <a:cs typeface="Verdana"/>
              </a:rPr>
              <a:t> </a:t>
            </a:r>
            <a:r>
              <a:rPr lang="en-US" sz="2400" dirty="0">
                <a:cs typeface="Verdana"/>
              </a:rPr>
              <a:t>deceive</a:t>
            </a:r>
            <a:r>
              <a:rPr lang="en-US" sz="2400" spc="-100" dirty="0">
                <a:cs typeface="Verdana"/>
              </a:rPr>
              <a:t> </a:t>
            </a:r>
            <a:r>
              <a:rPr lang="en-US" sz="2400" spc="-10" dirty="0">
                <a:cs typeface="Verdana"/>
              </a:rPr>
              <a:t>victims. </a:t>
            </a:r>
            <a:r>
              <a:rPr lang="en-US" sz="2400" spc="60" dirty="0">
                <a:cs typeface="Verdana"/>
              </a:rPr>
              <a:t>Understanding</a:t>
            </a:r>
            <a:r>
              <a:rPr lang="en-US" sz="2400" spc="-105" dirty="0">
                <a:cs typeface="Verdana"/>
              </a:rPr>
              <a:t> </a:t>
            </a:r>
            <a:r>
              <a:rPr lang="en-US" sz="2400" dirty="0">
                <a:cs typeface="Verdana"/>
              </a:rPr>
              <a:t>these</a:t>
            </a:r>
            <a:r>
              <a:rPr lang="en-US" sz="2400" spc="-100" dirty="0">
                <a:cs typeface="Verdana"/>
              </a:rPr>
              <a:t> </a:t>
            </a:r>
            <a:r>
              <a:rPr lang="en-US" sz="2400" dirty="0">
                <a:cs typeface="Verdana"/>
              </a:rPr>
              <a:t>tactics</a:t>
            </a:r>
            <a:r>
              <a:rPr lang="en-US" sz="2400" spc="-100" dirty="0">
                <a:cs typeface="Verdana"/>
              </a:rPr>
              <a:t> </a:t>
            </a:r>
            <a:r>
              <a:rPr lang="en-US" sz="2400" spc="-25" dirty="0">
                <a:cs typeface="Verdana"/>
              </a:rPr>
              <a:t>is </a:t>
            </a:r>
            <a:r>
              <a:rPr lang="en-US" sz="2400" dirty="0">
                <a:cs typeface="Verdana"/>
              </a:rPr>
              <a:t>crucial</a:t>
            </a:r>
            <a:r>
              <a:rPr lang="en-US" sz="2400" spc="-35" dirty="0">
                <a:cs typeface="Verdana"/>
              </a:rPr>
              <a:t> </a:t>
            </a:r>
            <a:r>
              <a:rPr lang="en-US" sz="2400" spc="-25" dirty="0">
                <a:cs typeface="Verdana"/>
              </a:rPr>
              <a:t>for</a:t>
            </a:r>
            <a:r>
              <a:rPr lang="en-US" spc="-25" dirty="0">
                <a:cs typeface="Verdana"/>
              </a:rPr>
              <a:t> </a:t>
            </a:r>
            <a:r>
              <a:rPr lang="en-US" sz="2400" spc="50" dirty="0">
                <a:cs typeface="Verdana"/>
              </a:rPr>
              <a:t>and </a:t>
            </a:r>
            <a:r>
              <a:rPr lang="en-US" sz="2400" spc="-10" dirty="0">
                <a:cs typeface="Verdana"/>
              </a:rPr>
              <a:t>prevention.</a:t>
            </a:r>
            <a:endParaRPr lang="en-US" sz="2400" dirty="0">
              <a:cs typeface="Verdana"/>
            </a:endParaRPr>
          </a:p>
          <a:p>
            <a:endParaRPr lang="en-IN" dirty="0"/>
          </a:p>
        </p:txBody>
      </p:sp>
      <p:sp>
        <p:nvSpPr>
          <p:cNvPr id="4" name="Slide Number Placeholder 3">
            <a:extLst>
              <a:ext uri="{FF2B5EF4-FFF2-40B4-BE49-F238E27FC236}">
                <a16:creationId xmlns:a16="http://schemas.microsoft.com/office/drawing/2014/main" id="{EC8C8683-F620-6C09-2D26-AEF834F56B23}"/>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85619528-47A1-5640-AB89-07BC2CD84723}"/>
              </a:ext>
            </a:extLst>
          </p:cNvPr>
          <p:cNvSpPr>
            <a:spLocks noGrp="1"/>
          </p:cNvSpPr>
          <p:nvPr>
            <p:ph type="ftr" sz="quarter" idx="12"/>
          </p:nvPr>
        </p:nvSpPr>
        <p:spPr/>
        <p:txBody>
          <a:bodyPr/>
          <a:lstStyle/>
          <a:p>
            <a:r>
              <a:rPr lang="en-US"/>
              <a:t>presentation title</a:t>
            </a:r>
            <a:endParaRPr lang="en-US" dirty="0"/>
          </a:p>
        </p:txBody>
      </p:sp>
      <p:pic>
        <p:nvPicPr>
          <p:cNvPr id="3074" name="Picture 2" descr="Cyber Security Awareness month: Recognizing, reporting phishing &gt; 445th  Airlift Wing &gt; Article Display">
            <a:extLst>
              <a:ext uri="{FF2B5EF4-FFF2-40B4-BE49-F238E27FC236}">
                <a16:creationId xmlns:a16="http://schemas.microsoft.com/office/drawing/2014/main" id="{01818477-1A01-AD58-E19D-379726C7E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794" y="2774017"/>
            <a:ext cx="4874412" cy="363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5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1279-9B40-BEA5-41AC-2E608642FFD5}"/>
              </a:ext>
            </a:extLst>
          </p:cNvPr>
          <p:cNvSpPr>
            <a:spLocks noGrp="1"/>
          </p:cNvSpPr>
          <p:nvPr>
            <p:ph type="title"/>
          </p:nvPr>
        </p:nvSpPr>
        <p:spPr/>
        <p:txBody>
          <a:bodyPr/>
          <a:lstStyle/>
          <a:p>
            <a:r>
              <a:rPr lang="en-IN" dirty="0"/>
              <a:t>Impact </a:t>
            </a:r>
            <a:br>
              <a:rPr lang="en-IN" dirty="0"/>
            </a:br>
            <a:endParaRPr lang="en-IN" dirty="0"/>
          </a:p>
        </p:txBody>
      </p:sp>
      <p:sp>
        <p:nvSpPr>
          <p:cNvPr id="3" name="Content Placeholder 2">
            <a:extLst>
              <a:ext uri="{FF2B5EF4-FFF2-40B4-BE49-F238E27FC236}">
                <a16:creationId xmlns:a16="http://schemas.microsoft.com/office/drawing/2014/main" id="{E6C18FEA-1EF4-A042-F879-F28977AE88E3}"/>
              </a:ext>
            </a:extLst>
          </p:cNvPr>
          <p:cNvSpPr>
            <a:spLocks noGrp="1"/>
          </p:cNvSpPr>
          <p:nvPr>
            <p:ph idx="1"/>
          </p:nvPr>
        </p:nvSpPr>
        <p:spPr>
          <a:xfrm>
            <a:off x="1185672" y="1524000"/>
            <a:ext cx="9820656" cy="4352544"/>
          </a:xfrm>
        </p:spPr>
        <p:txBody>
          <a:bodyPr/>
          <a:lstStyle/>
          <a:p>
            <a:r>
              <a:rPr lang="en-US" sz="2000" dirty="0"/>
              <a:t>Financial Loss: Phishing attacks can result in financial losses for individuals or organizations due to glommed mazuma, fraudulent transactions, or identity larceny.</a:t>
            </a:r>
          </a:p>
          <a:p>
            <a:r>
              <a:rPr lang="en-US" sz="2000" dirty="0"/>
              <a:t>Data Breaches: Phishing attacks frequently lead to data breaches, compromising sensitive information such as personal details, authenticate credentials, financial records, or perspicacious property.</a:t>
            </a:r>
          </a:p>
          <a:p>
            <a:r>
              <a:rPr lang="en-US" sz="2000" dirty="0"/>
              <a:t>Reputation Damage: Organizations may suffer reputational damage due to phishing attacks, leading to loss of trust from customers, partners, or stakeholders.</a:t>
            </a:r>
          </a:p>
          <a:p>
            <a:r>
              <a:rPr lang="en-US" sz="2000" dirty="0"/>
              <a:t>Disruption of Operations: Prosperous phishing attacks can disrupt mundane business operations, leading to downtime, loss of productivity, and supplemental costs for instauration and remediation.</a:t>
            </a:r>
          </a:p>
          <a:p>
            <a:r>
              <a:rPr lang="en-US" sz="2000" dirty="0"/>
              <a:t>Identity Larceny: Phishing attacks can result in identity larceny, where assailers use purloined personal information to impersonate individuals for fraudulent purposes, such as opening accounts or applying for loans.</a:t>
            </a:r>
          </a:p>
          <a:p>
            <a:r>
              <a:rPr lang="en-US" sz="2000" dirty="0"/>
              <a:t>Licit and Regulatory Consequences: Organizations may face licit and regulatory consequences for failing to forfend sensitive information or breaching data auspice laws, resulting in fines, lawsuits, or other penalties.</a:t>
            </a:r>
          </a:p>
        </p:txBody>
      </p:sp>
      <p:sp>
        <p:nvSpPr>
          <p:cNvPr id="4" name="Slide Number Placeholder 3">
            <a:extLst>
              <a:ext uri="{FF2B5EF4-FFF2-40B4-BE49-F238E27FC236}">
                <a16:creationId xmlns:a16="http://schemas.microsoft.com/office/drawing/2014/main" id="{D36565DB-C3B0-45A8-EE1A-6915C44B7B7C}"/>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1BFD1143-5D06-B811-B128-F3331B1FC05E}"/>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00640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53B2B-9770-4910-19C9-D51B4D63F7D3}"/>
              </a:ext>
            </a:extLst>
          </p:cNvPr>
          <p:cNvSpPr>
            <a:spLocks noGrp="1"/>
          </p:cNvSpPr>
          <p:nvPr>
            <p:ph idx="1"/>
          </p:nvPr>
        </p:nvSpPr>
        <p:spPr>
          <a:xfrm>
            <a:off x="1185672" y="932667"/>
            <a:ext cx="9820656" cy="4352544"/>
          </a:xfrm>
        </p:spPr>
        <p:txBody>
          <a:bodyPr/>
          <a:lstStyle/>
          <a:p>
            <a:r>
              <a:rPr lang="en-US" dirty="0"/>
              <a:t>Loss of Confidential Information: Phishing attacks can lead to the loss of confidential or proprietary information, compromising competitive advantage and perspicacious property.</a:t>
            </a:r>
          </a:p>
          <a:p>
            <a:r>
              <a:rPr lang="en-US" dirty="0"/>
              <a:t>Compromised Systems: Phishing attacks frequently involve the installation of malware or unauthorized access to systems, leading to further exploitation, data exfiltration, or compromise of network security.</a:t>
            </a:r>
          </a:p>
          <a:p>
            <a:r>
              <a:rPr lang="en-US" dirty="0"/>
              <a:t>Psychological Impact: Phishing attacks can have a psychological impact on victims, leading to feelings of susceptibility, distrust, or solicitousness about online interactions and security threats.</a:t>
            </a:r>
          </a:p>
          <a:p>
            <a:r>
              <a:rPr lang="en-US" dirty="0"/>
              <a:t>Cost of Remediation: Recuperating from phishing attacks can be costly, involving expenses for incident replication, forensic investigation, cybersecurity measures, employee training, and implementing enhanced security controls.</a:t>
            </a:r>
            <a:endParaRPr lang="en-IN" dirty="0"/>
          </a:p>
        </p:txBody>
      </p:sp>
      <p:sp>
        <p:nvSpPr>
          <p:cNvPr id="4" name="Slide Number Placeholder 3">
            <a:extLst>
              <a:ext uri="{FF2B5EF4-FFF2-40B4-BE49-F238E27FC236}">
                <a16:creationId xmlns:a16="http://schemas.microsoft.com/office/drawing/2014/main" id="{B92C490A-86C4-7740-BFF7-9BF906BF3A86}"/>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7ADD7602-D52E-34F1-5E50-327F33F83866}"/>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87924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768E-EC00-5ADC-7CF5-E04489260272}"/>
              </a:ext>
            </a:extLst>
          </p:cNvPr>
          <p:cNvSpPr>
            <a:spLocks noGrp="1"/>
          </p:cNvSpPr>
          <p:nvPr>
            <p:ph type="title"/>
          </p:nvPr>
        </p:nvSpPr>
        <p:spPr/>
        <p:txBody>
          <a:bodyPr/>
          <a:lstStyle/>
          <a:p>
            <a:r>
              <a:rPr lang="en-IN" dirty="0"/>
              <a:t>Defensive </a:t>
            </a:r>
            <a:r>
              <a:rPr lang="en-IN" dirty="0" err="1"/>
              <a:t>statergies</a:t>
            </a:r>
            <a:endParaRPr lang="en-IN" dirty="0"/>
          </a:p>
        </p:txBody>
      </p:sp>
      <p:sp>
        <p:nvSpPr>
          <p:cNvPr id="3" name="Content Placeholder 2">
            <a:extLst>
              <a:ext uri="{FF2B5EF4-FFF2-40B4-BE49-F238E27FC236}">
                <a16:creationId xmlns:a16="http://schemas.microsoft.com/office/drawing/2014/main" id="{E7848F01-8C2E-7300-5889-6AFFEAD4E25F}"/>
              </a:ext>
            </a:extLst>
          </p:cNvPr>
          <p:cNvSpPr>
            <a:spLocks noGrp="1"/>
          </p:cNvSpPr>
          <p:nvPr>
            <p:ph idx="1"/>
          </p:nvPr>
        </p:nvSpPr>
        <p:spPr/>
        <p:txBody>
          <a:bodyPr/>
          <a:lstStyle/>
          <a:p>
            <a:r>
              <a:rPr lang="en-US" sz="2000" b="1" dirty="0"/>
              <a:t>Employee Training</a:t>
            </a:r>
            <a:r>
              <a:rPr lang="en-US" sz="2000" dirty="0"/>
              <a:t>: Edify employees about phishing threats, how to apperceive them, and what actions to take if they encounter suspicious emails, links, or </a:t>
            </a:r>
            <a:r>
              <a:rPr lang="en-US" sz="2000" dirty="0" err="1"/>
              <a:t>affixments</a:t>
            </a:r>
            <a:r>
              <a:rPr lang="en-US" sz="2000" dirty="0"/>
              <a:t>.</a:t>
            </a:r>
          </a:p>
          <a:p>
            <a:r>
              <a:rPr lang="en-US" sz="2000" b="1" dirty="0"/>
              <a:t>Email Filtering</a:t>
            </a:r>
            <a:r>
              <a:rPr lang="en-US" sz="2000" dirty="0"/>
              <a:t>: Implement email filtering solutions to detect and block phishing emails afore they reach users' inboxes, minimizing the likelihood of prosperous phishing attacks.</a:t>
            </a:r>
          </a:p>
          <a:p>
            <a:r>
              <a:rPr lang="en-US" sz="2000" b="1" dirty="0"/>
              <a:t>Multi-Factor Authentication (MFA</a:t>
            </a:r>
            <a:r>
              <a:rPr lang="en-US" sz="2000" dirty="0"/>
              <a:t>): Enable MFA to integrate an extra layer of security, requiring users to provide multiple forms of verification to access accounts or sensitive information.</a:t>
            </a:r>
          </a:p>
          <a:p>
            <a:r>
              <a:rPr lang="en-US" sz="2000" b="1" dirty="0"/>
              <a:t>Conventional Updates and Patch Management</a:t>
            </a:r>
            <a:r>
              <a:rPr lang="en-US" sz="2000" dirty="0"/>
              <a:t>: Keep software, operating systems, and security solutions au courant with the latest patches and updates to address susceptibilities that could be exploited by phishing attacks.</a:t>
            </a:r>
          </a:p>
          <a:p>
            <a:r>
              <a:rPr lang="en-US" sz="2000" b="1" dirty="0"/>
              <a:t>Phishing Simulation Exercises</a:t>
            </a:r>
            <a:r>
              <a:rPr lang="en-US" sz="2000" dirty="0"/>
              <a:t>: Conduct customary phishing simulation exercises to test employees' vigilance and replications to phishing threats, providing feedback and training predicated on the results.</a:t>
            </a:r>
          </a:p>
        </p:txBody>
      </p:sp>
      <p:sp>
        <p:nvSpPr>
          <p:cNvPr id="4" name="Slide Number Placeholder 3">
            <a:extLst>
              <a:ext uri="{FF2B5EF4-FFF2-40B4-BE49-F238E27FC236}">
                <a16:creationId xmlns:a16="http://schemas.microsoft.com/office/drawing/2014/main" id="{026620E3-66CB-B0C4-8C5F-8F513CE14299}"/>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8BEBE41D-5F92-D7F8-C760-5C6EB2ED753F}"/>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60305385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{42396730-6BBE-499E-BB70-17BDF1860266}tf67061901_win32</Template>
  <TotalTime>30</TotalTime>
  <Words>982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Daytona Condensed Light</vt:lpstr>
      <vt:lpstr>Posterama</vt:lpstr>
      <vt:lpstr>Verdana</vt:lpstr>
      <vt:lpstr>Office Theme</vt:lpstr>
      <vt:lpstr>Forfending Against Phishing Attacks: A Cybersecurity Perspective</vt:lpstr>
      <vt:lpstr>INTRODUCTION </vt:lpstr>
      <vt:lpstr>What is phishing?</vt:lpstr>
      <vt:lpstr>types</vt:lpstr>
      <vt:lpstr>PowerPoint Presentation</vt:lpstr>
      <vt:lpstr>Common tactics</vt:lpstr>
      <vt:lpstr>Impact  </vt:lpstr>
      <vt:lpstr>PowerPoint Presentation</vt:lpstr>
      <vt:lpstr>Defensive statergies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Forfending Against Phishing Attacks: A Cybersecurity Perspective</dc:title>
  <dc:creator>Mansha Bhardwaj</dc:creator>
  <cp:lastModifiedBy>Mansha Bhardwaj</cp:lastModifiedBy>
  <cp:revision>1</cp:revision>
  <dcterms:created xsi:type="dcterms:W3CDTF">2024-04-22T17:34:05Z</dcterms:created>
  <dcterms:modified xsi:type="dcterms:W3CDTF">2024-04-22T18:04:18Z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