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Lst>
  <p:sldSz cx="18288000" cy="10287000"/>
  <p:notesSz cx="6858000" cy="9144000"/>
  <p:embeddedFontLst>
    <p:embeddedFont>
      <p:font typeface="Arial Bold" panose="020B0704020202020204" pitchFamily="34" charset="0"/>
      <p:regular r:id="rId17"/>
      <p:bold r:id="rId18"/>
    </p:embeddedFont>
    <p:embeddedFont>
      <p:font typeface="Canva Sans" panose="020B0604020202020204" charset="0"/>
      <p:regular r:id="rId19"/>
    </p:embeddedFont>
    <p:embeddedFont>
      <p:font typeface="Montserrat Classic" panose="020B0604020202020204" charset="0"/>
      <p:regular r:id="rId20"/>
    </p:embeddedFont>
    <p:embeddedFont>
      <p:font typeface="Montserrat Ultra-Bold" panose="020B0604020202020204" charset="0"/>
      <p:regular r:id="rId21"/>
    </p:embeddedFont>
    <p:embeddedFont>
      <p:font typeface="Poppins Light" panose="00000400000000000000" pitchFamily="2" charset="0"/>
      <p:regular r:id="rId22"/>
      <p: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22" autoAdjust="0"/>
  </p:normalViewPr>
  <p:slideViewPr>
    <p:cSldViewPr>
      <p:cViewPr varScale="1">
        <p:scale>
          <a:sx n="51" d="100"/>
          <a:sy n="51" d="100"/>
        </p:scale>
        <p:origin x="181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hyperlink" Target="https://youtu.be/VtRdpXCgP-g?si=YxVQB5lC7ESuBE9e" TargetMode="External"/><Relationship Id="rId3" Type="http://schemas.openxmlformats.org/officeDocument/2006/relationships/image" Target="../media/image14.svg"/><Relationship Id="rId7" Type="http://schemas.openxmlformats.org/officeDocument/2006/relationships/hyperlink" Target="https://robinhoodarmy.com/" TargetMode="External"/><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hyperlink" Target="https://www.nofoodwaste.org/donation-new.html" TargetMode="External"/><Relationship Id="rId5" Type="http://schemas.openxmlformats.org/officeDocument/2006/relationships/hyperlink" Target="https://www.donateinkind.in/leftover-food-donation" TargetMode="Externa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F674F"/>
        </a:solidFill>
        <a:effectLst/>
      </p:bgPr>
    </p:bg>
    <p:spTree>
      <p:nvGrpSpPr>
        <p:cNvPr id="1" name=""/>
        <p:cNvGrpSpPr/>
        <p:nvPr/>
      </p:nvGrpSpPr>
      <p:grpSpPr>
        <a:xfrm>
          <a:off x="0" y="0"/>
          <a:ext cx="0" cy="0"/>
          <a:chOff x="0" y="0"/>
          <a:chExt cx="0" cy="0"/>
        </a:xfrm>
      </p:grpSpPr>
      <p:sp>
        <p:nvSpPr>
          <p:cNvPr id="2" name="Freeform 2"/>
          <p:cNvSpPr/>
          <p:nvPr/>
        </p:nvSpPr>
        <p:spPr>
          <a:xfrm>
            <a:off x="-2284790" y="-3746425"/>
            <a:ext cx="8857785" cy="8525618"/>
          </a:xfrm>
          <a:custGeom>
            <a:avLst/>
            <a:gdLst/>
            <a:ahLst/>
            <a:cxnLst/>
            <a:rect l="l" t="t" r="r" b="b"/>
            <a:pathLst>
              <a:path w="8857785" h="8525618">
                <a:moveTo>
                  <a:pt x="0" y="0"/>
                </a:moveTo>
                <a:lnTo>
                  <a:pt x="8857785" y="0"/>
                </a:lnTo>
                <a:lnTo>
                  <a:pt x="8857785" y="8525618"/>
                </a:lnTo>
                <a:lnTo>
                  <a:pt x="0" y="8525618"/>
                </a:lnTo>
                <a:lnTo>
                  <a:pt x="0" y="0"/>
                </a:lnTo>
                <a:close/>
              </a:path>
            </a:pathLst>
          </a:custGeom>
          <a:blipFill>
            <a:blip r:embed="rId2">
              <a:alphaModFix amt="21999"/>
              <a:extLst>
                <a:ext uri="{96DAC541-7B7A-43D3-8B79-37D633B846F1}">
                  <asvg:svgBlip xmlns:asvg="http://schemas.microsoft.com/office/drawing/2016/SVG/main" r:embed="rId3"/>
                </a:ext>
              </a:extLst>
            </a:blip>
            <a:stretch>
              <a:fillRect/>
            </a:stretch>
          </a:blipFill>
        </p:spPr>
      </p:sp>
      <p:sp>
        <p:nvSpPr>
          <p:cNvPr id="3" name="Freeform 3"/>
          <p:cNvSpPr/>
          <p:nvPr/>
        </p:nvSpPr>
        <p:spPr>
          <a:xfrm rot="6653687">
            <a:off x="10166505" y="4129872"/>
            <a:ext cx="9957653" cy="8663158"/>
          </a:xfrm>
          <a:custGeom>
            <a:avLst/>
            <a:gdLst/>
            <a:ahLst/>
            <a:cxnLst/>
            <a:rect l="l" t="t" r="r" b="b"/>
            <a:pathLst>
              <a:path w="9957653" h="8663158">
                <a:moveTo>
                  <a:pt x="0" y="0"/>
                </a:moveTo>
                <a:lnTo>
                  <a:pt x="9957652" y="0"/>
                </a:lnTo>
                <a:lnTo>
                  <a:pt x="9957652" y="8663157"/>
                </a:lnTo>
                <a:lnTo>
                  <a:pt x="0" y="8663157"/>
                </a:lnTo>
                <a:lnTo>
                  <a:pt x="0" y="0"/>
                </a:lnTo>
                <a:close/>
              </a:path>
            </a:pathLst>
          </a:custGeom>
          <a:blipFill>
            <a:blip r:embed="rId4">
              <a:alphaModFix amt="21999"/>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7035298" y="71744"/>
            <a:ext cx="4046141" cy="512445"/>
          </a:xfrm>
          <a:prstGeom prst="rect">
            <a:avLst/>
          </a:prstGeom>
        </p:spPr>
        <p:txBody>
          <a:bodyPr lIns="0" tIns="0" rIns="0" bIns="0" rtlCol="0" anchor="t">
            <a:spAutoFit/>
          </a:bodyPr>
          <a:lstStyle/>
          <a:p>
            <a:pPr algn="ctr">
              <a:lnSpc>
                <a:spcPts val="3780"/>
              </a:lnSpc>
            </a:pPr>
            <a:r>
              <a:rPr lang="en-US" sz="2700">
                <a:solidFill>
                  <a:srgbClr val="FFFFFF"/>
                </a:solidFill>
                <a:latin typeface="Arial"/>
              </a:rPr>
              <a:t>A</a:t>
            </a:r>
          </a:p>
        </p:txBody>
      </p:sp>
      <p:sp>
        <p:nvSpPr>
          <p:cNvPr id="5" name="TextBox 5"/>
          <p:cNvSpPr txBox="1"/>
          <p:nvPr/>
        </p:nvSpPr>
        <p:spPr>
          <a:xfrm>
            <a:off x="7304875" y="805169"/>
            <a:ext cx="3506986" cy="512445"/>
          </a:xfrm>
          <a:prstGeom prst="rect">
            <a:avLst/>
          </a:prstGeom>
        </p:spPr>
        <p:txBody>
          <a:bodyPr lIns="0" tIns="0" rIns="0" bIns="0" rtlCol="0" anchor="t">
            <a:spAutoFit/>
          </a:bodyPr>
          <a:lstStyle/>
          <a:p>
            <a:pPr algn="ctr">
              <a:lnSpc>
                <a:spcPts val="3780"/>
              </a:lnSpc>
            </a:pPr>
            <a:r>
              <a:rPr lang="en-US" sz="2700">
                <a:solidFill>
                  <a:srgbClr val="FFFFFF"/>
                </a:solidFill>
                <a:latin typeface="Arial"/>
              </a:rPr>
              <a:t>Synopsis Presentation </a:t>
            </a:r>
          </a:p>
        </p:txBody>
      </p:sp>
      <p:sp>
        <p:nvSpPr>
          <p:cNvPr id="6" name="TextBox 6"/>
          <p:cNvSpPr txBox="1"/>
          <p:nvPr/>
        </p:nvSpPr>
        <p:spPr>
          <a:xfrm>
            <a:off x="8829619" y="1353816"/>
            <a:ext cx="457498" cy="512445"/>
          </a:xfrm>
          <a:prstGeom prst="rect">
            <a:avLst/>
          </a:prstGeom>
        </p:spPr>
        <p:txBody>
          <a:bodyPr lIns="0" tIns="0" rIns="0" bIns="0" rtlCol="0" anchor="t">
            <a:spAutoFit/>
          </a:bodyPr>
          <a:lstStyle/>
          <a:p>
            <a:pPr algn="ctr">
              <a:lnSpc>
                <a:spcPts val="3780"/>
              </a:lnSpc>
            </a:pPr>
            <a:r>
              <a:rPr lang="en-US" sz="2700">
                <a:solidFill>
                  <a:srgbClr val="FFFFFF"/>
                </a:solidFill>
                <a:latin typeface="Arial"/>
              </a:rPr>
              <a:t>On</a:t>
            </a:r>
          </a:p>
        </p:txBody>
      </p:sp>
      <p:sp>
        <p:nvSpPr>
          <p:cNvPr id="7" name="TextBox 7"/>
          <p:cNvSpPr txBox="1"/>
          <p:nvPr/>
        </p:nvSpPr>
        <p:spPr>
          <a:xfrm>
            <a:off x="6400800" y="1847211"/>
            <a:ext cx="5562600" cy="690061"/>
          </a:xfrm>
          <a:prstGeom prst="rect">
            <a:avLst/>
          </a:prstGeom>
        </p:spPr>
        <p:txBody>
          <a:bodyPr wrap="square" lIns="0" tIns="0" rIns="0" bIns="0" rtlCol="0" anchor="t">
            <a:spAutoFit/>
          </a:bodyPr>
          <a:lstStyle/>
          <a:p>
            <a:pPr algn="ctr">
              <a:lnSpc>
                <a:spcPts val="5880"/>
              </a:lnSpc>
            </a:pPr>
            <a:r>
              <a:rPr lang="en-US" sz="4200" dirty="0">
                <a:solidFill>
                  <a:srgbClr val="FFFFFF"/>
                </a:solidFill>
                <a:latin typeface="Arial Bold"/>
              </a:rPr>
              <a:t> “Share-A-bite”</a:t>
            </a:r>
          </a:p>
        </p:txBody>
      </p:sp>
      <p:sp>
        <p:nvSpPr>
          <p:cNvPr id="8" name="TextBox 8"/>
          <p:cNvSpPr txBox="1"/>
          <p:nvPr/>
        </p:nvSpPr>
        <p:spPr>
          <a:xfrm>
            <a:off x="8917825" y="2864467"/>
            <a:ext cx="324048" cy="512445"/>
          </a:xfrm>
          <a:prstGeom prst="rect">
            <a:avLst/>
          </a:prstGeom>
        </p:spPr>
        <p:txBody>
          <a:bodyPr lIns="0" tIns="0" rIns="0" bIns="0" rtlCol="0" anchor="t">
            <a:spAutoFit/>
          </a:bodyPr>
          <a:lstStyle/>
          <a:p>
            <a:pPr algn="ctr">
              <a:lnSpc>
                <a:spcPts val="3780"/>
              </a:lnSpc>
            </a:pPr>
            <a:r>
              <a:rPr lang="en-US" sz="2700">
                <a:solidFill>
                  <a:srgbClr val="FFFFFF"/>
                </a:solidFill>
                <a:latin typeface="Arial"/>
              </a:rPr>
              <a:t>At</a:t>
            </a:r>
          </a:p>
        </p:txBody>
      </p:sp>
      <p:sp>
        <p:nvSpPr>
          <p:cNvPr id="9" name="Freeform 9"/>
          <p:cNvSpPr/>
          <p:nvPr/>
        </p:nvSpPr>
        <p:spPr>
          <a:xfrm>
            <a:off x="8206253" y="3632363"/>
            <a:ext cx="1861964" cy="1876398"/>
          </a:xfrm>
          <a:custGeom>
            <a:avLst/>
            <a:gdLst/>
            <a:ahLst/>
            <a:cxnLst/>
            <a:rect l="l" t="t" r="r" b="b"/>
            <a:pathLst>
              <a:path w="1861964" h="1876398">
                <a:moveTo>
                  <a:pt x="0" y="0"/>
                </a:moveTo>
                <a:lnTo>
                  <a:pt x="1861963" y="0"/>
                </a:lnTo>
                <a:lnTo>
                  <a:pt x="1861963" y="1876398"/>
                </a:lnTo>
                <a:lnTo>
                  <a:pt x="0" y="1876398"/>
                </a:lnTo>
                <a:lnTo>
                  <a:pt x="0" y="0"/>
                </a:lnTo>
                <a:close/>
              </a:path>
            </a:pathLst>
          </a:custGeom>
          <a:blipFill>
            <a:blip r:embed="rId6"/>
            <a:stretch>
              <a:fillRect/>
            </a:stretch>
          </a:blipFill>
        </p:spPr>
      </p:sp>
      <p:sp>
        <p:nvSpPr>
          <p:cNvPr id="10" name="TextBox 10"/>
          <p:cNvSpPr txBox="1"/>
          <p:nvPr/>
        </p:nvSpPr>
        <p:spPr>
          <a:xfrm>
            <a:off x="4393940" y="5624812"/>
            <a:ext cx="11252647" cy="647064"/>
          </a:xfrm>
          <a:prstGeom prst="rect">
            <a:avLst/>
          </a:prstGeom>
        </p:spPr>
        <p:txBody>
          <a:bodyPr lIns="0" tIns="0" rIns="0" bIns="0" rtlCol="0" anchor="t">
            <a:spAutoFit/>
          </a:bodyPr>
          <a:lstStyle/>
          <a:p>
            <a:pPr algn="ctr">
              <a:lnSpc>
                <a:spcPts val="4760"/>
              </a:lnSpc>
            </a:pPr>
            <a:r>
              <a:rPr lang="en-US" sz="3400" dirty="0">
                <a:solidFill>
                  <a:srgbClr val="FFFFFF"/>
                </a:solidFill>
                <a:latin typeface="Arial Bold"/>
              </a:rPr>
              <a:t>Goel Institute Of Higher Studies Mahavidyalaya</a:t>
            </a:r>
          </a:p>
        </p:txBody>
      </p:sp>
      <p:sp>
        <p:nvSpPr>
          <p:cNvPr id="11" name="TextBox 11"/>
          <p:cNvSpPr txBox="1"/>
          <p:nvPr/>
        </p:nvSpPr>
        <p:spPr>
          <a:xfrm>
            <a:off x="7972475" y="6447310"/>
            <a:ext cx="2515195" cy="444289"/>
          </a:xfrm>
          <a:prstGeom prst="rect">
            <a:avLst/>
          </a:prstGeom>
        </p:spPr>
        <p:txBody>
          <a:bodyPr lIns="0" tIns="0" rIns="0" bIns="0" rtlCol="0" anchor="t">
            <a:spAutoFit/>
          </a:bodyPr>
          <a:lstStyle/>
          <a:p>
            <a:pPr algn="ctr">
              <a:lnSpc>
                <a:spcPts val="3780"/>
              </a:lnSpc>
            </a:pPr>
            <a:r>
              <a:rPr lang="en-US" sz="2700" dirty="0">
                <a:solidFill>
                  <a:srgbClr val="FFFFFF"/>
                </a:solidFill>
                <a:latin typeface="Arial"/>
              </a:rPr>
              <a:t>BCA -6</a:t>
            </a:r>
            <a:r>
              <a:rPr lang="en-US" sz="2700" baseline="30000" dirty="0">
                <a:solidFill>
                  <a:srgbClr val="FFFFFF"/>
                </a:solidFill>
                <a:latin typeface="Arial"/>
              </a:rPr>
              <a:t>th</a:t>
            </a:r>
            <a:r>
              <a:rPr lang="en-US" sz="2700" dirty="0">
                <a:solidFill>
                  <a:srgbClr val="FFFFFF"/>
                </a:solidFill>
                <a:latin typeface="Arial"/>
              </a:rPr>
              <a:t> </a:t>
            </a:r>
            <a:r>
              <a:rPr lang="en-US" sz="2700" dirty="0" err="1">
                <a:solidFill>
                  <a:srgbClr val="FFFFFF"/>
                </a:solidFill>
                <a:latin typeface="Arial"/>
              </a:rPr>
              <a:t>sem</a:t>
            </a:r>
            <a:endParaRPr lang="en-US" sz="2700" dirty="0">
              <a:solidFill>
                <a:srgbClr val="FFFFFF"/>
              </a:solidFill>
              <a:latin typeface="Arial"/>
            </a:endParaRPr>
          </a:p>
        </p:txBody>
      </p:sp>
      <p:sp>
        <p:nvSpPr>
          <p:cNvPr id="12" name="TextBox 12"/>
          <p:cNvSpPr txBox="1"/>
          <p:nvPr/>
        </p:nvSpPr>
        <p:spPr>
          <a:xfrm>
            <a:off x="7809706" y="7016388"/>
            <a:ext cx="2668588" cy="512445"/>
          </a:xfrm>
          <a:prstGeom prst="rect">
            <a:avLst/>
          </a:prstGeom>
        </p:spPr>
        <p:txBody>
          <a:bodyPr lIns="0" tIns="0" rIns="0" bIns="0" rtlCol="0" anchor="t">
            <a:spAutoFit/>
          </a:bodyPr>
          <a:lstStyle/>
          <a:p>
            <a:pPr algn="ctr">
              <a:lnSpc>
                <a:spcPts val="3780"/>
              </a:lnSpc>
            </a:pPr>
            <a:r>
              <a:rPr lang="en-US" sz="2700" dirty="0">
                <a:solidFill>
                  <a:srgbClr val="FFFFFF"/>
                </a:solidFill>
                <a:latin typeface="Arial"/>
              </a:rPr>
              <a:t>Session  2023-24</a:t>
            </a:r>
          </a:p>
        </p:txBody>
      </p:sp>
      <p:sp>
        <p:nvSpPr>
          <p:cNvPr id="13" name="TextBox 13"/>
          <p:cNvSpPr txBox="1"/>
          <p:nvPr/>
        </p:nvSpPr>
        <p:spPr>
          <a:xfrm>
            <a:off x="1046975" y="7395482"/>
            <a:ext cx="4850553" cy="647065"/>
          </a:xfrm>
          <a:prstGeom prst="rect">
            <a:avLst/>
          </a:prstGeom>
        </p:spPr>
        <p:txBody>
          <a:bodyPr lIns="0" tIns="0" rIns="0" bIns="0" rtlCol="0" anchor="t">
            <a:spAutoFit/>
          </a:bodyPr>
          <a:lstStyle/>
          <a:p>
            <a:pPr algn="ctr">
              <a:lnSpc>
                <a:spcPts val="4759"/>
              </a:lnSpc>
            </a:pPr>
            <a:r>
              <a:rPr lang="en-US" sz="3399">
                <a:solidFill>
                  <a:srgbClr val="FFFFFF"/>
                </a:solidFill>
                <a:latin typeface="Arial Bold"/>
              </a:rPr>
              <a:t>Under Guidance Of :</a:t>
            </a:r>
          </a:p>
        </p:txBody>
      </p:sp>
      <p:sp>
        <p:nvSpPr>
          <p:cNvPr id="14" name="TextBox 14"/>
          <p:cNvSpPr txBox="1"/>
          <p:nvPr/>
        </p:nvSpPr>
        <p:spPr>
          <a:xfrm>
            <a:off x="1459216" y="8105140"/>
            <a:ext cx="4150717" cy="581025"/>
          </a:xfrm>
          <a:prstGeom prst="rect">
            <a:avLst/>
          </a:prstGeom>
        </p:spPr>
        <p:txBody>
          <a:bodyPr lIns="0" tIns="0" rIns="0" bIns="0" rtlCol="0" anchor="t">
            <a:spAutoFit/>
          </a:bodyPr>
          <a:lstStyle/>
          <a:p>
            <a:pPr>
              <a:lnSpc>
                <a:spcPts val="4200"/>
              </a:lnSpc>
            </a:pPr>
            <a:r>
              <a:rPr lang="en-US" sz="3000">
                <a:solidFill>
                  <a:srgbClr val="FFFFFF"/>
                </a:solidFill>
                <a:latin typeface="Arial"/>
              </a:rPr>
              <a:t>Mr. Arun Singh Yadav    </a:t>
            </a:r>
          </a:p>
        </p:txBody>
      </p:sp>
      <p:sp>
        <p:nvSpPr>
          <p:cNvPr id="15" name="TextBox 15"/>
          <p:cNvSpPr txBox="1"/>
          <p:nvPr/>
        </p:nvSpPr>
        <p:spPr>
          <a:xfrm>
            <a:off x="1459216" y="8762365"/>
            <a:ext cx="7370403" cy="495935"/>
          </a:xfrm>
          <a:prstGeom prst="rect">
            <a:avLst/>
          </a:prstGeom>
        </p:spPr>
        <p:txBody>
          <a:bodyPr lIns="0" tIns="0" rIns="0" bIns="0" rtlCol="0" anchor="t">
            <a:spAutoFit/>
          </a:bodyPr>
          <a:lstStyle/>
          <a:p>
            <a:pPr>
              <a:lnSpc>
                <a:spcPts val="3640"/>
              </a:lnSpc>
            </a:pPr>
            <a:r>
              <a:rPr lang="en-US" sz="2600" dirty="0">
                <a:solidFill>
                  <a:srgbClr val="FFFFFF"/>
                </a:solidFill>
                <a:latin typeface="Arial"/>
              </a:rPr>
              <a:t>Assistant Professor </a:t>
            </a:r>
          </a:p>
        </p:txBody>
      </p:sp>
      <p:sp>
        <p:nvSpPr>
          <p:cNvPr id="16" name="TextBox 16"/>
          <p:cNvSpPr txBox="1"/>
          <p:nvPr/>
        </p:nvSpPr>
        <p:spPr>
          <a:xfrm>
            <a:off x="1459216" y="9337311"/>
            <a:ext cx="4550073" cy="495935"/>
          </a:xfrm>
          <a:prstGeom prst="rect">
            <a:avLst/>
          </a:prstGeom>
        </p:spPr>
        <p:txBody>
          <a:bodyPr lIns="0" tIns="0" rIns="0" bIns="0" rtlCol="0" anchor="t">
            <a:spAutoFit/>
          </a:bodyPr>
          <a:lstStyle/>
          <a:p>
            <a:pPr>
              <a:lnSpc>
                <a:spcPts val="3640"/>
              </a:lnSpc>
            </a:pPr>
            <a:r>
              <a:rPr lang="en-US" sz="2600">
                <a:solidFill>
                  <a:srgbClr val="FFFFFF"/>
                </a:solidFill>
                <a:latin typeface="Arial"/>
              </a:rPr>
              <a:t>GIHS Mahavidyalaya</a:t>
            </a:r>
          </a:p>
        </p:txBody>
      </p:sp>
      <p:sp>
        <p:nvSpPr>
          <p:cNvPr id="17" name="TextBox 17"/>
          <p:cNvSpPr txBox="1"/>
          <p:nvPr/>
        </p:nvSpPr>
        <p:spPr>
          <a:xfrm>
            <a:off x="13147960" y="7467601"/>
            <a:ext cx="3023493" cy="647064"/>
          </a:xfrm>
          <a:prstGeom prst="rect">
            <a:avLst/>
          </a:prstGeom>
        </p:spPr>
        <p:txBody>
          <a:bodyPr lIns="0" tIns="0" rIns="0" bIns="0" rtlCol="0" anchor="t">
            <a:spAutoFit/>
          </a:bodyPr>
          <a:lstStyle/>
          <a:p>
            <a:pPr algn="ctr">
              <a:lnSpc>
                <a:spcPts val="4760"/>
              </a:lnSpc>
            </a:pPr>
            <a:r>
              <a:rPr lang="en-US" sz="3400">
                <a:solidFill>
                  <a:srgbClr val="FFFFFF"/>
                </a:solidFill>
                <a:latin typeface="Arial Bold"/>
              </a:rPr>
              <a:t>Presented By :</a:t>
            </a:r>
          </a:p>
        </p:txBody>
      </p:sp>
      <p:sp>
        <p:nvSpPr>
          <p:cNvPr id="18" name="TextBox 18"/>
          <p:cNvSpPr txBox="1"/>
          <p:nvPr/>
        </p:nvSpPr>
        <p:spPr>
          <a:xfrm>
            <a:off x="13147960" y="8109026"/>
            <a:ext cx="2498626" cy="581025"/>
          </a:xfrm>
          <a:prstGeom prst="rect">
            <a:avLst/>
          </a:prstGeom>
        </p:spPr>
        <p:txBody>
          <a:bodyPr lIns="0" tIns="0" rIns="0" bIns="0" rtlCol="0" anchor="t">
            <a:spAutoFit/>
          </a:bodyPr>
          <a:lstStyle/>
          <a:p>
            <a:pPr>
              <a:lnSpc>
                <a:spcPts val="4200"/>
              </a:lnSpc>
            </a:pPr>
            <a:r>
              <a:rPr lang="en-US" sz="3000">
                <a:solidFill>
                  <a:srgbClr val="FFFFFF"/>
                </a:solidFill>
                <a:latin typeface="Arial"/>
              </a:rPr>
              <a:t>Manshi Shukla</a:t>
            </a:r>
          </a:p>
        </p:txBody>
      </p:sp>
      <p:sp>
        <p:nvSpPr>
          <p:cNvPr id="19" name="TextBox 19"/>
          <p:cNvSpPr txBox="1"/>
          <p:nvPr/>
        </p:nvSpPr>
        <p:spPr>
          <a:xfrm>
            <a:off x="12801601" y="8809990"/>
            <a:ext cx="3409074" cy="521335"/>
          </a:xfrm>
          <a:prstGeom prst="rect">
            <a:avLst/>
          </a:prstGeom>
        </p:spPr>
        <p:txBody>
          <a:bodyPr wrap="square" lIns="0" tIns="0" rIns="0" bIns="0" rtlCol="0" anchor="t">
            <a:spAutoFit/>
          </a:bodyPr>
          <a:lstStyle/>
          <a:p>
            <a:pPr algn="ctr">
              <a:lnSpc>
                <a:spcPts val="4340"/>
              </a:lnSpc>
            </a:pPr>
            <a:r>
              <a:rPr lang="en-US" sz="2800" dirty="0">
                <a:solidFill>
                  <a:srgbClr val="FFFFFF"/>
                </a:solidFill>
                <a:latin typeface="Canva Sans"/>
              </a:rPr>
              <a:t>2111640580034</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422998" y="942975"/>
            <a:ext cx="8245002" cy="859210"/>
          </a:xfrm>
          <a:prstGeom prst="rect">
            <a:avLst/>
          </a:prstGeom>
        </p:spPr>
        <p:txBody>
          <a:bodyPr wrap="square" lIns="0" tIns="0" rIns="0" bIns="0" rtlCol="0" anchor="t">
            <a:spAutoFit/>
          </a:bodyPr>
          <a:lstStyle/>
          <a:p>
            <a:pPr>
              <a:lnSpc>
                <a:spcPts val="6720"/>
              </a:lnSpc>
            </a:pPr>
            <a:r>
              <a:rPr lang="en-US" sz="6600" dirty="0">
                <a:solidFill>
                  <a:srgbClr val="000000"/>
                </a:solidFill>
                <a:latin typeface="Times New Roman" panose="02020603050405020304" pitchFamily="18" charset="0"/>
                <a:cs typeface="Times New Roman" panose="02020603050405020304" pitchFamily="18" charset="0"/>
              </a:rPr>
              <a:t>PROPOSED SYSTEM</a:t>
            </a:r>
          </a:p>
        </p:txBody>
      </p:sp>
      <p:sp>
        <p:nvSpPr>
          <p:cNvPr id="3" name="TextBox 3"/>
          <p:cNvSpPr txBox="1"/>
          <p:nvPr/>
        </p:nvSpPr>
        <p:spPr>
          <a:xfrm>
            <a:off x="2047320" y="2083521"/>
            <a:ext cx="9451201" cy="6855851"/>
          </a:xfrm>
          <a:prstGeom prst="rect">
            <a:avLst/>
          </a:prstGeom>
        </p:spPr>
        <p:txBody>
          <a:bodyPr lIns="0" tIns="0" rIns="0" bIns="0" rtlCol="0" anchor="t">
            <a:spAutoFit/>
          </a:bodyPr>
          <a:lstStyle/>
          <a:p>
            <a:pPr>
              <a:lnSpc>
                <a:spcPct val="150000"/>
              </a:lnSpc>
            </a:pPr>
            <a:r>
              <a:rPr lang="en-US" sz="2500" dirty="0">
                <a:latin typeface="Times New Roman" panose="02020603050405020304" pitchFamily="18" charset="0"/>
                <a:cs typeface="Times New Roman" panose="02020603050405020304" pitchFamily="18" charset="0"/>
              </a:rPr>
              <a:t>Share-A-bite is a web platform connecting donors with needy people. Donors can easily list their excess food, while the needy can search and request food based on location. Real-time communication tools and user verification features ensure a safe and efficient food donation experience.</a:t>
            </a:r>
          </a:p>
          <a:p>
            <a:pPr>
              <a:lnSpc>
                <a:spcPct val="150000"/>
              </a:lnSpc>
            </a:pPr>
            <a:r>
              <a:rPr lang="en-US" sz="2500" dirty="0">
                <a:latin typeface="Times New Roman" panose="02020603050405020304" pitchFamily="18" charset="0"/>
                <a:cs typeface="Times New Roman" panose="02020603050405020304" pitchFamily="18" charset="0"/>
              </a:rPr>
              <a:t>So, there are the highlighted points-</a:t>
            </a:r>
          </a:p>
          <a:p>
            <a:pPr marL="342900" indent="-342900">
              <a:lnSpc>
                <a:spcPct val="15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Food Listings</a:t>
            </a:r>
          </a:p>
          <a:p>
            <a:pPr marL="342900" indent="-342900">
              <a:lnSpc>
                <a:spcPct val="15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Search and Filter </a:t>
            </a:r>
          </a:p>
          <a:p>
            <a:pPr marL="342900" indent="-342900">
              <a:lnSpc>
                <a:spcPct val="15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Scheduling</a:t>
            </a:r>
          </a:p>
          <a:p>
            <a:pPr marL="342900" indent="-342900">
              <a:lnSpc>
                <a:spcPct val="15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Communication</a:t>
            </a:r>
          </a:p>
          <a:p>
            <a:pPr marL="342900" indent="-342900">
              <a:lnSpc>
                <a:spcPct val="15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Verification and Safety</a:t>
            </a:r>
          </a:p>
          <a:p>
            <a:pPr marL="342900" indent="-342900">
              <a:lnSpc>
                <a:spcPct val="15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Feedback and Reviews</a:t>
            </a:r>
          </a:p>
          <a:p>
            <a:pPr>
              <a:lnSpc>
                <a:spcPct val="150000"/>
              </a:lnSpc>
            </a:pPr>
            <a:r>
              <a:rPr lang="en-US" sz="2500" dirty="0">
                <a:latin typeface="Times New Roman" panose="02020603050405020304" pitchFamily="18" charset="0"/>
                <a:cs typeface="Times New Roman" panose="02020603050405020304" pitchFamily="18" charset="0"/>
              </a:rPr>
              <a:t> </a:t>
            </a:r>
          </a:p>
        </p:txBody>
      </p:sp>
      <p:grpSp>
        <p:nvGrpSpPr>
          <p:cNvPr id="4" name="Group 4"/>
          <p:cNvGrpSpPr/>
          <p:nvPr/>
        </p:nvGrpSpPr>
        <p:grpSpPr>
          <a:xfrm>
            <a:off x="13794681" y="0"/>
            <a:ext cx="4493319" cy="10287000"/>
            <a:chOff x="0" y="0"/>
            <a:chExt cx="1519962" cy="3479800"/>
          </a:xfrm>
        </p:grpSpPr>
        <p:sp>
          <p:nvSpPr>
            <p:cNvPr id="5" name="Freeform 5"/>
            <p:cNvSpPr/>
            <p:nvPr/>
          </p:nvSpPr>
          <p:spPr>
            <a:xfrm>
              <a:off x="0" y="0"/>
              <a:ext cx="1519962" cy="3479800"/>
            </a:xfrm>
            <a:custGeom>
              <a:avLst/>
              <a:gdLst/>
              <a:ahLst/>
              <a:cxnLst/>
              <a:rect l="l" t="t" r="r" b="b"/>
              <a:pathLst>
                <a:path w="1519962" h="3479800">
                  <a:moveTo>
                    <a:pt x="0" y="0"/>
                  </a:moveTo>
                  <a:lnTo>
                    <a:pt x="1519962" y="0"/>
                  </a:lnTo>
                  <a:lnTo>
                    <a:pt x="1519962" y="3479800"/>
                  </a:lnTo>
                  <a:lnTo>
                    <a:pt x="0" y="3479800"/>
                  </a:lnTo>
                  <a:close/>
                </a:path>
              </a:pathLst>
            </a:custGeom>
            <a:solidFill>
              <a:srgbClr val="6FA82F"/>
            </a:solidFill>
          </p:spPr>
        </p:sp>
      </p:grpSp>
      <p:sp>
        <p:nvSpPr>
          <p:cNvPr id="6" name="Freeform 6"/>
          <p:cNvSpPr/>
          <p:nvPr/>
        </p:nvSpPr>
        <p:spPr>
          <a:xfrm>
            <a:off x="14127816" y="-389538"/>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2">
              <a:alphaModFix amt="37000"/>
              <a:extLst>
                <a:ext uri="{96DAC541-7B7A-43D3-8B79-37D633B846F1}">
                  <asvg:svgBlip xmlns:asvg="http://schemas.microsoft.com/office/drawing/2016/SVG/main" r:embed="rId3"/>
                </a:ext>
              </a:extLst>
            </a:blip>
            <a:stretch>
              <a:fillRect/>
            </a:stretch>
          </a:blipFill>
        </p:spPr>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8488534"/>
            <a:ext cx="18288000" cy="2666172"/>
            <a:chOff x="0" y="0"/>
            <a:chExt cx="6186311" cy="901890"/>
          </a:xfrm>
        </p:grpSpPr>
        <p:sp>
          <p:nvSpPr>
            <p:cNvPr id="3" name="Freeform 3"/>
            <p:cNvSpPr/>
            <p:nvPr/>
          </p:nvSpPr>
          <p:spPr>
            <a:xfrm>
              <a:off x="0" y="0"/>
              <a:ext cx="6186311" cy="901890"/>
            </a:xfrm>
            <a:custGeom>
              <a:avLst/>
              <a:gdLst/>
              <a:ahLst/>
              <a:cxnLst/>
              <a:rect l="l" t="t" r="r" b="b"/>
              <a:pathLst>
                <a:path w="6186311" h="901890">
                  <a:moveTo>
                    <a:pt x="0" y="0"/>
                  </a:moveTo>
                  <a:lnTo>
                    <a:pt x="6186311" y="0"/>
                  </a:lnTo>
                  <a:lnTo>
                    <a:pt x="6186311" y="901890"/>
                  </a:lnTo>
                  <a:lnTo>
                    <a:pt x="0" y="901890"/>
                  </a:lnTo>
                  <a:close/>
                </a:path>
              </a:pathLst>
            </a:custGeom>
            <a:solidFill>
              <a:srgbClr val="6FA82F"/>
            </a:solidFill>
          </p:spPr>
        </p:sp>
      </p:grpSp>
      <p:sp>
        <p:nvSpPr>
          <p:cNvPr id="4" name="Freeform 4"/>
          <p:cNvSpPr/>
          <p:nvPr/>
        </p:nvSpPr>
        <p:spPr>
          <a:xfrm>
            <a:off x="4092065" y="2357785"/>
            <a:ext cx="6621271" cy="5782489"/>
          </a:xfrm>
          <a:custGeom>
            <a:avLst/>
            <a:gdLst/>
            <a:ahLst/>
            <a:cxnLst/>
            <a:rect l="l" t="t" r="r" b="b"/>
            <a:pathLst>
              <a:path w="6621271" h="5782489">
                <a:moveTo>
                  <a:pt x="0" y="0"/>
                </a:moveTo>
                <a:lnTo>
                  <a:pt x="6621271" y="0"/>
                </a:lnTo>
                <a:lnTo>
                  <a:pt x="6621271" y="5782489"/>
                </a:lnTo>
                <a:lnTo>
                  <a:pt x="0" y="5782489"/>
                </a:lnTo>
                <a:lnTo>
                  <a:pt x="0" y="0"/>
                </a:lnTo>
                <a:close/>
              </a:path>
            </a:pathLst>
          </a:custGeom>
          <a:blipFill>
            <a:blip r:embed="rId2"/>
            <a:stretch>
              <a:fillRect t="-5845" r="-1213" b="-45591"/>
            </a:stretch>
          </a:blipFill>
        </p:spPr>
      </p:sp>
      <p:sp>
        <p:nvSpPr>
          <p:cNvPr id="5" name="TextBox 5"/>
          <p:cNvSpPr txBox="1"/>
          <p:nvPr/>
        </p:nvSpPr>
        <p:spPr>
          <a:xfrm>
            <a:off x="4648200" y="876300"/>
            <a:ext cx="8218954" cy="1641475"/>
          </a:xfrm>
          <a:prstGeom prst="rect">
            <a:avLst/>
          </a:prstGeom>
        </p:spPr>
        <p:txBody>
          <a:bodyPr wrap="square" lIns="0" tIns="0" rIns="0" bIns="0" rtlCol="0" anchor="t">
            <a:spAutoFit/>
          </a:bodyPr>
          <a:lstStyle/>
          <a:p>
            <a:pPr>
              <a:lnSpc>
                <a:spcPts val="6440"/>
              </a:lnSpc>
            </a:pPr>
            <a:r>
              <a:rPr lang="en-US" sz="6600" dirty="0">
                <a:solidFill>
                  <a:srgbClr val="000000"/>
                </a:solidFill>
                <a:latin typeface="Times New Roman" panose="02020603050405020304" pitchFamily="18" charset="0"/>
                <a:cs typeface="Times New Roman" panose="02020603050405020304" pitchFamily="18" charset="0"/>
              </a:rPr>
              <a:t>SYSTEM DIAGRAM</a:t>
            </a:r>
          </a:p>
          <a:p>
            <a:pPr>
              <a:lnSpc>
                <a:spcPts val="6440"/>
              </a:lnSpc>
            </a:pPr>
            <a:endParaRPr lang="en-US" sz="6600" dirty="0">
              <a:solidFill>
                <a:srgbClr val="000000"/>
              </a:solidFill>
              <a:latin typeface="Times New Roman" panose="02020603050405020304" pitchFamily="18" charset="0"/>
              <a:cs typeface="Times New Roman" panose="02020603050405020304" pitchFamily="18" charset="0"/>
            </a:endParaRPr>
          </a:p>
        </p:txBody>
      </p:sp>
      <p:sp>
        <p:nvSpPr>
          <p:cNvPr id="6" name="Freeform 6"/>
          <p:cNvSpPr/>
          <p:nvPr/>
        </p:nvSpPr>
        <p:spPr>
          <a:xfrm>
            <a:off x="13967081" y="-225023"/>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8762925"/>
            <a:ext cx="18288000" cy="1524075"/>
            <a:chOff x="0" y="0"/>
            <a:chExt cx="6186311" cy="515551"/>
          </a:xfrm>
        </p:grpSpPr>
        <p:sp>
          <p:nvSpPr>
            <p:cNvPr id="3" name="Freeform 3"/>
            <p:cNvSpPr/>
            <p:nvPr/>
          </p:nvSpPr>
          <p:spPr>
            <a:xfrm>
              <a:off x="0" y="0"/>
              <a:ext cx="6186311" cy="515551"/>
            </a:xfrm>
            <a:custGeom>
              <a:avLst/>
              <a:gdLst/>
              <a:ahLst/>
              <a:cxnLst/>
              <a:rect l="l" t="t" r="r" b="b"/>
              <a:pathLst>
                <a:path w="6186311" h="515551">
                  <a:moveTo>
                    <a:pt x="0" y="0"/>
                  </a:moveTo>
                  <a:lnTo>
                    <a:pt x="6186311" y="0"/>
                  </a:lnTo>
                  <a:lnTo>
                    <a:pt x="6186311" y="515551"/>
                  </a:lnTo>
                  <a:lnTo>
                    <a:pt x="0" y="515551"/>
                  </a:lnTo>
                  <a:close/>
                </a:path>
              </a:pathLst>
            </a:custGeom>
            <a:solidFill>
              <a:srgbClr val="6FA82F"/>
            </a:solidFill>
          </p:spPr>
        </p:sp>
      </p:grpSp>
      <p:sp>
        <p:nvSpPr>
          <p:cNvPr id="4" name="TextBox 4"/>
          <p:cNvSpPr txBox="1"/>
          <p:nvPr/>
        </p:nvSpPr>
        <p:spPr>
          <a:xfrm>
            <a:off x="2858736" y="5352969"/>
            <a:ext cx="2065922" cy="769621"/>
          </a:xfrm>
          <a:prstGeom prst="rect">
            <a:avLst/>
          </a:prstGeom>
        </p:spPr>
        <p:txBody>
          <a:bodyPr lIns="0" tIns="0" rIns="0" bIns="0" rtlCol="0" anchor="t">
            <a:spAutoFit/>
          </a:bodyPr>
          <a:lstStyle/>
          <a:p>
            <a:pPr algn="ctr">
              <a:lnSpc>
                <a:spcPts val="6449"/>
              </a:lnSpc>
              <a:spcBef>
                <a:spcPct val="0"/>
              </a:spcBef>
            </a:pPr>
            <a:r>
              <a:rPr lang="en-US" sz="4299">
                <a:solidFill>
                  <a:srgbClr val="FFFFFF"/>
                </a:solidFill>
                <a:latin typeface="Montserrat Ultra-Bold"/>
              </a:rPr>
              <a:t>2020</a:t>
            </a:r>
          </a:p>
        </p:txBody>
      </p:sp>
      <p:sp>
        <p:nvSpPr>
          <p:cNvPr id="5" name="TextBox 5"/>
          <p:cNvSpPr txBox="1"/>
          <p:nvPr/>
        </p:nvSpPr>
        <p:spPr>
          <a:xfrm>
            <a:off x="2102248" y="6277762"/>
            <a:ext cx="3578898" cy="1242060"/>
          </a:xfrm>
          <a:prstGeom prst="rect">
            <a:avLst/>
          </a:prstGeom>
        </p:spPr>
        <p:txBody>
          <a:bodyPr lIns="0" tIns="0" rIns="0" bIns="0" rtlCol="0" anchor="t">
            <a:spAutoFit/>
          </a:bodyPr>
          <a:lstStyle/>
          <a:p>
            <a:pPr algn="ctr">
              <a:lnSpc>
                <a:spcPts val="5099"/>
              </a:lnSpc>
            </a:pPr>
            <a:r>
              <a:rPr lang="en-US" sz="3399">
                <a:solidFill>
                  <a:srgbClr val="FFFFFF"/>
                </a:solidFill>
                <a:latin typeface="Poppins Light"/>
              </a:rPr>
              <a:t>work</a:t>
            </a:r>
          </a:p>
          <a:p>
            <a:pPr algn="ctr">
              <a:lnSpc>
                <a:spcPts val="5099"/>
              </a:lnSpc>
            </a:pPr>
            <a:r>
              <a:rPr lang="en-US" sz="3399">
                <a:solidFill>
                  <a:srgbClr val="FFFFFF"/>
                </a:solidFill>
                <a:latin typeface="Poppins Light"/>
              </a:rPr>
              <a:t>award</a:t>
            </a:r>
          </a:p>
        </p:txBody>
      </p:sp>
      <p:sp>
        <p:nvSpPr>
          <p:cNvPr id="6" name="TextBox 6"/>
          <p:cNvSpPr txBox="1"/>
          <p:nvPr/>
        </p:nvSpPr>
        <p:spPr>
          <a:xfrm>
            <a:off x="8111039" y="5352969"/>
            <a:ext cx="2065922" cy="769621"/>
          </a:xfrm>
          <a:prstGeom prst="rect">
            <a:avLst/>
          </a:prstGeom>
        </p:spPr>
        <p:txBody>
          <a:bodyPr lIns="0" tIns="0" rIns="0" bIns="0" rtlCol="0" anchor="t">
            <a:spAutoFit/>
          </a:bodyPr>
          <a:lstStyle/>
          <a:p>
            <a:pPr algn="ctr">
              <a:lnSpc>
                <a:spcPts val="6449"/>
              </a:lnSpc>
              <a:spcBef>
                <a:spcPct val="0"/>
              </a:spcBef>
            </a:pPr>
            <a:r>
              <a:rPr lang="en-US" sz="4299">
                <a:solidFill>
                  <a:srgbClr val="FFFFFF"/>
                </a:solidFill>
                <a:latin typeface="Montserrat Ultra-Bold"/>
              </a:rPr>
              <a:t>2021</a:t>
            </a:r>
          </a:p>
        </p:txBody>
      </p:sp>
      <p:sp>
        <p:nvSpPr>
          <p:cNvPr id="7" name="TextBox 7"/>
          <p:cNvSpPr txBox="1"/>
          <p:nvPr/>
        </p:nvSpPr>
        <p:spPr>
          <a:xfrm>
            <a:off x="13363342" y="5352969"/>
            <a:ext cx="2065922" cy="769621"/>
          </a:xfrm>
          <a:prstGeom prst="rect">
            <a:avLst/>
          </a:prstGeom>
        </p:spPr>
        <p:txBody>
          <a:bodyPr lIns="0" tIns="0" rIns="0" bIns="0" rtlCol="0" anchor="t">
            <a:spAutoFit/>
          </a:bodyPr>
          <a:lstStyle/>
          <a:p>
            <a:pPr algn="ctr">
              <a:lnSpc>
                <a:spcPts val="6449"/>
              </a:lnSpc>
              <a:spcBef>
                <a:spcPct val="0"/>
              </a:spcBef>
            </a:pPr>
            <a:r>
              <a:rPr lang="en-US" sz="4299">
                <a:solidFill>
                  <a:srgbClr val="FFFFFF"/>
                </a:solidFill>
                <a:latin typeface="Montserrat Ultra-Bold"/>
              </a:rPr>
              <a:t>2022</a:t>
            </a:r>
          </a:p>
        </p:txBody>
      </p:sp>
      <p:sp>
        <p:nvSpPr>
          <p:cNvPr id="8" name="TextBox 8"/>
          <p:cNvSpPr txBox="1"/>
          <p:nvPr/>
        </p:nvSpPr>
        <p:spPr>
          <a:xfrm>
            <a:off x="2248978" y="2061163"/>
            <a:ext cx="13234385" cy="5797869"/>
          </a:xfrm>
          <a:prstGeom prst="rect">
            <a:avLst/>
          </a:prstGeom>
        </p:spPr>
        <p:txBody>
          <a:bodyPr lIns="0" tIns="0" rIns="0" bIns="0" rtlCol="0" anchor="t">
            <a:spAutoFit/>
          </a:bodyPr>
          <a:lstStyle/>
          <a:p>
            <a:pPr>
              <a:lnSpc>
                <a:spcPts val="5099"/>
              </a:lnSpc>
            </a:pPr>
            <a:r>
              <a:rPr lang="en-IN" sz="2500" dirty="0">
                <a:latin typeface="Times New Roman" panose="02020603050405020304" pitchFamily="18" charset="0"/>
                <a:cs typeface="Times New Roman" panose="02020603050405020304" pitchFamily="18" charset="0"/>
              </a:rPr>
              <a:t>There is a large amount of food that is wasted every year and millions of people die because of food .and the existing system provides services for donating rupees, not food directly, and is not robust enough. So I want to create such a website or platform on which anyone can give food to hungry people or those who have an actual need for food if they have more than sufficient food and a needy person who wants to access this food they can access easily.</a:t>
            </a:r>
          </a:p>
          <a:p>
            <a:pPr>
              <a:lnSpc>
                <a:spcPts val="5099"/>
              </a:lnSpc>
            </a:pPr>
            <a:r>
              <a:rPr lang="en-IN" sz="2500" dirty="0">
                <a:latin typeface="Times New Roman" panose="02020603050405020304" pitchFamily="18" charset="0"/>
                <a:cs typeface="Times New Roman" panose="02020603050405020304" pitchFamily="18" charset="0"/>
              </a:rPr>
              <a:t>it is a way to help people who are struggling with poverty and hunger, and it can also help to reduce food waste. So basically I want to create a website that will bridge the gap between donors and needy people.</a:t>
            </a:r>
          </a:p>
          <a:p>
            <a:pPr>
              <a:lnSpc>
                <a:spcPts val="5099"/>
              </a:lnSpc>
            </a:pPr>
            <a:endParaRPr lang="en-US" sz="2500" dirty="0">
              <a:latin typeface="Times New Roman" panose="02020603050405020304" pitchFamily="18" charset="0"/>
              <a:cs typeface="Times New Roman" panose="02020603050405020304" pitchFamily="18" charset="0"/>
            </a:endParaRPr>
          </a:p>
        </p:txBody>
      </p:sp>
      <p:sp>
        <p:nvSpPr>
          <p:cNvPr id="9" name="TextBox 9"/>
          <p:cNvSpPr txBox="1"/>
          <p:nvPr/>
        </p:nvSpPr>
        <p:spPr>
          <a:xfrm>
            <a:off x="7354551" y="6277762"/>
            <a:ext cx="3578898" cy="1242060"/>
          </a:xfrm>
          <a:prstGeom prst="rect">
            <a:avLst/>
          </a:prstGeom>
        </p:spPr>
        <p:txBody>
          <a:bodyPr lIns="0" tIns="0" rIns="0" bIns="0" rtlCol="0" anchor="t">
            <a:spAutoFit/>
          </a:bodyPr>
          <a:lstStyle/>
          <a:p>
            <a:pPr algn="ctr">
              <a:lnSpc>
                <a:spcPts val="5099"/>
              </a:lnSpc>
            </a:pPr>
            <a:r>
              <a:rPr lang="en-US" sz="3399" dirty="0">
                <a:solidFill>
                  <a:srgbClr val="FFFFFF"/>
                </a:solidFill>
                <a:latin typeface="Poppins Light"/>
              </a:rPr>
              <a:t>work</a:t>
            </a:r>
          </a:p>
          <a:p>
            <a:pPr algn="ctr">
              <a:lnSpc>
                <a:spcPts val="5099"/>
              </a:lnSpc>
            </a:pPr>
            <a:r>
              <a:rPr lang="en-US" sz="3399" dirty="0">
                <a:solidFill>
                  <a:srgbClr val="FFFFFF"/>
                </a:solidFill>
                <a:latin typeface="Poppins Light"/>
              </a:rPr>
              <a:t>award</a:t>
            </a:r>
          </a:p>
        </p:txBody>
      </p:sp>
      <p:sp>
        <p:nvSpPr>
          <p:cNvPr id="10" name="TextBox 10"/>
          <p:cNvSpPr txBox="1"/>
          <p:nvPr/>
        </p:nvSpPr>
        <p:spPr>
          <a:xfrm>
            <a:off x="12606854" y="6194932"/>
            <a:ext cx="3578898" cy="1242060"/>
          </a:xfrm>
          <a:prstGeom prst="rect">
            <a:avLst/>
          </a:prstGeom>
        </p:spPr>
        <p:txBody>
          <a:bodyPr lIns="0" tIns="0" rIns="0" bIns="0" rtlCol="0" anchor="t">
            <a:spAutoFit/>
          </a:bodyPr>
          <a:lstStyle/>
          <a:p>
            <a:pPr algn="ctr">
              <a:lnSpc>
                <a:spcPts val="5099"/>
              </a:lnSpc>
            </a:pPr>
            <a:r>
              <a:rPr lang="en-US" sz="3399" dirty="0">
                <a:solidFill>
                  <a:srgbClr val="FFFFFF"/>
                </a:solidFill>
                <a:latin typeface="Poppins Light"/>
              </a:rPr>
              <a:t>work</a:t>
            </a:r>
          </a:p>
          <a:p>
            <a:pPr algn="ctr">
              <a:lnSpc>
                <a:spcPts val="5099"/>
              </a:lnSpc>
            </a:pPr>
            <a:r>
              <a:rPr lang="en-US" sz="3399" dirty="0">
                <a:solidFill>
                  <a:srgbClr val="FFFFFF"/>
                </a:solidFill>
                <a:latin typeface="Poppins Light"/>
              </a:rPr>
              <a:t>award</a:t>
            </a:r>
          </a:p>
        </p:txBody>
      </p:sp>
      <p:sp>
        <p:nvSpPr>
          <p:cNvPr id="11" name="TextBox 11"/>
          <p:cNvSpPr txBox="1"/>
          <p:nvPr/>
        </p:nvSpPr>
        <p:spPr>
          <a:xfrm>
            <a:off x="4900077" y="969153"/>
            <a:ext cx="5797517" cy="884858"/>
          </a:xfrm>
          <a:prstGeom prst="rect">
            <a:avLst/>
          </a:prstGeom>
        </p:spPr>
        <p:txBody>
          <a:bodyPr wrap="square" lIns="0" tIns="0" rIns="0" bIns="0" rtlCol="0" anchor="t">
            <a:spAutoFit/>
          </a:bodyPr>
          <a:lstStyle/>
          <a:p>
            <a:pPr>
              <a:lnSpc>
                <a:spcPts val="6860"/>
              </a:lnSpc>
              <a:spcBef>
                <a:spcPct val="0"/>
              </a:spcBef>
            </a:pPr>
            <a:r>
              <a:rPr lang="en-US" sz="6600" dirty="0">
                <a:latin typeface="Times New Roman" panose="02020603050405020304" pitchFamily="18" charset="0"/>
                <a:cs typeface="Times New Roman" panose="02020603050405020304" pitchFamily="18" charset="0"/>
              </a:rPr>
              <a:t>CONCLUSION</a:t>
            </a:r>
          </a:p>
        </p:txBody>
      </p:sp>
      <p:sp>
        <p:nvSpPr>
          <p:cNvPr id="12" name="Freeform 12"/>
          <p:cNvSpPr/>
          <p:nvPr/>
        </p:nvSpPr>
        <p:spPr>
          <a:xfrm>
            <a:off x="14127816" y="-389538"/>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2">
              <a:alphaModFix amt="37000"/>
              <a:extLst>
                <a:ext uri="{96DAC541-7B7A-43D3-8B79-37D633B846F1}">
                  <asvg:svgBlip xmlns:asvg="http://schemas.microsoft.com/office/drawing/2016/SVG/main" r:embed="rId3"/>
                </a:ext>
              </a:extLst>
            </a:blip>
            <a:stretch>
              <a:fillRect/>
            </a:stretch>
          </a:blipFill>
        </p:spPr>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182600" y="0"/>
            <a:ext cx="5105400" cy="10287000"/>
            <a:chOff x="0" y="0"/>
            <a:chExt cx="2395362" cy="3479800"/>
          </a:xfrm>
        </p:grpSpPr>
        <p:sp>
          <p:nvSpPr>
            <p:cNvPr id="3" name="Freeform 3"/>
            <p:cNvSpPr/>
            <p:nvPr/>
          </p:nvSpPr>
          <p:spPr>
            <a:xfrm>
              <a:off x="0" y="0"/>
              <a:ext cx="2395362" cy="3479800"/>
            </a:xfrm>
            <a:custGeom>
              <a:avLst/>
              <a:gdLst/>
              <a:ahLst/>
              <a:cxnLst/>
              <a:rect l="l" t="t" r="r" b="b"/>
              <a:pathLst>
                <a:path w="2395362" h="3479800">
                  <a:moveTo>
                    <a:pt x="0" y="0"/>
                  </a:moveTo>
                  <a:lnTo>
                    <a:pt x="2395362" y="0"/>
                  </a:lnTo>
                  <a:lnTo>
                    <a:pt x="2395362" y="3479800"/>
                  </a:lnTo>
                  <a:lnTo>
                    <a:pt x="0" y="3479800"/>
                  </a:lnTo>
                  <a:close/>
                </a:path>
              </a:pathLst>
            </a:custGeom>
            <a:solidFill>
              <a:srgbClr val="6FA82F"/>
            </a:solidFill>
          </p:spPr>
        </p:sp>
      </p:grpSp>
      <p:sp>
        <p:nvSpPr>
          <p:cNvPr id="4" name="TextBox 4"/>
          <p:cNvSpPr txBox="1"/>
          <p:nvPr/>
        </p:nvSpPr>
        <p:spPr>
          <a:xfrm>
            <a:off x="2922401" y="1943100"/>
            <a:ext cx="6503128" cy="820738"/>
          </a:xfrm>
          <a:prstGeom prst="rect">
            <a:avLst/>
          </a:prstGeom>
        </p:spPr>
        <p:txBody>
          <a:bodyPr lIns="0" tIns="0" rIns="0" bIns="0" rtlCol="0" anchor="t">
            <a:spAutoFit/>
          </a:bodyPr>
          <a:lstStyle/>
          <a:p>
            <a:pPr marL="0" lvl="0" indent="0" algn="l">
              <a:lnSpc>
                <a:spcPts val="6440"/>
              </a:lnSpc>
              <a:spcBef>
                <a:spcPct val="0"/>
              </a:spcBef>
            </a:pPr>
            <a:r>
              <a:rPr lang="en-US" sz="6600" dirty="0">
                <a:solidFill>
                  <a:srgbClr val="000000"/>
                </a:solidFill>
                <a:latin typeface="Times New Roman" panose="02020603050405020304" pitchFamily="18" charset="0"/>
                <a:cs typeface="Times New Roman" panose="02020603050405020304" pitchFamily="18" charset="0"/>
              </a:rPr>
              <a:t>FUTURE SCOPE</a:t>
            </a:r>
          </a:p>
        </p:txBody>
      </p:sp>
      <p:sp>
        <p:nvSpPr>
          <p:cNvPr id="5" name="TextBox 5"/>
          <p:cNvSpPr txBox="1"/>
          <p:nvPr/>
        </p:nvSpPr>
        <p:spPr>
          <a:xfrm>
            <a:off x="2885530" y="3390900"/>
            <a:ext cx="7842589" cy="3208764"/>
          </a:xfrm>
          <a:prstGeom prst="rect">
            <a:avLst/>
          </a:prstGeom>
        </p:spPr>
        <p:txBody>
          <a:bodyPr lIns="0" tIns="0" rIns="0" bIns="0" rtlCol="0" anchor="t">
            <a:spAutoFit/>
          </a:bodyPr>
          <a:lstStyle/>
          <a:p>
            <a:pPr>
              <a:lnSpc>
                <a:spcPts val="5099"/>
              </a:lnSpc>
            </a:pPr>
            <a:r>
              <a:rPr lang="en-US" sz="3000" dirty="0">
                <a:latin typeface="Times New Roman" panose="02020603050405020304" pitchFamily="18" charset="0"/>
                <a:cs typeface="Times New Roman" panose="02020603050405020304" pitchFamily="18" charset="0"/>
              </a:rPr>
              <a:t>1.   Expansion of Geographic Reach:</a:t>
            </a:r>
          </a:p>
          <a:p>
            <a:pPr>
              <a:lnSpc>
                <a:spcPts val="5099"/>
              </a:lnSpc>
            </a:pPr>
            <a:r>
              <a:rPr lang="en-US" sz="3000" dirty="0">
                <a:latin typeface="Times New Roman" panose="02020603050405020304" pitchFamily="18" charset="0"/>
                <a:cs typeface="Times New Roman" panose="02020603050405020304" pitchFamily="18" charset="0"/>
              </a:rPr>
              <a:t>2.   Enhanced Mobile Accessibility: </a:t>
            </a:r>
          </a:p>
          <a:p>
            <a:pPr>
              <a:lnSpc>
                <a:spcPts val="5099"/>
              </a:lnSpc>
            </a:pPr>
            <a:r>
              <a:rPr lang="en-US" sz="3000" dirty="0">
                <a:latin typeface="Times New Roman" panose="02020603050405020304" pitchFamily="18" charset="0"/>
                <a:cs typeface="Times New Roman" panose="02020603050405020304" pitchFamily="18" charset="0"/>
              </a:rPr>
              <a:t>3.   Integration of Advanced Technologies: </a:t>
            </a:r>
          </a:p>
          <a:p>
            <a:pPr>
              <a:lnSpc>
                <a:spcPts val="5099"/>
              </a:lnSpc>
            </a:pPr>
            <a:r>
              <a:rPr lang="en-US" sz="3000" dirty="0">
                <a:latin typeface="Times New Roman" panose="02020603050405020304" pitchFamily="18" charset="0"/>
                <a:cs typeface="Times New Roman" panose="02020603050405020304" pitchFamily="18" charset="0"/>
              </a:rPr>
              <a:t>4.   Diversification of Food Donations: </a:t>
            </a:r>
          </a:p>
          <a:p>
            <a:pPr algn="ctr">
              <a:lnSpc>
                <a:spcPts val="5099"/>
              </a:lnSpc>
            </a:pPr>
            <a:endParaRPr lang="en-US" sz="3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127816" y="-389538"/>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2">
              <a:alphaModFix amt="37000"/>
              <a:extLst>
                <a:ext uri="{96DAC541-7B7A-43D3-8B79-37D633B846F1}">
                  <asvg:svgBlip xmlns:asvg="http://schemas.microsoft.com/office/drawing/2016/SVG/main" r:embed="rId3"/>
                </a:ext>
              </a:extLst>
            </a:blip>
            <a:stretch>
              <a:fillRect/>
            </a:stretch>
          </a:blipFill>
        </p:spPr>
      </p:sp>
      <p:sp>
        <p:nvSpPr>
          <p:cNvPr id="3" name="Freeform 3"/>
          <p:cNvSpPr/>
          <p:nvPr/>
        </p:nvSpPr>
        <p:spPr>
          <a:xfrm>
            <a:off x="-8096825" y="9688245"/>
            <a:ext cx="10707049" cy="5858897"/>
          </a:xfrm>
          <a:custGeom>
            <a:avLst/>
            <a:gdLst/>
            <a:ahLst/>
            <a:cxnLst/>
            <a:rect l="l" t="t" r="r" b="b"/>
            <a:pathLst>
              <a:path w="10707049" h="5858897">
                <a:moveTo>
                  <a:pt x="0" y="0"/>
                </a:moveTo>
                <a:lnTo>
                  <a:pt x="10707049" y="0"/>
                </a:lnTo>
                <a:lnTo>
                  <a:pt x="10707049" y="5858897"/>
                </a:lnTo>
                <a:lnTo>
                  <a:pt x="0" y="5858897"/>
                </a:lnTo>
                <a:lnTo>
                  <a:pt x="0" y="0"/>
                </a:lnTo>
                <a:close/>
              </a:path>
            </a:pathLst>
          </a:custGeom>
          <a:blipFill>
            <a:blip r:embed="rId4"/>
            <a:stretch>
              <a:fillRect/>
            </a:stretch>
          </a:blipFill>
        </p:spPr>
      </p:sp>
      <p:sp>
        <p:nvSpPr>
          <p:cNvPr id="4" name="TextBox 4"/>
          <p:cNvSpPr txBox="1"/>
          <p:nvPr/>
        </p:nvSpPr>
        <p:spPr>
          <a:xfrm>
            <a:off x="2640872" y="1582137"/>
            <a:ext cx="6503128" cy="820738"/>
          </a:xfrm>
          <a:prstGeom prst="rect">
            <a:avLst/>
          </a:prstGeom>
        </p:spPr>
        <p:txBody>
          <a:bodyPr lIns="0" tIns="0" rIns="0" bIns="0" rtlCol="0" anchor="t">
            <a:spAutoFit/>
          </a:bodyPr>
          <a:lstStyle/>
          <a:p>
            <a:pPr>
              <a:lnSpc>
                <a:spcPts val="6440"/>
              </a:lnSpc>
            </a:pPr>
            <a:r>
              <a:rPr lang="en-US" sz="6600" dirty="0">
                <a:solidFill>
                  <a:srgbClr val="000000"/>
                </a:solidFill>
                <a:latin typeface="Times New Roman" panose="02020603050405020304" pitchFamily="18" charset="0"/>
                <a:cs typeface="Times New Roman" panose="02020603050405020304" pitchFamily="18" charset="0"/>
              </a:rPr>
              <a:t>BIBLIOGRAPHY</a:t>
            </a:r>
          </a:p>
        </p:txBody>
      </p:sp>
      <p:sp>
        <p:nvSpPr>
          <p:cNvPr id="5" name="TextBox 5"/>
          <p:cNvSpPr txBox="1"/>
          <p:nvPr/>
        </p:nvSpPr>
        <p:spPr>
          <a:xfrm>
            <a:off x="2610224" y="2890097"/>
            <a:ext cx="12450336" cy="5190716"/>
          </a:xfrm>
          <a:prstGeom prst="rect">
            <a:avLst/>
          </a:prstGeom>
        </p:spPr>
        <p:txBody>
          <a:bodyPr lIns="0" tIns="0" rIns="0" bIns="0" rtlCol="0" anchor="t">
            <a:spAutoFit/>
          </a:bodyPr>
          <a:lstStyle/>
          <a:p>
            <a:pPr>
              <a:lnSpc>
                <a:spcPts val="5099"/>
              </a:lnSpc>
            </a:pPr>
            <a:r>
              <a:rPr lang="en-US" sz="3399" dirty="0">
                <a:solidFill>
                  <a:srgbClr val="000000"/>
                </a:solidFill>
                <a:latin typeface="Times New Roman" panose="02020603050405020304" pitchFamily="18" charset="0"/>
                <a:cs typeface="Times New Roman" panose="02020603050405020304" pitchFamily="18" charset="0"/>
              </a:rPr>
              <a:t>Web reference-</a:t>
            </a:r>
          </a:p>
          <a:p>
            <a:pPr>
              <a:lnSpc>
                <a:spcPts val="5099"/>
              </a:lnSpc>
            </a:pPr>
            <a:r>
              <a:rPr lang="en-US" sz="3399" dirty="0">
                <a:solidFill>
                  <a:srgbClr val="737373"/>
                </a:solidFill>
                <a:latin typeface="Times New Roman" panose="02020603050405020304" pitchFamily="18" charset="0"/>
                <a:cs typeface="Times New Roman" panose="02020603050405020304" pitchFamily="18" charset="0"/>
                <a:hlinkClick r:id="rId5"/>
              </a:rPr>
              <a:t>https://www.donateinkind.in/leftover-food-donation</a:t>
            </a:r>
            <a:endParaRPr lang="en-US" sz="3399" dirty="0">
              <a:solidFill>
                <a:srgbClr val="737373"/>
              </a:solidFill>
              <a:latin typeface="Times New Roman" panose="02020603050405020304" pitchFamily="18" charset="0"/>
              <a:cs typeface="Times New Roman" panose="02020603050405020304" pitchFamily="18" charset="0"/>
            </a:endParaRPr>
          </a:p>
          <a:p>
            <a:pPr>
              <a:lnSpc>
                <a:spcPts val="5099"/>
              </a:lnSpc>
            </a:pPr>
            <a:r>
              <a:rPr lang="en-US" sz="3399" dirty="0">
                <a:solidFill>
                  <a:srgbClr val="737373"/>
                </a:solidFill>
                <a:latin typeface="Times New Roman" panose="02020603050405020304" pitchFamily="18" charset="0"/>
                <a:cs typeface="Times New Roman" panose="02020603050405020304" pitchFamily="18" charset="0"/>
              </a:rPr>
              <a:t> </a:t>
            </a:r>
            <a:r>
              <a:rPr lang="en-US" sz="3399" dirty="0">
                <a:solidFill>
                  <a:srgbClr val="737373"/>
                </a:solidFill>
                <a:latin typeface="Times New Roman" panose="02020603050405020304" pitchFamily="18" charset="0"/>
                <a:cs typeface="Times New Roman" panose="02020603050405020304" pitchFamily="18" charset="0"/>
                <a:hlinkClick r:id="rId6"/>
              </a:rPr>
              <a:t>https://www.nofoodwaste.org/donation-new</a:t>
            </a:r>
            <a:r>
              <a:rPr lang="en-US" sz="3399">
                <a:solidFill>
                  <a:srgbClr val="737373"/>
                </a:solidFill>
                <a:latin typeface="Times New Roman" panose="02020603050405020304" pitchFamily="18" charset="0"/>
                <a:cs typeface="Times New Roman" panose="02020603050405020304" pitchFamily="18" charset="0"/>
                <a:hlinkClick r:id="rId6"/>
              </a:rPr>
              <a:t>.html</a:t>
            </a:r>
            <a:endParaRPr lang="en-US" sz="3399" dirty="0">
              <a:solidFill>
                <a:srgbClr val="737373"/>
              </a:solidFill>
              <a:latin typeface="Times New Roman" panose="02020603050405020304" pitchFamily="18" charset="0"/>
              <a:cs typeface="Times New Roman" panose="02020603050405020304" pitchFamily="18" charset="0"/>
            </a:endParaRPr>
          </a:p>
          <a:p>
            <a:pPr>
              <a:lnSpc>
                <a:spcPts val="5099"/>
              </a:lnSpc>
            </a:pPr>
            <a:r>
              <a:rPr lang="en-US" sz="3399">
                <a:solidFill>
                  <a:srgbClr val="737373"/>
                </a:solidFill>
                <a:latin typeface="Times New Roman" panose="02020603050405020304" pitchFamily="18" charset="0"/>
                <a:cs typeface="Times New Roman" panose="02020603050405020304" pitchFamily="18" charset="0"/>
              </a:rPr>
              <a:t>https</a:t>
            </a:r>
            <a:r>
              <a:rPr lang="en-US" sz="3399" dirty="0">
                <a:solidFill>
                  <a:srgbClr val="737373"/>
                </a:solidFill>
                <a:latin typeface="Times New Roman" panose="02020603050405020304" pitchFamily="18" charset="0"/>
                <a:cs typeface="Times New Roman" panose="02020603050405020304" pitchFamily="18" charset="0"/>
              </a:rPr>
              <a:t>://www.indiafoodbanking.org/about/ </a:t>
            </a:r>
            <a:r>
              <a:rPr lang="en-US" sz="3399" dirty="0">
                <a:solidFill>
                  <a:srgbClr val="737373"/>
                </a:solidFill>
                <a:latin typeface="Times New Roman" panose="02020603050405020304" pitchFamily="18" charset="0"/>
                <a:cs typeface="Times New Roman" panose="02020603050405020304" pitchFamily="18" charset="0"/>
                <a:hlinkClick r:id="rId7"/>
              </a:rPr>
              <a:t>https://robinhoodarmy.com</a:t>
            </a:r>
            <a:endParaRPr lang="en-US" sz="3399" dirty="0">
              <a:solidFill>
                <a:srgbClr val="737373"/>
              </a:solidFill>
              <a:latin typeface="Times New Roman" panose="02020603050405020304" pitchFamily="18" charset="0"/>
              <a:cs typeface="Times New Roman" panose="02020603050405020304" pitchFamily="18" charset="0"/>
            </a:endParaRPr>
          </a:p>
          <a:p>
            <a:pPr>
              <a:lnSpc>
                <a:spcPts val="5099"/>
              </a:lnSpc>
            </a:pPr>
            <a:r>
              <a:rPr lang="en-US" sz="3399" dirty="0">
                <a:solidFill>
                  <a:srgbClr val="737373"/>
                </a:solidFill>
                <a:latin typeface="Times New Roman" panose="02020603050405020304" pitchFamily="18" charset="0"/>
                <a:cs typeface="Times New Roman" panose="02020603050405020304" pitchFamily="18" charset="0"/>
                <a:hlinkClick r:id="rId8"/>
              </a:rPr>
              <a:t>https://youtu.be/VtRdpXCgP-g?si=YxVQB5lC7ESuBE9e</a:t>
            </a:r>
            <a:endParaRPr lang="en-US" sz="3399" dirty="0">
              <a:solidFill>
                <a:srgbClr val="737373"/>
              </a:solidFill>
              <a:latin typeface="Times New Roman" panose="02020603050405020304" pitchFamily="18" charset="0"/>
              <a:cs typeface="Times New Roman" panose="02020603050405020304" pitchFamily="18" charset="0"/>
            </a:endParaRPr>
          </a:p>
          <a:p>
            <a:pPr>
              <a:lnSpc>
                <a:spcPts val="5099"/>
              </a:lnSpc>
            </a:pPr>
            <a:endParaRPr lang="en-US" sz="3399" dirty="0">
              <a:solidFill>
                <a:srgbClr val="737373"/>
              </a:solidFill>
              <a:latin typeface="Times New Roman" panose="02020603050405020304" pitchFamily="18" charset="0"/>
              <a:cs typeface="Times New Roman" panose="02020603050405020304" pitchFamily="18" charset="0"/>
            </a:endParaRPr>
          </a:p>
          <a:p>
            <a:pPr>
              <a:lnSpc>
                <a:spcPts val="5099"/>
              </a:lnSpc>
            </a:pPr>
            <a:endParaRPr lang="en-US" sz="3399" dirty="0">
              <a:solidFill>
                <a:srgbClr val="737373"/>
              </a:solidFill>
              <a:latin typeface="Poppins Light"/>
            </a:endParaRPr>
          </a:p>
          <a:p>
            <a:pPr>
              <a:lnSpc>
                <a:spcPts val="5099"/>
              </a:lnSpc>
            </a:pPr>
            <a:endParaRPr lang="en-US" sz="3399" dirty="0">
              <a:solidFill>
                <a:srgbClr val="737373"/>
              </a:solidFill>
              <a:latin typeface="Poppins Light"/>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635967" y="-443457"/>
            <a:ext cx="19559933" cy="11173914"/>
            <a:chOff x="0" y="0"/>
            <a:chExt cx="6339713" cy="3621659"/>
          </a:xfrm>
        </p:grpSpPr>
        <p:sp>
          <p:nvSpPr>
            <p:cNvPr id="3" name="Freeform 3"/>
            <p:cNvSpPr/>
            <p:nvPr/>
          </p:nvSpPr>
          <p:spPr>
            <a:xfrm>
              <a:off x="63500" y="63500"/>
              <a:ext cx="6212713" cy="3494659"/>
            </a:xfrm>
            <a:custGeom>
              <a:avLst/>
              <a:gdLst/>
              <a:ahLst/>
              <a:cxnLst/>
              <a:rect l="l" t="t" r="r" b="b"/>
              <a:pathLst>
                <a:path w="6212713" h="3494659">
                  <a:moveTo>
                    <a:pt x="6212713" y="0"/>
                  </a:moveTo>
                  <a:lnTo>
                    <a:pt x="6212713" y="3494659"/>
                  </a:lnTo>
                  <a:lnTo>
                    <a:pt x="0" y="3494659"/>
                  </a:lnTo>
                  <a:lnTo>
                    <a:pt x="0" y="0"/>
                  </a:lnTo>
                  <a:lnTo>
                    <a:pt x="6212713" y="0"/>
                  </a:lnTo>
                  <a:close/>
                </a:path>
              </a:pathLst>
            </a:custGeom>
            <a:blipFill>
              <a:blip r:embed="rId2"/>
              <a:stretch>
                <a:fillRect t="-16666" b="-16666"/>
              </a:stretch>
            </a:blipFill>
          </p:spPr>
        </p:sp>
        <p:sp>
          <p:nvSpPr>
            <p:cNvPr id="4" name="Freeform 4"/>
            <p:cNvSpPr/>
            <p:nvPr/>
          </p:nvSpPr>
          <p:spPr>
            <a:xfrm>
              <a:off x="0" y="0"/>
              <a:ext cx="6339713" cy="3621659"/>
            </a:xfrm>
            <a:custGeom>
              <a:avLst/>
              <a:gdLst/>
              <a:ahLst/>
              <a:cxnLst/>
              <a:rect l="l" t="t" r="r" b="b"/>
              <a:pathLst>
                <a:path w="6339713" h="3621659">
                  <a:moveTo>
                    <a:pt x="6339713" y="0"/>
                  </a:moveTo>
                  <a:lnTo>
                    <a:pt x="6339713" y="3621659"/>
                  </a:lnTo>
                  <a:lnTo>
                    <a:pt x="0" y="3621659"/>
                  </a:lnTo>
                  <a:lnTo>
                    <a:pt x="0" y="0"/>
                  </a:lnTo>
                  <a:lnTo>
                    <a:pt x="6339713" y="0"/>
                  </a:lnTo>
                  <a:close/>
                </a:path>
              </a:pathLst>
            </a:custGeom>
            <a:blipFill>
              <a:blip r:embed="rId3"/>
              <a:stretch>
                <a:fillRect l="-1" r="-1"/>
              </a:stretch>
            </a:blipFill>
          </p:spPr>
        </p:sp>
      </p:grpSp>
      <p:grpSp>
        <p:nvGrpSpPr>
          <p:cNvPr id="5" name="Group 5"/>
          <p:cNvGrpSpPr/>
          <p:nvPr/>
        </p:nvGrpSpPr>
        <p:grpSpPr>
          <a:xfrm>
            <a:off x="6116638" y="0"/>
            <a:ext cx="6054725" cy="10287000"/>
            <a:chOff x="0" y="0"/>
            <a:chExt cx="2048142" cy="3479800"/>
          </a:xfrm>
        </p:grpSpPr>
        <p:sp>
          <p:nvSpPr>
            <p:cNvPr id="6" name="Freeform 6"/>
            <p:cNvSpPr/>
            <p:nvPr/>
          </p:nvSpPr>
          <p:spPr>
            <a:xfrm>
              <a:off x="0" y="0"/>
              <a:ext cx="2048141" cy="3479800"/>
            </a:xfrm>
            <a:custGeom>
              <a:avLst/>
              <a:gdLst/>
              <a:ahLst/>
              <a:cxnLst/>
              <a:rect l="l" t="t" r="r" b="b"/>
              <a:pathLst>
                <a:path w="2048141" h="3479800">
                  <a:moveTo>
                    <a:pt x="0" y="0"/>
                  </a:moveTo>
                  <a:lnTo>
                    <a:pt x="2048141" y="0"/>
                  </a:lnTo>
                  <a:lnTo>
                    <a:pt x="2048141" y="3479800"/>
                  </a:lnTo>
                  <a:lnTo>
                    <a:pt x="0" y="3479800"/>
                  </a:lnTo>
                  <a:close/>
                </a:path>
              </a:pathLst>
            </a:custGeom>
            <a:solidFill>
              <a:srgbClr val="6FA82F"/>
            </a:solidFill>
          </p:spPr>
        </p:sp>
      </p:grpSp>
      <p:grpSp>
        <p:nvGrpSpPr>
          <p:cNvPr id="7" name="Group 7"/>
          <p:cNvGrpSpPr/>
          <p:nvPr/>
        </p:nvGrpSpPr>
        <p:grpSpPr>
          <a:xfrm>
            <a:off x="3605476" y="2028119"/>
            <a:ext cx="11077047" cy="6230761"/>
            <a:chOff x="0" y="0"/>
            <a:chExt cx="11289030" cy="6350000"/>
          </a:xfrm>
        </p:grpSpPr>
        <p:sp>
          <p:nvSpPr>
            <p:cNvPr id="8" name="Freeform 8"/>
            <p:cNvSpPr/>
            <p:nvPr/>
          </p:nvSpPr>
          <p:spPr>
            <a:xfrm>
              <a:off x="0" y="0"/>
              <a:ext cx="11287760" cy="6350000"/>
            </a:xfrm>
            <a:custGeom>
              <a:avLst/>
              <a:gdLst/>
              <a:ahLst/>
              <a:cxnLst/>
              <a:rect l="l" t="t" r="r" b="b"/>
              <a:pathLst>
                <a:path w="11287760" h="6350000">
                  <a:moveTo>
                    <a:pt x="0" y="5824220"/>
                  </a:moveTo>
                  <a:lnTo>
                    <a:pt x="0" y="525780"/>
                  </a:lnTo>
                  <a:cubicBezTo>
                    <a:pt x="0" y="234950"/>
                    <a:pt x="234950" y="0"/>
                    <a:pt x="525780" y="0"/>
                  </a:cubicBezTo>
                  <a:lnTo>
                    <a:pt x="10761980" y="0"/>
                  </a:lnTo>
                  <a:cubicBezTo>
                    <a:pt x="11052810" y="0"/>
                    <a:pt x="11287760" y="234950"/>
                    <a:pt x="11287760" y="525780"/>
                  </a:cubicBezTo>
                  <a:lnTo>
                    <a:pt x="11287760" y="5822950"/>
                  </a:lnTo>
                  <a:cubicBezTo>
                    <a:pt x="11287760" y="6113780"/>
                    <a:pt x="11052810" y="6348730"/>
                    <a:pt x="10761980" y="6348730"/>
                  </a:cubicBezTo>
                  <a:lnTo>
                    <a:pt x="525780" y="6348730"/>
                  </a:lnTo>
                  <a:cubicBezTo>
                    <a:pt x="236220" y="6350000"/>
                    <a:pt x="0" y="6115050"/>
                    <a:pt x="0" y="5824220"/>
                  </a:cubicBezTo>
                  <a:close/>
                </a:path>
              </a:pathLst>
            </a:custGeom>
            <a:blipFill>
              <a:blip r:embed="rId4"/>
              <a:stretch>
                <a:fillRect t="-16673" b="-16673"/>
              </a:stretch>
            </a:blipFill>
          </p:spPr>
        </p:sp>
      </p:grpSp>
      <p:grpSp>
        <p:nvGrpSpPr>
          <p:cNvPr id="9" name="Group 9"/>
          <p:cNvGrpSpPr/>
          <p:nvPr/>
        </p:nvGrpSpPr>
        <p:grpSpPr>
          <a:xfrm>
            <a:off x="4037355" y="2297539"/>
            <a:ext cx="10911790" cy="6174185"/>
            <a:chOff x="0" y="0"/>
            <a:chExt cx="17824089" cy="10085350"/>
          </a:xfrm>
        </p:grpSpPr>
        <p:sp>
          <p:nvSpPr>
            <p:cNvPr id="10" name="Freeform 10"/>
            <p:cNvSpPr/>
            <p:nvPr/>
          </p:nvSpPr>
          <p:spPr>
            <a:xfrm>
              <a:off x="0" y="0"/>
              <a:ext cx="17824090" cy="10085350"/>
            </a:xfrm>
            <a:custGeom>
              <a:avLst/>
              <a:gdLst/>
              <a:ahLst/>
              <a:cxnLst/>
              <a:rect l="l" t="t" r="r" b="b"/>
              <a:pathLst>
                <a:path w="17824090" h="10085350">
                  <a:moveTo>
                    <a:pt x="17699630" y="59690"/>
                  </a:moveTo>
                  <a:cubicBezTo>
                    <a:pt x="17735189" y="59690"/>
                    <a:pt x="17764399" y="88900"/>
                    <a:pt x="17764399" y="124460"/>
                  </a:cubicBezTo>
                  <a:lnTo>
                    <a:pt x="17764399" y="9960890"/>
                  </a:lnTo>
                  <a:cubicBezTo>
                    <a:pt x="17764399" y="9996450"/>
                    <a:pt x="17735189" y="10025660"/>
                    <a:pt x="17699630" y="10025660"/>
                  </a:cubicBezTo>
                  <a:lnTo>
                    <a:pt x="124460" y="10025660"/>
                  </a:lnTo>
                  <a:cubicBezTo>
                    <a:pt x="88900" y="10025660"/>
                    <a:pt x="59690" y="9996450"/>
                    <a:pt x="59690" y="9960890"/>
                  </a:cubicBezTo>
                  <a:lnTo>
                    <a:pt x="59690" y="124460"/>
                  </a:lnTo>
                  <a:cubicBezTo>
                    <a:pt x="59690" y="88900"/>
                    <a:pt x="88900" y="59690"/>
                    <a:pt x="124460" y="59690"/>
                  </a:cubicBezTo>
                  <a:lnTo>
                    <a:pt x="17699630" y="59690"/>
                  </a:lnTo>
                  <a:moveTo>
                    <a:pt x="17699630" y="0"/>
                  </a:moveTo>
                  <a:lnTo>
                    <a:pt x="124460" y="0"/>
                  </a:lnTo>
                  <a:cubicBezTo>
                    <a:pt x="55880" y="0"/>
                    <a:pt x="0" y="55880"/>
                    <a:pt x="0" y="124460"/>
                  </a:cubicBezTo>
                  <a:lnTo>
                    <a:pt x="0" y="9960890"/>
                  </a:lnTo>
                  <a:cubicBezTo>
                    <a:pt x="0" y="10029470"/>
                    <a:pt x="55880" y="10085350"/>
                    <a:pt x="124460" y="10085350"/>
                  </a:cubicBezTo>
                  <a:lnTo>
                    <a:pt x="17699630" y="10085350"/>
                  </a:lnTo>
                  <a:cubicBezTo>
                    <a:pt x="17768210" y="10085350"/>
                    <a:pt x="17824090" y="10029470"/>
                    <a:pt x="17824090" y="9960890"/>
                  </a:cubicBezTo>
                  <a:lnTo>
                    <a:pt x="17824090" y="124460"/>
                  </a:lnTo>
                  <a:cubicBezTo>
                    <a:pt x="17824089" y="55880"/>
                    <a:pt x="17768210" y="0"/>
                    <a:pt x="17699630" y="0"/>
                  </a:cubicBezTo>
                  <a:close/>
                </a:path>
              </a:pathLst>
            </a:custGeom>
            <a:solidFill>
              <a:srgbClr val="008037"/>
            </a:solidFill>
          </p:spPr>
        </p:sp>
      </p:grpSp>
      <p:sp>
        <p:nvSpPr>
          <p:cNvPr id="11" name="TextBox 11"/>
          <p:cNvSpPr txBox="1"/>
          <p:nvPr/>
        </p:nvSpPr>
        <p:spPr>
          <a:xfrm>
            <a:off x="5255174" y="3889410"/>
            <a:ext cx="7777651" cy="1467485"/>
          </a:xfrm>
          <a:prstGeom prst="rect">
            <a:avLst/>
          </a:prstGeom>
        </p:spPr>
        <p:txBody>
          <a:bodyPr lIns="0" tIns="0" rIns="0" bIns="0" rtlCol="0" anchor="t">
            <a:spAutoFit/>
          </a:bodyPr>
          <a:lstStyle/>
          <a:p>
            <a:pPr algn="ctr">
              <a:lnSpc>
                <a:spcPts val="12039"/>
              </a:lnSpc>
            </a:pPr>
            <a:r>
              <a:rPr lang="en-US" sz="8599">
                <a:solidFill>
                  <a:srgbClr val="FFFFFF"/>
                </a:solidFill>
                <a:latin typeface="Montserrat Ultra-Bold"/>
              </a:rPr>
              <a:t>THANKS YOU</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6745503" y="5987683"/>
            <a:ext cx="2791588" cy="0"/>
          </a:xfrm>
          <a:prstGeom prst="line">
            <a:avLst/>
          </a:prstGeom>
          <a:ln w="47625" cap="rnd">
            <a:solidFill>
              <a:srgbClr val="6FA82F"/>
            </a:solidFill>
            <a:prstDash val="solid"/>
            <a:headEnd type="none" w="sm" len="sm"/>
            <a:tailEnd type="none" w="sm" len="sm"/>
          </a:ln>
        </p:spPr>
      </p:sp>
      <p:grpSp>
        <p:nvGrpSpPr>
          <p:cNvPr id="3" name="Group 3"/>
          <p:cNvGrpSpPr/>
          <p:nvPr/>
        </p:nvGrpSpPr>
        <p:grpSpPr>
          <a:xfrm>
            <a:off x="11280099" y="0"/>
            <a:ext cx="3916719" cy="10287000"/>
            <a:chOff x="0" y="0"/>
            <a:chExt cx="1324915" cy="3479800"/>
          </a:xfrm>
        </p:grpSpPr>
        <p:sp>
          <p:nvSpPr>
            <p:cNvPr id="4" name="Freeform 4"/>
            <p:cNvSpPr/>
            <p:nvPr/>
          </p:nvSpPr>
          <p:spPr>
            <a:xfrm>
              <a:off x="0" y="0"/>
              <a:ext cx="1324915" cy="3479800"/>
            </a:xfrm>
            <a:custGeom>
              <a:avLst/>
              <a:gdLst/>
              <a:ahLst/>
              <a:cxnLst/>
              <a:rect l="l" t="t" r="r" b="b"/>
              <a:pathLst>
                <a:path w="1324915" h="3479800">
                  <a:moveTo>
                    <a:pt x="0" y="0"/>
                  </a:moveTo>
                  <a:lnTo>
                    <a:pt x="1324915" y="0"/>
                  </a:lnTo>
                  <a:lnTo>
                    <a:pt x="1324915" y="3479800"/>
                  </a:lnTo>
                  <a:lnTo>
                    <a:pt x="0" y="3479800"/>
                  </a:lnTo>
                  <a:close/>
                </a:path>
              </a:pathLst>
            </a:custGeom>
            <a:solidFill>
              <a:srgbClr val="6FA82F"/>
            </a:solidFill>
          </p:spPr>
        </p:sp>
      </p:grpSp>
      <p:grpSp>
        <p:nvGrpSpPr>
          <p:cNvPr id="5" name="Group 5"/>
          <p:cNvGrpSpPr/>
          <p:nvPr/>
        </p:nvGrpSpPr>
        <p:grpSpPr>
          <a:xfrm>
            <a:off x="9537091" y="1442132"/>
            <a:ext cx="7402735" cy="7402735"/>
            <a:chOff x="0" y="0"/>
            <a:chExt cx="6350000" cy="6350000"/>
          </a:xfrm>
        </p:grpSpPr>
        <p:sp>
          <p:nvSpPr>
            <p:cNvPr id="6" name="Freeform 6"/>
            <p:cNvSpPr/>
            <p:nvPr/>
          </p:nvSpPr>
          <p:spPr>
            <a:xfrm>
              <a:off x="0" y="0"/>
              <a:ext cx="6350000" cy="6351270"/>
            </a:xfrm>
            <a:custGeom>
              <a:avLst/>
              <a:gdLst/>
              <a:ahLst/>
              <a:cxnLst/>
              <a:rect l="l" t="t" r="r" b="b"/>
              <a:pathLst>
                <a:path w="6350000" h="6351270">
                  <a:moveTo>
                    <a:pt x="0" y="5955030"/>
                  </a:moveTo>
                  <a:lnTo>
                    <a:pt x="0" y="394970"/>
                  </a:lnTo>
                  <a:cubicBezTo>
                    <a:pt x="0" y="176530"/>
                    <a:pt x="176530" y="0"/>
                    <a:pt x="394970" y="0"/>
                  </a:cubicBezTo>
                  <a:lnTo>
                    <a:pt x="5956300" y="0"/>
                  </a:lnTo>
                  <a:cubicBezTo>
                    <a:pt x="6173470" y="0"/>
                    <a:pt x="6350000" y="176530"/>
                    <a:pt x="6350000" y="394970"/>
                  </a:cubicBezTo>
                  <a:lnTo>
                    <a:pt x="6350000" y="5956300"/>
                  </a:lnTo>
                  <a:cubicBezTo>
                    <a:pt x="6350000" y="6174740"/>
                    <a:pt x="6173470" y="6351270"/>
                    <a:pt x="5955030" y="6351270"/>
                  </a:cubicBezTo>
                  <a:lnTo>
                    <a:pt x="394970" y="6351270"/>
                  </a:lnTo>
                  <a:cubicBezTo>
                    <a:pt x="176530" y="6350000"/>
                    <a:pt x="0" y="6173470"/>
                    <a:pt x="0" y="5955030"/>
                  </a:cubicBezTo>
                  <a:close/>
                </a:path>
              </a:pathLst>
            </a:custGeom>
            <a:blipFill>
              <a:blip r:embed="rId2"/>
              <a:stretch>
                <a:fillRect l="-25242" r="-25242"/>
              </a:stretch>
            </a:blipFill>
          </p:spPr>
        </p:sp>
      </p:grpSp>
      <p:grpSp>
        <p:nvGrpSpPr>
          <p:cNvPr id="7" name="Group 7"/>
          <p:cNvGrpSpPr/>
          <p:nvPr/>
        </p:nvGrpSpPr>
        <p:grpSpPr>
          <a:xfrm>
            <a:off x="1806879" y="5459528"/>
            <a:ext cx="5379154" cy="1008686"/>
            <a:chOff x="0" y="0"/>
            <a:chExt cx="5169901" cy="969447"/>
          </a:xfrm>
        </p:grpSpPr>
        <p:sp>
          <p:nvSpPr>
            <p:cNvPr id="8" name="Freeform 8"/>
            <p:cNvSpPr/>
            <p:nvPr/>
          </p:nvSpPr>
          <p:spPr>
            <a:xfrm>
              <a:off x="0" y="0"/>
              <a:ext cx="5169901" cy="969447"/>
            </a:xfrm>
            <a:custGeom>
              <a:avLst/>
              <a:gdLst/>
              <a:ahLst/>
              <a:cxnLst/>
              <a:rect l="l" t="t" r="r" b="b"/>
              <a:pathLst>
                <a:path w="5169901" h="969447">
                  <a:moveTo>
                    <a:pt x="5045441" y="969447"/>
                  </a:moveTo>
                  <a:lnTo>
                    <a:pt x="124460" y="969447"/>
                  </a:lnTo>
                  <a:cubicBezTo>
                    <a:pt x="55880" y="969447"/>
                    <a:pt x="0" y="913567"/>
                    <a:pt x="0" y="844987"/>
                  </a:cubicBezTo>
                  <a:lnTo>
                    <a:pt x="0" y="124460"/>
                  </a:lnTo>
                  <a:cubicBezTo>
                    <a:pt x="0" y="55880"/>
                    <a:pt x="55880" y="0"/>
                    <a:pt x="124460" y="0"/>
                  </a:cubicBezTo>
                  <a:lnTo>
                    <a:pt x="5045441" y="0"/>
                  </a:lnTo>
                  <a:cubicBezTo>
                    <a:pt x="5114021" y="0"/>
                    <a:pt x="5169901" y="55880"/>
                    <a:pt x="5169901" y="124460"/>
                  </a:cubicBezTo>
                  <a:lnTo>
                    <a:pt x="5169901" y="844987"/>
                  </a:lnTo>
                  <a:cubicBezTo>
                    <a:pt x="5169901" y="913567"/>
                    <a:pt x="5114021" y="969447"/>
                    <a:pt x="5045441" y="969447"/>
                  </a:cubicBezTo>
                  <a:close/>
                </a:path>
              </a:pathLst>
            </a:custGeom>
            <a:solidFill>
              <a:srgbClr val="6FA82F"/>
            </a:solidFill>
          </p:spPr>
        </p:sp>
      </p:grpSp>
      <p:grpSp>
        <p:nvGrpSpPr>
          <p:cNvPr id="9" name="Group 9"/>
          <p:cNvGrpSpPr/>
          <p:nvPr/>
        </p:nvGrpSpPr>
        <p:grpSpPr>
          <a:xfrm>
            <a:off x="10703298" y="2466545"/>
            <a:ext cx="7311250" cy="7319927"/>
            <a:chOff x="0" y="0"/>
            <a:chExt cx="8950291" cy="8960914"/>
          </a:xfrm>
        </p:grpSpPr>
        <p:sp>
          <p:nvSpPr>
            <p:cNvPr id="10" name="Freeform 10"/>
            <p:cNvSpPr/>
            <p:nvPr/>
          </p:nvSpPr>
          <p:spPr>
            <a:xfrm>
              <a:off x="0" y="0"/>
              <a:ext cx="8950292" cy="8960914"/>
            </a:xfrm>
            <a:custGeom>
              <a:avLst/>
              <a:gdLst/>
              <a:ahLst/>
              <a:cxnLst/>
              <a:rect l="l" t="t" r="r" b="b"/>
              <a:pathLst>
                <a:path w="8950292" h="8960914">
                  <a:moveTo>
                    <a:pt x="8825831" y="59690"/>
                  </a:moveTo>
                  <a:cubicBezTo>
                    <a:pt x="8861392" y="59690"/>
                    <a:pt x="8890602" y="88900"/>
                    <a:pt x="8890602" y="124460"/>
                  </a:cubicBezTo>
                  <a:lnTo>
                    <a:pt x="8890602" y="8836454"/>
                  </a:lnTo>
                  <a:cubicBezTo>
                    <a:pt x="8890602" y="8872014"/>
                    <a:pt x="8861392" y="8901223"/>
                    <a:pt x="8825831" y="8901223"/>
                  </a:cubicBezTo>
                  <a:lnTo>
                    <a:pt x="124460" y="8901223"/>
                  </a:lnTo>
                  <a:cubicBezTo>
                    <a:pt x="88900" y="8901223"/>
                    <a:pt x="59690" y="8872014"/>
                    <a:pt x="59690" y="8836454"/>
                  </a:cubicBezTo>
                  <a:lnTo>
                    <a:pt x="59690" y="124460"/>
                  </a:lnTo>
                  <a:cubicBezTo>
                    <a:pt x="59690" y="88900"/>
                    <a:pt x="88900" y="59690"/>
                    <a:pt x="124460" y="59690"/>
                  </a:cubicBezTo>
                  <a:lnTo>
                    <a:pt x="8825831" y="59690"/>
                  </a:lnTo>
                  <a:moveTo>
                    <a:pt x="8825831" y="0"/>
                  </a:moveTo>
                  <a:lnTo>
                    <a:pt x="124460" y="0"/>
                  </a:lnTo>
                  <a:cubicBezTo>
                    <a:pt x="55880" y="0"/>
                    <a:pt x="0" y="55880"/>
                    <a:pt x="0" y="124460"/>
                  </a:cubicBezTo>
                  <a:lnTo>
                    <a:pt x="0" y="8836454"/>
                  </a:lnTo>
                  <a:cubicBezTo>
                    <a:pt x="0" y="8905034"/>
                    <a:pt x="55880" y="8960914"/>
                    <a:pt x="124460" y="8960914"/>
                  </a:cubicBezTo>
                  <a:lnTo>
                    <a:pt x="8825832" y="8960914"/>
                  </a:lnTo>
                  <a:cubicBezTo>
                    <a:pt x="8894411" y="8960914"/>
                    <a:pt x="8950292" y="8905034"/>
                    <a:pt x="8950292" y="8836454"/>
                  </a:cubicBezTo>
                  <a:lnTo>
                    <a:pt x="8950292" y="124460"/>
                  </a:lnTo>
                  <a:cubicBezTo>
                    <a:pt x="8950292" y="55880"/>
                    <a:pt x="8894411" y="0"/>
                    <a:pt x="8825831" y="0"/>
                  </a:cubicBezTo>
                  <a:close/>
                </a:path>
              </a:pathLst>
            </a:custGeom>
            <a:solidFill>
              <a:srgbClr val="008037"/>
            </a:solidFill>
          </p:spPr>
        </p:sp>
      </p:grpSp>
      <p:sp>
        <p:nvSpPr>
          <p:cNvPr id="11" name="TextBox 11"/>
          <p:cNvSpPr txBox="1"/>
          <p:nvPr/>
        </p:nvSpPr>
        <p:spPr>
          <a:xfrm>
            <a:off x="1991420" y="5618114"/>
            <a:ext cx="5194613" cy="662939"/>
          </a:xfrm>
          <a:prstGeom prst="rect">
            <a:avLst/>
          </a:prstGeom>
        </p:spPr>
        <p:txBody>
          <a:bodyPr lIns="0" tIns="0" rIns="0" bIns="0" rtlCol="0" anchor="t">
            <a:spAutoFit/>
          </a:bodyPr>
          <a:lstStyle/>
          <a:p>
            <a:pPr algn="ctr">
              <a:lnSpc>
                <a:spcPts val="5460"/>
              </a:lnSpc>
            </a:pPr>
            <a:r>
              <a:rPr lang="en-US" sz="3900" spc="58" dirty="0">
                <a:solidFill>
                  <a:srgbClr val="FFFFFF"/>
                </a:solidFill>
                <a:latin typeface="Times New Roman" panose="02020603050405020304" pitchFamily="18" charset="0"/>
                <a:cs typeface="Times New Roman" panose="02020603050405020304" pitchFamily="18" charset="0"/>
              </a:rPr>
              <a:t>Manshi Shukla</a:t>
            </a:r>
          </a:p>
        </p:txBody>
      </p:sp>
      <p:sp>
        <p:nvSpPr>
          <p:cNvPr id="12" name="TextBox 12"/>
          <p:cNvSpPr txBox="1"/>
          <p:nvPr/>
        </p:nvSpPr>
        <p:spPr>
          <a:xfrm>
            <a:off x="1366349" y="1989940"/>
            <a:ext cx="7777651" cy="1467485"/>
          </a:xfrm>
          <a:prstGeom prst="rect">
            <a:avLst/>
          </a:prstGeom>
        </p:spPr>
        <p:txBody>
          <a:bodyPr lIns="0" tIns="0" rIns="0" bIns="0" rtlCol="0" anchor="t">
            <a:spAutoFit/>
          </a:bodyPr>
          <a:lstStyle/>
          <a:p>
            <a:pPr>
              <a:lnSpc>
                <a:spcPts val="12039"/>
              </a:lnSpc>
            </a:pPr>
            <a:r>
              <a:rPr lang="en-US" sz="8599" dirty="0">
                <a:solidFill>
                  <a:srgbClr val="008037"/>
                </a:solidFill>
                <a:latin typeface="Montserrat Ultra-Bold"/>
              </a:rPr>
              <a:t>Share-A-bite</a:t>
            </a:r>
          </a:p>
        </p:txBody>
      </p:sp>
      <p:sp>
        <p:nvSpPr>
          <p:cNvPr id="13" name="TextBox 13"/>
          <p:cNvSpPr txBox="1"/>
          <p:nvPr/>
        </p:nvSpPr>
        <p:spPr>
          <a:xfrm>
            <a:off x="1806879" y="4530091"/>
            <a:ext cx="7708668" cy="589072"/>
          </a:xfrm>
          <a:prstGeom prst="rect">
            <a:avLst/>
          </a:prstGeom>
        </p:spPr>
        <p:txBody>
          <a:bodyPr lIns="0" tIns="0" rIns="0" bIns="0" rtlCol="0" anchor="t">
            <a:spAutoFit/>
          </a:bodyPr>
          <a:lstStyle/>
          <a:p>
            <a:pPr>
              <a:lnSpc>
                <a:spcPts val="5040"/>
              </a:lnSpc>
            </a:pPr>
            <a:r>
              <a:rPr lang="en-US" sz="3600" spc="54" dirty="0">
                <a:solidFill>
                  <a:srgbClr val="000000"/>
                </a:solidFill>
                <a:latin typeface="Times New Roman" panose="02020603050405020304" pitchFamily="18" charset="0"/>
                <a:cs typeface="Times New Roman" panose="02020603050405020304" pitchFamily="18" charset="0"/>
              </a:rPr>
              <a:t>Presented by-</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8231041">
            <a:off x="13216914" y="-2949524"/>
            <a:ext cx="3889773" cy="12559257"/>
          </a:xfrm>
          <a:custGeom>
            <a:avLst/>
            <a:gdLst/>
            <a:ahLst/>
            <a:cxnLst/>
            <a:rect l="l" t="t" r="r" b="b"/>
            <a:pathLst>
              <a:path w="3889773" h="12559257">
                <a:moveTo>
                  <a:pt x="0" y="0"/>
                </a:moveTo>
                <a:lnTo>
                  <a:pt x="3889773" y="0"/>
                </a:lnTo>
                <a:lnTo>
                  <a:pt x="3889773" y="12559257"/>
                </a:lnTo>
                <a:lnTo>
                  <a:pt x="0" y="12559257"/>
                </a:lnTo>
                <a:lnTo>
                  <a:pt x="0" y="0"/>
                </a:lnTo>
                <a:close/>
              </a:path>
            </a:pathLst>
          </a:custGeom>
          <a:blipFill>
            <a:blip r:embed="rId2">
              <a:extLst>
                <a:ext uri="{96DAC541-7B7A-43D3-8B79-37D633B846F1}">
                  <asvg:svgBlip xmlns:asvg="http://schemas.microsoft.com/office/drawing/2016/SVG/main" r:embed="rId3"/>
                </a:ext>
              </a:extLst>
            </a:blip>
            <a:stretch>
              <a:fillRect l="-525794" t="-40822" b="-52994"/>
            </a:stretch>
          </a:blipFill>
        </p:spPr>
      </p:sp>
      <p:sp>
        <p:nvSpPr>
          <p:cNvPr id="3" name="TextBox 3"/>
          <p:cNvSpPr txBox="1"/>
          <p:nvPr/>
        </p:nvSpPr>
        <p:spPr>
          <a:xfrm>
            <a:off x="3829653" y="2034031"/>
            <a:ext cx="4803108" cy="8080417"/>
          </a:xfrm>
          <a:prstGeom prst="rect">
            <a:avLst/>
          </a:prstGeom>
        </p:spPr>
        <p:txBody>
          <a:bodyPr lIns="0" tIns="0" rIns="0" bIns="0" rtlCol="0" anchor="t">
            <a:spAutoFit/>
          </a:bodyPr>
          <a:lstStyle/>
          <a:p>
            <a:pPr marL="770255" lvl="1" indent="-457200">
              <a:lnSpc>
                <a:spcPts val="5770"/>
              </a:lnSpc>
              <a:buFont typeface="Wingdings" panose="05000000000000000000" pitchFamily="2" charset="2"/>
              <a:buChar char="Ø"/>
            </a:pPr>
            <a:r>
              <a:rPr lang="en-US" sz="2899" spc="130" dirty="0">
                <a:solidFill>
                  <a:srgbClr val="2A2E3A"/>
                </a:solidFill>
                <a:latin typeface="Times New Roman" panose="02020603050405020304" pitchFamily="18" charset="0"/>
                <a:cs typeface="Times New Roman" panose="02020603050405020304" pitchFamily="18" charset="0"/>
              </a:rPr>
              <a:t>Introduction</a:t>
            </a:r>
          </a:p>
          <a:p>
            <a:pPr marL="770255" lvl="1" indent="-457200">
              <a:lnSpc>
                <a:spcPts val="5770"/>
              </a:lnSpc>
              <a:buFont typeface="Wingdings" panose="05000000000000000000" pitchFamily="2" charset="2"/>
              <a:buChar char="Ø"/>
            </a:pPr>
            <a:r>
              <a:rPr lang="en-US" sz="2899" spc="130" dirty="0">
                <a:solidFill>
                  <a:srgbClr val="2A2E3A"/>
                </a:solidFill>
                <a:latin typeface="Times New Roman" panose="02020603050405020304" pitchFamily="18" charset="0"/>
                <a:cs typeface="Times New Roman" panose="02020603050405020304" pitchFamily="18" charset="0"/>
              </a:rPr>
              <a:t>Background</a:t>
            </a:r>
          </a:p>
          <a:p>
            <a:pPr marL="770255" lvl="1" indent="-457200">
              <a:lnSpc>
                <a:spcPts val="5770"/>
              </a:lnSpc>
              <a:buFont typeface="Wingdings" panose="05000000000000000000" pitchFamily="2" charset="2"/>
              <a:buChar char="Ø"/>
            </a:pPr>
            <a:r>
              <a:rPr lang="en-US" sz="2899" spc="130" dirty="0">
                <a:solidFill>
                  <a:srgbClr val="2A2E3A"/>
                </a:solidFill>
                <a:latin typeface="Times New Roman" panose="02020603050405020304" pitchFamily="18" charset="0"/>
                <a:cs typeface="Times New Roman" panose="02020603050405020304" pitchFamily="18" charset="0"/>
              </a:rPr>
              <a:t>Existing System</a:t>
            </a:r>
          </a:p>
          <a:p>
            <a:pPr marL="770255" lvl="1" indent="-457200">
              <a:lnSpc>
                <a:spcPts val="5770"/>
              </a:lnSpc>
              <a:buFont typeface="Wingdings" panose="05000000000000000000" pitchFamily="2" charset="2"/>
              <a:buChar char="Ø"/>
            </a:pPr>
            <a:r>
              <a:rPr lang="en-US" sz="2899" spc="130" dirty="0">
                <a:solidFill>
                  <a:srgbClr val="2A2E3A"/>
                </a:solidFill>
                <a:latin typeface="Times New Roman" panose="02020603050405020304" pitchFamily="18" charset="0"/>
                <a:cs typeface="Times New Roman" panose="02020603050405020304" pitchFamily="18" charset="0"/>
              </a:rPr>
              <a:t>Problem Statement</a:t>
            </a:r>
          </a:p>
          <a:p>
            <a:pPr marL="770255" lvl="1" indent="-457200">
              <a:lnSpc>
                <a:spcPts val="5770"/>
              </a:lnSpc>
              <a:buFont typeface="Wingdings" panose="05000000000000000000" pitchFamily="2" charset="2"/>
              <a:buChar char="Ø"/>
            </a:pPr>
            <a:r>
              <a:rPr lang="en-US" sz="2899" spc="130" dirty="0">
                <a:solidFill>
                  <a:srgbClr val="2A2E3A"/>
                </a:solidFill>
                <a:latin typeface="Times New Roman" panose="02020603050405020304" pitchFamily="18" charset="0"/>
                <a:cs typeface="Times New Roman" panose="02020603050405020304" pitchFamily="18" charset="0"/>
              </a:rPr>
              <a:t>Objectives</a:t>
            </a:r>
          </a:p>
          <a:p>
            <a:pPr marL="770255" lvl="1" indent="-457200">
              <a:lnSpc>
                <a:spcPts val="5770"/>
              </a:lnSpc>
              <a:buFont typeface="Wingdings" panose="05000000000000000000" pitchFamily="2" charset="2"/>
              <a:buChar char="Ø"/>
            </a:pPr>
            <a:r>
              <a:rPr lang="en-US" sz="2899" spc="130" dirty="0">
                <a:solidFill>
                  <a:srgbClr val="2A2E3A"/>
                </a:solidFill>
                <a:latin typeface="Times New Roman" panose="02020603050405020304" pitchFamily="18" charset="0"/>
                <a:cs typeface="Times New Roman" panose="02020603050405020304" pitchFamily="18" charset="0"/>
              </a:rPr>
              <a:t>Propose System</a:t>
            </a:r>
          </a:p>
          <a:p>
            <a:pPr marL="770255" lvl="1" indent="-457200">
              <a:lnSpc>
                <a:spcPts val="5770"/>
              </a:lnSpc>
              <a:buFont typeface="Wingdings" panose="05000000000000000000" pitchFamily="2" charset="2"/>
              <a:buChar char="Ø"/>
            </a:pPr>
            <a:r>
              <a:rPr lang="en-US" sz="2899" spc="130" dirty="0">
                <a:solidFill>
                  <a:srgbClr val="2A2E3A"/>
                </a:solidFill>
                <a:latin typeface="Times New Roman" panose="02020603050405020304" pitchFamily="18" charset="0"/>
                <a:cs typeface="Times New Roman" panose="02020603050405020304" pitchFamily="18" charset="0"/>
              </a:rPr>
              <a:t>System Diagram</a:t>
            </a:r>
          </a:p>
          <a:p>
            <a:pPr marL="770255" lvl="1" indent="-457200">
              <a:lnSpc>
                <a:spcPts val="5770"/>
              </a:lnSpc>
              <a:buFont typeface="Wingdings" panose="05000000000000000000" pitchFamily="2" charset="2"/>
              <a:buChar char="Ø"/>
            </a:pPr>
            <a:r>
              <a:rPr lang="en-US" sz="2899" spc="130" dirty="0">
                <a:solidFill>
                  <a:srgbClr val="2A2E3A"/>
                </a:solidFill>
                <a:latin typeface="Times New Roman" panose="02020603050405020304" pitchFamily="18" charset="0"/>
                <a:cs typeface="Times New Roman" panose="02020603050405020304" pitchFamily="18" charset="0"/>
              </a:rPr>
              <a:t>Conclusion</a:t>
            </a:r>
          </a:p>
          <a:p>
            <a:pPr marL="770255" lvl="1" indent="-457200">
              <a:lnSpc>
                <a:spcPts val="5770"/>
              </a:lnSpc>
              <a:buFont typeface="Wingdings" panose="05000000000000000000" pitchFamily="2" charset="2"/>
              <a:buChar char="Ø"/>
            </a:pPr>
            <a:r>
              <a:rPr lang="en-US" sz="2899" spc="130" dirty="0">
                <a:solidFill>
                  <a:srgbClr val="2A2E3A"/>
                </a:solidFill>
                <a:latin typeface="Times New Roman" panose="02020603050405020304" pitchFamily="18" charset="0"/>
                <a:cs typeface="Times New Roman" panose="02020603050405020304" pitchFamily="18" charset="0"/>
              </a:rPr>
              <a:t>Bibliography</a:t>
            </a:r>
          </a:p>
          <a:p>
            <a:pPr marL="770255" lvl="1" indent="-457200">
              <a:lnSpc>
                <a:spcPts val="5770"/>
              </a:lnSpc>
              <a:buFont typeface="Wingdings" panose="05000000000000000000" pitchFamily="2" charset="2"/>
              <a:buChar char="Ø"/>
            </a:pPr>
            <a:r>
              <a:rPr lang="en-US" sz="2899" spc="130" dirty="0">
                <a:solidFill>
                  <a:srgbClr val="2A2E3A"/>
                </a:solidFill>
                <a:latin typeface="Times New Roman" panose="02020603050405020304" pitchFamily="18" charset="0"/>
                <a:cs typeface="Times New Roman" panose="02020603050405020304" pitchFamily="18" charset="0"/>
              </a:rPr>
              <a:t>Future Scope</a:t>
            </a:r>
          </a:p>
          <a:p>
            <a:pPr marL="0" lvl="0" indent="0" algn="l">
              <a:lnSpc>
                <a:spcPts val="5770"/>
              </a:lnSpc>
            </a:pPr>
            <a:endParaRPr lang="en-US" sz="2899" spc="130" dirty="0">
              <a:solidFill>
                <a:srgbClr val="2A2E3A"/>
              </a:solidFill>
              <a:latin typeface="Montserrat Classic"/>
            </a:endParaRPr>
          </a:p>
        </p:txBody>
      </p:sp>
      <p:sp>
        <p:nvSpPr>
          <p:cNvPr id="4" name="TextBox 4"/>
          <p:cNvSpPr txBox="1"/>
          <p:nvPr/>
        </p:nvSpPr>
        <p:spPr>
          <a:xfrm>
            <a:off x="3200400" y="800100"/>
            <a:ext cx="8991600" cy="1015919"/>
          </a:xfrm>
          <a:prstGeom prst="rect">
            <a:avLst/>
          </a:prstGeom>
        </p:spPr>
        <p:txBody>
          <a:bodyPr wrap="square" lIns="0" tIns="0" rIns="0" bIns="0" rtlCol="0" anchor="t">
            <a:spAutoFit/>
          </a:bodyPr>
          <a:lstStyle/>
          <a:p>
            <a:pPr marL="0" lvl="0" indent="0" algn="l">
              <a:lnSpc>
                <a:spcPts val="8497"/>
              </a:lnSpc>
              <a:spcBef>
                <a:spcPct val="0"/>
              </a:spcBef>
            </a:pPr>
            <a:r>
              <a:rPr lang="en-US" sz="6600" spc="254" dirty="0">
                <a:solidFill>
                  <a:srgbClr val="2A2E3A"/>
                </a:solidFill>
                <a:latin typeface="Times New Roman" panose="02020603050405020304" pitchFamily="18" charset="0"/>
                <a:cs typeface="Times New Roman" panose="02020603050405020304" pitchFamily="18" charset="0"/>
              </a:rPr>
              <a:t>TABLE OF CONTENT</a:t>
            </a:r>
          </a:p>
        </p:txBody>
      </p:sp>
      <p:sp>
        <p:nvSpPr>
          <p:cNvPr id="5" name="Freeform 5"/>
          <p:cNvSpPr/>
          <p:nvPr/>
        </p:nvSpPr>
        <p:spPr>
          <a:xfrm>
            <a:off x="-8096825" y="9688245"/>
            <a:ext cx="10707049" cy="5858897"/>
          </a:xfrm>
          <a:custGeom>
            <a:avLst/>
            <a:gdLst/>
            <a:ahLst/>
            <a:cxnLst/>
            <a:rect l="l" t="t" r="r" b="b"/>
            <a:pathLst>
              <a:path w="10707049" h="5858897">
                <a:moveTo>
                  <a:pt x="0" y="0"/>
                </a:moveTo>
                <a:lnTo>
                  <a:pt x="10707049" y="0"/>
                </a:lnTo>
                <a:lnTo>
                  <a:pt x="10707049" y="5858897"/>
                </a:lnTo>
                <a:lnTo>
                  <a:pt x="0" y="5858897"/>
                </a:lnTo>
                <a:lnTo>
                  <a:pt x="0" y="0"/>
                </a:lnTo>
                <a:close/>
              </a:path>
            </a:pathLst>
          </a:custGeom>
          <a:blipFill>
            <a:blip r:embed="rId4"/>
            <a:stretch>
              <a:fillRect/>
            </a:stretch>
          </a:blipFill>
        </p:spPr>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380285" y="0"/>
            <a:ext cx="4353345" cy="10287000"/>
            <a:chOff x="0" y="0"/>
            <a:chExt cx="1472613" cy="3479800"/>
          </a:xfrm>
        </p:grpSpPr>
        <p:sp>
          <p:nvSpPr>
            <p:cNvPr id="3" name="Freeform 3"/>
            <p:cNvSpPr/>
            <p:nvPr/>
          </p:nvSpPr>
          <p:spPr>
            <a:xfrm>
              <a:off x="0" y="0"/>
              <a:ext cx="1472613" cy="3479800"/>
            </a:xfrm>
            <a:custGeom>
              <a:avLst/>
              <a:gdLst/>
              <a:ahLst/>
              <a:cxnLst/>
              <a:rect l="l" t="t" r="r" b="b"/>
              <a:pathLst>
                <a:path w="1472613" h="3479800">
                  <a:moveTo>
                    <a:pt x="0" y="0"/>
                  </a:moveTo>
                  <a:lnTo>
                    <a:pt x="1472613" y="0"/>
                  </a:lnTo>
                  <a:lnTo>
                    <a:pt x="1472613" y="3479800"/>
                  </a:lnTo>
                  <a:lnTo>
                    <a:pt x="0" y="3479800"/>
                  </a:lnTo>
                  <a:close/>
                </a:path>
              </a:pathLst>
            </a:custGeom>
            <a:solidFill>
              <a:srgbClr val="6FA82F"/>
            </a:solidFill>
          </p:spPr>
        </p:sp>
      </p:grpSp>
      <p:grpSp>
        <p:nvGrpSpPr>
          <p:cNvPr id="4" name="Group 4"/>
          <p:cNvGrpSpPr/>
          <p:nvPr/>
        </p:nvGrpSpPr>
        <p:grpSpPr>
          <a:xfrm>
            <a:off x="1430041" y="926427"/>
            <a:ext cx="3900488" cy="5572125"/>
            <a:chOff x="0" y="0"/>
            <a:chExt cx="4445000" cy="6350000"/>
          </a:xfrm>
        </p:grpSpPr>
        <p:sp>
          <p:nvSpPr>
            <p:cNvPr id="5" name="Freeform 5"/>
            <p:cNvSpPr/>
            <p:nvPr/>
          </p:nvSpPr>
          <p:spPr>
            <a:xfrm>
              <a:off x="0" y="0"/>
              <a:ext cx="4445000" cy="6350000"/>
            </a:xfrm>
            <a:custGeom>
              <a:avLst/>
              <a:gdLst/>
              <a:ahLst/>
              <a:cxnLst/>
              <a:rect l="l" t="t" r="r" b="b"/>
              <a:pathLst>
                <a:path w="4445000" h="6350000">
                  <a:moveTo>
                    <a:pt x="3429000" y="6350000"/>
                  </a:moveTo>
                  <a:lnTo>
                    <a:pt x="1016000" y="6350000"/>
                  </a:lnTo>
                  <a:cubicBezTo>
                    <a:pt x="454660" y="6350000"/>
                    <a:pt x="0" y="5895340"/>
                    <a:pt x="0" y="5334000"/>
                  </a:cubicBezTo>
                  <a:lnTo>
                    <a:pt x="0" y="1016000"/>
                  </a:lnTo>
                  <a:cubicBezTo>
                    <a:pt x="0" y="454660"/>
                    <a:pt x="454660" y="0"/>
                    <a:pt x="1016000" y="0"/>
                  </a:cubicBezTo>
                  <a:lnTo>
                    <a:pt x="3429000" y="0"/>
                  </a:lnTo>
                  <a:cubicBezTo>
                    <a:pt x="3990340" y="0"/>
                    <a:pt x="4445000" y="454660"/>
                    <a:pt x="4445000" y="1016000"/>
                  </a:cubicBezTo>
                  <a:lnTo>
                    <a:pt x="4445000" y="5334000"/>
                  </a:lnTo>
                  <a:cubicBezTo>
                    <a:pt x="4445000" y="5895340"/>
                    <a:pt x="3990340" y="6350000"/>
                    <a:pt x="3429000" y="6350000"/>
                  </a:cubicBezTo>
                  <a:close/>
                </a:path>
              </a:pathLst>
            </a:custGeom>
            <a:blipFill>
              <a:blip r:embed="rId2"/>
              <a:stretch>
                <a:fillRect l="-100720" r="-43487" b="-13619"/>
              </a:stretch>
            </a:blipFill>
          </p:spPr>
        </p:sp>
      </p:grpSp>
      <p:grpSp>
        <p:nvGrpSpPr>
          <p:cNvPr id="6" name="Group 6"/>
          <p:cNvGrpSpPr/>
          <p:nvPr/>
        </p:nvGrpSpPr>
        <p:grpSpPr>
          <a:xfrm>
            <a:off x="2126644" y="1930911"/>
            <a:ext cx="6860627" cy="7327389"/>
            <a:chOff x="0" y="0"/>
            <a:chExt cx="10510102" cy="11225154"/>
          </a:xfrm>
        </p:grpSpPr>
        <p:sp>
          <p:nvSpPr>
            <p:cNvPr id="7" name="Freeform 7"/>
            <p:cNvSpPr/>
            <p:nvPr/>
          </p:nvSpPr>
          <p:spPr>
            <a:xfrm>
              <a:off x="0" y="0"/>
              <a:ext cx="10510102" cy="11225154"/>
            </a:xfrm>
            <a:custGeom>
              <a:avLst/>
              <a:gdLst/>
              <a:ahLst/>
              <a:cxnLst/>
              <a:rect l="l" t="t" r="r" b="b"/>
              <a:pathLst>
                <a:path w="10510102" h="11225154">
                  <a:moveTo>
                    <a:pt x="10385641" y="59690"/>
                  </a:moveTo>
                  <a:cubicBezTo>
                    <a:pt x="10421202" y="59690"/>
                    <a:pt x="10450412" y="88900"/>
                    <a:pt x="10450412" y="124460"/>
                  </a:cubicBezTo>
                  <a:lnTo>
                    <a:pt x="10450412" y="11100695"/>
                  </a:lnTo>
                  <a:cubicBezTo>
                    <a:pt x="10450412" y="11136254"/>
                    <a:pt x="10421202" y="11165464"/>
                    <a:pt x="10385641" y="11165464"/>
                  </a:cubicBezTo>
                  <a:lnTo>
                    <a:pt x="124460" y="11165464"/>
                  </a:lnTo>
                  <a:cubicBezTo>
                    <a:pt x="88900" y="11165464"/>
                    <a:pt x="59690" y="11136254"/>
                    <a:pt x="59690" y="11100695"/>
                  </a:cubicBezTo>
                  <a:lnTo>
                    <a:pt x="59690" y="124460"/>
                  </a:lnTo>
                  <a:cubicBezTo>
                    <a:pt x="59690" y="88900"/>
                    <a:pt x="88900" y="59690"/>
                    <a:pt x="124460" y="59690"/>
                  </a:cubicBezTo>
                  <a:lnTo>
                    <a:pt x="10385641" y="59690"/>
                  </a:lnTo>
                  <a:moveTo>
                    <a:pt x="10385641" y="0"/>
                  </a:moveTo>
                  <a:lnTo>
                    <a:pt x="124460" y="0"/>
                  </a:lnTo>
                  <a:cubicBezTo>
                    <a:pt x="55880" y="0"/>
                    <a:pt x="0" y="55880"/>
                    <a:pt x="0" y="124460"/>
                  </a:cubicBezTo>
                  <a:lnTo>
                    <a:pt x="0" y="11100695"/>
                  </a:lnTo>
                  <a:cubicBezTo>
                    <a:pt x="0" y="11169274"/>
                    <a:pt x="55880" y="11225154"/>
                    <a:pt x="124460" y="11225154"/>
                  </a:cubicBezTo>
                  <a:lnTo>
                    <a:pt x="10385642" y="11225154"/>
                  </a:lnTo>
                  <a:cubicBezTo>
                    <a:pt x="10454222" y="11225154"/>
                    <a:pt x="10510102" y="11169274"/>
                    <a:pt x="10510102" y="11100695"/>
                  </a:cubicBezTo>
                  <a:lnTo>
                    <a:pt x="10510102" y="124460"/>
                  </a:lnTo>
                  <a:cubicBezTo>
                    <a:pt x="10510102" y="55880"/>
                    <a:pt x="10454222" y="0"/>
                    <a:pt x="10385641" y="0"/>
                  </a:cubicBezTo>
                  <a:close/>
                </a:path>
              </a:pathLst>
            </a:custGeom>
            <a:solidFill>
              <a:srgbClr val="008037"/>
            </a:solidFill>
          </p:spPr>
        </p:sp>
      </p:grpSp>
      <p:grpSp>
        <p:nvGrpSpPr>
          <p:cNvPr id="8" name="Group 8"/>
          <p:cNvGrpSpPr/>
          <p:nvPr/>
        </p:nvGrpSpPr>
        <p:grpSpPr>
          <a:xfrm>
            <a:off x="5645908" y="3712490"/>
            <a:ext cx="3900488" cy="5572125"/>
            <a:chOff x="0" y="0"/>
            <a:chExt cx="4445000" cy="6350000"/>
          </a:xfrm>
        </p:grpSpPr>
        <p:sp>
          <p:nvSpPr>
            <p:cNvPr id="9" name="Freeform 9"/>
            <p:cNvSpPr/>
            <p:nvPr/>
          </p:nvSpPr>
          <p:spPr>
            <a:xfrm>
              <a:off x="0" y="0"/>
              <a:ext cx="4445000" cy="6350000"/>
            </a:xfrm>
            <a:custGeom>
              <a:avLst/>
              <a:gdLst/>
              <a:ahLst/>
              <a:cxnLst/>
              <a:rect l="l" t="t" r="r" b="b"/>
              <a:pathLst>
                <a:path w="4445000" h="6350000">
                  <a:moveTo>
                    <a:pt x="3429000" y="6350000"/>
                  </a:moveTo>
                  <a:lnTo>
                    <a:pt x="1016000" y="6350000"/>
                  </a:lnTo>
                  <a:cubicBezTo>
                    <a:pt x="454660" y="6350000"/>
                    <a:pt x="0" y="5895340"/>
                    <a:pt x="0" y="5334000"/>
                  </a:cubicBezTo>
                  <a:lnTo>
                    <a:pt x="0" y="1016000"/>
                  </a:lnTo>
                  <a:cubicBezTo>
                    <a:pt x="0" y="454660"/>
                    <a:pt x="454660" y="0"/>
                    <a:pt x="1016000" y="0"/>
                  </a:cubicBezTo>
                  <a:lnTo>
                    <a:pt x="3429000" y="0"/>
                  </a:lnTo>
                  <a:cubicBezTo>
                    <a:pt x="3990340" y="0"/>
                    <a:pt x="4445000" y="454660"/>
                    <a:pt x="4445000" y="1016000"/>
                  </a:cubicBezTo>
                  <a:lnTo>
                    <a:pt x="4445000" y="5334000"/>
                  </a:lnTo>
                  <a:cubicBezTo>
                    <a:pt x="4445000" y="5895340"/>
                    <a:pt x="3990340" y="6350000"/>
                    <a:pt x="3429000" y="6350000"/>
                  </a:cubicBezTo>
                  <a:close/>
                </a:path>
              </a:pathLst>
            </a:custGeom>
            <a:blipFill>
              <a:blip r:embed="rId3"/>
              <a:stretch>
                <a:fillRect l="-87012" r="-87012"/>
              </a:stretch>
            </a:blipFill>
          </p:spPr>
        </p:sp>
      </p:grpSp>
      <p:sp>
        <p:nvSpPr>
          <p:cNvPr id="10" name="TextBox 10"/>
          <p:cNvSpPr txBox="1"/>
          <p:nvPr/>
        </p:nvSpPr>
        <p:spPr>
          <a:xfrm>
            <a:off x="10277783" y="2552700"/>
            <a:ext cx="6503128" cy="987450"/>
          </a:xfrm>
          <a:prstGeom prst="rect">
            <a:avLst/>
          </a:prstGeom>
        </p:spPr>
        <p:txBody>
          <a:bodyPr lIns="0" tIns="0" rIns="0" bIns="0" rtlCol="0" anchor="t">
            <a:spAutoFit/>
          </a:bodyPr>
          <a:lstStyle/>
          <a:p>
            <a:pPr>
              <a:lnSpc>
                <a:spcPts val="7699"/>
              </a:lnSpc>
            </a:pPr>
            <a:r>
              <a:rPr lang="en-US" sz="6600" dirty="0">
                <a:solidFill>
                  <a:srgbClr val="000000"/>
                </a:solidFill>
                <a:latin typeface="Times New Roman" panose="02020603050405020304" pitchFamily="18" charset="0"/>
                <a:cs typeface="Times New Roman" panose="02020603050405020304" pitchFamily="18" charset="0"/>
              </a:rPr>
              <a:t>INTRODUCTION</a:t>
            </a:r>
          </a:p>
        </p:txBody>
      </p:sp>
      <p:sp>
        <p:nvSpPr>
          <p:cNvPr id="11" name="TextBox 11"/>
          <p:cNvSpPr txBox="1"/>
          <p:nvPr/>
        </p:nvSpPr>
        <p:spPr>
          <a:xfrm>
            <a:off x="10184485" y="3883836"/>
            <a:ext cx="7652678" cy="4348755"/>
          </a:xfrm>
          <a:prstGeom prst="rect">
            <a:avLst/>
          </a:prstGeom>
        </p:spPr>
        <p:txBody>
          <a:bodyPr lIns="0" tIns="0" rIns="0" bIns="0" rtlCol="0" anchor="t">
            <a:spAutoFit/>
          </a:bodyPr>
          <a:lstStyle/>
          <a:p>
            <a:pPr>
              <a:lnSpc>
                <a:spcPts val="3080"/>
              </a:lnSpc>
              <a:spcBef>
                <a:spcPct val="0"/>
              </a:spcBef>
            </a:pPr>
            <a:r>
              <a:rPr lang="en-US" sz="2500" dirty="0">
                <a:solidFill>
                  <a:srgbClr val="2A2E3A"/>
                </a:solidFill>
                <a:latin typeface="Times New Roman" panose="02020603050405020304" pitchFamily="18" charset="0"/>
                <a:cs typeface="Times New Roman" panose="02020603050405020304" pitchFamily="18" charset="0"/>
              </a:rPr>
              <a:t>In a world where millions go hungry every day, and yet vast amounts of food are wasted the need for innovative solutions to bridge this gap. It is estimated that approximately one-third of all food produced for human consumption is wasted globally each year, amounting to a staggering 1.3 billion </a:t>
            </a:r>
            <a:r>
              <a:rPr lang="en-US" sz="2500" dirty="0" err="1">
                <a:solidFill>
                  <a:srgbClr val="2A2E3A"/>
                </a:solidFill>
                <a:latin typeface="Times New Roman" panose="02020603050405020304" pitchFamily="18" charset="0"/>
                <a:cs typeface="Times New Roman" panose="02020603050405020304" pitchFamily="18" charset="0"/>
              </a:rPr>
              <a:t>tonnes</a:t>
            </a:r>
            <a:r>
              <a:rPr lang="en-US" sz="2500" dirty="0">
                <a:solidFill>
                  <a:srgbClr val="2A2E3A"/>
                </a:solidFill>
                <a:latin typeface="Times New Roman" panose="02020603050405020304" pitchFamily="18" charset="0"/>
                <a:cs typeface="Times New Roman" panose="02020603050405020304" pitchFamily="18" charset="0"/>
              </a:rPr>
              <a:t>.</a:t>
            </a:r>
          </a:p>
          <a:p>
            <a:pPr>
              <a:lnSpc>
                <a:spcPts val="3080"/>
              </a:lnSpc>
              <a:spcBef>
                <a:spcPct val="0"/>
              </a:spcBef>
            </a:pPr>
            <a:endParaRPr lang="en-US" sz="2500" dirty="0">
              <a:solidFill>
                <a:srgbClr val="2A2E3A"/>
              </a:solidFill>
              <a:latin typeface="Times New Roman" panose="02020603050405020304" pitchFamily="18" charset="0"/>
              <a:cs typeface="Times New Roman" panose="02020603050405020304" pitchFamily="18" charset="0"/>
            </a:endParaRPr>
          </a:p>
          <a:p>
            <a:pPr>
              <a:lnSpc>
                <a:spcPts val="3080"/>
              </a:lnSpc>
              <a:spcBef>
                <a:spcPct val="0"/>
              </a:spcBef>
            </a:pPr>
            <a:r>
              <a:rPr lang="en-US" sz="2500" dirty="0">
                <a:solidFill>
                  <a:srgbClr val="2A2E3A"/>
                </a:solidFill>
                <a:latin typeface="Times New Roman" panose="02020603050405020304" pitchFamily="18" charset="0"/>
                <a:cs typeface="Times New Roman" panose="02020603050405020304" pitchFamily="18" charset="0"/>
              </a:rPr>
              <a:t>In response to this critical issue, I want to make a website on which anyone can give food to needy people or those who have an actual need for food if they have more than sufficient food.</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545487"/>
            <a:ext cx="6503128" cy="1000274"/>
          </a:xfrm>
          <a:prstGeom prst="rect">
            <a:avLst/>
          </a:prstGeom>
        </p:spPr>
        <p:txBody>
          <a:bodyPr lIns="0" tIns="0" rIns="0" bIns="0" rtlCol="0" anchor="t">
            <a:spAutoFit/>
          </a:bodyPr>
          <a:lstStyle/>
          <a:p>
            <a:pPr>
              <a:lnSpc>
                <a:spcPts val="7839"/>
              </a:lnSpc>
            </a:pPr>
            <a:r>
              <a:rPr lang="en-US" sz="6600" dirty="0">
                <a:latin typeface="Times New Roman" panose="02020603050405020304" pitchFamily="18" charset="0"/>
                <a:cs typeface="Times New Roman" panose="02020603050405020304" pitchFamily="18" charset="0"/>
              </a:rPr>
              <a:t>Background</a:t>
            </a:r>
          </a:p>
        </p:txBody>
      </p:sp>
      <p:sp>
        <p:nvSpPr>
          <p:cNvPr id="3" name="TextBox 3"/>
          <p:cNvSpPr txBox="1"/>
          <p:nvPr/>
        </p:nvSpPr>
        <p:spPr>
          <a:xfrm>
            <a:off x="1028700" y="3653654"/>
            <a:ext cx="6503128" cy="3850413"/>
          </a:xfrm>
          <a:prstGeom prst="rect">
            <a:avLst/>
          </a:prstGeom>
        </p:spPr>
        <p:txBody>
          <a:bodyPr lIns="0" tIns="0" rIns="0" bIns="0" rtlCol="0" anchor="t">
            <a:spAutoFit/>
          </a:bodyPr>
          <a:lstStyle/>
          <a:p>
            <a:pPr>
              <a:lnSpc>
                <a:spcPts val="5099"/>
              </a:lnSpc>
            </a:pPr>
            <a:r>
              <a:rPr lang="en-US" sz="2500" dirty="0">
                <a:solidFill>
                  <a:srgbClr val="000000"/>
                </a:solidFill>
                <a:latin typeface="Times New Roman" panose="02020603050405020304" pitchFamily="18" charset="0"/>
                <a:cs typeface="Times New Roman" panose="02020603050405020304" pitchFamily="18" charset="0"/>
              </a:rPr>
              <a:t>This report estimates that around 931 million </a:t>
            </a:r>
            <a:r>
              <a:rPr lang="en-US" sz="2500" dirty="0" err="1">
                <a:solidFill>
                  <a:srgbClr val="000000"/>
                </a:solidFill>
                <a:latin typeface="Times New Roman" panose="02020603050405020304" pitchFamily="18" charset="0"/>
                <a:cs typeface="Times New Roman" panose="02020603050405020304" pitchFamily="18" charset="0"/>
              </a:rPr>
              <a:t>tonnes</a:t>
            </a:r>
            <a:r>
              <a:rPr lang="en-US" sz="2500" dirty="0">
                <a:solidFill>
                  <a:srgbClr val="000000"/>
                </a:solidFill>
                <a:latin typeface="Times New Roman" panose="02020603050405020304" pitchFamily="18" charset="0"/>
                <a:cs typeface="Times New Roman" panose="02020603050405020304" pitchFamily="18" charset="0"/>
              </a:rPr>
              <a:t> of food waste was generated in 2019.</a:t>
            </a:r>
          </a:p>
          <a:p>
            <a:pPr>
              <a:lnSpc>
                <a:spcPts val="5099"/>
              </a:lnSpc>
            </a:pPr>
            <a:r>
              <a:rPr lang="en-US" sz="2500" dirty="0">
                <a:solidFill>
                  <a:srgbClr val="000000"/>
                </a:solidFill>
                <a:latin typeface="Times New Roman" panose="02020603050405020304" pitchFamily="18" charset="0"/>
                <a:cs typeface="Times New Roman" panose="02020603050405020304" pitchFamily="18" charset="0"/>
              </a:rPr>
              <a:t>·61% of which came from households, 26% from food service and 13% from retail.</a:t>
            </a:r>
          </a:p>
          <a:p>
            <a:pPr>
              <a:lnSpc>
                <a:spcPts val="5099"/>
              </a:lnSpc>
            </a:pPr>
            <a:endParaRPr lang="en-US" sz="2500" dirty="0">
              <a:solidFill>
                <a:srgbClr val="000000"/>
              </a:solidFill>
              <a:latin typeface="Times New Roman" panose="02020603050405020304" pitchFamily="18" charset="0"/>
              <a:cs typeface="Times New Roman" panose="02020603050405020304" pitchFamily="18" charset="0"/>
            </a:endParaRPr>
          </a:p>
          <a:p>
            <a:pPr>
              <a:lnSpc>
                <a:spcPts val="5099"/>
              </a:lnSpc>
            </a:pPr>
            <a:endParaRPr lang="en-US" sz="2500" dirty="0">
              <a:solidFill>
                <a:srgbClr val="000000"/>
              </a:solidFill>
              <a:latin typeface="Poppins Light"/>
            </a:endParaRPr>
          </a:p>
        </p:txBody>
      </p:sp>
      <p:grpSp>
        <p:nvGrpSpPr>
          <p:cNvPr id="4" name="Group 4"/>
          <p:cNvGrpSpPr/>
          <p:nvPr/>
        </p:nvGrpSpPr>
        <p:grpSpPr>
          <a:xfrm>
            <a:off x="9144000" y="685850"/>
            <a:ext cx="8629650" cy="8629650"/>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B1C868">
                <a:alpha val="30980"/>
              </a:srgbClr>
            </a:solidFill>
          </p:spPr>
        </p:sp>
      </p:grpSp>
      <p:pic>
        <p:nvPicPr>
          <p:cNvPr id="6" name="Picture 6"/>
          <p:cNvPicPr>
            <a:picLocks noChangeAspect="1"/>
          </p:cNvPicPr>
          <p:nvPr/>
        </p:nvPicPr>
        <p:blipFill>
          <a:blip r:embed="rId2"/>
          <a:stretch>
            <a:fillRect/>
          </a:stretch>
        </p:blipFill>
        <p:spPr>
          <a:xfrm>
            <a:off x="8023073" y="744303"/>
            <a:ext cx="10871503" cy="7616555"/>
          </a:xfrm>
          <a:prstGeom prst="rect">
            <a:avLst/>
          </a:prstGeom>
        </p:spPr>
      </p:pic>
      <p:sp>
        <p:nvSpPr>
          <p:cNvPr id="7" name="TextBox 7"/>
          <p:cNvSpPr txBox="1"/>
          <p:nvPr/>
        </p:nvSpPr>
        <p:spPr>
          <a:xfrm>
            <a:off x="1028700" y="2569592"/>
            <a:ext cx="7250617" cy="810671"/>
          </a:xfrm>
          <a:prstGeom prst="rect">
            <a:avLst/>
          </a:prstGeom>
        </p:spPr>
        <p:txBody>
          <a:bodyPr lIns="0" tIns="0" rIns="0" bIns="0" rtlCol="0" anchor="t">
            <a:spAutoFit/>
          </a:bodyPr>
          <a:lstStyle/>
          <a:p>
            <a:pPr algn="just">
              <a:lnSpc>
                <a:spcPts val="6885"/>
              </a:lnSpc>
              <a:spcBef>
                <a:spcPct val="0"/>
              </a:spcBef>
            </a:pPr>
            <a:r>
              <a:rPr lang="en-US" sz="4400" spc="329" dirty="0">
                <a:solidFill>
                  <a:schemeClr val="accent3">
                    <a:lumMod val="50000"/>
                  </a:schemeClr>
                </a:solidFill>
                <a:latin typeface="Times New Roman" panose="02020603050405020304" pitchFamily="18" charset="0"/>
                <a:cs typeface="Times New Roman" panose="02020603050405020304" pitchFamily="18" charset="0"/>
              </a:rPr>
              <a:t>ACCORDING TO UNEP:</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4180268"/>
            <a:ext cx="18288000" cy="1524075"/>
            <a:chOff x="0" y="0"/>
            <a:chExt cx="6186311" cy="515551"/>
          </a:xfrm>
        </p:grpSpPr>
        <p:sp>
          <p:nvSpPr>
            <p:cNvPr id="3" name="Freeform 3"/>
            <p:cNvSpPr/>
            <p:nvPr/>
          </p:nvSpPr>
          <p:spPr>
            <a:xfrm>
              <a:off x="0" y="0"/>
              <a:ext cx="6186311" cy="515551"/>
            </a:xfrm>
            <a:custGeom>
              <a:avLst/>
              <a:gdLst/>
              <a:ahLst/>
              <a:cxnLst/>
              <a:rect l="l" t="t" r="r" b="b"/>
              <a:pathLst>
                <a:path w="6186311" h="515551">
                  <a:moveTo>
                    <a:pt x="0" y="0"/>
                  </a:moveTo>
                  <a:lnTo>
                    <a:pt x="6186311" y="0"/>
                  </a:lnTo>
                  <a:lnTo>
                    <a:pt x="6186311" y="515551"/>
                  </a:lnTo>
                  <a:lnTo>
                    <a:pt x="0" y="515551"/>
                  </a:lnTo>
                  <a:close/>
                </a:path>
              </a:pathLst>
            </a:custGeom>
            <a:solidFill>
              <a:srgbClr val="6FA82F"/>
            </a:solidFill>
          </p:spPr>
        </p:sp>
      </p:grpSp>
      <p:grpSp>
        <p:nvGrpSpPr>
          <p:cNvPr id="4" name="Group 4"/>
          <p:cNvGrpSpPr/>
          <p:nvPr/>
        </p:nvGrpSpPr>
        <p:grpSpPr>
          <a:xfrm>
            <a:off x="1277312" y="3746268"/>
            <a:ext cx="4154386" cy="2376322"/>
            <a:chOff x="0" y="0"/>
            <a:chExt cx="5025276" cy="2874474"/>
          </a:xfrm>
        </p:grpSpPr>
        <p:sp>
          <p:nvSpPr>
            <p:cNvPr id="5" name="Freeform 5"/>
            <p:cNvSpPr/>
            <p:nvPr/>
          </p:nvSpPr>
          <p:spPr>
            <a:xfrm>
              <a:off x="0" y="0"/>
              <a:ext cx="5025276" cy="2874474"/>
            </a:xfrm>
            <a:custGeom>
              <a:avLst/>
              <a:gdLst/>
              <a:ahLst/>
              <a:cxnLst/>
              <a:rect l="l" t="t" r="r" b="b"/>
              <a:pathLst>
                <a:path w="5025276" h="2874474">
                  <a:moveTo>
                    <a:pt x="4720476" y="0"/>
                  </a:moveTo>
                  <a:lnTo>
                    <a:pt x="304800" y="0"/>
                  </a:lnTo>
                  <a:cubicBezTo>
                    <a:pt x="135890" y="0"/>
                    <a:pt x="0" y="135890"/>
                    <a:pt x="0" y="304800"/>
                  </a:cubicBezTo>
                  <a:lnTo>
                    <a:pt x="0" y="2569674"/>
                  </a:lnTo>
                  <a:cubicBezTo>
                    <a:pt x="0" y="2738583"/>
                    <a:pt x="135890" y="2874474"/>
                    <a:pt x="304800" y="2874474"/>
                  </a:cubicBezTo>
                  <a:lnTo>
                    <a:pt x="4720476" y="2874474"/>
                  </a:lnTo>
                  <a:cubicBezTo>
                    <a:pt x="4889386" y="2874474"/>
                    <a:pt x="5025276" y="2738583"/>
                    <a:pt x="5025276" y="2569674"/>
                  </a:cubicBezTo>
                  <a:lnTo>
                    <a:pt x="5025276" y="304800"/>
                  </a:lnTo>
                  <a:cubicBezTo>
                    <a:pt x="5025276" y="135890"/>
                    <a:pt x="4889386" y="0"/>
                    <a:pt x="4720476" y="0"/>
                  </a:cubicBezTo>
                  <a:close/>
                </a:path>
              </a:pathLst>
            </a:custGeom>
            <a:solidFill>
              <a:srgbClr val="008037"/>
            </a:solidFill>
          </p:spPr>
        </p:sp>
      </p:grpSp>
      <p:sp>
        <p:nvSpPr>
          <p:cNvPr id="6" name="TextBox 6"/>
          <p:cNvSpPr txBox="1"/>
          <p:nvPr/>
        </p:nvSpPr>
        <p:spPr>
          <a:xfrm>
            <a:off x="1372482" y="4495582"/>
            <a:ext cx="3964047" cy="769621"/>
          </a:xfrm>
          <a:prstGeom prst="rect">
            <a:avLst/>
          </a:prstGeom>
        </p:spPr>
        <p:txBody>
          <a:bodyPr lIns="0" tIns="0" rIns="0" bIns="0" rtlCol="0" anchor="t">
            <a:spAutoFit/>
          </a:bodyPr>
          <a:lstStyle/>
          <a:p>
            <a:pPr algn="ctr">
              <a:lnSpc>
                <a:spcPts val="6449"/>
              </a:lnSpc>
              <a:spcBef>
                <a:spcPct val="0"/>
              </a:spcBef>
            </a:pPr>
            <a:r>
              <a:rPr lang="en-US" sz="4500" dirty="0" err="1">
                <a:solidFill>
                  <a:srgbClr val="FFFFFF"/>
                </a:solidFill>
                <a:latin typeface="Times New Roman" panose="02020603050405020304" pitchFamily="18" charset="0"/>
                <a:cs typeface="Times New Roman" panose="02020603050405020304" pitchFamily="18" charset="0"/>
              </a:rPr>
              <a:t>donateinkind</a:t>
            </a:r>
            <a:endParaRPr lang="en-US" sz="4500" dirty="0">
              <a:solidFill>
                <a:srgbClr val="FFFFFF"/>
              </a:solidFill>
              <a:latin typeface="Times New Roman" panose="02020603050405020304" pitchFamily="18" charset="0"/>
              <a:cs typeface="Times New Roman" panose="02020603050405020304" pitchFamily="18" charset="0"/>
            </a:endParaRPr>
          </a:p>
        </p:txBody>
      </p:sp>
      <p:sp>
        <p:nvSpPr>
          <p:cNvPr id="7" name="TextBox 7"/>
          <p:cNvSpPr txBox="1"/>
          <p:nvPr/>
        </p:nvSpPr>
        <p:spPr>
          <a:xfrm>
            <a:off x="1473241" y="2235107"/>
            <a:ext cx="13303747" cy="580672"/>
          </a:xfrm>
          <a:prstGeom prst="rect">
            <a:avLst/>
          </a:prstGeom>
        </p:spPr>
        <p:txBody>
          <a:bodyPr lIns="0" tIns="0" rIns="0" bIns="0" rtlCol="0" anchor="t">
            <a:spAutoFit/>
          </a:bodyPr>
          <a:lstStyle/>
          <a:p>
            <a:pPr algn="ctr">
              <a:lnSpc>
                <a:spcPts val="5099"/>
              </a:lnSpc>
            </a:pPr>
            <a:r>
              <a:rPr lang="en-US" sz="3000" dirty="0">
                <a:latin typeface="Times New Roman" panose="02020603050405020304" pitchFamily="18" charset="0"/>
                <a:cs typeface="Times New Roman" panose="02020603050405020304" pitchFamily="18" charset="0"/>
              </a:rPr>
              <a:t>There are some food donation websites run in the market like-</a:t>
            </a:r>
          </a:p>
        </p:txBody>
      </p:sp>
      <p:sp>
        <p:nvSpPr>
          <p:cNvPr id="8" name="TextBox 8"/>
          <p:cNvSpPr txBox="1"/>
          <p:nvPr/>
        </p:nvSpPr>
        <p:spPr>
          <a:xfrm>
            <a:off x="4419600" y="942975"/>
            <a:ext cx="7848599" cy="820738"/>
          </a:xfrm>
          <a:prstGeom prst="rect">
            <a:avLst/>
          </a:prstGeom>
        </p:spPr>
        <p:txBody>
          <a:bodyPr wrap="square" lIns="0" tIns="0" rIns="0" bIns="0" rtlCol="0" anchor="t">
            <a:spAutoFit/>
          </a:bodyPr>
          <a:lstStyle/>
          <a:p>
            <a:pPr>
              <a:lnSpc>
                <a:spcPts val="6440"/>
              </a:lnSpc>
              <a:spcBef>
                <a:spcPct val="0"/>
              </a:spcBef>
            </a:pPr>
            <a:r>
              <a:rPr lang="en-US" sz="6600" dirty="0">
                <a:latin typeface="Montserrat Ultra-Bold"/>
              </a:rPr>
              <a:t>EXISTING </a:t>
            </a:r>
            <a:r>
              <a:rPr lang="en-US" sz="6600" dirty="0">
                <a:latin typeface="Times New Roman" panose="02020603050405020304" pitchFamily="18" charset="0"/>
                <a:cs typeface="Times New Roman" panose="02020603050405020304" pitchFamily="18" charset="0"/>
              </a:rPr>
              <a:t>SYSTEM</a:t>
            </a:r>
          </a:p>
        </p:txBody>
      </p:sp>
      <p:grpSp>
        <p:nvGrpSpPr>
          <p:cNvPr id="9" name="Group 9"/>
          <p:cNvGrpSpPr/>
          <p:nvPr/>
        </p:nvGrpSpPr>
        <p:grpSpPr>
          <a:xfrm>
            <a:off x="6681524" y="3754144"/>
            <a:ext cx="4154386" cy="2376322"/>
            <a:chOff x="0" y="0"/>
            <a:chExt cx="5025276" cy="2874474"/>
          </a:xfrm>
        </p:grpSpPr>
        <p:sp>
          <p:nvSpPr>
            <p:cNvPr id="10" name="Freeform 10"/>
            <p:cNvSpPr/>
            <p:nvPr/>
          </p:nvSpPr>
          <p:spPr>
            <a:xfrm>
              <a:off x="0" y="0"/>
              <a:ext cx="5025276" cy="2874474"/>
            </a:xfrm>
            <a:custGeom>
              <a:avLst/>
              <a:gdLst/>
              <a:ahLst/>
              <a:cxnLst/>
              <a:rect l="l" t="t" r="r" b="b"/>
              <a:pathLst>
                <a:path w="5025276" h="2874474">
                  <a:moveTo>
                    <a:pt x="4720476" y="0"/>
                  </a:moveTo>
                  <a:lnTo>
                    <a:pt x="304800" y="0"/>
                  </a:lnTo>
                  <a:cubicBezTo>
                    <a:pt x="135890" y="0"/>
                    <a:pt x="0" y="135890"/>
                    <a:pt x="0" y="304800"/>
                  </a:cubicBezTo>
                  <a:lnTo>
                    <a:pt x="0" y="2569674"/>
                  </a:lnTo>
                  <a:cubicBezTo>
                    <a:pt x="0" y="2738583"/>
                    <a:pt x="135890" y="2874474"/>
                    <a:pt x="304800" y="2874474"/>
                  </a:cubicBezTo>
                  <a:lnTo>
                    <a:pt x="4720476" y="2874474"/>
                  </a:lnTo>
                  <a:cubicBezTo>
                    <a:pt x="4889386" y="2874474"/>
                    <a:pt x="5025276" y="2738583"/>
                    <a:pt x="5025276" y="2569674"/>
                  </a:cubicBezTo>
                  <a:lnTo>
                    <a:pt x="5025276" y="304800"/>
                  </a:lnTo>
                  <a:cubicBezTo>
                    <a:pt x="5025276" y="135890"/>
                    <a:pt x="4889386" y="0"/>
                    <a:pt x="4720476" y="0"/>
                  </a:cubicBezTo>
                  <a:close/>
                </a:path>
              </a:pathLst>
            </a:custGeom>
            <a:solidFill>
              <a:srgbClr val="008037"/>
            </a:solidFill>
          </p:spPr>
        </p:sp>
      </p:grpSp>
      <p:grpSp>
        <p:nvGrpSpPr>
          <p:cNvPr id="11" name="Group 11"/>
          <p:cNvGrpSpPr/>
          <p:nvPr/>
        </p:nvGrpSpPr>
        <p:grpSpPr>
          <a:xfrm>
            <a:off x="11582829" y="3754144"/>
            <a:ext cx="4154386" cy="2376322"/>
            <a:chOff x="0" y="0"/>
            <a:chExt cx="5025276" cy="2874474"/>
          </a:xfrm>
        </p:grpSpPr>
        <p:sp>
          <p:nvSpPr>
            <p:cNvPr id="12" name="Freeform 12"/>
            <p:cNvSpPr/>
            <p:nvPr/>
          </p:nvSpPr>
          <p:spPr>
            <a:xfrm>
              <a:off x="0" y="0"/>
              <a:ext cx="5025276" cy="2874474"/>
            </a:xfrm>
            <a:custGeom>
              <a:avLst/>
              <a:gdLst/>
              <a:ahLst/>
              <a:cxnLst/>
              <a:rect l="l" t="t" r="r" b="b"/>
              <a:pathLst>
                <a:path w="5025276" h="2874474">
                  <a:moveTo>
                    <a:pt x="4720476" y="0"/>
                  </a:moveTo>
                  <a:lnTo>
                    <a:pt x="304800" y="0"/>
                  </a:lnTo>
                  <a:cubicBezTo>
                    <a:pt x="135890" y="0"/>
                    <a:pt x="0" y="135890"/>
                    <a:pt x="0" y="304800"/>
                  </a:cubicBezTo>
                  <a:lnTo>
                    <a:pt x="0" y="2569674"/>
                  </a:lnTo>
                  <a:cubicBezTo>
                    <a:pt x="0" y="2738583"/>
                    <a:pt x="135890" y="2874474"/>
                    <a:pt x="304800" y="2874474"/>
                  </a:cubicBezTo>
                  <a:lnTo>
                    <a:pt x="4720476" y="2874474"/>
                  </a:lnTo>
                  <a:cubicBezTo>
                    <a:pt x="4889386" y="2874474"/>
                    <a:pt x="5025276" y="2738583"/>
                    <a:pt x="5025276" y="2569674"/>
                  </a:cubicBezTo>
                  <a:lnTo>
                    <a:pt x="5025276" y="304800"/>
                  </a:lnTo>
                  <a:cubicBezTo>
                    <a:pt x="5025276" y="135890"/>
                    <a:pt x="4889386" y="0"/>
                    <a:pt x="4720476" y="0"/>
                  </a:cubicBezTo>
                  <a:close/>
                </a:path>
              </a:pathLst>
            </a:custGeom>
            <a:solidFill>
              <a:srgbClr val="008037"/>
            </a:solidFill>
          </p:spPr>
        </p:sp>
      </p:grpSp>
      <p:sp>
        <p:nvSpPr>
          <p:cNvPr id="13" name="TextBox 13"/>
          <p:cNvSpPr txBox="1"/>
          <p:nvPr/>
        </p:nvSpPr>
        <p:spPr>
          <a:xfrm>
            <a:off x="6525240" y="4056443"/>
            <a:ext cx="3964047" cy="1579246"/>
          </a:xfrm>
          <a:prstGeom prst="rect">
            <a:avLst/>
          </a:prstGeom>
        </p:spPr>
        <p:txBody>
          <a:bodyPr lIns="0" tIns="0" rIns="0" bIns="0" rtlCol="0" anchor="t">
            <a:spAutoFit/>
          </a:bodyPr>
          <a:lstStyle/>
          <a:p>
            <a:pPr algn="ctr">
              <a:lnSpc>
                <a:spcPts val="6449"/>
              </a:lnSpc>
            </a:pPr>
            <a:r>
              <a:rPr lang="en-US" sz="4500" dirty="0" err="1">
                <a:solidFill>
                  <a:srgbClr val="FFFFFF"/>
                </a:solidFill>
                <a:latin typeface="Times New Roman" panose="02020603050405020304" pitchFamily="18" charset="0"/>
                <a:cs typeface="Times New Roman" panose="02020603050405020304" pitchFamily="18" charset="0"/>
              </a:rPr>
              <a:t>aahar</a:t>
            </a:r>
            <a:r>
              <a:rPr lang="en-US" sz="4500" dirty="0">
                <a:solidFill>
                  <a:srgbClr val="FFFFFF"/>
                </a:solidFill>
                <a:latin typeface="Times New Roman" panose="02020603050405020304" pitchFamily="18" charset="0"/>
                <a:cs typeface="Times New Roman" panose="02020603050405020304" pitchFamily="18" charset="0"/>
              </a:rPr>
              <a:t> -</a:t>
            </a:r>
          </a:p>
          <a:p>
            <a:pPr algn="ctr">
              <a:lnSpc>
                <a:spcPts val="6449"/>
              </a:lnSpc>
              <a:spcBef>
                <a:spcPct val="0"/>
              </a:spcBef>
            </a:pPr>
            <a:r>
              <a:rPr lang="en-US" sz="4500" dirty="0" err="1">
                <a:solidFill>
                  <a:srgbClr val="FFFFFF"/>
                </a:solidFill>
                <a:latin typeface="Times New Roman" panose="02020603050405020304" pitchFamily="18" charset="0"/>
                <a:cs typeface="Times New Roman" panose="02020603050405020304" pitchFamily="18" charset="0"/>
              </a:rPr>
              <a:t>Aplication</a:t>
            </a:r>
            <a:endParaRPr lang="en-US" sz="4500" dirty="0">
              <a:solidFill>
                <a:srgbClr val="FFFFFF"/>
              </a:solidFill>
              <a:latin typeface="Times New Roman" panose="02020603050405020304" pitchFamily="18" charset="0"/>
              <a:cs typeface="Times New Roman" panose="02020603050405020304" pitchFamily="18" charset="0"/>
            </a:endParaRPr>
          </a:p>
        </p:txBody>
      </p:sp>
      <p:sp>
        <p:nvSpPr>
          <p:cNvPr id="14" name="TextBox 14"/>
          <p:cNvSpPr txBox="1"/>
          <p:nvPr/>
        </p:nvSpPr>
        <p:spPr>
          <a:xfrm>
            <a:off x="11681778" y="4097645"/>
            <a:ext cx="3964047" cy="1565493"/>
          </a:xfrm>
          <a:prstGeom prst="rect">
            <a:avLst/>
          </a:prstGeom>
        </p:spPr>
        <p:txBody>
          <a:bodyPr lIns="0" tIns="0" rIns="0" bIns="0" rtlCol="0" anchor="t">
            <a:spAutoFit/>
          </a:bodyPr>
          <a:lstStyle/>
          <a:p>
            <a:pPr algn="ctr">
              <a:lnSpc>
                <a:spcPts val="6449"/>
              </a:lnSpc>
              <a:spcBef>
                <a:spcPct val="0"/>
              </a:spcBef>
            </a:pPr>
            <a:r>
              <a:rPr lang="en-US" sz="4500" dirty="0" err="1">
                <a:solidFill>
                  <a:srgbClr val="FFFFFF"/>
                </a:solidFill>
                <a:latin typeface="Times New Roman" panose="02020603050405020304" pitchFamily="18" charset="0"/>
                <a:cs typeface="Times New Roman" panose="02020603050405020304" pitchFamily="18" charset="0"/>
              </a:rPr>
              <a:t>india</a:t>
            </a:r>
            <a:r>
              <a:rPr lang="en-US" sz="4500" dirty="0">
                <a:solidFill>
                  <a:srgbClr val="FFFFFF"/>
                </a:solidFill>
                <a:latin typeface="Times New Roman" panose="02020603050405020304" pitchFamily="18" charset="0"/>
                <a:cs typeface="Times New Roman" panose="02020603050405020304" pitchFamily="18" charset="0"/>
              </a:rPr>
              <a:t> </a:t>
            </a:r>
            <a:r>
              <a:rPr lang="en-US" sz="4500" dirty="0" err="1">
                <a:solidFill>
                  <a:srgbClr val="FFFFFF"/>
                </a:solidFill>
                <a:latin typeface="Times New Roman" panose="02020603050405020304" pitchFamily="18" charset="0"/>
                <a:cs typeface="Times New Roman" panose="02020603050405020304" pitchFamily="18" charset="0"/>
              </a:rPr>
              <a:t>foodBank</a:t>
            </a:r>
            <a:r>
              <a:rPr lang="en-US" sz="4500" dirty="0">
                <a:solidFill>
                  <a:srgbClr val="FFFFFF"/>
                </a:solidFill>
                <a:latin typeface="Times New Roman" panose="02020603050405020304" pitchFamily="18" charset="0"/>
                <a:cs typeface="Times New Roman" panose="02020603050405020304" pitchFamily="18" charset="0"/>
              </a:rPr>
              <a:t> networking</a:t>
            </a:r>
          </a:p>
        </p:txBody>
      </p:sp>
      <p:sp>
        <p:nvSpPr>
          <p:cNvPr id="15" name="TextBox 15"/>
          <p:cNvSpPr txBox="1"/>
          <p:nvPr/>
        </p:nvSpPr>
        <p:spPr>
          <a:xfrm>
            <a:off x="1372482" y="7525679"/>
            <a:ext cx="16720827" cy="1180465"/>
          </a:xfrm>
          <a:prstGeom prst="rect">
            <a:avLst/>
          </a:prstGeom>
        </p:spPr>
        <p:txBody>
          <a:bodyPr wrap="square" lIns="0" tIns="0" rIns="0" bIns="0" rtlCol="0" anchor="t">
            <a:spAutoFit/>
          </a:bodyPr>
          <a:lstStyle/>
          <a:p>
            <a:pPr>
              <a:lnSpc>
                <a:spcPts val="4759"/>
              </a:lnSpc>
            </a:pPr>
            <a:r>
              <a:rPr lang="en-US" sz="3000" dirty="0">
                <a:solidFill>
                  <a:srgbClr val="000000"/>
                </a:solidFill>
                <a:latin typeface="Times New Roman" panose="02020603050405020304" pitchFamily="18" charset="0"/>
                <a:cs typeface="Times New Roman" panose="02020603050405020304" pitchFamily="18" charset="0"/>
              </a:rPr>
              <a:t> But on the above website, you cannot donate your food directly you can donate rupees only. The </a:t>
            </a:r>
            <a:r>
              <a:rPr lang="en-US" sz="3000" dirty="0" err="1">
                <a:solidFill>
                  <a:srgbClr val="000000"/>
                </a:solidFill>
                <a:latin typeface="Times New Roman" panose="02020603050405020304" pitchFamily="18" charset="0"/>
                <a:cs typeface="Times New Roman" panose="02020603050405020304" pitchFamily="18" charset="0"/>
              </a:rPr>
              <a:t>Aahar</a:t>
            </a:r>
            <a:r>
              <a:rPr lang="en-US" sz="3000" dirty="0">
                <a:solidFill>
                  <a:srgbClr val="000000"/>
                </a:solidFill>
                <a:latin typeface="Times New Roman" panose="02020603050405020304" pitchFamily="18" charset="0"/>
                <a:cs typeface="Times New Roman" panose="02020603050405020304" pitchFamily="18" charset="0"/>
              </a:rPr>
              <a:t> app does not work smoothly and this is only for specific areas</a:t>
            </a:r>
            <a:r>
              <a:rPr lang="en-US" sz="3000" dirty="0">
                <a:solidFill>
                  <a:srgbClr val="000000"/>
                </a:solidFill>
                <a:latin typeface="Canva Sans"/>
              </a:rPr>
              <a:t>.</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4461321" cy="10287000"/>
            <a:chOff x="0" y="0"/>
            <a:chExt cx="1509138" cy="3479800"/>
          </a:xfrm>
        </p:grpSpPr>
        <p:sp>
          <p:nvSpPr>
            <p:cNvPr id="3" name="Freeform 3"/>
            <p:cNvSpPr/>
            <p:nvPr/>
          </p:nvSpPr>
          <p:spPr>
            <a:xfrm>
              <a:off x="0" y="0"/>
              <a:ext cx="1509138" cy="3479800"/>
            </a:xfrm>
            <a:custGeom>
              <a:avLst/>
              <a:gdLst/>
              <a:ahLst/>
              <a:cxnLst/>
              <a:rect l="l" t="t" r="r" b="b"/>
              <a:pathLst>
                <a:path w="1509138" h="3479800">
                  <a:moveTo>
                    <a:pt x="0" y="0"/>
                  </a:moveTo>
                  <a:lnTo>
                    <a:pt x="1509138" y="0"/>
                  </a:lnTo>
                  <a:lnTo>
                    <a:pt x="1509138" y="3479800"/>
                  </a:lnTo>
                  <a:lnTo>
                    <a:pt x="0" y="3479800"/>
                  </a:lnTo>
                  <a:close/>
                </a:path>
              </a:pathLst>
            </a:custGeom>
            <a:solidFill>
              <a:srgbClr val="6FA82F"/>
            </a:solidFill>
          </p:spPr>
        </p:sp>
      </p:grpSp>
      <p:grpSp>
        <p:nvGrpSpPr>
          <p:cNvPr id="4" name="Group 4"/>
          <p:cNvGrpSpPr/>
          <p:nvPr/>
        </p:nvGrpSpPr>
        <p:grpSpPr>
          <a:xfrm>
            <a:off x="226963" y="1534844"/>
            <a:ext cx="5020480" cy="5020480"/>
            <a:chOff x="0" y="0"/>
            <a:chExt cx="6350000" cy="6350000"/>
          </a:xfrm>
        </p:grpSpPr>
        <p:sp>
          <p:nvSpPr>
            <p:cNvPr id="5" name="Freeform 5"/>
            <p:cNvSpPr/>
            <p:nvPr/>
          </p:nvSpPr>
          <p:spPr>
            <a:xfrm>
              <a:off x="0" y="0"/>
              <a:ext cx="6350000" cy="6350000"/>
            </a:xfrm>
            <a:custGeom>
              <a:avLst/>
              <a:gdLst/>
              <a:ahLst/>
              <a:cxnLst/>
              <a:rect l="l" t="t" r="r" b="b"/>
              <a:pathLst>
                <a:path w="6350000" h="6350000">
                  <a:moveTo>
                    <a:pt x="5715000" y="6350000"/>
                  </a:moveTo>
                  <a:lnTo>
                    <a:pt x="635000" y="6350000"/>
                  </a:lnTo>
                  <a:cubicBezTo>
                    <a:pt x="284480" y="6350000"/>
                    <a:pt x="0" y="6065520"/>
                    <a:pt x="0" y="5715000"/>
                  </a:cubicBezTo>
                  <a:lnTo>
                    <a:pt x="0" y="635000"/>
                  </a:lnTo>
                  <a:cubicBezTo>
                    <a:pt x="0" y="284480"/>
                    <a:pt x="284480" y="0"/>
                    <a:pt x="635000" y="0"/>
                  </a:cubicBezTo>
                  <a:lnTo>
                    <a:pt x="5715000" y="0"/>
                  </a:lnTo>
                  <a:cubicBezTo>
                    <a:pt x="6065520" y="0"/>
                    <a:pt x="6350000" y="284480"/>
                    <a:pt x="6350000" y="635000"/>
                  </a:cubicBezTo>
                  <a:lnTo>
                    <a:pt x="6350000" y="5715000"/>
                  </a:lnTo>
                  <a:cubicBezTo>
                    <a:pt x="6350000" y="6065520"/>
                    <a:pt x="6065520" y="6350000"/>
                    <a:pt x="5715000" y="6350000"/>
                  </a:cubicBezTo>
                  <a:close/>
                </a:path>
              </a:pathLst>
            </a:custGeom>
            <a:blipFill>
              <a:blip r:embed="rId2"/>
              <a:stretch>
                <a:fillRect l="-3833" t="-1237" r="-54576" b="-4050"/>
              </a:stretch>
            </a:blipFill>
          </p:spPr>
        </p:sp>
      </p:grpSp>
      <p:grpSp>
        <p:nvGrpSpPr>
          <p:cNvPr id="6" name="Group 6"/>
          <p:cNvGrpSpPr/>
          <p:nvPr/>
        </p:nvGrpSpPr>
        <p:grpSpPr>
          <a:xfrm>
            <a:off x="1239459" y="1932947"/>
            <a:ext cx="4778251" cy="4822663"/>
            <a:chOff x="0" y="0"/>
            <a:chExt cx="9794659" cy="9885698"/>
          </a:xfrm>
        </p:grpSpPr>
        <p:sp>
          <p:nvSpPr>
            <p:cNvPr id="7" name="Freeform 7"/>
            <p:cNvSpPr/>
            <p:nvPr/>
          </p:nvSpPr>
          <p:spPr>
            <a:xfrm>
              <a:off x="0" y="0"/>
              <a:ext cx="9794660" cy="9885698"/>
            </a:xfrm>
            <a:custGeom>
              <a:avLst/>
              <a:gdLst/>
              <a:ahLst/>
              <a:cxnLst/>
              <a:rect l="l" t="t" r="r" b="b"/>
              <a:pathLst>
                <a:path w="9794660" h="9885698">
                  <a:moveTo>
                    <a:pt x="9670200" y="59690"/>
                  </a:moveTo>
                  <a:cubicBezTo>
                    <a:pt x="9705760" y="59690"/>
                    <a:pt x="9734969" y="88900"/>
                    <a:pt x="9734969" y="124460"/>
                  </a:cubicBezTo>
                  <a:lnTo>
                    <a:pt x="9734969" y="9761238"/>
                  </a:lnTo>
                  <a:cubicBezTo>
                    <a:pt x="9734969" y="9796798"/>
                    <a:pt x="9705760" y="9826008"/>
                    <a:pt x="9670200" y="9826008"/>
                  </a:cubicBezTo>
                  <a:lnTo>
                    <a:pt x="124460" y="9826008"/>
                  </a:lnTo>
                  <a:cubicBezTo>
                    <a:pt x="88900" y="9826008"/>
                    <a:pt x="59690" y="9796798"/>
                    <a:pt x="59690" y="9761238"/>
                  </a:cubicBezTo>
                  <a:lnTo>
                    <a:pt x="59690" y="124460"/>
                  </a:lnTo>
                  <a:cubicBezTo>
                    <a:pt x="59690" y="88900"/>
                    <a:pt x="88900" y="59690"/>
                    <a:pt x="124460" y="59690"/>
                  </a:cubicBezTo>
                  <a:lnTo>
                    <a:pt x="9670200" y="59690"/>
                  </a:lnTo>
                  <a:moveTo>
                    <a:pt x="9670200" y="0"/>
                  </a:moveTo>
                  <a:lnTo>
                    <a:pt x="124460" y="0"/>
                  </a:lnTo>
                  <a:cubicBezTo>
                    <a:pt x="55880" y="0"/>
                    <a:pt x="0" y="55880"/>
                    <a:pt x="0" y="124460"/>
                  </a:cubicBezTo>
                  <a:lnTo>
                    <a:pt x="0" y="9761238"/>
                  </a:lnTo>
                  <a:cubicBezTo>
                    <a:pt x="0" y="9829818"/>
                    <a:pt x="55880" y="9885698"/>
                    <a:pt x="124460" y="9885698"/>
                  </a:cubicBezTo>
                  <a:lnTo>
                    <a:pt x="9670200" y="9885698"/>
                  </a:lnTo>
                  <a:cubicBezTo>
                    <a:pt x="9738779" y="9885698"/>
                    <a:pt x="9794660" y="9829818"/>
                    <a:pt x="9794660" y="9761238"/>
                  </a:cubicBezTo>
                  <a:lnTo>
                    <a:pt x="9794660" y="124460"/>
                  </a:lnTo>
                  <a:cubicBezTo>
                    <a:pt x="9794660" y="55880"/>
                    <a:pt x="9738779" y="0"/>
                    <a:pt x="9670200" y="0"/>
                  </a:cubicBezTo>
                  <a:close/>
                </a:path>
              </a:pathLst>
            </a:custGeom>
            <a:solidFill>
              <a:srgbClr val="008037"/>
            </a:solidFill>
          </p:spPr>
        </p:sp>
      </p:grpSp>
      <p:sp>
        <p:nvSpPr>
          <p:cNvPr id="8" name="TextBox 8"/>
          <p:cNvSpPr txBox="1"/>
          <p:nvPr/>
        </p:nvSpPr>
        <p:spPr>
          <a:xfrm>
            <a:off x="7448410" y="1594849"/>
            <a:ext cx="9039668" cy="820738"/>
          </a:xfrm>
          <a:prstGeom prst="rect">
            <a:avLst/>
          </a:prstGeom>
        </p:spPr>
        <p:txBody>
          <a:bodyPr wrap="square" lIns="0" tIns="0" rIns="0" bIns="0" rtlCol="0" anchor="t">
            <a:spAutoFit/>
          </a:bodyPr>
          <a:lstStyle/>
          <a:p>
            <a:pPr>
              <a:lnSpc>
                <a:spcPts val="6440"/>
              </a:lnSpc>
            </a:pPr>
            <a:r>
              <a:rPr lang="en-US" sz="6600" dirty="0">
                <a:solidFill>
                  <a:srgbClr val="000000"/>
                </a:solidFill>
                <a:latin typeface="Times New Roman" panose="02020603050405020304" pitchFamily="18" charset="0"/>
                <a:cs typeface="Times New Roman" panose="02020603050405020304" pitchFamily="18" charset="0"/>
              </a:rPr>
              <a:t>PROBLEM STATEMENT</a:t>
            </a:r>
          </a:p>
        </p:txBody>
      </p:sp>
      <p:sp>
        <p:nvSpPr>
          <p:cNvPr id="9" name="Freeform 9"/>
          <p:cNvSpPr/>
          <p:nvPr/>
        </p:nvSpPr>
        <p:spPr>
          <a:xfrm>
            <a:off x="14592944" y="-102870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sp>
      <p:sp>
        <p:nvSpPr>
          <p:cNvPr id="10" name="TextBox 10"/>
          <p:cNvSpPr txBox="1"/>
          <p:nvPr/>
        </p:nvSpPr>
        <p:spPr>
          <a:xfrm>
            <a:off x="7448410" y="2879407"/>
            <a:ext cx="9039669" cy="7036670"/>
          </a:xfrm>
          <a:prstGeom prst="rect">
            <a:avLst/>
          </a:prstGeom>
        </p:spPr>
        <p:txBody>
          <a:bodyPr lIns="0" tIns="0" rIns="0" bIns="0" rtlCol="0" anchor="t">
            <a:spAutoFit/>
          </a:bodyPr>
          <a:lstStyle/>
          <a:p>
            <a:pPr marL="457200" indent="-457200" algn="l">
              <a:lnSpc>
                <a:spcPct val="150000"/>
              </a:lnSpc>
              <a:buFont typeface="Arial" panose="020B0604020202020204" pitchFamily="34" charset="0"/>
              <a:buChar char="•"/>
            </a:pPr>
            <a:r>
              <a:rPr lang="en-IN" sz="2800" b="0" i="0" dirty="0">
                <a:solidFill>
                  <a:srgbClr val="0D0D0D"/>
                </a:solidFill>
                <a:effectLst/>
                <a:latin typeface="Times New Roman" panose="02020603050405020304" pitchFamily="18" charset="0"/>
                <a:cs typeface="Times New Roman" panose="02020603050405020304" pitchFamily="18" charset="0"/>
              </a:rPr>
              <a:t>Food waste is a prevalent issue while many individuals battle hunger.</a:t>
            </a:r>
          </a:p>
          <a:p>
            <a:pPr marL="457200" indent="-457200" algn="l">
              <a:lnSpc>
                <a:spcPct val="150000"/>
              </a:lnSpc>
              <a:buFont typeface="Arial" panose="020B0604020202020204" pitchFamily="34" charset="0"/>
              <a:buChar char="•"/>
            </a:pPr>
            <a:r>
              <a:rPr lang="en-IN" sz="2800" b="0" i="0" dirty="0">
                <a:solidFill>
                  <a:srgbClr val="0D0D0D"/>
                </a:solidFill>
                <a:effectLst/>
                <a:latin typeface="Times New Roman" panose="02020603050405020304" pitchFamily="18" charset="0"/>
                <a:cs typeface="Times New Roman" panose="02020603050405020304" pitchFamily="18" charset="0"/>
              </a:rPr>
              <a:t>Current donation solutions lack robustness and efficiency.</a:t>
            </a:r>
          </a:p>
          <a:p>
            <a:pPr marL="457200" indent="-457200" algn="l">
              <a:lnSpc>
                <a:spcPct val="150000"/>
              </a:lnSpc>
              <a:buFont typeface="Arial" panose="020B0604020202020204" pitchFamily="34" charset="0"/>
              <a:buChar char="•"/>
            </a:pPr>
            <a:r>
              <a:rPr lang="en-IN" sz="2800" b="0" i="0" dirty="0">
                <a:solidFill>
                  <a:srgbClr val="0D0D0D"/>
                </a:solidFill>
                <a:effectLst/>
                <a:latin typeface="Times New Roman" panose="02020603050405020304" pitchFamily="18" charset="0"/>
                <a:cs typeface="Times New Roman" panose="02020603050405020304" pitchFamily="18" charset="0"/>
              </a:rPr>
              <a:t>Donations often go directly to individuals, missing the potential for broader impact.</a:t>
            </a:r>
          </a:p>
          <a:p>
            <a:pPr marL="457200" indent="-457200" algn="l">
              <a:lnSpc>
                <a:spcPct val="150000"/>
              </a:lnSpc>
              <a:buFont typeface="Arial" panose="020B0604020202020204" pitchFamily="34" charset="0"/>
              <a:buChar char="•"/>
            </a:pPr>
            <a:r>
              <a:rPr lang="en-IN" sz="2800" b="0" i="0" dirty="0">
                <a:solidFill>
                  <a:srgbClr val="0D0D0D"/>
                </a:solidFill>
                <a:effectLst/>
                <a:latin typeface="Times New Roman" panose="02020603050405020304" pitchFamily="18" charset="0"/>
                <a:cs typeface="Times New Roman" panose="02020603050405020304" pitchFamily="18" charset="0"/>
              </a:rPr>
              <a:t>There's a need to connect donors with organizations and then individuals.</a:t>
            </a:r>
          </a:p>
          <a:p>
            <a:pPr marL="457200" indent="-457200" algn="l">
              <a:lnSpc>
                <a:spcPct val="150000"/>
              </a:lnSpc>
              <a:buFont typeface="Arial" panose="020B0604020202020204" pitchFamily="34" charset="0"/>
              <a:buChar char="•"/>
            </a:pPr>
            <a:r>
              <a:rPr lang="en-IN" sz="2800" b="0" i="0" dirty="0">
                <a:solidFill>
                  <a:srgbClr val="0D0D0D"/>
                </a:solidFill>
                <a:effectLst/>
                <a:latin typeface="Times New Roman" panose="02020603050405020304" pitchFamily="18" charset="0"/>
                <a:cs typeface="Times New Roman" panose="02020603050405020304" pitchFamily="18" charset="0"/>
              </a:rPr>
              <a:t>Bridging this gap requires a system to facilitate the sharing of excess food.</a:t>
            </a:r>
          </a:p>
          <a:p>
            <a:pPr>
              <a:lnSpc>
                <a:spcPts val="5099"/>
              </a:lnSpc>
            </a:pPr>
            <a:endParaRPr lang="en-US" sz="2500" dirty="0">
              <a:latin typeface="Times New Roman" panose="02020603050405020304" pitchFamily="18" charset="0"/>
              <a:cs typeface="Times New Roman" panose="02020603050405020304" pitchFamily="18" charset="0"/>
            </a:endParaRPr>
          </a:p>
          <a:p>
            <a:pPr>
              <a:lnSpc>
                <a:spcPts val="5099"/>
              </a:lnSpc>
            </a:pPr>
            <a:endParaRPr lang="en-US" sz="25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165" y="-1581"/>
            <a:ext cx="5269079" cy="10288581"/>
            <a:chOff x="0" y="0"/>
            <a:chExt cx="1782380" cy="3480335"/>
          </a:xfrm>
        </p:grpSpPr>
        <p:sp>
          <p:nvSpPr>
            <p:cNvPr id="3" name="Freeform 3"/>
            <p:cNvSpPr/>
            <p:nvPr/>
          </p:nvSpPr>
          <p:spPr>
            <a:xfrm>
              <a:off x="0" y="0"/>
              <a:ext cx="1782380" cy="3480335"/>
            </a:xfrm>
            <a:custGeom>
              <a:avLst/>
              <a:gdLst/>
              <a:ahLst/>
              <a:cxnLst/>
              <a:rect l="l" t="t" r="r" b="b"/>
              <a:pathLst>
                <a:path w="1782380" h="3480335">
                  <a:moveTo>
                    <a:pt x="0" y="0"/>
                  </a:moveTo>
                  <a:lnTo>
                    <a:pt x="1782380" y="0"/>
                  </a:lnTo>
                  <a:lnTo>
                    <a:pt x="1782380" y="3480335"/>
                  </a:lnTo>
                  <a:lnTo>
                    <a:pt x="0" y="3480335"/>
                  </a:lnTo>
                  <a:close/>
                </a:path>
              </a:pathLst>
            </a:custGeom>
            <a:solidFill>
              <a:srgbClr val="6FA82F"/>
            </a:solidFill>
          </p:spPr>
        </p:sp>
      </p:grpSp>
      <p:sp>
        <p:nvSpPr>
          <p:cNvPr id="4" name="TextBox 4"/>
          <p:cNvSpPr txBox="1"/>
          <p:nvPr/>
        </p:nvSpPr>
        <p:spPr>
          <a:xfrm>
            <a:off x="6451460" y="1582137"/>
            <a:ext cx="5385080" cy="820738"/>
          </a:xfrm>
          <a:prstGeom prst="rect">
            <a:avLst/>
          </a:prstGeom>
        </p:spPr>
        <p:txBody>
          <a:bodyPr lIns="0" tIns="0" rIns="0" bIns="0" rtlCol="0" anchor="t">
            <a:spAutoFit/>
          </a:bodyPr>
          <a:lstStyle/>
          <a:p>
            <a:pPr>
              <a:lnSpc>
                <a:spcPts val="6440"/>
              </a:lnSpc>
            </a:pPr>
            <a:r>
              <a:rPr lang="en-US" sz="6600" dirty="0">
                <a:solidFill>
                  <a:srgbClr val="000000"/>
                </a:solidFill>
                <a:latin typeface="Times New Roman" panose="02020603050405020304" pitchFamily="18" charset="0"/>
                <a:cs typeface="Times New Roman" panose="02020603050405020304" pitchFamily="18" charset="0"/>
              </a:rPr>
              <a:t>OBJECTIVES</a:t>
            </a:r>
          </a:p>
        </p:txBody>
      </p:sp>
      <p:sp>
        <p:nvSpPr>
          <p:cNvPr id="5" name="TextBox 5"/>
          <p:cNvSpPr txBox="1"/>
          <p:nvPr/>
        </p:nvSpPr>
        <p:spPr>
          <a:xfrm>
            <a:off x="6272507" y="3105550"/>
            <a:ext cx="8891293" cy="4773551"/>
          </a:xfrm>
          <a:prstGeom prst="rect">
            <a:avLst/>
          </a:prstGeom>
        </p:spPr>
        <p:txBody>
          <a:bodyPr wrap="square" lIns="0" tIns="0" rIns="0" bIns="0" rtlCol="0" anchor="t">
            <a:spAutoFit/>
          </a:bodyPr>
          <a:lstStyle/>
          <a:p>
            <a:pPr marL="342900" lvl="0" indent="-342900">
              <a:lnSpc>
                <a:spcPct val="115000"/>
              </a:lnSpc>
              <a:spcAft>
                <a:spcPts val="1000"/>
              </a:spcAft>
              <a:buFont typeface="+mj-lt"/>
              <a:buAutoNum type="arabicPeriod"/>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b="1" dirty="0">
                <a:effectLst/>
                <a:latin typeface="Times New Roman" panose="02020603050405020304" pitchFamily="18" charset="0"/>
                <a:ea typeface="Calibri" panose="020F0502020204030204" pitchFamily="34" charset="0"/>
                <a:cs typeface="Times New Roman" panose="02020603050405020304" pitchFamily="18" charset="0"/>
              </a:rPr>
              <a:t>“Share-A-Bite”</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is to significantly reduce food wastage by facilitating the donation of surplus food from businesses, events, and individuals. </a:t>
            </a:r>
          </a:p>
          <a:p>
            <a:pPr marL="342900" lvl="0" indent="-342900">
              <a:lnSpc>
                <a:spcPct val="115000"/>
              </a:lnSpc>
              <a:buFont typeface="+mj-lt"/>
              <a:buAutoNum type="arabicPeriod"/>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Our project objective is to  bridge  the gap between food donors and needy people (or hungry people)</a:t>
            </a:r>
          </a:p>
          <a:p>
            <a:pPr marL="342900" lvl="0" indent="-342900">
              <a:lnSpc>
                <a:spcPct val="115000"/>
              </a:lnSpc>
              <a:spcAft>
                <a:spcPts val="1000"/>
              </a:spcAft>
              <a:buFont typeface="+mj-lt"/>
              <a:buAutoNum type="arabicPeriod"/>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To provide nutritious meals to individuals and communities in need.</a:t>
            </a:r>
          </a:p>
          <a:p>
            <a:pPr marL="342900" indent="-342900">
              <a:lnSpc>
                <a:spcPct val="115000"/>
              </a:lnSpc>
              <a:spcAft>
                <a:spcPts val="1000"/>
              </a:spcAft>
              <a:buFont typeface="+mj-lt"/>
              <a:buAutoNum type="arabicPeriod"/>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To raise awareness about food insecurity and the importance of food donation.</a:t>
            </a:r>
          </a:p>
          <a:p>
            <a:pPr marL="342900" lvl="0" indent="-342900">
              <a:lnSpc>
                <a:spcPct val="115000"/>
              </a:lnSpc>
              <a:spcAft>
                <a:spcPts val="1000"/>
              </a:spcAft>
              <a:buFont typeface="+mj-lt"/>
              <a:buAutoNum type="arabicPeriod"/>
            </a:pPr>
            <a:endParaRPr lang="en-US" sz="2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Freeform 6"/>
          <p:cNvSpPr/>
          <p:nvPr/>
        </p:nvSpPr>
        <p:spPr>
          <a:xfrm>
            <a:off x="14127816" y="-389538"/>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2">
              <a:alphaModFix amt="37000"/>
              <a:extLst>
                <a:ext uri="{96DAC541-7B7A-43D3-8B79-37D633B846F1}">
                  <asvg:svgBlip xmlns:asvg="http://schemas.microsoft.com/office/drawing/2016/SVG/main" r:embed="rId3"/>
                </a:ext>
              </a:extLst>
            </a:blip>
            <a:stretch>
              <a:fillRect/>
            </a:stretch>
          </a:blipFill>
        </p:spPr>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605992" y="0"/>
            <a:ext cx="4682008" cy="10287000"/>
            <a:chOff x="0" y="0"/>
            <a:chExt cx="1583790" cy="3479800"/>
          </a:xfrm>
        </p:grpSpPr>
        <p:sp>
          <p:nvSpPr>
            <p:cNvPr id="3" name="Freeform 3"/>
            <p:cNvSpPr/>
            <p:nvPr/>
          </p:nvSpPr>
          <p:spPr>
            <a:xfrm>
              <a:off x="0" y="0"/>
              <a:ext cx="1583790" cy="3479800"/>
            </a:xfrm>
            <a:custGeom>
              <a:avLst/>
              <a:gdLst/>
              <a:ahLst/>
              <a:cxnLst/>
              <a:rect l="l" t="t" r="r" b="b"/>
              <a:pathLst>
                <a:path w="1583790" h="3479800">
                  <a:moveTo>
                    <a:pt x="0" y="0"/>
                  </a:moveTo>
                  <a:lnTo>
                    <a:pt x="1583790" y="0"/>
                  </a:lnTo>
                  <a:lnTo>
                    <a:pt x="1583790" y="3479800"/>
                  </a:lnTo>
                  <a:lnTo>
                    <a:pt x="0" y="3479800"/>
                  </a:lnTo>
                  <a:close/>
                </a:path>
              </a:pathLst>
            </a:custGeom>
            <a:solidFill>
              <a:srgbClr val="6FA82F"/>
            </a:solidFill>
          </p:spPr>
        </p:sp>
      </p:grpSp>
      <p:sp>
        <p:nvSpPr>
          <p:cNvPr id="4" name="TextBox 4"/>
          <p:cNvSpPr txBox="1"/>
          <p:nvPr/>
        </p:nvSpPr>
        <p:spPr>
          <a:xfrm>
            <a:off x="2590800" y="1667862"/>
            <a:ext cx="9030767" cy="820738"/>
          </a:xfrm>
          <a:prstGeom prst="rect">
            <a:avLst/>
          </a:prstGeom>
        </p:spPr>
        <p:txBody>
          <a:bodyPr wrap="square" lIns="0" tIns="0" rIns="0" bIns="0" rtlCol="0" anchor="t">
            <a:spAutoFit/>
          </a:bodyPr>
          <a:lstStyle/>
          <a:p>
            <a:pPr marL="0" lvl="0" indent="0" algn="l">
              <a:lnSpc>
                <a:spcPts val="6440"/>
              </a:lnSpc>
              <a:spcBef>
                <a:spcPct val="0"/>
              </a:spcBef>
            </a:pPr>
            <a:r>
              <a:rPr lang="en-US" sz="6600" dirty="0">
                <a:solidFill>
                  <a:srgbClr val="000000"/>
                </a:solidFill>
                <a:latin typeface="Times New Roman" panose="02020603050405020304" pitchFamily="18" charset="0"/>
                <a:cs typeface="Times New Roman" panose="02020603050405020304" pitchFamily="18" charset="0"/>
              </a:rPr>
              <a:t>SYSTEM FEATURES</a:t>
            </a:r>
          </a:p>
        </p:txBody>
      </p:sp>
      <p:sp>
        <p:nvSpPr>
          <p:cNvPr id="5" name="TextBox 5"/>
          <p:cNvSpPr txBox="1"/>
          <p:nvPr/>
        </p:nvSpPr>
        <p:spPr>
          <a:xfrm>
            <a:off x="2364106" y="3263265"/>
            <a:ext cx="6966845" cy="2542747"/>
          </a:xfrm>
          <a:prstGeom prst="rect">
            <a:avLst/>
          </a:prstGeom>
        </p:spPr>
        <p:txBody>
          <a:bodyPr lIns="0" tIns="0" rIns="0" bIns="0" rtlCol="0" anchor="t">
            <a:spAutoFit/>
          </a:bodyPr>
          <a:lstStyle/>
          <a:p>
            <a:pPr marL="734059" lvl="1" indent="-367030">
              <a:lnSpc>
                <a:spcPts val="5099"/>
              </a:lnSpc>
              <a:buFont typeface="Arial"/>
              <a:buChar char="•"/>
            </a:pPr>
            <a:r>
              <a:rPr lang="en-US" sz="3000" dirty="0">
                <a:latin typeface="Times New Roman" panose="02020603050405020304" pitchFamily="18" charset="0"/>
                <a:cs typeface="Times New Roman" panose="02020603050405020304" pitchFamily="18" charset="0"/>
              </a:rPr>
              <a:t>User Registration and Profiles</a:t>
            </a:r>
          </a:p>
          <a:p>
            <a:pPr marL="734059" lvl="1" indent="-367030">
              <a:lnSpc>
                <a:spcPts val="5099"/>
              </a:lnSpc>
              <a:buFont typeface="Arial"/>
              <a:buChar char="•"/>
            </a:pPr>
            <a:r>
              <a:rPr lang="en-US" sz="3000" dirty="0">
                <a:latin typeface="Times New Roman" panose="02020603050405020304" pitchFamily="18" charset="0"/>
                <a:cs typeface="Times New Roman" panose="02020603050405020304" pitchFamily="18" charset="0"/>
              </a:rPr>
              <a:t>Easy Donation Listing</a:t>
            </a:r>
          </a:p>
          <a:p>
            <a:pPr marL="734059" lvl="1" indent="-367030">
              <a:lnSpc>
                <a:spcPts val="5099"/>
              </a:lnSpc>
              <a:buFont typeface="Arial"/>
              <a:buChar char="•"/>
            </a:pPr>
            <a:r>
              <a:rPr lang="en-US" sz="3000" dirty="0">
                <a:latin typeface="Times New Roman" panose="02020603050405020304" pitchFamily="18" charset="0"/>
                <a:cs typeface="Times New Roman" panose="02020603050405020304" pitchFamily="18" charset="0"/>
              </a:rPr>
              <a:t>Recipient Search and Requests</a:t>
            </a:r>
          </a:p>
          <a:p>
            <a:pPr marL="734059" lvl="1" indent="-367030">
              <a:lnSpc>
                <a:spcPts val="5099"/>
              </a:lnSpc>
              <a:buFont typeface="Arial"/>
              <a:buChar char="•"/>
            </a:pPr>
            <a:r>
              <a:rPr lang="en-US" sz="3000" dirty="0">
                <a:latin typeface="Times New Roman" panose="02020603050405020304" pitchFamily="18" charset="0"/>
                <a:cs typeface="Times New Roman" panose="02020603050405020304" pitchFamily="18" charset="0"/>
              </a:rPr>
              <a:t>Real-Time Communication</a:t>
            </a:r>
          </a:p>
        </p:txBody>
      </p:sp>
      <p:sp>
        <p:nvSpPr>
          <p:cNvPr id="6" name="Freeform 6"/>
          <p:cNvSpPr/>
          <p:nvPr/>
        </p:nvSpPr>
        <p:spPr>
          <a:xfrm>
            <a:off x="14127816" y="-389538"/>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2">
              <a:alphaModFix amt="37000"/>
              <a:extLst>
                <a:ext uri="{96DAC541-7B7A-43D3-8B79-37D633B846F1}">
                  <asvg:svgBlip xmlns:asvg="http://schemas.microsoft.com/office/drawing/2016/SVG/main" r:embed="rId3"/>
                </a:ext>
              </a:extLst>
            </a:blip>
            <a:stretch>
              <a:fillRect/>
            </a:stretch>
          </a:blipFill>
        </p:spPr>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TotalTime>
  <Words>697</Words>
  <Application>Microsoft Office PowerPoint</Application>
  <PresentationFormat>Custom</PresentationFormat>
  <Paragraphs>96</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Times New Roman</vt:lpstr>
      <vt:lpstr>Poppins Light</vt:lpstr>
      <vt:lpstr>Arial Bold</vt:lpstr>
      <vt:lpstr>Canva Sans</vt:lpstr>
      <vt:lpstr>Wingdings</vt:lpstr>
      <vt:lpstr>Arial</vt:lpstr>
      <vt:lpstr>Montserrat Classic</vt:lpstr>
      <vt:lpstr>Montserrat Ultra-Bold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share-A-bite</dc:title>
  <cp:lastModifiedBy>Manshi Shukla</cp:lastModifiedBy>
  <cp:revision>11</cp:revision>
  <dcterms:created xsi:type="dcterms:W3CDTF">2006-08-16T00:00:00Z</dcterms:created>
  <dcterms:modified xsi:type="dcterms:W3CDTF">2024-04-05T18:57:59Z</dcterms:modified>
  <dc:identifier>DAF_32c_Du8</dc:identifier>
</cp:coreProperties>
</file>