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Nunito"/>
      <p:regular r:id="rId23"/>
      <p:bold r:id="rId24"/>
      <p:italic r:id="rId25"/>
      <p:boldItalic r:id="rId26"/>
    </p:embeddedFont>
    <p:embeddedFont>
      <p:font typeface="Lato"/>
      <p:regular r:id="rId27"/>
      <p:bold r:id="rId28"/>
      <p:italic r:id="rId29"/>
      <p:boldItalic r:id="rId30"/>
    </p:embeddedFont>
    <p:embeddedFont>
      <p:font typeface="Maven Pro"/>
      <p:regular r:id="rId31"/>
      <p:bold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1450f2f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1450f2f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4.jp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en.wikipedia.org/wiki/Image_process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17225" y="510379"/>
            <a:ext cx="4255500" cy="247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ELL 205 Project</a:t>
            </a:r>
            <a:endParaRPr>
              <a:solidFill>
                <a:schemeClr val="dk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Image Smoothening</a:t>
            </a:r>
            <a:endParaRPr>
              <a:solidFill>
                <a:schemeClr val="lt2"/>
              </a:solidFill>
            </a:endParaRPr>
          </a:p>
          <a:p>
            <a:pPr indent="0" lvl="0" marL="0" rtl="0" algn="l">
              <a:spcBef>
                <a:spcPts val="0"/>
              </a:spcBef>
              <a:spcAft>
                <a:spcPts val="0"/>
              </a:spcAft>
              <a:buNone/>
            </a:pPr>
            <a:r>
              <a:rPr lang="en">
                <a:solidFill>
                  <a:schemeClr val="lt2"/>
                </a:solidFill>
              </a:rPr>
              <a:t>using Histogram</a:t>
            </a:r>
            <a:endParaRPr>
              <a:solidFill>
                <a:schemeClr val="lt2"/>
              </a:solidFill>
            </a:endParaRPr>
          </a:p>
        </p:txBody>
      </p:sp>
      <p:sp>
        <p:nvSpPr>
          <p:cNvPr id="278" name="Google Shape;278;p13"/>
          <p:cNvSpPr txBox="1"/>
          <p:nvPr>
            <p:ph idx="1" type="subTitle"/>
          </p:nvPr>
        </p:nvSpPr>
        <p:spPr>
          <a:xfrm>
            <a:off x="4447650" y="3185775"/>
            <a:ext cx="4255500" cy="1355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400">
                <a:latin typeface="Raleway"/>
                <a:ea typeface="Raleway"/>
                <a:cs typeface="Raleway"/>
                <a:sym typeface="Raleway"/>
              </a:rPr>
              <a:t>Presented by:     </a:t>
            </a:r>
            <a:r>
              <a:rPr lang="en" sz="2400">
                <a:solidFill>
                  <a:schemeClr val="accent1"/>
                </a:solidFill>
                <a:latin typeface="Raleway"/>
                <a:ea typeface="Raleway"/>
                <a:cs typeface="Raleway"/>
                <a:sym typeface="Raleway"/>
              </a:rPr>
              <a:t> </a:t>
            </a:r>
            <a:endParaRPr sz="2400">
              <a:solidFill>
                <a:schemeClr val="accent1"/>
              </a:solidFill>
              <a:latin typeface="Raleway"/>
              <a:ea typeface="Raleway"/>
              <a:cs typeface="Raleway"/>
              <a:sym typeface="Raleway"/>
            </a:endParaRPr>
          </a:p>
          <a:p>
            <a:pPr indent="0" lvl="0" marL="0" rtl="0" algn="l">
              <a:spcBef>
                <a:spcPts val="0"/>
              </a:spcBef>
              <a:spcAft>
                <a:spcPts val="0"/>
              </a:spcAft>
              <a:buNone/>
            </a:pPr>
            <a:r>
              <a:rPr lang="en" sz="2400">
                <a:latin typeface="Raleway"/>
                <a:ea typeface="Raleway"/>
                <a:cs typeface="Raleway"/>
                <a:sym typeface="Raleway"/>
              </a:rPr>
              <a:t>Rajat Mahaur (2020CS50534)</a:t>
            </a:r>
            <a:endParaRPr sz="2400">
              <a:latin typeface="Raleway"/>
              <a:ea typeface="Raleway"/>
              <a:cs typeface="Raleway"/>
              <a:sym typeface="Raleway"/>
            </a:endParaRPr>
          </a:p>
          <a:p>
            <a:pPr indent="0" lvl="0" marL="0" rtl="0" algn="l">
              <a:spcBef>
                <a:spcPts val="0"/>
              </a:spcBef>
              <a:spcAft>
                <a:spcPts val="0"/>
              </a:spcAft>
              <a:buNone/>
            </a:pPr>
            <a:r>
              <a:rPr lang="en" sz="2400">
                <a:latin typeface="Raleway"/>
                <a:ea typeface="Raleway"/>
                <a:cs typeface="Raleway"/>
                <a:sym typeface="Raleway"/>
              </a:rPr>
              <a:t>Richa Yadav 	(2020CS50438)</a:t>
            </a:r>
            <a:endParaRPr sz="2400">
              <a:latin typeface="Raleway"/>
              <a:ea typeface="Raleway"/>
              <a:cs typeface="Raleway"/>
              <a:sym typeface="Raleway"/>
            </a:endParaRPr>
          </a:p>
          <a:p>
            <a:pPr indent="0" lvl="0" marL="0" rtl="0" algn="l">
              <a:spcBef>
                <a:spcPts val="0"/>
              </a:spcBef>
              <a:spcAft>
                <a:spcPts val="0"/>
              </a:spcAft>
              <a:buNone/>
            </a:pPr>
            <a:r>
              <a:rPr lang="en" sz="2400">
                <a:latin typeface="Raleway"/>
                <a:ea typeface="Raleway"/>
                <a:cs typeface="Raleway"/>
                <a:sym typeface="Raleway"/>
              </a:rPr>
              <a:t>Manshi Sagar (2020CS50429)</a:t>
            </a:r>
            <a:endParaRPr sz="24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lin ang="5400012" scaled="0"/>
        </a:gradFill>
      </p:bgPr>
    </p:bg>
    <p:spTree>
      <p:nvGrpSpPr>
        <p:cNvPr id="343" name="Shape 343"/>
        <p:cNvGrpSpPr/>
        <p:nvPr/>
      </p:nvGrpSpPr>
      <p:grpSpPr>
        <a:xfrm>
          <a:off x="0" y="0"/>
          <a:ext cx="0" cy="0"/>
          <a:chOff x="0" y="0"/>
          <a:chExt cx="0" cy="0"/>
        </a:xfrm>
      </p:grpSpPr>
      <p:sp>
        <p:nvSpPr>
          <p:cNvPr id="344" name="Google Shape;344;p22"/>
          <p:cNvSpPr txBox="1"/>
          <p:nvPr>
            <p:ph idx="1" type="body"/>
          </p:nvPr>
        </p:nvSpPr>
        <p:spPr>
          <a:xfrm>
            <a:off x="5760750" y="353125"/>
            <a:ext cx="4241100" cy="8673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b="1" lang="en" sz="3000">
                <a:solidFill>
                  <a:schemeClr val="accent1"/>
                </a:solidFill>
                <a:latin typeface="Maven Pro"/>
                <a:ea typeface="Maven Pro"/>
                <a:cs typeface="Maven Pro"/>
                <a:sym typeface="Maven Pro"/>
              </a:rPr>
              <a:t>Mean filtering</a:t>
            </a:r>
            <a:endParaRPr sz="1800">
              <a:solidFill>
                <a:schemeClr val="accent1"/>
              </a:solidFill>
              <a:latin typeface="Maven Pro"/>
              <a:ea typeface="Maven Pro"/>
              <a:cs typeface="Maven Pro"/>
              <a:sym typeface="Maven Pro"/>
            </a:endParaRPr>
          </a:p>
        </p:txBody>
      </p:sp>
      <p:grpSp>
        <p:nvGrpSpPr>
          <p:cNvPr id="345" name="Google Shape;345;p22"/>
          <p:cNvGrpSpPr/>
          <p:nvPr/>
        </p:nvGrpSpPr>
        <p:grpSpPr>
          <a:xfrm>
            <a:off x="135021" y="2984742"/>
            <a:ext cx="2122241" cy="2087252"/>
            <a:chOff x="6803275" y="395363"/>
            <a:chExt cx="2212050" cy="2537076"/>
          </a:xfrm>
        </p:grpSpPr>
        <p:pic>
          <p:nvPicPr>
            <p:cNvPr id="346" name="Google Shape;346;p2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347" name="Google Shape;347;p2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348" name="Google Shape;348;p22"/>
            <p:cNvSpPr txBox="1"/>
            <p:nvPr/>
          </p:nvSpPr>
          <p:spPr>
            <a:xfrm>
              <a:off x="6944788" y="928434"/>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b="1" lang="en" sz="1200">
                  <a:solidFill>
                    <a:schemeClr val="accent3"/>
                  </a:solidFill>
                  <a:latin typeface="Raleway"/>
                  <a:ea typeface="Raleway"/>
                  <a:cs typeface="Raleway"/>
                  <a:sym typeface="Raleway"/>
                </a:rPr>
                <a:t>We can also use the GAUSSIAN and MEDIAN filtering instead, for better results.</a:t>
              </a:r>
              <a:endParaRPr b="1" sz="1200">
                <a:solidFill>
                  <a:schemeClr val="accent3"/>
                </a:solidFill>
                <a:latin typeface="Raleway"/>
                <a:ea typeface="Raleway"/>
                <a:cs typeface="Raleway"/>
                <a:sym typeface="Raleway"/>
              </a:endParaRPr>
            </a:p>
          </p:txBody>
        </p:sp>
      </p:grpSp>
      <p:sp>
        <p:nvSpPr>
          <p:cNvPr id="349" name="Google Shape;349;p22"/>
          <p:cNvSpPr txBox="1"/>
          <p:nvPr/>
        </p:nvSpPr>
        <p:spPr>
          <a:xfrm>
            <a:off x="5653925" y="1080375"/>
            <a:ext cx="28986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Lato"/>
                <a:ea typeface="Lato"/>
                <a:cs typeface="Lato"/>
                <a:sym typeface="Lato"/>
              </a:rPr>
              <a:t>This is under spatial filtering.</a:t>
            </a:r>
            <a:endParaRPr sz="1500">
              <a:solidFill>
                <a:schemeClr val="lt2"/>
              </a:solidFill>
              <a:latin typeface="Lato"/>
              <a:ea typeface="Lato"/>
              <a:cs typeface="Lato"/>
              <a:sym typeface="Lato"/>
            </a:endParaRPr>
          </a:p>
          <a:p>
            <a:pPr indent="0" lvl="0" marL="0" rtl="0" algn="l">
              <a:spcBef>
                <a:spcPts val="0"/>
              </a:spcBef>
              <a:spcAft>
                <a:spcPts val="0"/>
              </a:spcAft>
              <a:buNone/>
            </a:pPr>
            <a:r>
              <a:t/>
            </a:r>
            <a:endParaRPr sz="1500">
              <a:solidFill>
                <a:schemeClr val="lt2"/>
              </a:solidFill>
              <a:latin typeface="Lato"/>
              <a:ea typeface="Lato"/>
              <a:cs typeface="Lato"/>
              <a:sym typeface="Lato"/>
            </a:endParaRPr>
          </a:p>
          <a:p>
            <a:pPr indent="0" lvl="0" marL="0" rtl="0" algn="just">
              <a:spcBef>
                <a:spcPts val="0"/>
              </a:spcBef>
              <a:spcAft>
                <a:spcPts val="0"/>
              </a:spcAft>
              <a:buNone/>
            </a:pPr>
            <a:r>
              <a:rPr lang="en" sz="1500">
                <a:solidFill>
                  <a:schemeClr val="lt2"/>
                </a:solidFill>
                <a:latin typeface="Lato"/>
                <a:ea typeface="Lato"/>
                <a:cs typeface="Lato"/>
                <a:sym typeface="Lato"/>
              </a:rPr>
              <a:t>This uses the basic concept of Convolution that is shift , multiply and add.</a:t>
            </a:r>
            <a:endParaRPr sz="1500">
              <a:solidFill>
                <a:schemeClr val="lt2"/>
              </a:solidFill>
              <a:latin typeface="Lato"/>
              <a:ea typeface="Lato"/>
              <a:cs typeface="Lato"/>
              <a:sym typeface="Lato"/>
            </a:endParaRPr>
          </a:p>
        </p:txBody>
      </p:sp>
      <p:sp>
        <p:nvSpPr>
          <p:cNvPr id="350" name="Google Shape;350;p22"/>
          <p:cNvSpPr txBox="1"/>
          <p:nvPr/>
        </p:nvSpPr>
        <p:spPr>
          <a:xfrm>
            <a:off x="5653925" y="2331600"/>
            <a:ext cx="3131400" cy="258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Lato"/>
                <a:ea typeface="Lato"/>
                <a:cs typeface="Lato"/>
                <a:sym typeface="Lato"/>
              </a:rPr>
              <a:t>We use a kernel (3x3) </a:t>
            </a:r>
            <a:r>
              <a:rPr lang="en">
                <a:solidFill>
                  <a:schemeClr val="lt1"/>
                </a:solidFill>
                <a:latin typeface="Lato"/>
                <a:ea typeface="Lato"/>
                <a:cs typeface="Lato"/>
                <a:sym typeface="Lato"/>
              </a:rPr>
              <a:t>which</a:t>
            </a:r>
            <a:r>
              <a:rPr lang="en">
                <a:solidFill>
                  <a:schemeClr val="lt1"/>
                </a:solidFill>
                <a:latin typeface="Lato"/>
                <a:ea typeface="Lato"/>
                <a:cs typeface="Lato"/>
                <a:sym typeface="Lato"/>
              </a:rPr>
              <a:t> moves over the pixels of the image, analogy to </a:t>
            </a:r>
            <a:r>
              <a:rPr lang="en">
                <a:solidFill>
                  <a:schemeClr val="lt1"/>
                </a:solidFill>
                <a:latin typeface="Lato"/>
                <a:ea typeface="Lato"/>
                <a:cs typeface="Lato"/>
                <a:sym typeface="Lato"/>
              </a:rPr>
              <a:t>pixels</a:t>
            </a:r>
            <a:r>
              <a:rPr lang="en">
                <a:solidFill>
                  <a:schemeClr val="lt1"/>
                </a:solidFill>
                <a:latin typeface="Lato"/>
                <a:ea typeface="Lato"/>
                <a:cs typeface="Lato"/>
                <a:sym typeface="Lato"/>
              </a:rPr>
              <a:t> as the function x(t) and the kernel as the impulse response h(t), we add these values after multiplication and divide by their mean and put that in the final output image. Basically the matrix is convolved.</a:t>
            </a:r>
            <a:endParaRPr>
              <a:solidFill>
                <a:schemeClr val="lt1"/>
              </a:solidFill>
              <a:latin typeface="Lato"/>
              <a:ea typeface="Lato"/>
              <a:cs typeface="Lato"/>
              <a:sym typeface="Lato"/>
            </a:endParaRPr>
          </a:p>
          <a:p>
            <a:pPr indent="0" lvl="0" marL="0" rtl="0" algn="just">
              <a:lnSpc>
                <a:spcPct val="115000"/>
              </a:lnSpc>
              <a:spcBef>
                <a:spcPts val="0"/>
              </a:spcBef>
              <a:spcAft>
                <a:spcPts val="0"/>
              </a:spcAft>
              <a:buNone/>
            </a:pPr>
            <a:r>
              <a:rPr lang="en">
                <a:solidFill>
                  <a:schemeClr val="lt1"/>
                </a:solidFill>
                <a:latin typeface="Merriweather"/>
                <a:ea typeface="Merriweather"/>
                <a:cs typeface="Merriweather"/>
                <a:sym typeface="Merriweather"/>
              </a:rPr>
              <a:t>y(t) = x(t)*h(t)</a:t>
            </a:r>
            <a:endParaRPr>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a:solidFill>
                  <a:schemeClr val="lt1"/>
                </a:solidFill>
                <a:latin typeface="Lato"/>
                <a:ea typeface="Lato"/>
                <a:cs typeface="Lato"/>
                <a:sym typeface="Lato"/>
              </a:rPr>
              <a:t>This method creates a </a:t>
            </a:r>
            <a:r>
              <a:rPr lang="en">
                <a:solidFill>
                  <a:schemeClr val="lt1"/>
                </a:solidFill>
                <a:latin typeface="Lato"/>
                <a:ea typeface="Lato"/>
                <a:cs typeface="Lato"/>
                <a:sym typeface="Lato"/>
              </a:rPr>
              <a:t>blurring</a:t>
            </a:r>
            <a:r>
              <a:rPr lang="en">
                <a:solidFill>
                  <a:schemeClr val="lt1"/>
                </a:solidFill>
                <a:latin typeface="Lato"/>
                <a:ea typeface="Lato"/>
                <a:cs typeface="Lato"/>
                <a:sym typeface="Lato"/>
              </a:rPr>
              <a:t> effect.</a:t>
            </a:r>
            <a:endParaRPr>
              <a:solidFill>
                <a:schemeClr val="lt1"/>
              </a:solidFill>
              <a:latin typeface="Lato"/>
              <a:ea typeface="Lato"/>
              <a:cs typeface="Lato"/>
              <a:sym typeface="Lato"/>
            </a:endParaRPr>
          </a:p>
        </p:txBody>
      </p:sp>
      <p:pic>
        <p:nvPicPr>
          <p:cNvPr id="351" name="Google Shape;351;p22"/>
          <p:cNvPicPr preferRelativeResize="0"/>
          <p:nvPr/>
        </p:nvPicPr>
        <p:blipFill>
          <a:blip r:embed="rId5">
            <a:alphaModFix/>
          </a:blip>
          <a:stretch>
            <a:fillRect/>
          </a:stretch>
        </p:blipFill>
        <p:spPr>
          <a:xfrm>
            <a:off x="135025" y="485800"/>
            <a:ext cx="4556425" cy="1845800"/>
          </a:xfrm>
          <a:prstGeom prst="rect">
            <a:avLst/>
          </a:prstGeom>
          <a:noFill/>
          <a:ln>
            <a:noFill/>
          </a:ln>
        </p:spPr>
      </p:pic>
      <p:pic>
        <p:nvPicPr>
          <p:cNvPr id="352" name="Google Shape;352;p22"/>
          <p:cNvPicPr preferRelativeResize="0"/>
          <p:nvPr/>
        </p:nvPicPr>
        <p:blipFill>
          <a:blip r:embed="rId6">
            <a:alphaModFix/>
          </a:blip>
          <a:stretch>
            <a:fillRect/>
          </a:stretch>
        </p:blipFill>
        <p:spPr>
          <a:xfrm>
            <a:off x="2326825" y="3107200"/>
            <a:ext cx="3131424" cy="171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23"/>
          <p:cNvSpPr/>
          <p:nvPr/>
        </p:nvSpPr>
        <p:spPr>
          <a:xfrm>
            <a:off x="283000" y="297900"/>
            <a:ext cx="4547700" cy="4547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txBox="1"/>
          <p:nvPr>
            <p:ph idx="4294967295" type="body"/>
          </p:nvPr>
        </p:nvSpPr>
        <p:spPr>
          <a:xfrm>
            <a:off x="481300" y="529650"/>
            <a:ext cx="4151100" cy="4084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b="1" lang="en" sz="2800">
                <a:solidFill>
                  <a:schemeClr val="lt2"/>
                </a:solidFill>
              </a:rPr>
              <a:t>Does it always work?</a:t>
            </a:r>
            <a:endParaRPr b="1" sz="2800">
              <a:solidFill>
                <a:schemeClr val="lt2"/>
              </a:solidFill>
            </a:endParaRPr>
          </a:p>
          <a:p>
            <a:pPr indent="0" lvl="0" marL="0" rtl="0" algn="l">
              <a:lnSpc>
                <a:spcPct val="100000"/>
              </a:lnSpc>
              <a:spcBef>
                <a:spcPts val="1600"/>
              </a:spcBef>
              <a:spcAft>
                <a:spcPts val="0"/>
              </a:spcAft>
              <a:buNone/>
            </a:pPr>
            <a:r>
              <a:rPr b="1" lang="en" sz="2900">
                <a:solidFill>
                  <a:schemeClr val="lt2"/>
                </a:solidFill>
              </a:rPr>
              <a:t>Big fat no!</a:t>
            </a:r>
            <a:endParaRPr b="1" sz="2900">
              <a:solidFill>
                <a:schemeClr val="lt2"/>
              </a:solidFill>
            </a:endParaRPr>
          </a:p>
          <a:p>
            <a:pPr indent="0" lvl="0" marL="0" rtl="0" algn="l">
              <a:lnSpc>
                <a:spcPct val="100000"/>
              </a:lnSpc>
              <a:spcBef>
                <a:spcPts val="1600"/>
              </a:spcBef>
              <a:spcAft>
                <a:spcPts val="0"/>
              </a:spcAft>
              <a:buNone/>
            </a:pPr>
            <a:r>
              <a:rPr b="1" lang="en" sz="2700">
                <a:solidFill>
                  <a:schemeClr val="lt2"/>
                </a:solidFill>
              </a:rPr>
              <a:t>It can produce undesirable effects.</a:t>
            </a:r>
            <a:endParaRPr sz="1700">
              <a:solidFill>
                <a:schemeClr val="lt2"/>
              </a:solidFill>
            </a:endParaRPr>
          </a:p>
          <a:p>
            <a:pPr indent="0" lvl="0" marL="0" rtl="0" algn="l">
              <a:lnSpc>
                <a:spcPct val="100000"/>
              </a:lnSpc>
              <a:spcBef>
                <a:spcPts val="1600"/>
              </a:spcBef>
              <a:spcAft>
                <a:spcPts val="1600"/>
              </a:spcAft>
              <a:buNone/>
            </a:pPr>
            <a:r>
              <a:t/>
            </a:r>
            <a:endParaRPr>
              <a:solidFill>
                <a:schemeClr val="lt1"/>
              </a:solidFill>
            </a:endParaRPr>
          </a:p>
        </p:txBody>
      </p:sp>
      <p:sp>
        <p:nvSpPr>
          <p:cNvPr id="359" name="Google Shape;359;p23"/>
          <p:cNvSpPr txBox="1"/>
          <p:nvPr/>
        </p:nvSpPr>
        <p:spPr>
          <a:xfrm>
            <a:off x="5174200" y="583450"/>
            <a:ext cx="34086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ato"/>
                <a:ea typeface="Lato"/>
                <a:cs typeface="Lato"/>
                <a:sym typeface="Lato"/>
              </a:rPr>
              <a:t>Basically this method works for the 2-D images , i.e., images in gray scale. Color </a:t>
            </a:r>
            <a:r>
              <a:rPr lang="en">
                <a:latin typeface="Lato"/>
                <a:ea typeface="Lato"/>
                <a:cs typeface="Lato"/>
                <a:sym typeface="Lato"/>
              </a:rPr>
              <a:t>images</a:t>
            </a:r>
            <a:r>
              <a:rPr lang="en">
                <a:latin typeface="Lato"/>
                <a:ea typeface="Lato"/>
                <a:cs typeface="Lato"/>
                <a:sym typeface="Lato"/>
              </a:rPr>
              <a:t> are 3-D ,i.e.,  in addition to the row and column they also have a third dimension of RGB color. Thus in case we apply this to individual colour then this might create dramatic changes in color scheme of the image.</a:t>
            </a:r>
            <a:endParaRPr>
              <a:latin typeface="Lato"/>
              <a:ea typeface="Lato"/>
              <a:cs typeface="Lato"/>
              <a:sym typeface="Lato"/>
            </a:endParaRPr>
          </a:p>
        </p:txBody>
      </p:sp>
      <p:sp>
        <p:nvSpPr>
          <p:cNvPr id="360" name="Google Shape;360;p23"/>
          <p:cNvSpPr txBox="1"/>
          <p:nvPr/>
        </p:nvSpPr>
        <p:spPr>
          <a:xfrm>
            <a:off x="5174200" y="2571750"/>
            <a:ext cx="3408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111111"/>
                </a:solidFill>
                <a:highlight>
                  <a:srgbClr val="FFFFFF"/>
                </a:highlight>
                <a:latin typeface="Lato"/>
                <a:ea typeface="Lato"/>
                <a:cs typeface="Lato"/>
                <a:sym typeface="Lato"/>
              </a:rPr>
              <a:t>Histogram equalization may fail for images that have darker background and lighter foreground. In this case, the gray scale of background and foreground gets mixed up, which does not preserve edges and thus creating a washed out image which is not desirable! </a:t>
            </a:r>
            <a:endParaRPr sz="13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4"/>
          <p:cNvSpPr txBox="1"/>
          <p:nvPr/>
        </p:nvSpPr>
        <p:spPr>
          <a:xfrm>
            <a:off x="168900" y="307075"/>
            <a:ext cx="525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Raleway"/>
                <a:ea typeface="Raleway"/>
                <a:cs typeface="Raleway"/>
                <a:sym typeface="Raleway"/>
              </a:rPr>
              <a:t>       Results from code!</a:t>
            </a:r>
            <a:endParaRPr sz="2000">
              <a:solidFill>
                <a:schemeClr val="accent1"/>
              </a:solidFill>
              <a:latin typeface="Raleway"/>
              <a:ea typeface="Raleway"/>
              <a:cs typeface="Raleway"/>
              <a:sym typeface="Raleway"/>
            </a:endParaRPr>
          </a:p>
        </p:txBody>
      </p:sp>
      <p:pic>
        <p:nvPicPr>
          <p:cNvPr id="366" name="Google Shape;366;p24"/>
          <p:cNvPicPr preferRelativeResize="0"/>
          <p:nvPr/>
        </p:nvPicPr>
        <p:blipFill>
          <a:blip r:embed="rId3">
            <a:alphaModFix/>
          </a:blip>
          <a:stretch>
            <a:fillRect/>
          </a:stretch>
        </p:blipFill>
        <p:spPr>
          <a:xfrm>
            <a:off x="152400" y="952075"/>
            <a:ext cx="5143304" cy="3643175"/>
          </a:xfrm>
          <a:prstGeom prst="rect">
            <a:avLst/>
          </a:prstGeom>
          <a:noFill/>
          <a:ln>
            <a:noFill/>
          </a:ln>
        </p:spPr>
      </p:pic>
      <p:pic>
        <p:nvPicPr>
          <p:cNvPr id="367" name="Google Shape;367;p24"/>
          <p:cNvPicPr preferRelativeResize="0"/>
          <p:nvPr/>
        </p:nvPicPr>
        <p:blipFill>
          <a:blip r:embed="rId4">
            <a:alphaModFix/>
          </a:blip>
          <a:stretch>
            <a:fillRect/>
          </a:stretch>
        </p:blipFill>
        <p:spPr>
          <a:xfrm>
            <a:off x="5776652" y="92125"/>
            <a:ext cx="2984647" cy="2187534"/>
          </a:xfrm>
          <a:prstGeom prst="rect">
            <a:avLst/>
          </a:prstGeom>
          <a:noFill/>
          <a:ln>
            <a:noFill/>
          </a:ln>
        </p:spPr>
      </p:pic>
      <p:pic>
        <p:nvPicPr>
          <p:cNvPr id="368" name="Google Shape;368;p24"/>
          <p:cNvPicPr preferRelativeResize="0"/>
          <p:nvPr/>
        </p:nvPicPr>
        <p:blipFill>
          <a:blip r:embed="rId5">
            <a:alphaModFix/>
          </a:blip>
          <a:stretch>
            <a:fillRect/>
          </a:stretch>
        </p:blipFill>
        <p:spPr>
          <a:xfrm>
            <a:off x="5776652" y="2567496"/>
            <a:ext cx="2984648" cy="2102920"/>
          </a:xfrm>
          <a:prstGeom prst="rect">
            <a:avLst/>
          </a:prstGeom>
          <a:noFill/>
          <a:ln>
            <a:noFill/>
          </a:ln>
        </p:spPr>
      </p:pic>
      <p:sp>
        <p:nvSpPr>
          <p:cNvPr id="369" name="Google Shape;369;p24"/>
          <p:cNvSpPr txBox="1"/>
          <p:nvPr/>
        </p:nvSpPr>
        <p:spPr>
          <a:xfrm>
            <a:off x="5972600" y="2279650"/>
            <a:ext cx="35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Nunito"/>
                <a:ea typeface="Nunito"/>
                <a:cs typeface="Nunito"/>
                <a:sym typeface="Nunito"/>
              </a:rPr>
              <a:t>This is histogram equalized image</a:t>
            </a:r>
            <a:endParaRPr>
              <a:solidFill>
                <a:schemeClr val="accent1"/>
              </a:solidFill>
              <a:latin typeface="Nunito"/>
              <a:ea typeface="Nunito"/>
              <a:cs typeface="Nunito"/>
              <a:sym typeface="Nunito"/>
            </a:endParaRPr>
          </a:p>
        </p:txBody>
      </p:sp>
      <p:sp>
        <p:nvSpPr>
          <p:cNvPr id="370" name="Google Shape;370;p24"/>
          <p:cNvSpPr txBox="1"/>
          <p:nvPr/>
        </p:nvSpPr>
        <p:spPr>
          <a:xfrm>
            <a:off x="6718175" y="4595250"/>
            <a:ext cx="31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Nunito"/>
                <a:ea typeface="Nunito"/>
                <a:cs typeface="Nunito"/>
                <a:sym typeface="Nunito"/>
              </a:rPr>
              <a:t>After mean filtering</a:t>
            </a:r>
            <a:endParaRPr>
              <a:solidFill>
                <a:schemeClr val="accent1"/>
              </a:solidFill>
              <a:latin typeface="Nunito"/>
              <a:ea typeface="Nunito"/>
              <a:cs typeface="Nunito"/>
              <a:sym typeface="Nunito"/>
            </a:endParaRPr>
          </a:p>
        </p:txBody>
      </p:sp>
      <p:sp>
        <p:nvSpPr>
          <p:cNvPr id="371" name="Google Shape;371;p24"/>
          <p:cNvSpPr txBox="1"/>
          <p:nvPr/>
        </p:nvSpPr>
        <p:spPr>
          <a:xfrm>
            <a:off x="703000" y="2402400"/>
            <a:ext cx="200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Before histogram equalization </a:t>
            </a:r>
            <a:endParaRPr sz="1000">
              <a:latin typeface="Nunito"/>
              <a:ea typeface="Nunito"/>
              <a:cs typeface="Nunito"/>
              <a:sym typeface="Nunito"/>
            </a:endParaRPr>
          </a:p>
        </p:txBody>
      </p:sp>
      <p:sp>
        <p:nvSpPr>
          <p:cNvPr id="372" name="Google Shape;372;p24"/>
          <p:cNvSpPr txBox="1"/>
          <p:nvPr/>
        </p:nvSpPr>
        <p:spPr>
          <a:xfrm>
            <a:off x="703000" y="4164625"/>
            <a:ext cx="200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After </a:t>
            </a:r>
            <a:r>
              <a:rPr lang="en" sz="1000">
                <a:latin typeface="Nunito"/>
                <a:ea typeface="Nunito"/>
                <a:cs typeface="Nunito"/>
                <a:sym typeface="Nunito"/>
              </a:rPr>
              <a:t> histogram equalization </a:t>
            </a:r>
            <a:endParaRPr sz="10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25"/>
          <p:cNvPicPr preferRelativeResize="0"/>
          <p:nvPr/>
        </p:nvPicPr>
        <p:blipFill rotWithShape="1">
          <a:blip r:embed="rId3">
            <a:alphaModFix/>
          </a:blip>
          <a:srcRect b="5329" l="0" r="11111" t="0"/>
          <a:stretch/>
        </p:blipFill>
        <p:spPr>
          <a:xfrm>
            <a:off x="0" y="0"/>
            <a:ext cx="9144000" cy="5143500"/>
          </a:xfrm>
          <a:prstGeom prst="rect">
            <a:avLst/>
          </a:prstGeom>
          <a:noFill/>
          <a:ln>
            <a:noFill/>
          </a:ln>
        </p:spPr>
      </p:pic>
      <p:sp>
        <p:nvSpPr>
          <p:cNvPr id="378" name="Google Shape;378;p25"/>
          <p:cNvSpPr txBox="1"/>
          <p:nvPr>
            <p:ph type="title"/>
          </p:nvPr>
        </p:nvSpPr>
        <p:spPr>
          <a:xfrm>
            <a:off x="1596725" y="1526245"/>
            <a:ext cx="6244200" cy="175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solidFill>
                  <a:schemeClr val="accent1"/>
                </a:solidFill>
              </a:rPr>
              <a:t>Thank You Everyone!!</a:t>
            </a:r>
            <a:endParaRPr sz="4200">
              <a:solidFill>
                <a:schemeClr val="accent1"/>
              </a:solidFill>
            </a:endParaRPr>
          </a:p>
          <a:p>
            <a:pPr indent="0" lvl="0" marL="0" rtl="0" algn="l">
              <a:spcBef>
                <a:spcPts val="1000"/>
              </a:spcBef>
              <a:spcAft>
                <a:spcPts val="0"/>
              </a:spcAft>
              <a:buNone/>
            </a:pPr>
            <a:r>
              <a:rPr b="0" lang="en" sz="2100"/>
              <a:t>Welcome to your questions!!</a:t>
            </a:r>
            <a:endParaRPr b="0" sz="2100"/>
          </a:p>
          <a:p>
            <a:pPr indent="0" lvl="0" marL="0" rtl="0" algn="l">
              <a:spcBef>
                <a:spcPts val="1000"/>
              </a:spcBef>
              <a:spcAft>
                <a:spcPts val="0"/>
              </a:spcAft>
              <a:buNone/>
            </a:pPr>
            <a:r>
              <a:t/>
            </a:r>
            <a:endParaRPr sz="2100"/>
          </a:p>
          <a:p>
            <a:pPr indent="0" lvl="0" marL="0" rtl="0" algn="l">
              <a:lnSpc>
                <a:spcPct val="115000"/>
              </a:lnSpc>
              <a:spcBef>
                <a:spcPts val="1000"/>
              </a:spcBef>
              <a:spcAft>
                <a:spcPts val="1000"/>
              </a:spcAft>
              <a:buNone/>
            </a:pPr>
            <a:r>
              <a:t/>
            </a:r>
            <a:endParaRPr sz="2400" u="sng">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lin ang="5400012" scaled="0"/>
        </a:gradFill>
      </p:bgPr>
    </p:bg>
    <p:spTree>
      <p:nvGrpSpPr>
        <p:cNvPr id="282" name="Shape 282"/>
        <p:cNvGrpSpPr/>
        <p:nvPr/>
      </p:nvGrpSpPr>
      <p:grpSpPr>
        <a:xfrm>
          <a:off x="0" y="0"/>
          <a:ext cx="0" cy="0"/>
          <a:chOff x="0" y="0"/>
          <a:chExt cx="0" cy="0"/>
        </a:xfrm>
      </p:grpSpPr>
      <p:sp>
        <p:nvSpPr>
          <p:cNvPr id="283" name="Google Shape;283;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1"/>
                </a:solidFill>
              </a:rPr>
              <a:t>Overview</a:t>
            </a:r>
            <a:endParaRPr sz="2400">
              <a:solidFill>
                <a:schemeClr val="accent1"/>
              </a:solidFill>
            </a:endParaRPr>
          </a:p>
        </p:txBody>
      </p:sp>
      <p:sp>
        <p:nvSpPr>
          <p:cNvPr id="284" name="Google Shape;284;p14"/>
          <p:cNvSpPr txBox="1"/>
          <p:nvPr>
            <p:ph idx="4294967295" type="title"/>
          </p:nvPr>
        </p:nvSpPr>
        <p:spPr>
          <a:xfrm>
            <a:off x="535775" y="978875"/>
            <a:ext cx="7633200" cy="2990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We aim to transform a source image into a smoothened  image by processing its histogram.</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method used for smoothening is Histogram equalization.</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To improve the image further,  we apply mean filtering to the smoothened image.</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288" name="Shape 288"/>
        <p:cNvGrpSpPr/>
        <p:nvPr/>
      </p:nvGrpSpPr>
      <p:grpSpPr>
        <a:xfrm>
          <a:off x="0" y="0"/>
          <a:ext cx="0" cy="0"/>
          <a:chOff x="0" y="0"/>
          <a:chExt cx="0" cy="0"/>
        </a:xfrm>
      </p:grpSpPr>
      <p:pic>
        <p:nvPicPr>
          <p:cNvPr id="289" name="Google Shape;289;p15"/>
          <p:cNvPicPr preferRelativeResize="0"/>
          <p:nvPr/>
        </p:nvPicPr>
        <p:blipFill>
          <a:blip r:embed="rId3">
            <a:alphaModFix/>
          </a:blip>
          <a:stretch>
            <a:fillRect/>
          </a:stretch>
        </p:blipFill>
        <p:spPr>
          <a:xfrm>
            <a:off x="1334825" y="162725"/>
            <a:ext cx="6318125" cy="4818049"/>
          </a:xfrm>
          <a:prstGeom prst="rect">
            <a:avLst/>
          </a:prstGeom>
          <a:noFill/>
          <a:ln>
            <a:noFill/>
          </a:ln>
        </p:spPr>
      </p:pic>
      <p:sp>
        <p:nvSpPr>
          <p:cNvPr id="290" name="Google Shape;290;p15"/>
          <p:cNvSpPr txBox="1"/>
          <p:nvPr/>
        </p:nvSpPr>
        <p:spPr>
          <a:xfrm>
            <a:off x="2855550" y="4376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Introduction</a:t>
            </a:r>
            <a:endParaRPr b="1" sz="3000">
              <a:solidFill>
                <a:schemeClr val="lt2"/>
              </a:solidFill>
              <a:latin typeface="Raleway"/>
              <a:ea typeface="Raleway"/>
              <a:cs typeface="Raleway"/>
              <a:sym typeface="Raleway"/>
            </a:endParaRPr>
          </a:p>
        </p:txBody>
      </p:sp>
      <p:sp>
        <p:nvSpPr>
          <p:cNvPr id="291" name="Google Shape;291;p15"/>
          <p:cNvSpPr txBox="1"/>
          <p:nvPr>
            <p:ph idx="4294967295" type="body"/>
          </p:nvPr>
        </p:nvSpPr>
        <p:spPr>
          <a:xfrm>
            <a:off x="2073425" y="1200300"/>
            <a:ext cx="4938900" cy="3480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1"/>
              </a:buClr>
              <a:buSzPts val="1400"/>
              <a:buFont typeface="Raleway"/>
              <a:buChar char="●"/>
            </a:pPr>
            <a:r>
              <a:rPr b="1" lang="en" sz="1400">
                <a:solidFill>
                  <a:schemeClr val="accent1"/>
                </a:solidFill>
                <a:latin typeface="Raleway"/>
                <a:ea typeface="Raleway"/>
                <a:cs typeface="Raleway"/>
                <a:sym typeface="Raleway"/>
              </a:rPr>
              <a:t>Histogram</a:t>
            </a:r>
            <a:endParaRPr sz="1400">
              <a:solidFill>
                <a:schemeClr val="accent1"/>
              </a:solidFill>
              <a:latin typeface="Raleway"/>
              <a:ea typeface="Raleway"/>
              <a:cs typeface="Raleway"/>
              <a:sym typeface="Raleway"/>
            </a:endParaRPr>
          </a:p>
          <a:p>
            <a:pPr indent="0" lvl="0" marL="457200" rtl="0" algn="l">
              <a:spcBef>
                <a:spcPts val="1000"/>
              </a:spcBef>
              <a:spcAft>
                <a:spcPts val="0"/>
              </a:spcAft>
              <a:buNone/>
            </a:pPr>
            <a:r>
              <a:rPr lang="en" sz="1202">
                <a:solidFill>
                  <a:srgbClr val="292929"/>
                </a:solidFill>
                <a:highlight>
                  <a:srgbClr val="FFFFFF"/>
                </a:highlight>
                <a:latin typeface="Raleway"/>
                <a:ea typeface="Raleway"/>
                <a:cs typeface="Raleway"/>
                <a:sym typeface="Raleway"/>
              </a:rPr>
              <a:t>Histogram is a graphical representation of the intensity distribution of an image. In simple terms, it is a graph of the number of pixels for each intensity value (gray-scale).</a:t>
            </a:r>
            <a:endParaRPr sz="1084">
              <a:latin typeface="Raleway"/>
              <a:ea typeface="Raleway"/>
              <a:cs typeface="Raleway"/>
              <a:sym typeface="Raleway"/>
            </a:endParaRPr>
          </a:p>
          <a:p>
            <a:pPr indent="-317500" lvl="0" marL="457200" rtl="0" algn="l">
              <a:spcBef>
                <a:spcPts val="1000"/>
              </a:spcBef>
              <a:spcAft>
                <a:spcPts val="0"/>
              </a:spcAft>
              <a:buClr>
                <a:schemeClr val="accent1"/>
              </a:buClr>
              <a:buSzPts val="1400"/>
              <a:buFont typeface="Raleway"/>
              <a:buChar char="●"/>
            </a:pPr>
            <a:r>
              <a:rPr b="1" lang="en" sz="1400">
                <a:solidFill>
                  <a:schemeClr val="accent1"/>
                </a:solidFill>
                <a:latin typeface="Raleway"/>
                <a:ea typeface="Raleway"/>
                <a:cs typeface="Raleway"/>
                <a:sym typeface="Raleway"/>
              </a:rPr>
              <a:t>Image Smoothing</a:t>
            </a:r>
            <a:br>
              <a:rPr lang="en" sz="1400">
                <a:latin typeface="Raleway"/>
                <a:ea typeface="Raleway"/>
                <a:cs typeface="Raleway"/>
                <a:sym typeface="Raleway"/>
              </a:rPr>
            </a:br>
            <a:r>
              <a:rPr lang="en" sz="1200">
                <a:latin typeface="Raleway"/>
                <a:ea typeface="Raleway"/>
                <a:cs typeface="Raleway"/>
                <a:sym typeface="Raleway"/>
              </a:rPr>
              <a:t>Image smoothing is the process of reducing noise from the source image to obtain an image with a blended effect. Smoothing can be done by applying mean or median functions on a group of pixels. </a:t>
            </a:r>
            <a:endParaRPr sz="1600">
              <a:latin typeface="Raleway"/>
              <a:ea typeface="Raleway"/>
              <a:cs typeface="Raleway"/>
              <a:sym typeface="Raleway"/>
            </a:endParaRPr>
          </a:p>
          <a:p>
            <a:pPr indent="-317500" lvl="0" marL="457200" rtl="0" algn="l">
              <a:spcBef>
                <a:spcPts val="1000"/>
              </a:spcBef>
              <a:spcAft>
                <a:spcPts val="1000"/>
              </a:spcAft>
              <a:buClr>
                <a:schemeClr val="accent1"/>
              </a:buClr>
              <a:buSzPts val="1400"/>
              <a:buFont typeface="Raleway"/>
              <a:buChar char="●"/>
            </a:pPr>
            <a:r>
              <a:rPr b="1" lang="en" sz="1400">
                <a:solidFill>
                  <a:schemeClr val="accent1"/>
                </a:solidFill>
                <a:latin typeface="Raleway"/>
                <a:ea typeface="Raleway"/>
                <a:cs typeface="Raleway"/>
                <a:sym typeface="Raleway"/>
              </a:rPr>
              <a:t>Histogram Equalization</a:t>
            </a:r>
            <a:br>
              <a:rPr lang="en" sz="1400">
                <a:latin typeface="Raleway"/>
                <a:ea typeface="Raleway"/>
                <a:cs typeface="Raleway"/>
                <a:sym typeface="Raleway"/>
              </a:rPr>
            </a:br>
            <a:r>
              <a:rPr lang="en" sz="1200">
                <a:solidFill>
                  <a:srgbClr val="202122"/>
                </a:solidFill>
                <a:highlight>
                  <a:srgbClr val="FFFFFF"/>
                </a:highlight>
                <a:latin typeface="Raleway"/>
                <a:ea typeface="Raleway"/>
                <a:cs typeface="Raleway"/>
                <a:sym typeface="Raleway"/>
              </a:rPr>
              <a:t>Histogram equalization is a method in</a:t>
            </a:r>
            <a:r>
              <a:rPr lang="en" sz="1200">
                <a:highlight>
                  <a:srgbClr val="FFFFFF"/>
                </a:highlight>
                <a:latin typeface="Raleway"/>
                <a:ea typeface="Raleway"/>
                <a:cs typeface="Raleway"/>
                <a:sym typeface="Raleway"/>
              </a:rPr>
              <a:t> </a:t>
            </a:r>
            <a:r>
              <a:rPr lang="en" sz="1200">
                <a:highlight>
                  <a:srgbClr val="FFFFFF"/>
                </a:highlight>
                <a:uFill>
                  <a:noFill/>
                </a:uFill>
                <a:latin typeface="Raleway"/>
                <a:ea typeface="Raleway"/>
                <a:cs typeface="Raleway"/>
                <a:sym typeface="Raleway"/>
                <a:hlinkClick r:id="rId4"/>
              </a:rPr>
              <a:t>image processing</a:t>
            </a:r>
            <a:r>
              <a:rPr lang="en" sz="1200">
                <a:solidFill>
                  <a:srgbClr val="202122"/>
                </a:solidFill>
                <a:highlight>
                  <a:srgbClr val="FFFFFF"/>
                </a:highlight>
                <a:latin typeface="Raleway"/>
                <a:ea typeface="Raleway"/>
                <a:cs typeface="Raleway"/>
                <a:sym typeface="Raleway"/>
              </a:rPr>
              <a:t> used to improve the contrast of an image.</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lin ang="5400012" scaled="0"/>
        </a:gra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398400" y="2734250"/>
            <a:ext cx="6480300" cy="125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We aim to create an image that is “more distributed” over the intensity values . This is accomplished by effectively spreading out the intensity values, i.e. stretching out the intensity range of the image. </a:t>
            </a:r>
            <a:endParaRPr sz="1800"/>
          </a:p>
        </p:txBody>
      </p:sp>
      <p:grpSp>
        <p:nvGrpSpPr>
          <p:cNvPr id="297" name="Google Shape;297;p16"/>
          <p:cNvGrpSpPr/>
          <p:nvPr/>
        </p:nvGrpSpPr>
        <p:grpSpPr>
          <a:xfrm>
            <a:off x="6781388" y="2464029"/>
            <a:ext cx="2212050" cy="2679468"/>
            <a:chOff x="6803275" y="395363"/>
            <a:chExt cx="2212050" cy="2679468"/>
          </a:xfrm>
        </p:grpSpPr>
        <p:pic>
          <p:nvPicPr>
            <p:cNvPr id="298" name="Google Shape;298;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99" name="Google Shape;299;p16"/>
            <p:cNvPicPr preferRelativeResize="0"/>
            <p:nvPr/>
          </p:nvPicPr>
          <p:blipFill rotWithShape="1">
            <a:blip r:embed="rId4">
              <a:alphaModFix/>
            </a:blip>
            <a:srcRect b="17299" l="11336" r="26" t="-1361"/>
            <a:stretch/>
          </p:blipFill>
          <p:spPr>
            <a:xfrm rot="154826">
              <a:off x="7370663" y="419419"/>
              <a:ext cx="1077273" cy="382687"/>
            </a:xfrm>
            <a:prstGeom prst="rect">
              <a:avLst/>
            </a:prstGeom>
            <a:noFill/>
            <a:ln>
              <a:noFill/>
            </a:ln>
          </p:spPr>
        </p:pic>
        <p:sp>
          <p:nvSpPr>
            <p:cNvPr id="300" name="Google Shape;300;p16"/>
            <p:cNvSpPr txBox="1"/>
            <p:nvPr/>
          </p:nvSpPr>
          <p:spPr>
            <a:xfrm>
              <a:off x="6944800" y="10708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Note</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Histogram equalization need not  always work</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We will get there shortly!</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301" name="Google Shape;301;p16"/>
          <p:cNvSpPr txBox="1"/>
          <p:nvPr/>
        </p:nvSpPr>
        <p:spPr>
          <a:xfrm>
            <a:off x="283100" y="521875"/>
            <a:ext cx="7799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3300">
                <a:solidFill>
                  <a:schemeClr val="accent1"/>
                </a:solidFill>
                <a:latin typeface="Raleway"/>
                <a:ea typeface="Raleway"/>
                <a:cs typeface="Raleway"/>
                <a:sym typeface="Raleway"/>
              </a:rPr>
              <a:t>Why do we need image smoothing?</a:t>
            </a:r>
            <a:endParaRPr sz="3200">
              <a:solidFill>
                <a:schemeClr val="accent1"/>
              </a:solidFill>
              <a:latin typeface="Lato"/>
              <a:ea typeface="Lato"/>
              <a:cs typeface="Lato"/>
              <a:sym typeface="Lato"/>
            </a:endParaRPr>
          </a:p>
        </p:txBody>
      </p:sp>
      <p:sp>
        <p:nvSpPr>
          <p:cNvPr id="302" name="Google Shape;302;p16"/>
          <p:cNvSpPr txBox="1"/>
          <p:nvPr/>
        </p:nvSpPr>
        <p:spPr>
          <a:xfrm>
            <a:off x="398400" y="1316625"/>
            <a:ext cx="83472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1700">
                <a:solidFill>
                  <a:schemeClr val="lt2"/>
                </a:solidFill>
                <a:latin typeface="Raleway"/>
                <a:ea typeface="Raleway"/>
                <a:cs typeface="Raleway"/>
                <a:sym typeface="Raleway"/>
              </a:rPr>
              <a:t>This is useful for images which are washed out, i.e.,</a:t>
            </a:r>
            <a:r>
              <a:rPr lang="en" sz="1700">
                <a:solidFill>
                  <a:schemeClr val="lt2"/>
                </a:solidFill>
                <a:latin typeface="Georgia"/>
                <a:ea typeface="Georgia"/>
                <a:cs typeface="Georgia"/>
                <a:sym typeface="Georgia"/>
              </a:rPr>
              <a:t> </a:t>
            </a:r>
            <a:r>
              <a:rPr b="1" lang="en" sz="1700">
                <a:solidFill>
                  <a:schemeClr val="lt2"/>
                </a:solidFill>
                <a:latin typeface="Raleway"/>
                <a:ea typeface="Raleway"/>
                <a:cs typeface="Raleway"/>
                <a:sym typeface="Raleway"/>
              </a:rPr>
              <a:t>the light and dark areas are blended together, which creates an image with good contrast , highlights and shadows.</a:t>
            </a:r>
            <a:endParaRPr b="1" sz="1700">
              <a:solidFill>
                <a:schemeClr val="lt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b="1" lang="en" sz="1700">
                <a:solidFill>
                  <a:schemeClr val="lt2"/>
                </a:solidFill>
                <a:latin typeface="Raleway"/>
                <a:ea typeface="Raleway"/>
                <a:cs typeface="Raleway"/>
                <a:sym typeface="Raleway"/>
              </a:rPr>
              <a:t>This is used to remove noise from images. In images, the discontinuities in intensity values of some pixels is some kind of noise.</a:t>
            </a:r>
            <a:endParaRPr b="1" sz="1700">
              <a:solidFill>
                <a:schemeClr val="lt2"/>
              </a:solidFill>
              <a:latin typeface="Raleway"/>
              <a:ea typeface="Raleway"/>
              <a:cs typeface="Raleway"/>
              <a:sym typeface="Raleway"/>
            </a:endParaRPr>
          </a:p>
        </p:txBody>
      </p:sp>
      <p:sp>
        <p:nvSpPr>
          <p:cNvPr id="303" name="Google Shape;303;p16"/>
          <p:cNvSpPr txBox="1"/>
          <p:nvPr/>
        </p:nvSpPr>
        <p:spPr>
          <a:xfrm>
            <a:off x="382650" y="3798775"/>
            <a:ext cx="668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2000">
                <a:solidFill>
                  <a:schemeClr val="lt1"/>
                </a:solidFill>
                <a:latin typeface="Raleway"/>
                <a:ea typeface="Raleway"/>
                <a:cs typeface="Raleway"/>
                <a:sym typeface="Raleway"/>
              </a:rPr>
              <a:t>Histogram equalization serves the exact purpose.</a:t>
            </a:r>
            <a:endParaRPr sz="1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307" name="Shape 307"/>
        <p:cNvGrpSpPr/>
        <p:nvPr/>
      </p:nvGrpSpPr>
      <p:grpSpPr>
        <a:xfrm>
          <a:off x="0" y="0"/>
          <a:ext cx="0" cy="0"/>
          <a:chOff x="0" y="0"/>
          <a:chExt cx="0" cy="0"/>
        </a:xfrm>
      </p:grpSpPr>
      <p:sp>
        <p:nvSpPr>
          <p:cNvPr id="308" name="Google Shape;308;p17"/>
          <p:cNvSpPr txBox="1"/>
          <p:nvPr>
            <p:ph type="title"/>
          </p:nvPr>
        </p:nvSpPr>
        <p:spPr>
          <a:xfrm>
            <a:off x="568075" y="574000"/>
            <a:ext cx="8315100" cy="11304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solidFill>
                  <a:srgbClr val="134F5C"/>
                </a:solidFill>
              </a:rPr>
              <a:t>How to</a:t>
            </a:r>
            <a:r>
              <a:rPr lang="en">
                <a:solidFill>
                  <a:schemeClr val="accent5"/>
                </a:solidFill>
              </a:rPr>
              <a:t> </a:t>
            </a:r>
            <a:r>
              <a:rPr lang="en">
                <a:solidFill>
                  <a:schemeClr val="accent1"/>
                </a:solidFill>
              </a:rPr>
              <a:t>achieve</a:t>
            </a:r>
            <a:r>
              <a:rPr lang="en">
                <a:solidFill>
                  <a:schemeClr val="accent1"/>
                </a:solidFill>
              </a:rPr>
              <a:t> this?</a:t>
            </a:r>
            <a:endParaRPr b="0" sz="2400">
              <a:solidFill>
                <a:schemeClr val="accent1"/>
              </a:solidFill>
            </a:endParaRPr>
          </a:p>
        </p:txBody>
      </p:sp>
      <p:sp>
        <p:nvSpPr>
          <p:cNvPr id="309" name="Google Shape;309;p17"/>
          <p:cNvSpPr txBox="1"/>
          <p:nvPr/>
        </p:nvSpPr>
        <p:spPr>
          <a:xfrm>
            <a:off x="568075" y="1525050"/>
            <a:ext cx="42591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1600">
                <a:solidFill>
                  <a:srgbClr val="37474F"/>
                </a:solidFill>
                <a:latin typeface="Raleway"/>
                <a:ea typeface="Raleway"/>
                <a:cs typeface="Raleway"/>
                <a:sym typeface="Raleway"/>
              </a:rPr>
              <a:t>Histogram was already recording the number of pixels against the intensity values, we have to now “expand” these numbers over the intensity values for contrasting so as spread the intensity range.</a:t>
            </a:r>
            <a:endParaRPr b="1" sz="1600">
              <a:solidFill>
                <a:srgbClr val="37474F"/>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600">
                <a:solidFill>
                  <a:schemeClr val="dk2"/>
                </a:solidFill>
                <a:latin typeface="Raleway"/>
                <a:ea typeface="Raleway"/>
                <a:cs typeface="Raleway"/>
                <a:sym typeface="Raleway"/>
              </a:rPr>
              <a:t>In spreading the intensity range it also removes the pixels having the discontinuity in intensity values.</a:t>
            </a:r>
            <a:endParaRPr b="1" sz="1600">
              <a:solidFill>
                <a:schemeClr val="dk2"/>
              </a:solidFill>
              <a:latin typeface="Raleway"/>
              <a:ea typeface="Raleway"/>
              <a:cs typeface="Raleway"/>
              <a:sym typeface="Raleway"/>
            </a:endParaRPr>
          </a:p>
          <a:p>
            <a:pPr indent="0" lvl="0" marL="0" rtl="0" algn="l">
              <a:spcBef>
                <a:spcPts val="0"/>
              </a:spcBef>
              <a:spcAft>
                <a:spcPts val="800"/>
              </a:spcAft>
              <a:buClr>
                <a:schemeClr val="dk2"/>
              </a:buClr>
              <a:buSzPts val="1100"/>
              <a:buFont typeface="Arial"/>
              <a:buNone/>
            </a:pPr>
            <a:r>
              <a:t/>
            </a:r>
            <a:endParaRPr>
              <a:solidFill>
                <a:schemeClr val="dk2"/>
              </a:solidFill>
              <a:latin typeface="Lato"/>
              <a:ea typeface="Lato"/>
              <a:cs typeface="Lato"/>
              <a:sym typeface="Lato"/>
            </a:endParaRPr>
          </a:p>
        </p:txBody>
      </p:sp>
      <p:pic>
        <p:nvPicPr>
          <p:cNvPr id="310" name="Google Shape;310;p17"/>
          <p:cNvPicPr preferRelativeResize="0"/>
          <p:nvPr/>
        </p:nvPicPr>
        <p:blipFill>
          <a:blip r:embed="rId3">
            <a:alphaModFix/>
          </a:blip>
          <a:stretch>
            <a:fillRect/>
          </a:stretch>
        </p:blipFill>
        <p:spPr>
          <a:xfrm>
            <a:off x="4679424" y="1438975"/>
            <a:ext cx="3700201" cy="30908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lin ang="5400012" scaled="0"/>
        </a:gradFill>
      </p:bgPr>
    </p:bg>
    <p:spTree>
      <p:nvGrpSpPr>
        <p:cNvPr id="314" name="Shape 314"/>
        <p:cNvGrpSpPr/>
        <p:nvPr/>
      </p:nvGrpSpPr>
      <p:grpSpPr>
        <a:xfrm>
          <a:off x="0" y="0"/>
          <a:ext cx="0" cy="0"/>
          <a:chOff x="0" y="0"/>
          <a:chExt cx="0" cy="0"/>
        </a:xfrm>
      </p:grpSpPr>
      <p:sp>
        <p:nvSpPr>
          <p:cNvPr id="315" name="Google Shape;315;p18"/>
          <p:cNvSpPr txBox="1"/>
          <p:nvPr>
            <p:ph type="title"/>
          </p:nvPr>
        </p:nvSpPr>
        <p:spPr>
          <a:xfrm>
            <a:off x="283150" y="320350"/>
            <a:ext cx="3887100" cy="101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solidFill>
                  <a:schemeClr val="accent1"/>
                </a:solidFill>
              </a:rPr>
              <a:t> Pictorial R</a:t>
            </a:r>
            <a:r>
              <a:rPr lang="en" sz="2400">
                <a:solidFill>
                  <a:schemeClr val="accent1"/>
                </a:solidFill>
              </a:rPr>
              <a:t>epresentation  </a:t>
            </a:r>
            <a:endParaRPr sz="2400">
              <a:solidFill>
                <a:schemeClr val="accent1"/>
              </a:solidFill>
            </a:endParaRPr>
          </a:p>
        </p:txBody>
      </p:sp>
      <p:pic>
        <p:nvPicPr>
          <p:cNvPr id="316" name="Google Shape;316;p18"/>
          <p:cNvPicPr preferRelativeResize="0"/>
          <p:nvPr/>
        </p:nvPicPr>
        <p:blipFill>
          <a:blip r:embed="rId3">
            <a:alphaModFix/>
          </a:blip>
          <a:stretch>
            <a:fillRect/>
          </a:stretch>
        </p:blipFill>
        <p:spPr>
          <a:xfrm>
            <a:off x="400450" y="1196475"/>
            <a:ext cx="3652499" cy="3624624"/>
          </a:xfrm>
          <a:prstGeom prst="rect">
            <a:avLst/>
          </a:prstGeom>
          <a:noFill/>
          <a:ln>
            <a:noFill/>
          </a:ln>
        </p:spPr>
      </p:pic>
      <p:sp>
        <p:nvSpPr>
          <p:cNvPr id="317" name="Google Shape;317;p18"/>
          <p:cNvSpPr txBox="1"/>
          <p:nvPr/>
        </p:nvSpPr>
        <p:spPr>
          <a:xfrm>
            <a:off x="4714875" y="841425"/>
            <a:ext cx="4138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are trying to uniformly distribute the given </a:t>
            </a:r>
            <a:r>
              <a:rPr lang="en">
                <a:latin typeface="Lato"/>
                <a:ea typeface="Lato"/>
                <a:cs typeface="Lato"/>
                <a:sym typeface="Lato"/>
              </a:rPr>
              <a:t>histogram</a:t>
            </a:r>
            <a:r>
              <a:rPr lang="en">
                <a:latin typeface="Lato"/>
                <a:ea typeface="Lato"/>
                <a:cs typeface="Lato"/>
                <a:sym typeface="Lato"/>
              </a:rPr>
              <a:t> of a image,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want to map the intensity values in our histogram to values of more diversified intensities.</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What mathematical tool to use?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It’s the </a:t>
            </a:r>
            <a:r>
              <a:rPr b="1" lang="en">
                <a:latin typeface="Lato"/>
                <a:ea typeface="Lato"/>
                <a:cs typeface="Lato"/>
                <a:sym typeface="Lato"/>
              </a:rPr>
              <a:t>probability and  then convolution</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will take out a function which will be applied to the histogram so that the data of histogram will be more uniformly distributed.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“MAP”,  it changes the PDF of a given image into that of a uniform PDF that spreads out from the lowest pixel value (0 in this case) to the highest pixel value (L – 1)</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321" name="Shape 321"/>
        <p:cNvGrpSpPr/>
        <p:nvPr/>
      </p:nvGrpSpPr>
      <p:grpSpPr>
        <a:xfrm>
          <a:off x="0" y="0"/>
          <a:ext cx="0" cy="0"/>
          <a:chOff x="0" y="0"/>
          <a:chExt cx="0" cy="0"/>
        </a:xfrm>
      </p:grpSpPr>
      <p:pic>
        <p:nvPicPr>
          <p:cNvPr id="322" name="Google Shape;322;p19"/>
          <p:cNvPicPr preferRelativeResize="0"/>
          <p:nvPr/>
        </p:nvPicPr>
        <p:blipFill>
          <a:blip r:embed="rId3">
            <a:alphaModFix/>
          </a:blip>
          <a:stretch>
            <a:fillRect/>
          </a:stretch>
        </p:blipFill>
        <p:spPr>
          <a:xfrm>
            <a:off x="258075" y="162725"/>
            <a:ext cx="4778650" cy="4818049"/>
          </a:xfrm>
          <a:prstGeom prst="rect">
            <a:avLst/>
          </a:prstGeom>
          <a:noFill/>
          <a:ln>
            <a:noFill/>
          </a:ln>
        </p:spPr>
      </p:pic>
      <p:sp>
        <p:nvSpPr>
          <p:cNvPr id="323" name="Google Shape;323;p19"/>
          <p:cNvSpPr txBox="1"/>
          <p:nvPr/>
        </p:nvSpPr>
        <p:spPr>
          <a:xfrm>
            <a:off x="742750" y="496150"/>
            <a:ext cx="36972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accent1"/>
                </a:solidFill>
                <a:latin typeface="Raleway"/>
                <a:ea typeface="Raleway"/>
                <a:cs typeface="Raleway"/>
                <a:sym typeface="Raleway"/>
              </a:rPr>
              <a:t>Mathematical approach</a:t>
            </a:r>
            <a:endParaRPr b="1" sz="1500">
              <a:solidFill>
                <a:schemeClr val="accent1"/>
              </a:solidFill>
              <a:latin typeface="Raleway"/>
              <a:ea typeface="Raleway"/>
              <a:cs typeface="Raleway"/>
              <a:sym typeface="Raleway"/>
            </a:endParaRPr>
          </a:p>
        </p:txBody>
      </p:sp>
      <p:sp>
        <p:nvSpPr>
          <p:cNvPr id="324" name="Google Shape;324;p19"/>
          <p:cNvSpPr txBox="1"/>
          <p:nvPr>
            <p:ph idx="4294967295" type="body"/>
          </p:nvPr>
        </p:nvSpPr>
        <p:spPr>
          <a:xfrm>
            <a:off x="520475" y="1258750"/>
            <a:ext cx="4129200" cy="3273600"/>
          </a:xfrm>
          <a:prstGeom prst="rect">
            <a:avLst/>
          </a:prstGeom>
        </p:spPr>
        <p:txBody>
          <a:bodyPr anchorCtr="0" anchor="t" bIns="91425" lIns="91425" spcFirstLastPara="1" rIns="91425" wrap="square" tIns="91425">
            <a:noAutofit/>
          </a:bodyPr>
          <a:lstStyle/>
          <a:p>
            <a:pPr indent="-191135" lvl="0" marL="342900" rtl="0" algn="just">
              <a:lnSpc>
                <a:spcPct val="115000"/>
              </a:lnSpc>
              <a:spcBef>
                <a:spcPts val="0"/>
              </a:spcBef>
              <a:spcAft>
                <a:spcPts val="0"/>
              </a:spcAft>
              <a:buSzPts val="1210"/>
              <a:buFont typeface="Raleway"/>
              <a:buChar char="●"/>
            </a:pPr>
            <a:r>
              <a:rPr lang="en" sz="1210">
                <a:latin typeface="Raleway"/>
                <a:ea typeface="Raleway"/>
                <a:cs typeface="Raleway"/>
                <a:sym typeface="Raleway"/>
              </a:rPr>
              <a:t>If we consider the histogram of our source image as a Random Variable(X), X(i) represents the number of pixels having intensity i. </a:t>
            </a:r>
            <a:endParaRPr sz="1210">
              <a:latin typeface="Raleway"/>
              <a:ea typeface="Raleway"/>
              <a:cs typeface="Raleway"/>
              <a:sym typeface="Raleway"/>
            </a:endParaRPr>
          </a:p>
          <a:p>
            <a:pPr indent="-191135" lvl="0" marL="342900" rtl="0" algn="just">
              <a:lnSpc>
                <a:spcPct val="115000"/>
              </a:lnSpc>
              <a:spcBef>
                <a:spcPts val="0"/>
              </a:spcBef>
              <a:spcAft>
                <a:spcPts val="0"/>
              </a:spcAft>
              <a:buSzPts val="1210"/>
              <a:buFont typeface="Raleway"/>
              <a:buChar char="●"/>
            </a:pPr>
            <a:r>
              <a:rPr lang="en" sz="1210">
                <a:latin typeface="Raleway"/>
                <a:ea typeface="Raleway"/>
                <a:cs typeface="Raleway"/>
                <a:sym typeface="Raleway"/>
              </a:rPr>
              <a:t>The PDF of our source image is not uniformly distributed and hence the CDF is not linear, which makes the image noisy. </a:t>
            </a:r>
            <a:endParaRPr sz="1210">
              <a:latin typeface="Raleway"/>
              <a:ea typeface="Raleway"/>
              <a:cs typeface="Raleway"/>
              <a:sym typeface="Raleway"/>
            </a:endParaRPr>
          </a:p>
          <a:p>
            <a:pPr indent="-191135" lvl="0" marL="342900" rtl="0" algn="just">
              <a:lnSpc>
                <a:spcPct val="115000"/>
              </a:lnSpc>
              <a:spcBef>
                <a:spcPts val="0"/>
              </a:spcBef>
              <a:spcAft>
                <a:spcPts val="0"/>
              </a:spcAft>
              <a:buSzPts val="1210"/>
              <a:buFont typeface="Raleway"/>
              <a:buChar char="●"/>
            </a:pPr>
            <a:r>
              <a:rPr lang="en" sz="1210">
                <a:latin typeface="Raleway"/>
                <a:ea typeface="Raleway"/>
                <a:cs typeface="Raleway"/>
                <a:sym typeface="Raleway"/>
              </a:rPr>
              <a:t>As the CDF becomes closer to linear, the image becomes smoother.</a:t>
            </a:r>
            <a:endParaRPr sz="1210">
              <a:latin typeface="Raleway"/>
              <a:ea typeface="Raleway"/>
              <a:cs typeface="Raleway"/>
              <a:sym typeface="Raleway"/>
            </a:endParaRPr>
          </a:p>
          <a:p>
            <a:pPr indent="-191135" lvl="0" marL="342900" rtl="0" algn="just">
              <a:lnSpc>
                <a:spcPct val="115000"/>
              </a:lnSpc>
              <a:spcBef>
                <a:spcPts val="0"/>
              </a:spcBef>
              <a:spcAft>
                <a:spcPts val="0"/>
              </a:spcAft>
              <a:buSzPts val="1210"/>
              <a:buFont typeface="Raleway"/>
              <a:buChar char="●"/>
            </a:pPr>
            <a:r>
              <a:rPr lang="en" sz="1210">
                <a:latin typeface="Raleway"/>
                <a:ea typeface="Raleway"/>
                <a:cs typeface="Raleway"/>
                <a:sym typeface="Raleway"/>
              </a:rPr>
              <a:t>We do a mapping from X to a new Random Variable (Y) such that the PDF of Y is uniformly distributed, and CDF is linear. The image corresponding to Y will be more </a:t>
            </a:r>
            <a:r>
              <a:rPr lang="en" sz="1210">
                <a:latin typeface="Raleway"/>
                <a:ea typeface="Raleway"/>
                <a:cs typeface="Raleway"/>
                <a:sym typeface="Raleway"/>
              </a:rPr>
              <a:t>contrasted and smoother than image corresponding to X.</a:t>
            </a:r>
            <a:endParaRPr sz="1210">
              <a:latin typeface="Raleway"/>
              <a:ea typeface="Raleway"/>
              <a:cs typeface="Raleway"/>
              <a:sym typeface="Raleway"/>
            </a:endParaRPr>
          </a:p>
          <a:p>
            <a:pPr indent="-191611" lvl="0" marL="342900" rtl="0" algn="just">
              <a:lnSpc>
                <a:spcPct val="115000"/>
              </a:lnSpc>
              <a:spcBef>
                <a:spcPts val="0"/>
              </a:spcBef>
              <a:spcAft>
                <a:spcPts val="0"/>
              </a:spcAft>
              <a:buSzPts val="1218"/>
              <a:buFont typeface="Raleway"/>
              <a:buChar char="●"/>
            </a:pPr>
            <a:r>
              <a:rPr lang="en" sz="1217">
                <a:latin typeface="Raleway"/>
                <a:ea typeface="Raleway"/>
                <a:cs typeface="Raleway"/>
                <a:sym typeface="Raleway"/>
              </a:rPr>
              <a:t>We can try to </a:t>
            </a:r>
            <a:r>
              <a:rPr lang="en" sz="1217">
                <a:latin typeface="Raleway"/>
                <a:ea typeface="Raleway"/>
                <a:cs typeface="Raleway"/>
                <a:sym typeface="Raleway"/>
              </a:rPr>
              <a:t>further</a:t>
            </a:r>
            <a:r>
              <a:rPr lang="en" sz="1217">
                <a:latin typeface="Raleway"/>
                <a:ea typeface="Raleway"/>
                <a:cs typeface="Raleway"/>
                <a:sym typeface="Raleway"/>
              </a:rPr>
              <a:t> improve the image by median, mean or gaussian </a:t>
            </a:r>
            <a:r>
              <a:rPr lang="en" sz="1217">
                <a:latin typeface="Raleway"/>
                <a:ea typeface="Raleway"/>
                <a:cs typeface="Raleway"/>
                <a:sym typeface="Raleway"/>
              </a:rPr>
              <a:t>smoothing.</a:t>
            </a:r>
            <a:endParaRPr sz="1417">
              <a:latin typeface="Raleway"/>
              <a:ea typeface="Raleway"/>
              <a:cs typeface="Raleway"/>
              <a:sym typeface="Raleway"/>
            </a:endParaRPr>
          </a:p>
        </p:txBody>
      </p:sp>
      <p:pic>
        <p:nvPicPr>
          <p:cNvPr id="325" name="Google Shape;325;p19"/>
          <p:cNvPicPr preferRelativeResize="0"/>
          <p:nvPr/>
        </p:nvPicPr>
        <p:blipFill>
          <a:blip r:embed="rId4">
            <a:alphaModFix/>
          </a:blip>
          <a:stretch>
            <a:fillRect/>
          </a:stretch>
        </p:blipFill>
        <p:spPr>
          <a:xfrm>
            <a:off x="5188000" y="1580300"/>
            <a:ext cx="3757525" cy="3221976"/>
          </a:xfrm>
          <a:prstGeom prst="rect">
            <a:avLst/>
          </a:prstGeom>
          <a:noFill/>
          <a:ln>
            <a:noFill/>
          </a:ln>
        </p:spPr>
      </p:pic>
      <p:pic>
        <p:nvPicPr>
          <p:cNvPr id="326" name="Google Shape;326;p19"/>
          <p:cNvPicPr preferRelativeResize="0"/>
          <p:nvPr/>
        </p:nvPicPr>
        <p:blipFill>
          <a:blip r:embed="rId5">
            <a:alphaModFix/>
          </a:blip>
          <a:stretch>
            <a:fillRect/>
          </a:stretch>
        </p:blipFill>
        <p:spPr>
          <a:xfrm>
            <a:off x="5188000" y="162725"/>
            <a:ext cx="3757525" cy="123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20"/>
          <p:cNvSpPr txBox="1"/>
          <p:nvPr>
            <p:ph idx="1" type="body"/>
          </p:nvPr>
        </p:nvSpPr>
        <p:spPr>
          <a:xfrm>
            <a:off x="952175" y="980400"/>
            <a:ext cx="7875300" cy="376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Here p</a:t>
            </a:r>
            <a:r>
              <a:rPr baseline="-25000" lang="en" sz="1800"/>
              <a:t>x</a:t>
            </a:r>
            <a:r>
              <a:rPr lang="en" sz="1800"/>
              <a:t> is the PDF of Random Variable X (source image) and</a:t>
            </a:r>
            <a:endParaRPr sz="1800"/>
          </a:p>
          <a:p>
            <a:pPr indent="0" lvl="0" marL="0" rtl="0" algn="l">
              <a:spcBef>
                <a:spcPts val="1200"/>
              </a:spcBef>
              <a:spcAft>
                <a:spcPts val="0"/>
              </a:spcAft>
              <a:buClr>
                <a:schemeClr val="dk2"/>
              </a:buClr>
              <a:buSzPts val="1100"/>
              <a:buFont typeface="Arial"/>
              <a:buNone/>
            </a:pPr>
            <a:r>
              <a:rPr lang="en" sz="1800"/>
              <a:t>n</a:t>
            </a:r>
            <a:r>
              <a:rPr baseline="-25000" lang="en" sz="1800"/>
              <a:t>i</a:t>
            </a:r>
            <a:r>
              <a:rPr lang="en" sz="1800"/>
              <a:t> is the number of pixels having intensity i</a:t>
            </a:r>
            <a:endParaRPr sz="1800"/>
          </a:p>
          <a:p>
            <a:pPr indent="0" lvl="0" marL="0" rtl="0" algn="l">
              <a:spcBef>
                <a:spcPts val="1200"/>
              </a:spcBef>
              <a:spcAft>
                <a:spcPts val="0"/>
              </a:spcAft>
              <a:buNone/>
            </a:pPr>
            <a:r>
              <a:t/>
            </a:r>
            <a:endParaRPr sz="1800">
              <a:solidFill>
                <a:srgbClr val="000000"/>
              </a:solidFill>
            </a:endParaRPr>
          </a:p>
          <a:p>
            <a:pPr indent="0" lvl="0" marL="0" rtl="0" algn="l">
              <a:spcBef>
                <a:spcPts val="1600"/>
              </a:spcBef>
              <a:spcAft>
                <a:spcPts val="0"/>
              </a:spcAft>
              <a:buClr>
                <a:schemeClr val="dk2"/>
              </a:buClr>
              <a:buSzPts val="1100"/>
              <a:buFont typeface="Arial"/>
              <a:buNone/>
            </a:pPr>
            <a:r>
              <a:rPr lang="en" sz="1800"/>
              <a:t>The CDF of X is:</a:t>
            </a:r>
            <a:endParaRPr sz="1800"/>
          </a:p>
          <a:p>
            <a:pPr indent="0" lvl="0" marL="0" rtl="0" algn="l">
              <a:spcBef>
                <a:spcPts val="1200"/>
              </a:spcBef>
              <a:spcAft>
                <a:spcPts val="0"/>
              </a:spcAft>
              <a:buClr>
                <a:schemeClr val="dk2"/>
              </a:buClr>
              <a:buSzPts val="1100"/>
              <a:buFont typeface="Arial"/>
              <a:buNone/>
            </a:pPr>
            <a:r>
              <a:t/>
            </a:r>
            <a:endParaRPr sz="1800"/>
          </a:p>
          <a:p>
            <a:pPr indent="0" lvl="0" marL="0" rtl="0" algn="l">
              <a:spcBef>
                <a:spcPts val="1200"/>
              </a:spcBef>
              <a:spcAft>
                <a:spcPts val="1200"/>
              </a:spcAft>
              <a:buClr>
                <a:schemeClr val="dk2"/>
              </a:buClr>
              <a:buSzPts val="1100"/>
              <a:buFont typeface="Arial"/>
              <a:buNone/>
            </a:pPr>
            <a:r>
              <a:rPr lang="en" sz="1800"/>
              <a:t> </a:t>
            </a:r>
            <a:endParaRPr sz="1800">
              <a:solidFill>
                <a:srgbClr val="000000"/>
              </a:solidFill>
            </a:endParaRPr>
          </a:p>
        </p:txBody>
      </p:sp>
      <p:pic>
        <p:nvPicPr>
          <p:cNvPr id="332" name="Google Shape;332;p20"/>
          <p:cNvPicPr preferRelativeResize="0"/>
          <p:nvPr/>
        </p:nvPicPr>
        <p:blipFill>
          <a:blip r:embed="rId3">
            <a:alphaModFix/>
          </a:blip>
          <a:stretch>
            <a:fillRect/>
          </a:stretch>
        </p:blipFill>
        <p:spPr>
          <a:xfrm>
            <a:off x="952175" y="2409725"/>
            <a:ext cx="3619826" cy="587428"/>
          </a:xfrm>
          <a:prstGeom prst="rect">
            <a:avLst/>
          </a:prstGeom>
          <a:noFill/>
          <a:ln>
            <a:noFill/>
          </a:ln>
        </p:spPr>
      </p:pic>
      <p:pic>
        <p:nvPicPr>
          <p:cNvPr id="333" name="Google Shape;333;p20"/>
          <p:cNvPicPr preferRelativeResize="0"/>
          <p:nvPr/>
        </p:nvPicPr>
        <p:blipFill>
          <a:blip r:embed="rId4">
            <a:alphaModFix/>
          </a:blip>
          <a:stretch>
            <a:fillRect/>
          </a:stretch>
        </p:blipFill>
        <p:spPr>
          <a:xfrm>
            <a:off x="1086700" y="3381525"/>
            <a:ext cx="2552900" cy="69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21"/>
          <p:cNvSpPr txBox="1"/>
          <p:nvPr>
            <p:ph idx="1" type="subTitle"/>
          </p:nvPr>
        </p:nvSpPr>
        <p:spPr>
          <a:xfrm>
            <a:off x="487125" y="1031300"/>
            <a:ext cx="4523700" cy="38361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800"/>
              <a:t>Y is the random variable corresponding to the image obtained after histogram equalization. Let M be the </a:t>
            </a:r>
            <a:r>
              <a:rPr lang="en" sz="1800"/>
              <a:t>mapping function from X to Y</a:t>
            </a:r>
            <a:endParaRPr sz="1800"/>
          </a:p>
          <a:p>
            <a:pPr indent="457200" lvl="0" marL="457200" rtl="0" algn="l">
              <a:lnSpc>
                <a:spcPct val="115000"/>
              </a:lnSpc>
              <a:spcBef>
                <a:spcPts val="1600"/>
              </a:spcBef>
              <a:spcAft>
                <a:spcPts val="0"/>
              </a:spcAft>
              <a:buNone/>
            </a:pPr>
            <a:r>
              <a:rPr lang="en" sz="1800"/>
              <a:t>then,</a:t>
            </a:r>
            <a:endParaRPr sz="1800"/>
          </a:p>
          <a:p>
            <a:pPr indent="0" lvl="0" marL="0" rtl="0" algn="ctr">
              <a:lnSpc>
                <a:spcPct val="115000"/>
              </a:lnSpc>
              <a:spcBef>
                <a:spcPts val="1600"/>
              </a:spcBef>
              <a:spcAft>
                <a:spcPts val="0"/>
              </a:spcAft>
              <a:buNone/>
            </a:pPr>
            <a:r>
              <a:rPr i="1" lang="en" sz="1800">
                <a:latin typeface="Merriweather"/>
                <a:ea typeface="Merriweather"/>
                <a:cs typeface="Merriweather"/>
                <a:sym typeface="Merriweather"/>
              </a:rPr>
              <a:t>Y = M(X)</a:t>
            </a:r>
            <a:endParaRPr i="1" sz="1800">
              <a:latin typeface="Merriweather"/>
              <a:ea typeface="Merriweather"/>
              <a:cs typeface="Merriweather"/>
              <a:sym typeface="Merriweather"/>
            </a:endParaRPr>
          </a:p>
          <a:p>
            <a:pPr indent="0" lvl="0" marL="0" rtl="0" algn="l">
              <a:lnSpc>
                <a:spcPct val="115000"/>
              </a:lnSpc>
              <a:spcBef>
                <a:spcPts val="1600"/>
              </a:spcBef>
              <a:spcAft>
                <a:spcPts val="1600"/>
              </a:spcAft>
              <a:buNone/>
            </a:pPr>
            <a:r>
              <a:rPr lang="en" sz="1800"/>
              <a:t>The output image should have a linearised CDF.</a:t>
            </a:r>
            <a:endParaRPr i="1" sz="1800">
              <a:latin typeface="Merriweather"/>
              <a:ea typeface="Merriweather"/>
              <a:cs typeface="Merriweather"/>
              <a:sym typeface="Merriweather"/>
            </a:endParaRPr>
          </a:p>
        </p:txBody>
      </p:sp>
      <p:pic>
        <p:nvPicPr>
          <p:cNvPr id="339" name="Google Shape;339;p21"/>
          <p:cNvPicPr preferRelativeResize="0"/>
          <p:nvPr/>
        </p:nvPicPr>
        <p:blipFill>
          <a:blip r:embed="rId3">
            <a:alphaModFix/>
          </a:blip>
          <a:stretch>
            <a:fillRect/>
          </a:stretch>
        </p:blipFill>
        <p:spPr>
          <a:xfrm>
            <a:off x="5010825" y="918475"/>
            <a:ext cx="4002324" cy="375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