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roxima Nova"/>
      <p:regular r:id="rId16"/>
      <p:bold r:id="rId17"/>
      <p:italic r:id="rId18"/>
      <p:boldItalic r:id="rId19"/>
    </p:embeddedFont>
    <p:embeddedFont>
      <p:font typeface="Alfa Slab One"/>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lfaSlabOne-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notesMaster" Target="notesMasters/notesMaster1.xml"/><Relationship Id="rId19" Type="http://schemas.openxmlformats.org/officeDocument/2006/relationships/font" Target="fonts/ProximaNova-boldItalic.fntdata"/><Relationship Id="rId6" Type="http://schemas.openxmlformats.org/officeDocument/2006/relationships/slide" Target="slides/slide1.xml"/><Relationship Id="rId18"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ba5a6f6d5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1ba5a6f6d5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1ba5a6f6d5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1ba5a6f6d5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ba5a6f6d5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ba5a6f6d5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ba5a6f6d5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ba5a6f6d5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ba5a6f6d5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ba5a6f6d5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1ba5a6f6d5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1ba5a6f6d5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1ba5a6f6d5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1ba5a6f6d5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1ba5a6f6d5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1ba5a6f6d5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ba5a6f6d5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1ba5a6f6d5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22.png"/><Relationship Id="rId11" Type="http://schemas.openxmlformats.org/officeDocument/2006/relationships/image" Target="../media/image12.png"/><Relationship Id="rId10" Type="http://schemas.openxmlformats.org/officeDocument/2006/relationships/image" Target="../media/image18.png"/><Relationship Id="rId12" Type="http://schemas.openxmlformats.org/officeDocument/2006/relationships/image" Target="../media/image21.png"/><Relationship Id="rId9" Type="http://schemas.openxmlformats.org/officeDocument/2006/relationships/image" Target="../media/image23.png"/><Relationship Id="rId5" Type="http://schemas.openxmlformats.org/officeDocument/2006/relationships/image" Target="../media/image11.png"/><Relationship Id="rId6" Type="http://schemas.openxmlformats.org/officeDocument/2006/relationships/image" Target="../media/image19.png"/><Relationship Id="rId7" Type="http://schemas.openxmlformats.org/officeDocument/2006/relationships/image" Target="../media/image17.png"/><Relationship Id="rId8"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6.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58" name="Google Shape;58;p13"/>
          <p:cNvPicPr preferRelativeResize="0"/>
          <p:nvPr/>
        </p:nvPicPr>
        <p:blipFill>
          <a:blip r:embed="rId3">
            <a:alphaModFix/>
          </a:blip>
          <a:stretch>
            <a:fillRect/>
          </a:stretch>
        </p:blipFill>
        <p:spPr>
          <a:xfrm>
            <a:off x="0" y="0"/>
            <a:ext cx="9144000" cy="51435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SDL Features Used</a:t>
            </a:r>
            <a:endParaRPr/>
          </a:p>
        </p:txBody>
      </p:sp>
      <p:sp>
        <p:nvSpPr>
          <p:cNvPr id="158" name="Google Shape;15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9" name="Google Shape;159;p22"/>
          <p:cNvPicPr preferRelativeResize="0"/>
          <p:nvPr/>
        </p:nvPicPr>
        <p:blipFill>
          <a:blip r:embed="rId3">
            <a:alphaModFix/>
          </a:blip>
          <a:stretch>
            <a:fillRect/>
          </a:stretch>
        </p:blipFill>
        <p:spPr>
          <a:xfrm>
            <a:off x="0" y="1102808"/>
            <a:ext cx="9144003" cy="4040685"/>
          </a:xfrm>
          <a:prstGeom prst="rect">
            <a:avLst/>
          </a:prstGeom>
          <a:noFill/>
          <a:ln>
            <a:noFill/>
          </a:ln>
        </p:spPr>
      </p:pic>
      <p:sp>
        <p:nvSpPr>
          <p:cNvPr id="160" name="Google Shape;160;p22"/>
          <p:cNvSpPr txBox="1"/>
          <p:nvPr/>
        </p:nvSpPr>
        <p:spPr>
          <a:xfrm>
            <a:off x="322125" y="1465125"/>
            <a:ext cx="8250300" cy="3575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rgbClr val="0000FF"/>
              </a:buClr>
              <a:buSzPts val="1800"/>
              <a:buFont typeface="Alfa Slab One"/>
              <a:buChar char="★"/>
            </a:pPr>
            <a:r>
              <a:rPr lang="en" sz="1800">
                <a:solidFill>
                  <a:srgbClr val="0000FF"/>
                </a:solidFill>
                <a:latin typeface="Alfa Slab One"/>
                <a:ea typeface="Alfa Slab One"/>
                <a:cs typeface="Alfa Slab One"/>
                <a:sym typeface="Alfa Slab One"/>
              </a:rPr>
              <a:t>Socket programming using SDL</a:t>
            </a:r>
            <a:endParaRPr sz="1800">
              <a:solidFill>
                <a:srgbClr val="0000FF"/>
              </a:solidFill>
              <a:latin typeface="Alfa Slab One"/>
              <a:ea typeface="Alfa Slab One"/>
              <a:cs typeface="Alfa Slab One"/>
              <a:sym typeface="Alfa Slab One"/>
            </a:endParaRPr>
          </a:p>
          <a:p>
            <a:pPr indent="-342900" lvl="0" marL="457200" rtl="0" algn="l">
              <a:lnSpc>
                <a:spcPct val="115000"/>
              </a:lnSpc>
              <a:spcBef>
                <a:spcPts val="0"/>
              </a:spcBef>
              <a:spcAft>
                <a:spcPts val="0"/>
              </a:spcAft>
              <a:buClr>
                <a:srgbClr val="0000FF"/>
              </a:buClr>
              <a:buSzPts val="1800"/>
              <a:buFont typeface="Alfa Slab One"/>
              <a:buChar char="★"/>
            </a:pPr>
            <a:r>
              <a:rPr lang="en" sz="1800">
                <a:solidFill>
                  <a:srgbClr val="0000FF"/>
                </a:solidFill>
                <a:latin typeface="Alfa Slab One"/>
                <a:ea typeface="Alfa Slab One"/>
                <a:cs typeface="Alfa Slab One"/>
                <a:sym typeface="Alfa Slab One"/>
              </a:rPr>
              <a:t>Alpha Blending</a:t>
            </a:r>
            <a:endParaRPr sz="1800">
              <a:solidFill>
                <a:srgbClr val="0000FF"/>
              </a:solidFill>
              <a:latin typeface="Alfa Slab One"/>
              <a:ea typeface="Alfa Slab One"/>
              <a:cs typeface="Alfa Slab One"/>
              <a:sym typeface="Alfa Slab One"/>
            </a:endParaRPr>
          </a:p>
          <a:p>
            <a:pPr indent="-342900" lvl="0" marL="457200" rtl="0" algn="l">
              <a:lnSpc>
                <a:spcPct val="115000"/>
              </a:lnSpc>
              <a:spcBef>
                <a:spcPts val="0"/>
              </a:spcBef>
              <a:spcAft>
                <a:spcPts val="0"/>
              </a:spcAft>
              <a:buClr>
                <a:srgbClr val="0000FF"/>
              </a:buClr>
              <a:buSzPts val="1800"/>
              <a:buFont typeface="Alfa Slab One"/>
              <a:buChar char="★"/>
            </a:pPr>
            <a:r>
              <a:rPr lang="en" sz="1800">
                <a:solidFill>
                  <a:srgbClr val="0000FF"/>
                </a:solidFill>
                <a:latin typeface="Alfa Slab One"/>
                <a:ea typeface="Alfa Slab One"/>
                <a:cs typeface="Alfa Slab One"/>
                <a:sym typeface="Alfa Slab One"/>
              </a:rPr>
              <a:t>Timer so that our game ends in 2 minutes</a:t>
            </a:r>
            <a:endParaRPr sz="1800">
              <a:solidFill>
                <a:srgbClr val="0000FF"/>
              </a:solidFill>
              <a:latin typeface="Alfa Slab One"/>
              <a:ea typeface="Alfa Slab One"/>
              <a:cs typeface="Alfa Slab One"/>
              <a:sym typeface="Alfa Slab One"/>
            </a:endParaRPr>
          </a:p>
          <a:p>
            <a:pPr indent="-342900" lvl="0" marL="457200" rtl="0" algn="l">
              <a:lnSpc>
                <a:spcPct val="115000"/>
              </a:lnSpc>
              <a:spcBef>
                <a:spcPts val="0"/>
              </a:spcBef>
              <a:spcAft>
                <a:spcPts val="0"/>
              </a:spcAft>
              <a:buClr>
                <a:srgbClr val="0000FF"/>
              </a:buClr>
              <a:buSzPts val="1800"/>
              <a:buFont typeface="Alfa Slab One"/>
              <a:buChar char="★"/>
            </a:pPr>
            <a:r>
              <a:rPr lang="en" sz="1800">
                <a:solidFill>
                  <a:srgbClr val="0000FF"/>
                </a:solidFill>
                <a:latin typeface="Alfa Slab One"/>
                <a:ea typeface="Alfa Slab One"/>
                <a:cs typeface="Alfa Slab One"/>
                <a:sym typeface="Alfa Slab One"/>
              </a:rPr>
              <a:t>Sound effects</a:t>
            </a:r>
            <a:endParaRPr sz="1800">
              <a:solidFill>
                <a:srgbClr val="0000FF"/>
              </a:solidFill>
              <a:latin typeface="Alfa Slab One"/>
              <a:ea typeface="Alfa Slab One"/>
              <a:cs typeface="Alfa Slab One"/>
              <a:sym typeface="Alfa Slab One"/>
            </a:endParaRPr>
          </a:p>
          <a:p>
            <a:pPr indent="-342900" lvl="0" marL="457200" rtl="0" algn="l">
              <a:lnSpc>
                <a:spcPct val="115000"/>
              </a:lnSpc>
              <a:spcBef>
                <a:spcPts val="0"/>
              </a:spcBef>
              <a:spcAft>
                <a:spcPts val="0"/>
              </a:spcAft>
              <a:buClr>
                <a:srgbClr val="0000FF"/>
              </a:buClr>
              <a:buSzPts val="1800"/>
              <a:buFont typeface="Alfa Slab One"/>
              <a:buChar char="★"/>
            </a:pPr>
            <a:r>
              <a:rPr lang="en" sz="1800">
                <a:solidFill>
                  <a:srgbClr val="0000FF"/>
                </a:solidFill>
                <a:latin typeface="Alfa Slab One"/>
                <a:ea typeface="Alfa Slab One"/>
                <a:cs typeface="Alfa Slab One"/>
                <a:sym typeface="Alfa Slab One"/>
              </a:rPr>
              <a:t>Collision detection</a:t>
            </a:r>
            <a:endParaRPr sz="1800">
              <a:solidFill>
                <a:srgbClr val="0000FF"/>
              </a:solidFill>
              <a:latin typeface="Alfa Slab One"/>
              <a:ea typeface="Alfa Slab One"/>
              <a:cs typeface="Alfa Slab One"/>
              <a:sym typeface="Alfa Slab One"/>
            </a:endParaRPr>
          </a:p>
          <a:p>
            <a:pPr indent="-342900" lvl="0" marL="457200" rtl="0" algn="l">
              <a:lnSpc>
                <a:spcPct val="115000"/>
              </a:lnSpc>
              <a:spcBef>
                <a:spcPts val="0"/>
              </a:spcBef>
              <a:spcAft>
                <a:spcPts val="0"/>
              </a:spcAft>
              <a:buClr>
                <a:srgbClr val="0000FF"/>
              </a:buClr>
              <a:buSzPts val="1800"/>
              <a:buFont typeface="Alfa Slab One"/>
              <a:buChar char="★"/>
            </a:pPr>
            <a:r>
              <a:rPr lang="en" sz="1800">
                <a:solidFill>
                  <a:srgbClr val="0000FF"/>
                </a:solidFill>
                <a:latin typeface="Alfa Slab One"/>
                <a:ea typeface="Alfa Slab One"/>
                <a:cs typeface="Alfa Slab One"/>
                <a:sym typeface="Alfa Slab One"/>
              </a:rPr>
              <a:t>True type Fonts</a:t>
            </a:r>
            <a:endParaRPr sz="1800">
              <a:solidFill>
                <a:srgbClr val="0000FF"/>
              </a:solidFill>
              <a:latin typeface="Alfa Slab One"/>
              <a:ea typeface="Alfa Slab One"/>
              <a:cs typeface="Alfa Slab One"/>
              <a:sym typeface="Alfa Slab One"/>
            </a:endParaRPr>
          </a:p>
          <a:p>
            <a:pPr indent="-342900" lvl="0" marL="457200" rtl="0" algn="l">
              <a:lnSpc>
                <a:spcPct val="115000"/>
              </a:lnSpc>
              <a:spcBef>
                <a:spcPts val="0"/>
              </a:spcBef>
              <a:spcAft>
                <a:spcPts val="0"/>
              </a:spcAft>
              <a:buClr>
                <a:srgbClr val="0000FF"/>
              </a:buClr>
              <a:buSzPts val="1800"/>
              <a:buFont typeface="Alfa Slab One"/>
              <a:buChar char="★"/>
            </a:pPr>
            <a:r>
              <a:rPr lang="en" sz="1800">
                <a:solidFill>
                  <a:srgbClr val="0000FF"/>
                </a:solidFill>
                <a:latin typeface="Alfa Slab One"/>
                <a:ea typeface="Alfa Slab One"/>
                <a:cs typeface="Alfa Slab One"/>
                <a:sym typeface="Alfa Slab One"/>
              </a:rPr>
              <a:t>Handling keyboard inputs for motion</a:t>
            </a:r>
            <a:endParaRPr sz="1800">
              <a:solidFill>
                <a:srgbClr val="0000FF"/>
              </a:solidFill>
              <a:latin typeface="Alfa Slab One"/>
              <a:ea typeface="Alfa Slab One"/>
              <a:cs typeface="Alfa Slab One"/>
              <a:sym typeface="Alfa Slab One"/>
            </a:endParaRPr>
          </a:p>
          <a:p>
            <a:pPr indent="-342900" lvl="0" marL="457200" rtl="0" algn="l">
              <a:lnSpc>
                <a:spcPct val="115000"/>
              </a:lnSpc>
              <a:spcBef>
                <a:spcPts val="0"/>
              </a:spcBef>
              <a:spcAft>
                <a:spcPts val="0"/>
              </a:spcAft>
              <a:buClr>
                <a:srgbClr val="0000FF"/>
              </a:buClr>
              <a:buSzPts val="1800"/>
              <a:buFont typeface="Alfa Slab One"/>
              <a:buChar char="★"/>
            </a:pPr>
            <a:r>
              <a:rPr lang="en" sz="1800">
                <a:solidFill>
                  <a:srgbClr val="0000FF"/>
                </a:solidFill>
                <a:latin typeface="Alfa Slab One"/>
                <a:ea typeface="Alfa Slab One"/>
                <a:cs typeface="Alfa Slab One"/>
                <a:sym typeface="Alfa Slab One"/>
              </a:rPr>
              <a:t>VSync</a:t>
            </a:r>
            <a:endParaRPr sz="1800">
              <a:solidFill>
                <a:srgbClr val="0000FF"/>
              </a:solidFill>
              <a:latin typeface="Alfa Slab One"/>
              <a:ea typeface="Alfa Slab One"/>
              <a:cs typeface="Alfa Slab One"/>
              <a:sym typeface="Alfa Slab One"/>
            </a:endParaRPr>
          </a:p>
          <a:p>
            <a:pPr indent="0" lvl="0" marL="914400" rtl="0" algn="l">
              <a:lnSpc>
                <a:spcPct val="115000"/>
              </a:lnSpc>
              <a:spcBef>
                <a:spcPts val="1200"/>
              </a:spcBef>
              <a:spcAft>
                <a:spcPts val="0"/>
              </a:spcAft>
              <a:buNone/>
            </a:pPr>
            <a:r>
              <a:t/>
            </a:r>
            <a:endParaRPr sz="1800">
              <a:solidFill>
                <a:schemeClr val="dk2"/>
              </a:solidFill>
              <a:latin typeface="Proxima Nova"/>
              <a:ea typeface="Proxima Nova"/>
              <a:cs typeface="Proxima Nova"/>
              <a:sym typeface="Proxima Nova"/>
            </a:endParaRPr>
          </a:p>
          <a:p>
            <a:pPr indent="0" lvl="0" marL="0" rtl="0" algn="l">
              <a:spcBef>
                <a:spcPts val="1200"/>
              </a:spcBef>
              <a:spcAft>
                <a:spcPts val="0"/>
              </a:spcAft>
              <a:buNone/>
            </a:pPr>
            <a:r>
              <a:t/>
            </a:r>
            <a:endParaRPr>
              <a:latin typeface="Proxima Nova"/>
              <a:ea typeface="Proxima Nova"/>
              <a:cs typeface="Proxima Nova"/>
              <a:sym typeface="Proxima Nova"/>
            </a:endParaRPr>
          </a:p>
        </p:txBody>
      </p:sp>
      <p:sp>
        <p:nvSpPr>
          <p:cNvPr id="161" name="Google Shape;161;p22"/>
          <p:cNvSpPr txBox="1"/>
          <p:nvPr/>
        </p:nvSpPr>
        <p:spPr>
          <a:xfrm>
            <a:off x="5600700" y="2670475"/>
            <a:ext cx="598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1" type="body"/>
          </p:nvPr>
        </p:nvSpPr>
        <p:spPr>
          <a:xfrm>
            <a:off x="311700" y="21604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4" name="Google Shape;64;p14"/>
          <p:cNvPicPr preferRelativeResize="0"/>
          <p:nvPr/>
        </p:nvPicPr>
        <p:blipFill>
          <a:blip r:embed="rId3">
            <a:alphaModFix/>
          </a:blip>
          <a:stretch>
            <a:fillRect/>
          </a:stretch>
        </p:blipFill>
        <p:spPr>
          <a:xfrm>
            <a:off x="0" y="1579425"/>
            <a:ext cx="9144003" cy="3564076"/>
          </a:xfrm>
          <a:prstGeom prst="rect">
            <a:avLst/>
          </a:prstGeom>
          <a:noFill/>
          <a:ln>
            <a:noFill/>
          </a:ln>
        </p:spPr>
      </p:pic>
      <p:pic>
        <p:nvPicPr>
          <p:cNvPr id="65" name="Google Shape;65;p14"/>
          <p:cNvPicPr preferRelativeResize="0"/>
          <p:nvPr/>
        </p:nvPicPr>
        <p:blipFill>
          <a:blip r:embed="rId4">
            <a:alphaModFix/>
          </a:blip>
          <a:stretch>
            <a:fillRect/>
          </a:stretch>
        </p:blipFill>
        <p:spPr>
          <a:xfrm>
            <a:off x="1278075" y="484550"/>
            <a:ext cx="5595899" cy="1448150"/>
          </a:xfrm>
          <a:prstGeom prst="rect">
            <a:avLst/>
          </a:prstGeom>
          <a:noFill/>
          <a:ln>
            <a:noFill/>
          </a:ln>
        </p:spPr>
      </p:pic>
      <p:sp>
        <p:nvSpPr>
          <p:cNvPr id="66" name="Google Shape;66;p14"/>
          <p:cNvSpPr txBox="1"/>
          <p:nvPr/>
        </p:nvSpPr>
        <p:spPr>
          <a:xfrm>
            <a:off x="3174450" y="2399375"/>
            <a:ext cx="27951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chemeClr val="accent3"/>
                </a:solidFill>
                <a:latin typeface="Alfa Slab One"/>
                <a:ea typeface="Alfa Slab One"/>
                <a:cs typeface="Alfa Slab One"/>
                <a:sym typeface="Alfa Slab One"/>
              </a:rPr>
              <a:t>welcome you</a:t>
            </a:r>
            <a:endParaRPr sz="2900">
              <a:solidFill>
                <a:schemeClr val="accent3"/>
              </a:solidFill>
              <a:latin typeface="Alfa Slab One"/>
              <a:ea typeface="Alfa Slab One"/>
              <a:cs typeface="Alfa Slab One"/>
              <a:sym typeface="Alfa Slab One"/>
            </a:endParaRPr>
          </a:p>
        </p:txBody>
      </p:sp>
      <p:sp>
        <p:nvSpPr>
          <p:cNvPr id="67" name="Google Shape;67;p14"/>
          <p:cNvSpPr txBox="1"/>
          <p:nvPr/>
        </p:nvSpPr>
        <p:spPr>
          <a:xfrm>
            <a:off x="2065425" y="3237550"/>
            <a:ext cx="40212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500">
                <a:solidFill>
                  <a:schemeClr val="accent3"/>
                </a:solidFill>
                <a:latin typeface="Alfa Slab One"/>
                <a:ea typeface="Alfa Slab One"/>
                <a:cs typeface="Alfa Slab One"/>
                <a:sym typeface="Alfa Slab One"/>
              </a:rPr>
              <a:t>To</a:t>
            </a:r>
            <a:endParaRPr sz="3500">
              <a:solidFill>
                <a:schemeClr val="accent3"/>
              </a:solidFill>
              <a:latin typeface="Alfa Slab One"/>
              <a:ea typeface="Alfa Slab One"/>
              <a:cs typeface="Alfa Slab One"/>
              <a:sym typeface="Alfa Slab One"/>
            </a:endParaRPr>
          </a:p>
          <a:p>
            <a:pPr indent="0" lvl="0" marL="0" rtl="0" algn="ctr">
              <a:spcBef>
                <a:spcPts val="0"/>
              </a:spcBef>
              <a:spcAft>
                <a:spcPts val="0"/>
              </a:spcAft>
              <a:buNone/>
            </a:pPr>
            <a:r>
              <a:rPr lang="en" sz="3500">
                <a:solidFill>
                  <a:schemeClr val="accent3"/>
                </a:solidFill>
                <a:latin typeface="Alfa Slab One"/>
                <a:ea typeface="Alfa Slab One"/>
                <a:cs typeface="Alfa Slab One"/>
                <a:sym typeface="Alfa Slab One"/>
              </a:rPr>
              <a:t>IIT DELHI</a:t>
            </a:r>
            <a:endParaRPr sz="3500">
              <a:solidFill>
                <a:schemeClr val="accent3"/>
              </a:solidFill>
              <a:latin typeface="Alfa Slab One"/>
              <a:ea typeface="Alfa Slab One"/>
              <a:cs typeface="Alfa Slab One"/>
              <a:sym typeface="Alfa Slab On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Description</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4" name="Google Shape;74;p15"/>
          <p:cNvPicPr preferRelativeResize="0"/>
          <p:nvPr/>
        </p:nvPicPr>
        <p:blipFill>
          <a:blip r:embed="rId3">
            <a:alphaModFix/>
          </a:blip>
          <a:stretch>
            <a:fillRect/>
          </a:stretch>
        </p:blipFill>
        <p:spPr>
          <a:xfrm>
            <a:off x="0" y="1102813"/>
            <a:ext cx="9144003" cy="4040685"/>
          </a:xfrm>
          <a:prstGeom prst="rect">
            <a:avLst/>
          </a:prstGeom>
          <a:noFill/>
          <a:ln>
            <a:noFill/>
          </a:ln>
        </p:spPr>
      </p:pic>
      <p:sp>
        <p:nvSpPr>
          <p:cNvPr id="75" name="Google Shape;75;p15"/>
          <p:cNvSpPr txBox="1"/>
          <p:nvPr/>
        </p:nvSpPr>
        <p:spPr>
          <a:xfrm>
            <a:off x="384475" y="1246900"/>
            <a:ext cx="8354400" cy="35865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Alfa Slab One"/>
              <a:buChar char="●"/>
            </a:pPr>
            <a:r>
              <a:rPr lang="en" sz="1700">
                <a:latin typeface="Alfa Slab One"/>
                <a:ea typeface="Alfa Slab One"/>
                <a:cs typeface="Alfa Slab One"/>
                <a:sym typeface="Alfa Slab One"/>
              </a:rPr>
              <a:t>TASKS - The map of IITD has task symbols planted at task locations. Symbols of tasks assigned to the player </a:t>
            </a:r>
            <a:r>
              <a:rPr lang="en" sz="1700">
                <a:latin typeface="Alfa Slab One"/>
                <a:ea typeface="Alfa Slab One"/>
                <a:cs typeface="Alfa Slab One"/>
                <a:sym typeface="Alfa Slab One"/>
              </a:rPr>
              <a:t>will</a:t>
            </a:r>
            <a:r>
              <a:rPr lang="en" sz="1700">
                <a:latin typeface="Alfa Slab One"/>
                <a:ea typeface="Alfa Slab One"/>
                <a:cs typeface="Alfa Slab One"/>
                <a:sym typeface="Alfa Slab One"/>
              </a:rPr>
              <a:t> be shown on the left side of players screen. Player has to look for these symbols in IITD campus and reach their </a:t>
            </a:r>
            <a:r>
              <a:rPr lang="en" sz="1700">
                <a:latin typeface="Alfa Slab One"/>
                <a:ea typeface="Alfa Slab One"/>
                <a:cs typeface="Alfa Slab One"/>
                <a:sym typeface="Alfa Slab One"/>
              </a:rPr>
              <a:t>task</a:t>
            </a:r>
            <a:r>
              <a:rPr lang="en" sz="1700">
                <a:latin typeface="Alfa Slab One"/>
                <a:ea typeface="Alfa Slab One"/>
                <a:cs typeface="Alfa Slab One"/>
                <a:sym typeface="Alfa Slab One"/>
              </a:rPr>
              <a:t> location. Instructions on how to complete the task will be provided at the task location. Completing these tasks grants 1 coin each. </a:t>
            </a:r>
            <a:endParaRPr sz="1700">
              <a:latin typeface="Alfa Slab One"/>
              <a:ea typeface="Alfa Slab One"/>
              <a:cs typeface="Alfa Slab One"/>
              <a:sym typeface="Alfa Slab One"/>
            </a:endParaRPr>
          </a:p>
          <a:p>
            <a:pPr indent="-336550" lvl="0" marL="457200" rtl="0" algn="l">
              <a:spcBef>
                <a:spcPts val="0"/>
              </a:spcBef>
              <a:spcAft>
                <a:spcPts val="0"/>
              </a:spcAft>
              <a:buSzPts val="1700"/>
              <a:buFont typeface="Alfa Slab One"/>
              <a:buChar char="●"/>
            </a:pPr>
            <a:r>
              <a:rPr lang="en" sz="1700">
                <a:latin typeface="Alfa Slab One"/>
                <a:ea typeface="Alfa Slab One"/>
                <a:cs typeface="Alfa Slab One"/>
                <a:sym typeface="Alfa Slab One"/>
              </a:rPr>
              <a:t>BONUS POINTS - Friends and family can also give coins. </a:t>
            </a:r>
            <a:endParaRPr sz="1700">
              <a:latin typeface="Alfa Slab One"/>
              <a:ea typeface="Alfa Slab One"/>
              <a:cs typeface="Alfa Slab One"/>
              <a:sym typeface="Alfa Slab One"/>
            </a:endParaRPr>
          </a:p>
          <a:p>
            <a:pPr indent="-336550" lvl="0" marL="457200" rtl="0" algn="l">
              <a:spcBef>
                <a:spcPts val="0"/>
              </a:spcBef>
              <a:spcAft>
                <a:spcPts val="0"/>
              </a:spcAft>
              <a:buSzPts val="1700"/>
              <a:buFont typeface="Alfa Slab One"/>
              <a:buChar char="●"/>
            </a:pPr>
            <a:r>
              <a:rPr lang="en" sz="1700">
                <a:latin typeface="Alfa Slab One"/>
                <a:ea typeface="Alfa Slab One"/>
                <a:cs typeface="Alfa Slab One"/>
                <a:sym typeface="Alfa Slab One"/>
              </a:rPr>
              <a:t>OBSTACLES - Doctor Doof can steal coins and send player to Gate #1 of IITD campus. </a:t>
            </a:r>
            <a:endParaRPr sz="1700">
              <a:latin typeface="Alfa Slab One"/>
              <a:ea typeface="Alfa Slab One"/>
              <a:cs typeface="Alfa Slab One"/>
              <a:sym typeface="Alfa Slab One"/>
            </a:endParaRPr>
          </a:p>
          <a:p>
            <a:pPr indent="-336550" lvl="0" marL="457200" rtl="0" algn="l">
              <a:spcBef>
                <a:spcPts val="0"/>
              </a:spcBef>
              <a:spcAft>
                <a:spcPts val="0"/>
              </a:spcAft>
              <a:buSzPts val="1700"/>
              <a:buFont typeface="Alfa Slab One"/>
              <a:buChar char="●"/>
            </a:pPr>
            <a:r>
              <a:rPr lang="en" sz="1700">
                <a:latin typeface="Alfa Slab One"/>
                <a:ea typeface="Alfa Slab One"/>
                <a:cs typeface="Alfa Slab One"/>
                <a:sym typeface="Alfa Slab One"/>
              </a:rPr>
              <a:t>LIFE - Dog bites can decrease your energy. If energy decreases to 0, you die and the other player wins. To regain energy, you can eat from few food joints. These food joints are also marked by symbols in the map but eating at these places will cost 1 coin.</a:t>
            </a:r>
            <a:endParaRPr sz="1700">
              <a:latin typeface="Alfa Slab One"/>
              <a:ea typeface="Alfa Slab One"/>
              <a:cs typeface="Alfa Slab One"/>
              <a:sym typeface="Alfa Slab On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621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are Phineas and Ferb ?</a:t>
            </a:r>
            <a:endParaRPr/>
          </a:p>
        </p:txBody>
      </p:sp>
      <p:sp>
        <p:nvSpPr>
          <p:cNvPr id="81" name="Google Shape;81;p16"/>
          <p:cNvSpPr txBox="1"/>
          <p:nvPr>
            <p:ph idx="1" type="body"/>
          </p:nvPr>
        </p:nvSpPr>
        <p:spPr>
          <a:xfrm>
            <a:off x="3740725" y="1152475"/>
            <a:ext cx="5091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2" name="Google Shape;82;p16"/>
          <p:cNvPicPr preferRelativeResize="0"/>
          <p:nvPr/>
        </p:nvPicPr>
        <p:blipFill>
          <a:blip r:embed="rId3">
            <a:alphaModFix/>
          </a:blip>
          <a:stretch>
            <a:fillRect/>
          </a:stretch>
        </p:blipFill>
        <p:spPr>
          <a:xfrm flipH="1">
            <a:off x="0" y="2306773"/>
            <a:ext cx="9144003" cy="2836725"/>
          </a:xfrm>
          <a:prstGeom prst="rect">
            <a:avLst/>
          </a:prstGeom>
          <a:noFill/>
          <a:ln>
            <a:noFill/>
          </a:ln>
        </p:spPr>
      </p:pic>
      <p:pic>
        <p:nvPicPr>
          <p:cNvPr id="83" name="Google Shape;83;p16"/>
          <p:cNvPicPr preferRelativeResize="0"/>
          <p:nvPr/>
        </p:nvPicPr>
        <p:blipFill>
          <a:blip r:embed="rId4">
            <a:alphaModFix/>
          </a:blip>
          <a:stretch>
            <a:fillRect/>
          </a:stretch>
        </p:blipFill>
        <p:spPr>
          <a:xfrm>
            <a:off x="1216499" y="1620975"/>
            <a:ext cx="2418450" cy="3522526"/>
          </a:xfrm>
          <a:prstGeom prst="rect">
            <a:avLst/>
          </a:prstGeom>
          <a:noFill/>
          <a:ln>
            <a:noFill/>
          </a:ln>
        </p:spPr>
      </p:pic>
      <p:pic>
        <p:nvPicPr>
          <p:cNvPr id="84" name="Google Shape;84;p16"/>
          <p:cNvPicPr preferRelativeResize="0"/>
          <p:nvPr/>
        </p:nvPicPr>
        <p:blipFill>
          <a:blip r:embed="rId5">
            <a:alphaModFix/>
          </a:blip>
          <a:stretch>
            <a:fillRect/>
          </a:stretch>
        </p:blipFill>
        <p:spPr>
          <a:xfrm>
            <a:off x="0" y="2223650"/>
            <a:ext cx="1920374" cy="2919850"/>
          </a:xfrm>
          <a:prstGeom prst="rect">
            <a:avLst/>
          </a:prstGeom>
          <a:noFill/>
          <a:ln>
            <a:noFill/>
          </a:ln>
        </p:spPr>
      </p:pic>
      <p:sp>
        <p:nvSpPr>
          <p:cNvPr id="85" name="Google Shape;85;p16"/>
          <p:cNvSpPr txBox="1"/>
          <p:nvPr/>
        </p:nvSpPr>
        <p:spPr>
          <a:xfrm>
            <a:off x="3179625" y="1329450"/>
            <a:ext cx="5798100" cy="3560100"/>
          </a:xfrm>
          <a:prstGeom prst="rect">
            <a:avLst/>
          </a:prstGeom>
          <a:noFill/>
          <a:ln>
            <a:noFill/>
          </a:ln>
        </p:spPr>
        <p:txBody>
          <a:bodyPr anchorCtr="0" anchor="t" bIns="91425" lIns="91425" spcFirstLastPara="1" rIns="91425" wrap="square" tIns="91425">
            <a:spAutoFit/>
          </a:bodyPr>
          <a:lstStyle/>
          <a:p>
            <a:pPr indent="0" lvl="0" marL="0" rtl="0" algn="l">
              <a:spcBef>
                <a:spcPts val="200"/>
              </a:spcBef>
              <a:spcAft>
                <a:spcPts val="0"/>
              </a:spcAft>
              <a:buNone/>
            </a:pPr>
            <a:r>
              <a:rPr lang="en" sz="1700">
                <a:solidFill>
                  <a:srgbClr val="1C4587"/>
                </a:solidFill>
                <a:latin typeface="Alfa Slab One"/>
                <a:ea typeface="Alfa Slab One"/>
                <a:cs typeface="Alfa Slab One"/>
                <a:sym typeface="Alfa Slab One"/>
              </a:rPr>
              <a:t>These characters are taken from an American animated series called “Phineas and Ferb” that centers around two brothers - Phineas and Ferb Flynn and their adventures during summer vacation.</a:t>
            </a:r>
            <a:endParaRPr sz="1700">
              <a:solidFill>
                <a:srgbClr val="1C4587"/>
              </a:solidFill>
              <a:latin typeface="Alfa Slab One"/>
              <a:ea typeface="Alfa Slab One"/>
              <a:cs typeface="Alfa Slab One"/>
              <a:sym typeface="Alfa Slab One"/>
            </a:endParaRPr>
          </a:p>
          <a:p>
            <a:pPr indent="0" lvl="0" marL="0" rtl="0" algn="l">
              <a:lnSpc>
                <a:spcPct val="115000"/>
              </a:lnSpc>
              <a:spcBef>
                <a:spcPts val="0"/>
              </a:spcBef>
              <a:spcAft>
                <a:spcPts val="0"/>
              </a:spcAft>
              <a:buNone/>
            </a:pPr>
            <a:r>
              <a:rPr lang="en" sz="1700">
                <a:solidFill>
                  <a:srgbClr val="1C4587"/>
                </a:solidFill>
                <a:latin typeface="Alfa Slab One"/>
                <a:ea typeface="Alfa Slab One"/>
                <a:cs typeface="Alfa Slab One"/>
                <a:sym typeface="Alfa Slab One"/>
              </a:rPr>
              <a:t>In this game, we depict their life as students of IITD and how the other characters help or distraught them.</a:t>
            </a:r>
            <a:endParaRPr sz="1700">
              <a:solidFill>
                <a:srgbClr val="1C4587"/>
              </a:solidFill>
              <a:latin typeface="Alfa Slab One"/>
              <a:ea typeface="Alfa Slab One"/>
              <a:cs typeface="Alfa Slab One"/>
              <a:sym typeface="Alfa Slab One"/>
            </a:endParaRPr>
          </a:p>
          <a:p>
            <a:pPr indent="0" lvl="0" marL="0" rtl="0" algn="l">
              <a:lnSpc>
                <a:spcPct val="115000"/>
              </a:lnSpc>
              <a:spcBef>
                <a:spcPts val="0"/>
              </a:spcBef>
              <a:spcAft>
                <a:spcPts val="0"/>
              </a:spcAft>
              <a:buNone/>
            </a:pPr>
            <a:r>
              <a:rPr lang="en" sz="1700">
                <a:solidFill>
                  <a:srgbClr val="1C4587"/>
                </a:solidFill>
                <a:latin typeface="Alfa Slab One"/>
                <a:ea typeface="Alfa Slab One"/>
                <a:cs typeface="Alfa Slab One"/>
                <a:sym typeface="Alfa Slab One"/>
              </a:rPr>
              <a:t>As a player, you have to perform tasks and collect points. Your family and friends can also help you in gaining points. The player who collects 5 coins first wins the game. </a:t>
            </a:r>
            <a:endParaRPr sz="1700">
              <a:solidFill>
                <a:srgbClr val="1C4587"/>
              </a:solidFill>
              <a:latin typeface="Alfa Slab One"/>
              <a:ea typeface="Alfa Slab One"/>
              <a:cs typeface="Alfa Slab One"/>
              <a:sym typeface="Alfa Slab On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TASKS</a:t>
            </a:r>
            <a:endParaRPr/>
          </a:p>
        </p:txBody>
      </p:sp>
      <p:sp>
        <p:nvSpPr>
          <p:cNvPr id="91" name="Google Shape;9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2" name="Google Shape;92;p17"/>
          <p:cNvPicPr preferRelativeResize="0"/>
          <p:nvPr/>
        </p:nvPicPr>
        <p:blipFill>
          <a:blip r:embed="rId3">
            <a:alphaModFix/>
          </a:blip>
          <a:stretch>
            <a:fillRect/>
          </a:stretch>
        </p:blipFill>
        <p:spPr>
          <a:xfrm>
            <a:off x="322125" y="1152475"/>
            <a:ext cx="609600" cy="609600"/>
          </a:xfrm>
          <a:prstGeom prst="rect">
            <a:avLst/>
          </a:prstGeom>
          <a:noFill/>
          <a:ln>
            <a:noFill/>
          </a:ln>
        </p:spPr>
      </p:pic>
      <p:pic>
        <p:nvPicPr>
          <p:cNvPr id="93" name="Google Shape;93;p17"/>
          <p:cNvPicPr preferRelativeResize="0"/>
          <p:nvPr/>
        </p:nvPicPr>
        <p:blipFill>
          <a:blip r:embed="rId4">
            <a:alphaModFix/>
          </a:blip>
          <a:stretch>
            <a:fillRect/>
          </a:stretch>
        </p:blipFill>
        <p:spPr>
          <a:xfrm>
            <a:off x="322125" y="4059975"/>
            <a:ext cx="609600" cy="609600"/>
          </a:xfrm>
          <a:prstGeom prst="rect">
            <a:avLst/>
          </a:prstGeom>
          <a:noFill/>
          <a:ln>
            <a:noFill/>
          </a:ln>
        </p:spPr>
      </p:pic>
      <p:pic>
        <p:nvPicPr>
          <p:cNvPr id="94" name="Google Shape;94;p17"/>
          <p:cNvPicPr preferRelativeResize="0"/>
          <p:nvPr/>
        </p:nvPicPr>
        <p:blipFill>
          <a:blip r:embed="rId5">
            <a:alphaModFix/>
          </a:blip>
          <a:stretch>
            <a:fillRect/>
          </a:stretch>
        </p:blipFill>
        <p:spPr>
          <a:xfrm>
            <a:off x="322125" y="2641175"/>
            <a:ext cx="609600" cy="609600"/>
          </a:xfrm>
          <a:prstGeom prst="rect">
            <a:avLst/>
          </a:prstGeom>
          <a:noFill/>
          <a:ln>
            <a:noFill/>
          </a:ln>
        </p:spPr>
      </p:pic>
      <p:pic>
        <p:nvPicPr>
          <p:cNvPr id="95" name="Google Shape;95;p17"/>
          <p:cNvPicPr preferRelativeResize="0"/>
          <p:nvPr/>
        </p:nvPicPr>
        <p:blipFill>
          <a:blip r:embed="rId6">
            <a:alphaModFix/>
          </a:blip>
          <a:stretch>
            <a:fillRect/>
          </a:stretch>
        </p:blipFill>
        <p:spPr>
          <a:xfrm>
            <a:off x="322125" y="3385525"/>
            <a:ext cx="609600" cy="609600"/>
          </a:xfrm>
          <a:prstGeom prst="rect">
            <a:avLst/>
          </a:prstGeom>
          <a:noFill/>
          <a:ln>
            <a:noFill/>
          </a:ln>
        </p:spPr>
      </p:pic>
      <p:pic>
        <p:nvPicPr>
          <p:cNvPr id="96" name="Google Shape;96;p17"/>
          <p:cNvPicPr preferRelativeResize="0"/>
          <p:nvPr/>
        </p:nvPicPr>
        <p:blipFill>
          <a:blip r:embed="rId7">
            <a:alphaModFix/>
          </a:blip>
          <a:stretch>
            <a:fillRect/>
          </a:stretch>
        </p:blipFill>
        <p:spPr>
          <a:xfrm>
            <a:off x="4724425" y="1163775"/>
            <a:ext cx="609600" cy="609600"/>
          </a:xfrm>
          <a:prstGeom prst="rect">
            <a:avLst/>
          </a:prstGeom>
          <a:noFill/>
          <a:ln>
            <a:noFill/>
          </a:ln>
        </p:spPr>
      </p:pic>
      <p:pic>
        <p:nvPicPr>
          <p:cNvPr id="97" name="Google Shape;97;p17"/>
          <p:cNvPicPr preferRelativeResize="0"/>
          <p:nvPr/>
        </p:nvPicPr>
        <p:blipFill>
          <a:blip r:embed="rId8">
            <a:alphaModFix/>
          </a:blip>
          <a:stretch>
            <a:fillRect/>
          </a:stretch>
        </p:blipFill>
        <p:spPr>
          <a:xfrm>
            <a:off x="322125" y="1896825"/>
            <a:ext cx="609600" cy="609600"/>
          </a:xfrm>
          <a:prstGeom prst="rect">
            <a:avLst/>
          </a:prstGeom>
          <a:noFill/>
          <a:ln>
            <a:noFill/>
          </a:ln>
        </p:spPr>
      </p:pic>
      <p:pic>
        <p:nvPicPr>
          <p:cNvPr id="98" name="Google Shape;98;p17"/>
          <p:cNvPicPr preferRelativeResize="0"/>
          <p:nvPr/>
        </p:nvPicPr>
        <p:blipFill>
          <a:blip r:embed="rId9">
            <a:alphaModFix/>
          </a:blip>
          <a:stretch>
            <a:fillRect/>
          </a:stretch>
        </p:blipFill>
        <p:spPr>
          <a:xfrm>
            <a:off x="4724425" y="3250775"/>
            <a:ext cx="609600" cy="609600"/>
          </a:xfrm>
          <a:prstGeom prst="rect">
            <a:avLst/>
          </a:prstGeom>
          <a:noFill/>
          <a:ln>
            <a:noFill/>
          </a:ln>
        </p:spPr>
      </p:pic>
      <p:pic>
        <p:nvPicPr>
          <p:cNvPr id="99" name="Google Shape;99;p17"/>
          <p:cNvPicPr preferRelativeResize="0"/>
          <p:nvPr/>
        </p:nvPicPr>
        <p:blipFill>
          <a:blip r:embed="rId10">
            <a:alphaModFix/>
          </a:blip>
          <a:stretch>
            <a:fillRect/>
          </a:stretch>
        </p:blipFill>
        <p:spPr>
          <a:xfrm>
            <a:off x="4724425" y="1859825"/>
            <a:ext cx="609600" cy="609600"/>
          </a:xfrm>
          <a:prstGeom prst="rect">
            <a:avLst/>
          </a:prstGeom>
          <a:noFill/>
          <a:ln>
            <a:noFill/>
          </a:ln>
        </p:spPr>
      </p:pic>
      <p:pic>
        <p:nvPicPr>
          <p:cNvPr id="100" name="Google Shape;100;p17"/>
          <p:cNvPicPr preferRelativeResize="0"/>
          <p:nvPr/>
        </p:nvPicPr>
        <p:blipFill>
          <a:blip r:embed="rId11">
            <a:alphaModFix/>
          </a:blip>
          <a:stretch>
            <a:fillRect/>
          </a:stretch>
        </p:blipFill>
        <p:spPr>
          <a:xfrm>
            <a:off x="4724425" y="2555875"/>
            <a:ext cx="609600" cy="609600"/>
          </a:xfrm>
          <a:prstGeom prst="rect">
            <a:avLst/>
          </a:prstGeom>
          <a:noFill/>
          <a:ln>
            <a:noFill/>
          </a:ln>
        </p:spPr>
      </p:pic>
      <p:pic>
        <p:nvPicPr>
          <p:cNvPr id="101" name="Google Shape;101;p17"/>
          <p:cNvPicPr preferRelativeResize="0"/>
          <p:nvPr/>
        </p:nvPicPr>
        <p:blipFill>
          <a:blip r:embed="rId12">
            <a:alphaModFix/>
          </a:blip>
          <a:stretch>
            <a:fillRect/>
          </a:stretch>
        </p:blipFill>
        <p:spPr>
          <a:xfrm>
            <a:off x="4724425" y="3945675"/>
            <a:ext cx="609600" cy="609600"/>
          </a:xfrm>
          <a:prstGeom prst="rect">
            <a:avLst/>
          </a:prstGeom>
          <a:noFill/>
          <a:ln>
            <a:noFill/>
          </a:ln>
        </p:spPr>
      </p:pic>
      <p:sp>
        <p:nvSpPr>
          <p:cNvPr id="102" name="Google Shape;102;p17"/>
          <p:cNvSpPr txBox="1"/>
          <p:nvPr/>
        </p:nvSpPr>
        <p:spPr>
          <a:xfrm>
            <a:off x="1080650" y="1205350"/>
            <a:ext cx="3325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MARK ATTENDANCE in Lecture Hall Complex</a:t>
            </a:r>
            <a:endParaRPr>
              <a:latin typeface="Proxima Nova"/>
              <a:ea typeface="Proxima Nova"/>
              <a:cs typeface="Proxima Nova"/>
              <a:sym typeface="Proxima Nova"/>
            </a:endParaRPr>
          </a:p>
        </p:txBody>
      </p:sp>
      <p:sp>
        <p:nvSpPr>
          <p:cNvPr id="103" name="Google Shape;103;p17"/>
          <p:cNvSpPr txBox="1"/>
          <p:nvPr/>
        </p:nvSpPr>
        <p:spPr>
          <a:xfrm>
            <a:off x="1080650" y="3995125"/>
            <a:ext cx="3179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EAT LUNCH: This symbol is at 2 locations. Look for Task Instruction in both locations</a:t>
            </a:r>
            <a:endParaRPr>
              <a:latin typeface="Proxima Nova"/>
              <a:ea typeface="Proxima Nova"/>
              <a:cs typeface="Proxima Nova"/>
              <a:sym typeface="Proxima Nova"/>
            </a:endParaRPr>
          </a:p>
        </p:txBody>
      </p:sp>
      <p:sp>
        <p:nvSpPr>
          <p:cNvPr id="104" name="Google Shape;104;p17"/>
          <p:cNvSpPr txBox="1"/>
          <p:nvPr/>
        </p:nvSpPr>
        <p:spPr>
          <a:xfrm>
            <a:off x="1059800" y="2010263"/>
            <a:ext cx="322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PLAY HOCKEY in Hockey Ground</a:t>
            </a:r>
            <a:endParaRPr>
              <a:latin typeface="Proxima Nova"/>
              <a:ea typeface="Proxima Nova"/>
              <a:cs typeface="Proxima Nova"/>
              <a:sym typeface="Proxima Nova"/>
            </a:endParaRPr>
          </a:p>
        </p:txBody>
      </p:sp>
      <p:sp>
        <p:nvSpPr>
          <p:cNvPr id="105" name="Google Shape;105;p17"/>
          <p:cNvSpPr txBox="1"/>
          <p:nvPr/>
        </p:nvSpPr>
        <p:spPr>
          <a:xfrm>
            <a:off x="1246900" y="2670475"/>
            <a:ext cx="288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06" name="Google Shape;106;p17"/>
          <p:cNvSpPr txBox="1"/>
          <p:nvPr/>
        </p:nvSpPr>
        <p:spPr>
          <a:xfrm>
            <a:off x="1039000" y="2745863"/>
            <a:ext cx="312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ISSUE BOOK from Library</a:t>
            </a:r>
            <a:endParaRPr>
              <a:latin typeface="Proxima Nova"/>
              <a:ea typeface="Proxima Nova"/>
              <a:cs typeface="Proxima Nova"/>
              <a:sym typeface="Proxima Nova"/>
            </a:endParaRPr>
          </a:p>
        </p:txBody>
      </p:sp>
      <p:sp>
        <p:nvSpPr>
          <p:cNvPr id="107" name="Google Shape;107;p17"/>
          <p:cNvSpPr txBox="1"/>
          <p:nvPr/>
        </p:nvSpPr>
        <p:spPr>
          <a:xfrm>
            <a:off x="1080650" y="3403025"/>
            <a:ext cx="294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EXERCISE in SAC gym</a:t>
            </a:r>
            <a:endParaRPr>
              <a:latin typeface="Proxima Nova"/>
              <a:ea typeface="Proxima Nova"/>
              <a:cs typeface="Proxima Nova"/>
              <a:sym typeface="Proxima Nova"/>
            </a:endParaRPr>
          </a:p>
        </p:txBody>
      </p:sp>
      <p:sp>
        <p:nvSpPr>
          <p:cNvPr id="108" name="Google Shape;108;p17"/>
          <p:cNvSpPr txBox="1"/>
          <p:nvPr/>
        </p:nvSpPr>
        <p:spPr>
          <a:xfrm>
            <a:off x="5507175" y="1246900"/>
            <a:ext cx="308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PLAY CRICKET in Cricket ground</a:t>
            </a:r>
            <a:endParaRPr>
              <a:latin typeface="Proxima Nova"/>
              <a:ea typeface="Proxima Nova"/>
              <a:cs typeface="Proxima Nova"/>
              <a:sym typeface="Proxima Nova"/>
            </a:endParaRPr>
          </a:p>
        </p:txBody>
      </p:sp>
      <p:sp>
        <p:nvSpPr>
          <p:cNvPr id="109" name="Google Shape;109;p17"/>
          <p:cNvSpPr txBox="1"/>
          <p:nvPr/>
        </p:nvSpPr>
        <p:spPr>
          <a:xfrm>
            <a:off x="5507175" y="1830225"/>
            <a:ext cx="3179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COMPLETE COL ASSIGNMENT in CSC</a:t>
            </a:r>
            <a:endParaRPr>
              <a:latin typeface="Proxima Nova"/>
              <a:ea typeface="Proxima Nova"/>
              <a:cs typeface="Proxima Nova"/>
              <a:sym typeface="Proxima Nova"/>
            </a:endParaRPr>
          </a:p>
        </p:txBody>
      </p:sp>
      <p:sp>
        <p:nvSpPr>
          <p:cNvPr id="110" name="Google Shape;110;p17"/>
          <p:cNvSpPr txBox="1"/>
          <p:nvPr/>
        </p:nvSpPr>
        <p:spPr>
          <a:xfrm>
            <a:off x="5507175" y="2628950"/>
            <a:ext cx="365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BUY STATIONARY ITEMS from IIT Market</a:t>
            </a:r>
            <a:endParaRPr>
              <a:latin typeface="Proxima Nova"/>
              <a:ea typeface="Proxima Nova"/>
              <a:cs typeface="Proxima Nova"/>
              <a:sym typeface="Proxima Nova"/>
            </a:endParaRPr>
          </a:p>
        </p:txBody>
      </p:sp>
      <p:sp>
        <p:nvSpPr>
          <p:cNvPr id="111" name="Google Shape;111;p17"/>
          <p:cNvSpPr txBox="1"/>
          <p:nvPr/>
        </p:nvSpPr>
        <p:spPr>
          <a:xfrm>
            <a:off x="5543575" y="3331700"/>
            <a:ext cx="3273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PLAY TENNIS in Tennis Court near Delhi-16</a:t>
            </a:r>
            <a:endParaRPr>
              <a:latin typeface="Proxima Nova"/>
              <a:ea typeface="Proxima Nova"/>
              <a:cs typeface="Proxima Nova"/>
              <a:sym typeface="Proxima Nova"/>
            </a:endParaRPr>
          </a:p>
        </p:txBody>
      </p:sp>
      <p:sp>
        <p:nvSpPr>
          <p:cNvPr id="112" name="Google Shape;112;p17"/>
          <p:cNvSpPr txBox="1"/>
          <p:nvPr/>
        </p:nvSpPr>
        <p:spPr>
          <a:xfrm>
            <a:off x="5569525" y="4031675"/>
            <a:ext cx="322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ATTEND PROJECT MEETING with professor in Bharti Building.</a:t>
            </a:r>
            <a:endParaRPr>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Platypus Perry - the secret agent </a:t>
            </a:r>
            <a:endParaRPr/>
          </a:p>
        </p:txBody>
      </p:sp>
      <p:sp>
        <p:nvSpPr>
          <p:cNvPr id="118" name="Google Shape;118;p18"/>
          <p:cNvSpPr txBox="1"/>
          <p:nvPr>
            <p:ph idx="1" type="body"/>
          </p:nvPr>
        </p:nvSpPr>
        <p:spPr>
          <a:xfrm>
            <a:off x="3262750" y="911275"/>
            <a:ext cx="5569500" cy="3657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9" name="Google Shape;119;p18"/>
          <p:cNvPicPr preferRelativeResize="0"/>
          <p:nvPr/>
        </p:nvPicPr>
        <p:blipFill>
          <a:blip r:embed="rId3">
            <a:alphaModFix/>
          </a:blip>
          <a:stretch>
            <a:fillRect/>
          </a:stretch>
        </p:blipFill>
        <p:spPr>
          <a:xfrm flipH="1">
            <a:off x="0" y="1485899"/>
            <a:ext cx="9144003" cy="3657600"/>
          </a:xfrm>
          <a:prstGeom prst="rect">
            <a:avLst/>
          </a:prstGeom>
          <a:noFill/>
          <a:ln>
            <a:noFill/>
          </a:ln>
        </p:spPr>
      </p:pic>
      <p:pic>
        <p:nvPicPr>
          <p:cNvPr id="120" name="Google Shape;120;p18"/>
          <p:cNvPicPr preferRelativeResize="0"/>
          <p:nvPr/>
        </p:nvPicPr>
        <p:blipFill>
          <a:blip r:embed="rId4">
            <a:alphaModFix/>
          </a:blip>
          <a:stretch>
            <a:fillRect/>
          </a:stretch>
        </p:blipFill>
        <p:spPr>
          <a:xfrm>
            <a:off x="-444075" y="2222273"/>
            <a:ext cx="3089317" cy="2921226"/>
          </a:xfrm>
          <a:prstGeom prst="rect">
            <a:avLst/>
          </a:prstGeom>
          <a:noFill/>
          <a:ln>
            <a:noFill/>
          </a:ln>
        </p:spPr>
      </p:pic>
      <p:pic>
        <p:nvPicPr>
          <p:cNvPr id="121" name="Google Shape;121;p18"/>
          <p:cNvPicPr preferRelativeResize="0"/>
          <p:nvPr/>
        </p:nvPicPr>
        <p:blipFill>
          <a:blip r:embed="rId5">
            <a:alphaModFix/>
          </a:blip>
          <a:stretch>
            <a:fillRect/>
          </a:stretch>
        </p:blipFill>
        <p:spPr>
          <a:xfrm>
            <a:off x="5508750" y="665025"/>
            <a:ext cx="3500199" cy="1859975"/>
          </a:xfrm>
          <a:prstGeom prst="rect">
            <a:avLst/>
          </a:prstGeom>
          <a:noFill/>
          <a:ln>
            <a:noFill/>
          </a:ln>
        </p:spPr>
      </p:pic>
      <p:sp>
        <p:nvSpPr>
          <p:cNvPr id="122" name="Google Shape;122;p18"/>
          <p:cNvSpPr txBox="1"/>
          <p:nvPr/>
        </p:nvSpPr>
        <p:spPr>
          <a:xfrm>
            <a:off x="4478450" y="3443650"/>
            <a:ext cx="4426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5"/>
                </a:solidFill>
                <a:latin typeface="Alfa Slab One"/>
                <a:ea typeface="Alfa Slab One"/>
                <a:cs typeface="Alfa Slab One"/>
                <a:sym typeface="Alfa Slab One"/>
              </a:rPr>
              <a:t>Your dear Perry will give you 2 bonus coins !! </a:t>
            </a:r>
            <a:endParaRPr sz="1800">
              <a:solidFill>
                <a:schemeClr val="accent5"/>
              </a:solidFill>
              <a:latin typeface="Alfa Slab One"/>
              <a:ea typeface="Alfa Slab One"/>
              <a:cs typeface="Alfa Slab One"/>
              <a:sym typeface="Alfa Slab One"/>
            </a:endParaRPr>
          </a:p>
        </p:txBody>
      </p:sp>
      <p:sp>
        <p:nvSpPr>
          <p:cNvPr id="123" name="Google Shape;123;p18"/>
          <p:cNvSpPr txBox="1"/>
          <p:nvPr/>
        </p:nvSpPr>
        <p:spPr>
          <a:xfrm>
            <a:off x="2379500" y="1485900"/>
            <a:ext cx="36264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5"/>
                </a:solidFill>
                <a:latin typeface="Alfa Slab One"/>
                <a:ea typeface="Alfa Slab One"/>
                <a:cs typeface="Alfa Slab One"/>
                <a:sym typeface="Alfa Slab One"/>
              </a:rPr>
              <a:t>Perry the Platypus, code named Agent P, or simply Perry, is</a:t>
            </a:r>
            <a:r>
              <a:rPr b="1" lang="en" sz="1800">
                <a:solidFill>
                  <a:schemeClr val="accent5"/>
                </a:solidFill>
                <a:latin typeface="Alfa Slab One"/>
                <a:ea typeface="Alfa Slab One"/>
                <a:cs typeface="Alfa Slab One"/>
                <a:sym typeface="Alfa Slab One"/>
              </a:rPr>
              <a:t> Phineas and Ferb's pet platypus,</a:t>
            </a:r>
            <a:r>
              <a:rPr lang="en" sz="1800">
                <a:solidFill>
                  <a:schemeClr val="accent5"/>
                </a:solidFill>
                <a:latin typeface="Alfa Slab One"/>
                <a:ea typeface="Alfa Slab One"/>
                <a:cs typeface="Alfa Slab One"/>
                <a:sym typeface="Alfa Slab One"/>
              </a:rPr>
              <a:t> who, unbeknownst to his owners, lives a double life as a secret agent.</a:t>
            </a:r>
            <a:endParaRPr sz="1800">
              <a:solidFill>
                <a:schemeClr val="accent5"/>
              </a:solidFill>
              <a:latin typeface="Alfa Slab One"/>
              <a:ea typeface="Alfa Slab One"/>
              <a:cs typeface="Alfa Slab One"/>
              <a:sym typeface="Alfa Slab On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Doctor Doofenshmirtz - the main </a:t>
            </a:r>
            <a:r>
              <a:rPr lang="en"/>
              <a:t>villain</a:t>
            </a:r>
            <a:r>
              <a:rPr lang="en"/>
              <a:t> ! </a:t>
            </a:r>
            <a:endParaRPr/>
          </a:p>
        </p:txBody>
      </p:sp>
      <p:sp>
        <p:nvSpPr>
          <p:cNvPr id="129" name="Google Shape;129;p19"/>
          <p:cNvSpPr txBox="1"/>
          <p:nvPr>
            <p:ph idx="1" type="body"/>
          </p:nvPr>
        </p:nvSpPr>
        <p:spPr>
          <a:xfrm>
            <a:off x="2763975" y="1152475"/>
            <a:ext cx="6068100" cy="36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0" name="Google Shape;130;p19"/>
          <p:cNvPicPr preferRelativeResize="0"/>
          <p:nvPr/>
        </p:nvPicPr>
        <p:blipFill>
          <a:blip r:embed="rId3">
            <a:alphaModFix/>
          </a:blip>
          <a:stretch>
            <a:fillRect/>
          </a:stretch>
        </p:blipFill>
        <p:spPr>
          <a:xfrm>
            <a:off x="0" y="1152475"/>
            <a:ext cx="9144003" cy="3991025"/>
          </a:xfrm>
          <a:prstGeom prst="rect">
            <a:avLst/>
          </a:prstGeom>
          <a:noFill/>
          <a:ln>
            <a:noFill/>
          </a:ln>
        </p:spPr>
      </p:pic>
      <p:pic>
        <p:nvPicPr>
          <p:cNvPr id="131" name="Google Shape;131;p19"/>
          <p:cNvPicPr preferRelativeResize="0"/>
          <p:nvPr/>
        </p:nvPicPr>
        <p:blipFill>
          <a:blip r:embed="rId4">
            <a:alphaModFix/>
          </a:blip>
          <a:stretch>
            <a:fillRect/>
          </a:stretch>
        </p:blipFill>
        <p:spPr>
          <a:xfrm>
            <a:off x="5974775" y="1193925"/>
            <a:ext cx="2015825" cy="3908125"/>
          </a:xfrm>
          <a:prstGeom prst="rect">
            <a:avLst/>
          </a:prstGeom>
          <a:noFill/>
          <a:ln>
            <a:noFill/>
          </a:ln>
        </p:spPr>
      </p:pic>
      <p:sp>
        <p:nvSpPr>
          <p:cNvPr id="132" name="Google Shape;132;p19"/>
          <p:cNvSpPr txBox="1"/>
          <p:nvPr/>
        </p:nvSpPr>
        <p:spPr>
          <a:xfrm>
            <a:off x="311700" y="1371600"/>
            <a:ext cx="59436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5"/>
                </a:solidFill>
                <a:latin typeface="Alfa Slab One"/>
                <a:ea typeface="Alfa Slab One"/>
                <a:cs typeface="Alfa Slab One"/>
                <a:sym typeface="Alfa Slab One"/>
              </a:rPr>
              <a:t>Doof is a dimwitted evil genius</a:t>
            </a:r>
            <a:r>
              <a:rPr lang="en" sz="1800"/>
              <a:t>.</a:t>
            </a:r>
            <a:r>
              <a:rPr lang="en" sz="1800">
                <a:solidFill>
                  <a:schemeClr val="accent5"/>
                </a:solidFill>
                <a:latin typeface="Alfa Slab One"/>
                <a:ea typeface="Alfa Slab One"/>
                <a:cs typeface="Alfa Slab One"/>
                <a:sym typeface="Alfa Slab One"/>
              </a:rPr>
              <a:t> His goal throughout the show is to take over the entire “tri-state area”, for which he keeps trying to make new inventions.</a:t>
            </a:r>
            <a:endParaRPr sz="1800">
              <a:solidFill>
                <a:schemeClr val="accent5"/>
              </a:solidFill>
              <a:latin typeface="Alfa Slab One"/>
              <a:ea typeface="Alfa Slab One"/>
              <a:cs typeface="Alfa Slab One"/>
              <a:sym typeface="Alfa Slab One"/>
            </a:endParaRPr>
          </a:p>
          <a:p>
            <a:pPr indent="0" lvl="0" marL="0" rtl="0" algn="l">
              <a:spcBef>
                <a:spcPts val="0"/>
              </a:spcBef>
              <a:spcAft>
                <a:spcPts val="0"/>
              </a:spcAft>
              <a:buNone/>
            </a:pPr>
            <a:r>
              <a:rPr lang="en" sz="1800">
                <a:solidFill>
                  <a:schemeClr val="accent5"/>
                </a:solidFill>
                <a:latin typeface="Alfa Slab One"/>
                <a:ea typeface="Alfa Slab One"/>
                <a:cs typeface="Alfa Slab One"/>
                <a:sym typeface="Alfa Slab One"/>
              </a:rPr>
              <a:t>On the other hand, Phineas and Ferb unknowingly end up destroying his inventions everytime when they demolish their own project to hide it from their family.</a:t>
            </a:r>
            <a:endParaRPr sz="1800">
              <a:solidFill>
                <a:schemeClr val="accent5"/>
              </a:solidFill>
              <a:latin typeface="Alfa Slab One"/>
              <a:ea typeface="Alfa Slab One"/>
              <a:cs typeface="Alfa Slab One"/>
              <a:sym typeface="Alfa Slab One"/>
            </a:endParaRPr>
          </a:p>
          <a:p>
            <a:pPr indent="0" lvl="0" marL="0" rtl="0" algn="l">
              <a:spcBef>
                <a:spcPts val="0"/>
              </a:spcBef>
              <a:spcAft>
                <a:spcPts val="0"/>
              </a:spcAft>
              <a:buNone/>
            </a:pPr>
            <a:r>
              <a:t/>
            </a:r>
            <a:endParaRPr sz="1800">
              <a:solidFill>
                <a:schemeClr val="accent5"/>
              </a:solidFill>
              <a:latin typeface="Alfa Slab One"/>
              <a:ea typeface="Alfa Slab One"/>
              <a:cs typeface="Alfa Slab One"/>
              <a:sym typeface="Alfa Slab One"/>
            </a:endParaRPr>
          </a:p>
          <a:p>
            <a:pPr indent="0" lvl="0" marL="0" rtl="0" algn="l">
              <a:spcBef>
                <a:spcPts val="0"/>
              </a:spcBef>
              <a:spcAft>
                <a:spcPts val="0"/>
              </a:spcAft>
              <a:buNone/>
            </a:pPr>
            <a:r>
              <a:rPr lang="en" sz="1800">
                <a:solidFill>
                  <a:schemeClr val="accent5"/>
                </a:solidFill>
                <a:latin typeface="Alfa Slab One"/>
                <a:ea typeface="Alfa Slab One"/>
                <a:cs typeface="Alfa Slab One"/>
                <a:sym typeface="Alfa Slab One"/>
              </a:rPr>
              <a:t>You should avoid Doof in IITD as well because he is not very fond of you and will steal all your coins and send you to Gate #1.</a:t>
            </a:r>
            <a:endParaRPr sz="1800">
              <a:solidFill>
                <a:schemeClr val="accent5"/>
              </a:solidFill>
              <a:latin typeface="Alfa Slab One"/>
              <a:ea typeface="Alfa Slab One"/>
              <a:cs typeface="Alfa Slab One"/>
              <a:sym typeface="Alfa Slab On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Candace - Phineas and Ferb’s Sister</a:t>
            </a:r>
            <a:endParaRPr/>
          </a:p>
        </p:txBody>
      </p:sp>
      <p:sp>
        <p:nvSpPr>
          <p:cNvPr id="138" name="Google Shape;13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9" name="Google Shape;139;p20"/>
          <p:cNvPicPr preferRelativeResize="0"/>
          <p:nvPr/>
        </p:nvPicPr>
        <p:blipFill>
          <a:blip r:embed="rId3">
            <a:alphaModFix/>
          </a:blip>
          <a:stretch>
            <a:fillRect/>
          </a:stretch>
        </p:blipFill>
        <p:spPr>
          <a:xfrm>
            <a:off x="0" y="1102813"/>
            <a:ext cx="9144003" cy="4040685"/>
          </a:xfrm>
          <a:prstGeom prst="rect">
            <a:avLst/>
          </a:prstGeom>
          <a:noFill/>
          <a:ln>
            <a:noFill/>
          </a:ln>
        </p:spPr>
      </p:pic>
      <p:pic>
        <p:nvPicPr>
          <p:cNvPr id="140" name="Google Shape;140;p20"/>
          <p:cNvPicPr preferRelativeResize="0"/>
          <p:nvPr/>
        </p:nvPicPr>
        <p:blipFill>
          <a:blip r:embed="rId4">
            <a:alphaModFix/>
          </a:blip>
          <a:stretch>
            <a:fillRect/>
          </a:stretch>
        </p:blipFill>
        <p:spPr>
          <a:xfrm>
            <a:off x="6528450" y="862425"/>
            <a:ext cx="1927300" cy="4232025"/>
          </a:xfrm>
          <a:prstGeom prst="rect">
            <a:avLst/>
          </a:prstGeom>
          <a:noFill/>
          <a:ln>
            <a:noFill/>
          </a:ln>
        </p:spPr>
      </p:pic>
      <p:sp>
        <p:nvSpPr>
          <p:cNvPr id="141" name="Google Shape;141;p20"/>
          <p:cNvSpPr txBox="1"/>
          <p:nvPr/>
        </p:nvSpPr>
        <p:spPr>
          <a:xfrm>
            <a:off x="363675" y="1319650"/>
            <a:ext cx="5891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accent5"/>
              </a:solidFill>
              <a:latin typeface="Alfa Slab One"/>
              <a:ea typeface="Alfa Slab One"/>
              <a:cs typeface="Alfa Slab One"/>
              <a:sym typeface="Alfa Slab One"/>
            </a:endParaRPr>
          </a:p>
        </p:txBody>
      </p:sp>
      <p:sp>
        <p:nvSpPr>
          <p:cNvPr id="142" name="Google Shape;142;p20"/>
          <p:cNvSpPr txBox="1"/>
          <p:nvPr/>
        </p:nvSpPr>
        <p:spPr>
          <a:xfrm>
            <a:off x="259775" y="1215725"/>
            <a:ext cx="6317700" cy="149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accent5"/>
                </a:solidFill>
                <a:latin typeface="Alfa Slab One"/>
                <a:ea typeface="Alfa Slab One"/>
                <a:cs typeface="Alfa Slab One"/>
                <a:sym typeface="Alfa Slab One"/>
              </a:rPr>
              <a:t>Being your elder sister, Candace has the responsibility of taking care of you and helping you with college stuff. </a:t>
            </a:r>
            <a:endParaRPr sz="1700">
              <a:solidFill>
                <a:schemeClr val="accent5"/>
              </a:solidFill>
              <a:latin typeface="Alfa Slab One"/>
              <a:ea typeface="Alfa Slab One"/>
              <a:cs typeface="Alfa Slab One"/>
              <a:sym typeface="Alfa Slab One"/>
            </a:endParaRPr>
          </a:p>
          <a:p>
            <a:pPr indent="0" lvl="0" marL="0" rtl="0" algn="l">
              <a:spcBef>
                <a:spcPts val="0"/>
              </a:spcBef>
              <a:spcAft>
                <a:spcPts val="0"/>
              </a:spcAft>
              <a:buNone/>
            </a:pPr>
            <a:r>
              <a:rPr lang="en" sz="1700">
                <a:solidFill>
                  <a:schemeClr val="accent5"/>
                </a:solidFill>
                <a:latin typeface="Alfa Slab One"/>
                <a:ea typeface="Alfa Slab One"/>
                <a:cs typeface="Alfa Slab One"/>
                <a:sym typeface="Alfa Slab One"/>
              </a:rPr>
              <a:t>She stays in Nalanda Hostel and can give you 1 coin if you reach out to her for help.</a:t>
            </a:r>
            <a:endParaRPr sz="1700">
              <a:solidFill>
                <a:schemeClr val="accent5"/>
              </a:solidFill>
              <a:latin typeface="Alfa Slab One"/>
              <a:ea typeface="Alfa Slab One"/>
              <a:cs typeface="Alfa Slab One"/>
              <a:sym typeface="Alfa Slab On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Isabella and Vanessa</a:t>
            </a:r>
            <a:endParaRPr/>
          </a:p>
        </p:txBody>
      </p:sp>
      <p:sp>
        <p:nvSpPr>
          <p:cNvPr id="148" name="Google Shape;14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9" name="Google Shape;149;p21"/>
          <p:cNvPicPr preferRelativeResize="0"/>
          <p:nvPr/>
        </p:nvPicPr>
        <p:blipFill>
          <a:blip r:embed="rId3">
            <a:alphaModFix/>
          </a:blip>
          <a:stretch>
            <a:fillRect/>
          </a:stretch>
        </p:blipFill>
        <p:spPr>
          <a:xfrm>
            <a:off x="0" y="1102813"/>
            <a:ext cx="9144003" cy="4040685"/>
          </a:xfrm>
          <a:prstGeom prst="rect">
            <a:avLst/>
          </a:prstGeom>
          <a:noFill/>
          <a:ln>
            <a:noFill/>
          </a:ln>
        </p:spPr>
      </p:pic>
      <p:pic>
        <p:nvPicPr>
          <p:cNvPr id="150" name="Google Shape;150;p21"/>
          <p:cNvPicPr preferRelativeResize="0"/>
          <p:nvPr/>
        </p:nvPicPr>
        <p:blipFill>
          <a:blip r:embed="rId4">
            <a:alphaModFix/>
          </a:blip>
          <a:stretch>
            <a:fillRect/>
          </a:stretch>
        </p:blipFill>
        <p:spPr>
          <a:xfrm>
            <a:off x="311710" y="1502435"/>
            <a:ext cx="1797650" cy="3276125"/>
          </a:xfrm>
          <a:prstGeom prst="rect">
            <a:avLst/>
          </a:prstGeom>
          <a:noFill/>
          <a:ln>
            <a:noFill/>
          </a:ln>
        </p:spPr>
      </p:pic>
      <p:sp>
        <p:nvSpPr>
          <p:cNvPr id="151" name="Google Shape;151;p21"/>
          <p:cNvSpPr txBox="1"/>
          <p:nvPr/>
        </p:nvSpPr>
        <p:spPr>
          <a:xfrm>
            <a:off x="2410700" y="1392375"/>
            <a:ext cx="4457700" cy="280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Alfa Slab One"/>
                <a:ea typeface="Alfa Slab One"/>
                <a:cs typeface="Alfa Slab One"/>
                <a:sym typeface="Alfa Slab One"/>
              </a:rPr>
              <a:t>Isabella is Phineas’s good friend and Phineas can get 1 coin on meeting her &lt;3</a:t>
            </a:r>
            <a:endParaRPr sz="1700">
              <a:latin typeface="Alfa Slab One"/>
              <a:ea typeface="Alfa Slab One"/>
              <a:cs typeface="Alfa Slab One"/>
              <a:sym typeface="Alfa Slab One"/>
            </a:endParaRPr>
          </a:p>
          <a:p>
            <a:pPr indent="0" lvl="0" marL="0" rtl="0" algn="l">
              <a:spcBef>
                <a:spcPts val="0"/>
              </a:spcBef>
              <a:spcAft>
                <a:spcPts val="0"/>
              </a:spcAft>
              <a:buNone/>
            </a:pPr>
            <a:r>
              <a:rPr lang="en" sz="1700">
                <a:latin typeface="Alfa Slab One"/>
                <a:ea typeface="Alfa Slab One"/>
                <a:cs typeface="Alfa Slab One"/>
                <a:sym typeface="Alfa Slab One"/>
              </a:rPr>
              <a:t>But she is not very fond of Ferb, so Ferb can not gain coin by meeting her.</a:t>
            </a:r>
            <a:endParaRPr sz="1700">
              <a:latin typeface="Alfa Slab One"/>
              <a:ea typeface="Alfa Slab One"/>
              <a:cs typeface="Alfa Slab One"/>
              <a:sym typeface="Alfa Slab One"/>
            </a:endParaRPr>
          </a:p>
          <a:p>
            <a:pPr indent="0" lvl="0" marL="0" rtl="0" algn="l">
              <a:spcBef>
                <a:spcPts val="0"/>
              </a:spcBef>
              <a:spcAft>
                <a:spcPts val="0"/>
              </a:spcAft>
              <a:buNone/>
            </a:pPr>
            <a:r>
              <a:t/>
            </a:r>
            <a:endParaRPr sz="1700">
              <a:latin typeface="Alfa Slab One"/>
              <a:ea typeface="Alfa Slab One"/>
              <a:cs typeface="Alfa Slab One"/>
              <a:sym typeface="Alfa Slab One"/>
            </a:endParaRPr>
          </a:p>
          <a:p>
            <a:pPr indent="0" lvl="0" marL="0" rtl="0" algn="l">
              <a:spcBef>
                <a:spcPts val="0"/>
              </a:spcBef>
              <a:spcAft>
                <a:spcPts val="0"/>
              </a:spcAft>
              <a:buNone/>
            </a:pPr>
            <a:r>
              <a:rPr lang="en" sz="1700">
                <a:latin typeface="Alfa Slab One"/>
                <a:ea typeface="Alfa Slab One"/>
                <a:cs typeface="Alfa Slab One"/>
                <a:sym typeface="Alfa Slab One"/>
              </a:rPr>
              <a:t>Similarly Ferb can get 1 coin on meeting Vanessa - DOOF’s daughter but Phineas cannot !!</a:t>
            </a:r>
            <a:endParaRPr sz="1700">
              <a:latin typeface="Alfa Slab One"/>
              <a:ea typeface="Alfa Slab One"/>
              <a:cs typeface="Alfa Slab One"/>
              <a:sym typeface="Alfa Slab One"/>
            </a:endParaRPr>
          </a:p>
        </p:txBody>
      </p:sp>
      <p:pic>
        <p:nvPicPr>
          <p:cNvPr id="152" name="Google Shape;152;p21"/>
          <p:cNvPicPr preferRelativeResize="0"/>
          <p:nvPr/>
        </p:nvPicPr>
        <p:blipFill>
          <a:blip r:embed="rId5">
            <a:alphaModFix/>
          </a:blip>
          <a:stretch>
            <a:fillRect/>
          </a:stretch>
        </p:blipFill>
        <p:spPr>
          <a:xfrm>
            <a:off x="7028674" y="1102825"/>
            <a:ext cx="1992681" cy="39910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