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3"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55" autoAdjust="0"/>
    <p:restoredTop sz="94660"/>
  </p:normalViewPr>
  <p:slideViewPr>
    <p:cSldViewPr>
      <p:cViewPr varScale="1">
        <p:scale>
          <a:sx n="83" d="100"/>
          <a:sy n="83" d="100"/>
        </p:scale>
        <p:origin x="-97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D87CFF-2B3A-4EF6-A125-8A8BC992D50F}"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0E79E-4C28-435A-96B8-4994E8DA997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87CFF-2B3A-4EF6-A125-8A8BC992D50F}" type="datetimeFigureOut">
              <a:rPr lang="en-IN" smtClean="0"/>
              <a:pPr/>
              <a:t>11-08-2023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0E79E-4C28-435A-96B8-4994E8DA997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AmazonS3/latest/userguide/EnableWebsiteHosting.html"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docs.aws.amazon.com/AmazonS3/latest/userguide/EnableWebsiteHosting.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descr="AWS-Cloud.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2786050" y="1214422"/>
            <a:ext cx="5643602" cy="2062103"/>
          </a:xfrm>
          <a:prstGeom prst="rect">
            <a:avLst/>
          </a:prstGeom>
          <a:noFill/>
        </p:spPr>
        <p:txBody>
          <a:bodyPr wrap="square" rtlCol="0">
            <a:spAutoFit/>
          </a:bodyPr>
          <a:lstStyle/>
          <a:p>
            <a:pPr algn="ctr"/>
            <a:r>
              <a:rPr lang="en-US" sz="4800" b="1" dirty="0" smtClean="0">
                <a:latin typeface="Aharoni" pitchFamily="2" charset="-79"/>
                <a:cs typeface="Aharoni" pitchFamily="2" charset="-79"/>
              </a:rPr>
              <a:t>-:Project 1</a:t>
            </a:r>
            <a:r>
              <a:rPr lang="en-US" sz="4000" b="1" dirty="0" smtClean="0">
                <a:latin typeface="Aharoni" pitchFamily="2" charset="-79"/>
                <a:cs typeface="Aharoni" pitchFamily="2" charset="-79"/>
              </a:rPr>
              <a:t>:- </a:t>
            </a:r>
            <a:r>
              <a:rPr lang="en-US" sz="4000" dirty="0" smtClean="0">
                <a:latin typeface="Aharoni" pitchFamily="2" charset="-79"/>
                <a:cs typeface="Aharoni" pitchFamily="2" charset="-79"/>
              </a:rPr>
              <a:t>Deployment    Of Static Website on AWS</a:t>
            </a:r>
            <a:r>
              <a:rPr lang="en-US" sz="4000" b="1" dirty="0" smtClean="0">
                <a:latin typeface="Aharoni" pitchFamily="2" charset="-79"/>
                <a:cs typeface="Aharoni" pitchFamily="2" charset="-79"/>
              </a:rPr>
              <a:t>  </a:t>
            </a:r>
            <a:endParaRPr lang="en-US" sz="4000" b="1"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357166"/>
            <a:ext cx="8501122" cy="707886"/>
          </a:xfrm>
          <a:prstGeom prst="rect">
            <a:avLst/>
          </a:prstGeom>
          <a:noFill/>
        </p:spPr>
        <p:txBody>
          <a:bodyPr wrap="square" rtlCol="0">
            <a:spAutoFit/>
          </a:bodyPr>
          <a:lstStyle/>
          <a:p>
            <a:pPr>
              <a:buFont typeface="Arial" pitchFamily="34" charset="0"/>
              <a:buChar char="•"/>
            </a:pPr>
            <a:r>
              <a:rPr lang="en-US" sz="4000" dirty="0" smtClean="0">
                <a:latin typeface="Aparajita" pitchFamily="34" charset="0"/>
                <a:cs typeface="Aparajita" pitchFamily="34" charset="0"/>
              </a:rPr>
              <a:t>  </a:t>
            </a:r>
            <a:r>
              <a:rPr lang="en-US" sz="2800" dirty="0" smtClean="0">
                <a:latin typeface="Aparajita" pitchFamily="34" charset="0"/>
                <a:cs typeface="Aparajita" pitchFamily="34" charset="0"/>
              </a:rPr>
              <a:t>Clear </a:t>
            </a:r>
            <a:r>
              <a:rPr lang="en-US" sz="2800" b="1" dirty="0" smtClean="0">
                <a:latin typeface="Aparajita" pitchFamily="34" charset="0"/>
                <a:cs typeface="Aparajita" pitchFamily="34" charset="0"/>
              </a:rPr>
              <a:t>Block </a:t>
            </a:r>
            <a:r>
              <a:rPr lang="en-US" sz="2800" b="1" i="1" dirty="0" smtClean="0">
                <a:latin typeface="Aparajita" pitchFamily="34" charset="0"/>
                <a:cs typeface="Aparajita" pitchFamily="34" charset="0"/>
              </a:rPr>
              <a:t>all</a:t>
            </a:r>
            <a:r>
              <a:rPr lang="en-US" sz="2800" b="1" dirty="0" smtClean="0">
                <a:latin typeface="Aparajita" pitchFamily="34" charset="0"/>
                <a:cs typeface="Aparajita" pitchFamily="34" charset="0"/>
              </a:rPr>
              <a:t> public access</a:t>
            </a:r>
            <a:r>
              <a:rPr lang="en-US" sz="2800" dirty="0" smtClean="0">
                <a:latin typeface="Aparajita" pitchFamily="34" charset="0"/>
                <a:cs typeface="Aparajita" pitchFamily="34" charset="0"/>
              </a:rPr>
              <a:t>, and choose </a:t>
            </a:r>
            <a:r>
              <a:rPr lang="en-US" sz="2800" b="1" dirty="0" smtClean="0">
                <a:latin typeface="Aparajita" pitchFamily="34" charset="0"/>
                <a:cs typeface="Aparajita" pitchFamily="34" charset="0"/>
              </a:rPr>
              <a:t>Save changes</a:t>
            </a:r>
            <a:r>
              <a:rPr lang="en-US" sz="2800" dirty="0" smtClean="0">
                <a:latin typeface="Aparajita" pitchFamily="34" charset="0"/>
                <a:cs typeface="Aparajita" pitchFamily="34" charset="0"/>
              </a:rPr>
              <a:t>.</a:t>
            </a:r>
            <a:endParaRPr lang="en-US" sz="2800" dirty="0">
              <a:latin typeface="Aparajita" pitchFamily="34" charset="0"/>
              <a:cs typeface="Aparajita" pitchFamily="34" charset="0"/>
            </a:endParaRPr>
          </a:p>
        </p:txBody>
      </p:sp>
      <p:pic>
        <p:nvPicPr>
          <p:cNvPr id="6" name="Picture 5" descr="Screenshot (18).png"/>
          <p:cNvPicPr>
            <a:picLocks noChangeAspect="1"/>
          </p:cNvPicPr>
          <p:nvPr/>
        </p:nvPicPr>
        <p:blipFill>
          <a:blip r:embed="rId3"/>
          <a:srcRect l="28125" t="23598" r="20312" b="18040"/>
          <a:stretch>
            <a:fillRect/>
          </a:stretch>
        </p:blipFill>
        <p:spPr>
          <a:xfrm>
            <a:off x="1142976" y="1142984"/>
            <a:ext cx="6609800" cy="42062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357158" y="428604"/>
            <a:ext cx="8358246" cy="5478423"/>
          </a:xfrm>
          <a:prstGeom prst="rect">
            <a:avLst/>
          </a:prstGeom>
          <a:noFill/>
        </p:spPr>
        <p:txBody>
          <a:bodyPr wrap="square" rtlCol="0">
            <a:spAutoFit/>
          </a:bodyPr>
          <a:lstStyle/>
          <a:p>
            <a:r>
              <a:rPr lang="en-US" sz="4000" b="1" dirty="0" smtClean="0">
                <a:latin typeface="Aparajita" pitchFamily="34" charset="0"/>
                <a:cs typeface="Aparajita" pitchFamily="34" charset="0"/>
              </a:rPr>
              <a:t>Step 4: Add a bucket policy that makes your</a:t>
            </a:r>
          </a:p>
          <a:p>
            <a:r>
              <a:rPr lang="en-US" sz="4000" b="1" dirty="0" smtClean="0">
                <a:latin typeface="Aparajita" pitchFamily="34" charset="0"/>
                <a:cs typeface="Aparajita" pitchFamily="34" charset="0"/>
              </a:rPr>
              <a:t>           bucket content publicly available</a:t>
            </a:r>
          </a:p>
          <a:p>
            <a:r>
              <a:rPr lang="en-US" sz="2800" dirty="0" smtClean="0">
                <a:latin typeface="Aparajita" pitchFamily="34" charset="0"/>
                <a:cs typeface="Aparajita" pitchFamily="34" charset="0"/>
              </a:rPr>
              <a:t>*After you edit S3 Block Public Access settings, you can add a bucket policy to grant public read access to your bucket. When you grant public read access, anyone on the internet can access your bucket.*</a:t>
            </a:r>
          </a:p>
          <a:p>
            <a:pPr>
              <a:buFont typeface="Arial" pitchFamily="34" charset="0"/>
              <a:buChar char="•"/>
            </a:pPr>
            <a:r>
              <a:rPr lang="en-US" sz="2800" dirty="0" smtClean="0">
                <a:latin typeface="Aparajita" pitchFamily="34" charset="0"/>
                <a:cs typeface="Aparajita" pitchFamily="34" charset="0"/>
              </a:rPr>
              <a:t>  Under </a:t>
            </a:r>
            <a:r>
              <a:rPr lang="en-US" sz="2800" b="1" dirty="0" smtClean="0">
                <a:latin typeface="Aparajita" pitchFamily="34" charset="0"/>
                <a:cs typeface="Aparajita" pitchFamily="34" charset="0"/>
              </a:rPr>
              <a:t>Buckets</a:t>
            </a:r>
            <a:r>
              <a:rPr lang="en-US" sz="2800" dirty="0" smtClean="0">
                <a:latin typeface="Aparajita" pitchFamily="34" charset="0"/>
                <a:cs typeface="Aparajita" pitchFamily="34" charset="0"/>
              </a:rPr>
              <a:t>, choose the name of your bucket.</a:t>
            </a:r>
          </a:p>
          <a:p>
            <a:pPr>
              <a:buFont typeface="Arial" pitchFamily="34" charset="0"/>
              <a:buChar char="•"/>
            </a:pPr>
            <a:r>
              <a:rPr lang="en-US" sz="2800" dirty="0" smtClean="0">
                <a:latin typeface="Aparajita" pitchFamily="34" charset="0"/>
                <a:cs typeface="Aparajita" pitchFamily="34" charset="0"/>
              </a:rPr>
              <a:t>  Choose </a:t>
            </a:r>
            <a:r>
              <a:rPr lang="en-US" sz="2800" b="1" dirty="0" smtClean="0">
                <a:latin typeface="Aparajita" pitchFamily="34" charset="0"/>
                <a:cs typeface="Aparajita" pitchFamily="34" charset="0"/>
              </a:rPr>
              <a:t>Permissions</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Under </a:t>
            </a:r>
            <a:r>
              <a:rPr lang="en-US" sz="2800" b="1" dirty="0" smtClean="0">
                <a:latin typeface="Aparajita" pitchFamily="34" charset="0"/>
                <a:cs typeface="Aparajita" pitchFamily="34" charset="0"/>
              </a:rPr>
              <a:t>Bucket Policy</a:t>
            </a:r>
            <a:r>
              <a:rPr lang="en-US" sz="2800" dirty="0" smtClean="0">
                <a:latin typeface="Aparajita" pitchFamily="34" charset="0"/>
                <a:cs typeface="Aparajita" pitchFamily="34" charset="0"/>
              </a:rPr>
              <a:t>, choose </a:t>
            </a:r>
            <a:r>
              <a:rPr lang="en-US" sz="2800" b="1" dirty="0" smtClean="0">
                <a:latin typeface="Aparajita" pitchFamily="34" charset="0"/>
                <a:cs typeface="Aparajita" pitchFamily="34" charset="0"/>
              </a:rPr>
              <a:t>Edit</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To grant public read access for your website, copy the following</a:t>
            </a:r>
          </a:p>
          <a:p>
            <a:r>
              <a:rPr lang="en-US" sz="2800" dirty="0" smtClean="0">
                <a:latin typeface="Aparajita" pitchFamily="34" charset="0"/>
                <a:cs typeface="Aparajita" pitchFamily="34" charset="0"/>
              </a:rPr>
              <a:t>   bucket policy, and paste it in the </a:t>
            </a:r>
            <a:r>
              <a:rPr lang="en-US" sz="2800" b="1" dirty="0" smtClean="0">
                <a:latin typeface="Aparajita" pitchFamily="34" charset="0"/>
                <a:cs typeface="Aparajita" pitchFamily="34" charset="0"/>
              </a:rPr>
              <a:t>Bucket policy editor</a:t>
            </a:r>
            <a:r>
              <a:rPr lang="en-US" sz="2800" dirty="0" smtClean="0">
                <a:latin typeface="Aparajita" pitchFamily="34" charset="0"/>
                <a:cs typeface="Aparajita" pitchFamily="34" charset="0"/>
              </a:rPr>
              <a:t>.</a:t>
            </a:r>
          </a:p>
          <a:p>
            <a:endParaRPr lang="en-US" sz="2800" b="1" dirty="0" smtClean="0">
              <a:latin typeface="Aparajita" pitchFamily="34" charset="0"/>
              <a:cs typeface="Aparajita" pitchFamily="34"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285720" y="0"/>
            <a:ext cx="8643998" cy="5724644"/>
          </a:xfrm>
          <a:prstGeom prst="rect">
            <a:avLst/>
          </a:prstGeom>
          <a:noFill/>
        </p:spPr>
        <p:txBody>
          <a:bodyPr wrap="square" rtlCol="0">
            <a:spAutoFit/>
          </a:bodyPr>
          <a:lstStyle/>
          <a:p>
            <a:r>
              <a:rPr lang="en-US" dirty="0" smtClean="0">
                <a:latin typeface="Aparajita" pitchFamily="34" charset="0"/>
                <a:cs typeface="Aparajita" pitchFamily="34" charset="0"/>
              </a:rPr>
              <a:t>{</a:t>
            </a:r>
            <a:endParaRPr lang="en-US" sz="2000" dirty="0" smtClean="0">
              <a:latin typeface="Aparajita" pitchFamily="34" charset="0"/>
              <a:cs typeface="Aparajita" pitchFamily="34" charset="0"/>
            </a:endParaRPr>
          </a:p>
          <a:p>
            <a:r>
              <a:rPr lang="en-US" sz="2000" dirty="0" smtClean="0">
                <a:latin typeface="Aparajita" pitchFamily="34" charset="0"/>
                <a:cs typeface="Aparajita" pitchFamily="34" charset="0"/>
              </a:rPr>
              <a:t>    "Version": "2012-10-17",</a:t>
            </a:r>
          </a:p>
          <a:p>
            <a:r>
              <a:rPr lang="en-US" sz="2000" dirty="0" smtClean="0">
                <a:latin typeface="Aparajita" pitchFamily="34" charset="0"/>
                <a:cs typeface="Aparajita" pitchFamily="34" charset="0"/>
              </a:rPr>
              <a:t>    "Statement": [</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            "Sid": "</a:t>
            </a:r>
            <a:r>
              <a:rPr lang="en-US" sz="2000" dirty="0" err="1" smtClean="0">
                <a:latin typeface="Aparajita" pitchFamily="34" charset="0"/>
                <a:cs typeface="Aparajita" pitchFamily="34" charset="0"/>
              </a:rPr>
              <a:t>PublicReadGetObject</a:t>
            </a:r>
            <a:r>
              <a:rPr lang="en-US" sz="2000" dirty="0" smtClean="0">
                <a:latin typeface="Aparajita" pitchFamily="34" charset="0"/>
                <a:cs typeface="Aparajita" pitchFamily="34" charset="0"/>
              </a:rPr>
              <a:t>",</a:t>
            </a:r>
          </a:p>
          <a:p>
            <a:r>
              <a:rPr lang="en-US" sz="2000" dirty="0" smtClean="0">
                <a:latin typeface="Aparajita" pitchFamily="34" charset="0"/>
                <a:cs typeface="Aparajita" pitchFamily="34" charset="0"/>
              </a:rPr>
              <a:t>            "Effect": "Allow",</a:t>
            </a:r>
          </a:p>
          <a:p>
            <a:r>
              <a:rPr lang="en-US" sz="2000" dirty="0" smtClean="0">
                <a:latin typeface="Aparajita" pitchFamily="34" charset="0"/>
                <a:cs typeface="Aparajita" pitchFamily="34" charset="0"/>
              </a:rPr>
              <a:t>            "Principal": "*",</a:t>
            </a:r>
          </a:p>
          <a:p>
            <a:r>
              <a:rPr lang="en-US" sz="2000" dirty="0" smtClean="0">
                <a:latin typeface="Aparajita" pitchFamily="34" charset="0"/>
                <a:cs typeface="Aparajita" pitchFamily="34" charset="0"/>
              </a:rPr>
              <a:t>            "Action": [</a:t>
            </a:r>
          </a:p>
          <a:p>
            <a:r>
              <a:rPr lang="en-US" sz="2000" dirty="0" smtClean="0">
                <a:latin typeface="Aparajita" pitchFamily="34" charset="0"/>
                <a:cs typeface="Aparajita" pitchFamily="34" charset="0"/>
              </a:rPr>
              <a:t>                "s3:GetObject"</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            "Resource": [</a:t>
            </a:r>
          </a:p>
          <a:p>
            <a:r>
              <a:rPr lang="en-US" sz="2000" dirty="0" smtClean="0">
                <a:latin typeface="Aparajita" pitchFamily="34" charset="0"/>
                <a:cs typeface="Aparajita" pitchFamily="34" charset="0"/>
              </a:rPr>
              <a:t>                "arn:aws:s3:::Bucket-Name/*"</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a:t>
            </a:r>
          </a:p>
          <a:p>
            <a:pPr>
              <a:buFont typeface="Arial" pitchFamily="34" charset="0"/>
              <a:buChar char="•"/>
            </a:pPr>
            <a:r>
              <a:rPr lang="en-US" sz="2400" dirty="0" smtClean="0">
                <a:latin typeface="Aparajita" pitchFamily="34" charset="0"/>
                <a:cs typeface="Aparajita" pitchFamily="34" charset="0"/>
              </a:rPr>
              <a:t>  Update the Resource to your bucket name</a:t>
            </a:r>
          </a:p>
          <a:p>
            <a:pPr>
              <a:buFont typeface="Arial" pitchFamily="34" charset="0"/>
              <a:buChar char="•"/>
            </a:pPr>
            <a:r>
              <a:rPr lang="en-US" sz="2400" dirty="0" smtClean="0">
                <a:latin typeface="Aparajita" pitchFamily="34" charset="0"/>
                <a:cs typeface="Aparajita" pitchFamily="34" charset="0"/>
              </a:rPr>
              <a:t>.</a:t>
            </a:r>
            <a:r>
              <a:rPr lang="en-US" sz="2400" dirty="0" smtClean="0"/>
              <a:t> </a:t>
            </a:r>
            <a:r>
              <a:rPr lang="en-US" sz="2400" dirty="0" smtClean="0">
                <a:latin typeface="Aparajita" pitchFamily="34" charset="0"/>
                <a:cs typeface="Aparajita" pitchFamily="34" charset="0"/>
              </a:rPr>
              <a:t>Choose </a:t>
            </a:r>
            <a:r>
              <a:rPr lang="en-US" sz="2400" b="1" dirty="0" smtClean="0">
                <a:latin typeface="Aparajita" pitchFamily="34" charset="0"/>
                <a:cs typeface="Aparajita" pitchFamily="34" charset="0"/>
              </a:rPr>
              <a:t>Save changes</a:t>
            </a:r>
            <a:r>
              <a:rPr lang="en-US" sz="2400" dirty="0" smtClean="0">
                <a:latin typeface="Aparajita" pitchFamily="34" charset="0"/>
                <a:cs typeface="Aparajita" pitchFamily="34" charset="0"/>
              </a:rPr>
              <a:t>.</a:t>
            </a:r>
            <a:endParaRPr lang="en-US" sz="24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357158" y="500042"/>
            <a:ext cx="8358246" cy="6647974"/>
          </a:xfrm>
          <a:prstGeom prst="rect">
            <a:avLst/>
          </a:prstGeom>
          <a:noFill/>
        </p:spPr>
        <p:txBody>
          <a:bodyPr wrap="square" rtlCol="0">
            <a:spAutoFit/>
          </a:bodyPr>
          <a:lstStyle/>
          <a:p>
            <a:r>
              <a:rPr lang="en-US" sz="3200" b="1" dirty="0" smtClean="0">
                <a:latin typeface="Aparajita" pitchFamily="34" charset="0"/>
                <a:cs typeface="Aparajita" pitchFamily="34" charset="0"/>
              </a:rPr>
              <a:t>To configure the index document</a:t>
            </a:r>
          </a:p>
          <a:p>
            <a:r>
              <a:rPr lang="en-US" sz="2400" dirty="0" smtClean="0">
                <a:latin typeface="Aparajita" pitchFamily="34" charset="0"/>
                <a:cs typeface="Aparajita" pitchFamily="34" charset="0"/>
              </a:rPr>
              <a:t>Create an index.html file.</a:t>
            </a:r>
          </a:p>
          <a:p>
            <a:r>
              <a:rPr lang="en-US" sz="2400" dirty="0" smtClean="0">
                <a:latin typeface="Aparajita" pitchFamily="34" charset="0"/>
                <a:cs typeface="Aparajita" pitchFamily="34" charset="0"/>
              </a:rPr>
              <a:t>If you don't have an index.html file, you can use the following HTML to create one:</a:t>
            </a:r>
          </a:p>
          <a:p>
            <a:r>
              <a:rPr lang="en-US" dirty="0" smtClean="0"/>
              <a:t>&lt;html </a:t>
            </a:r>
            <a:r>
              <a:rPr lang="en-US" dirty="0" err="1" smtClean="0"/>
              <a:t>xmlns</a:t>
            </a:r>
            <a:r>
              <a:rPr lang="en-US" dirty="0" smtClean="0"/>
              <a:t>="http://www.w3.org/1999/xhtml" &gt;</a:t>
            </a:r>
          </a:p>
          <a:p>
            <a:r>
              <a:rPr lang="en-US" dirty="0" smtClean="0"/>
              <a:t> &lt;head&gt;</a:t>
            </a:r>
          </a:p>
          <a:p>
            <a:r>
              <a:rPr lang="en-US" dirty="0" smtClean="0"/>
              <a:t>         &lt;title&gt;My Website Home Page&lt;/title&gt; </a:t>
            </a:r>
          </a:p>
          <a:p>
            <a:r>
              <a:rPr lang="en-US" dirty="0" smtClean="0"/>
              <a:t>&lt;/head&gt; </a:t>
            </a:r>
          </a:p>
          <a:p>
            <a:r>
              <a:rPr lang="en-US" dirty="0" smtClean="0"/>
              <a:t>&lt;body&gt; </a:t>
            </a:r>
          </a:p>
          <a:p>
            <a:r>
              <a:rPr lang="en-US" dirty="0" smtClean="0"/>
              <a:t>         &lt;h1&gt;Welcome to my website&lt;/h1&gt; </a:t>
            </a:r>
          </a:p>
          <a:p>
            <a:r>
              <a:rPr lang="en-US" dirty="0" smtClean="0"/>
              <a:t>         &lt;p&gt;Now hosted on Amazon S3!&lt;/p&gt;</a:t>
            </a:r>
          </a:p>
          <a:p>
            <a:r>
              <a:rPr lang="en-US" dirty="0" smtClean="0"/>
              <a:t> &lt;/body&gt; </a:t>
            </a:r>
          </a:p>
          <a:p>
            <a:r>
              <a:rPr lang="en-US" dirty="0" smtClean="0"/>
              <a:t>&lt;/html&gt;</a:t>
            </a:r>
          </a:p>
          <a:p>
            <a:r>
              <a:rPr lang="en-US" sz="2800" dirty="0" smtClean="0">
                <a:latin typeface="Aparajita" pitchFamily="34" charset="0"/>
                <a:cs typeface="Aparajita" pitchFamily="34" charset="0"/>
              </a:rPr>
              <a:t>            *Save the index file locally*</a:t>
            </a:r>
          </a:p>
          <a:p>
            <a:pPr>
              <a:buFont typeface="Arial" pitchFamily="34" charset="0"/>
              <a:buChar char="•"/>
            </a:pPr>
            <a:r>
              <a:rPr lang="en-US" sz="2400" dirty="0" smtClean="0"/>
              <a:t>   Sign in to the AWS Management Console and open the Amazon</a:t>
            </a:r>
          </a:p>
          <a:p>
            <a:r>
              <a:rPr lang="en-US" sz="2400" dirty="0" smtClean="0"/>
              <a:t>    S3 console at </a:t>
            </a:r>
            <a:r>
              <a:rPr lang="en-US" sz="2400" dirty="0" smtClean="0">
                <a:hlinkClick r:id="rId3"/>
              </a:rPr>
              <a:t>https://console.aws.amazon.com/s3/</a:t>
            </a:r>
            <a:r>
              <a:rPr lang="en-US" sz="2400" dirty="0" smtClean="0"/>
              <a:t>.</a:t>
            </a:r>
          </a:p>
          <a:p>
            <a:pPr>
              <a:buFont typeface="Arial" pitchFamily="34" charset="0"/>
              <a:buChar char="•"/>
            </a:pPr>
            <a:r>
              <a:rPr lang="en-US" sz="2400" dirty="0" smtClean="0"/>
              <a:t>    In the </a:t>
            </a:r>
            <a:r>
              <a:rPr lang="en-US" sz="2400" b="1" dirty="0" smtClean="0"/>
              <a:t>Buckets</a:t>
            </a:r>
            <a:r>
              <a:rPr lang="en-US" sz="2400" dirty="0" smtClean="0"/>
              <a:t> list, choose the name of the bucket that you </a:t>
            </a:r>
          </a:p>
          <a:p>
            <a:r>
              <a:rPr lang="en-US" sz="2400" dirty="0" smtClean="0"/>
              <a:t>      want to use to host a static website.</a:t>
            </a:r>
          </a:p>
          <a:p>
            <a:endParaRPr lang="en-US" dirty="0" smtClean="0">
              <a:latin typeface="Aparajita" pitchFamily="34" charset="0"/>
              <a:cs typeface="Aparajita" pitchFamily="34"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28596" y="357166"/>
            <a:ext cx="8358246" cy="7171194"/>
          </a:xfrm>
          <a:prstGeom prst="rect">
            <a:avLst/>
          </a:prstGeom>
          <a:noFill/>
        </p:spPr>
        <p:txBody>
          <a:bodyPr wrap="square" rtlCol="0">
            <a:spAutoFit/>
          </a:bodyPr>
          <a:lstStyle/>
          <a:p>
            <a:pPr>
              <a:buFont typeface="Arial" pitchFamily="34" charset="0"/>
              <a:buChar char="•"/>
            </a:pPr>
            <a:r>
              <a:rPr lang="en-US" sz="2800" dirty="0" smtClean="0">
                <a:latin typeface="Aparajita" pitchFamily="34" charset="0"/>
                <a:cs typeface="Aparajita" pitchFamily="34" charset="0"/>
              </a:rPr>
              <a:t>  Enable static website hosting for your bucket, and enter the exact</a:t>
            </a:r>
          </a:p>
          <a:p>
            <a:r>
              <a:rPr lang="en-US" sz="2800" dirty="0" smtClean="0">
                <a:latin typeface="Aparajita" pitchFamily="34" charset="0"/>
                <a:cs typeface="Aparajita" pitchFamily="34" charset="0"/>
              </a:rPr>
              <a:t>    name of your index document (for example, index.html). For more</a:t>
            </a:r>
          </a:p>
          <a:p>
            <a:r>
              <a:rPr lang="en-US" sz="2800" dirty="0" smtClean="0">
                <a:latin typeface="Aparajita" pitchFamily="34" charset="0"/>
                <a:cs typeface="Aparajita" pitchFamily="34" charset="0"/>
              </a:rPr>
              <a:t>     information, see </a:t>
            </a:r>
            <a:r>
              <a:rPr lang="en-US" sz="2800" dirty="0" smtClean="0">
                <a:latin typeface="Aparajita" pitchFamily="34" charset="0"/>
                <a:cs typeface="Aparajita" pitchFamily="34" charset="0"/>
                <a:hlinkClick r:id="rId3"/>
              </a:rPr>
              <a:t>Enabling website hosting</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To upload the index document to your bucket, do one of the </a:t>
            </a:r>
          </a:p>
          <a:p>
            <a:r>
              <a:rPr lang="en-US" sz="2800" dirty="0" smtClean="0">
                <a:latin typeface="Aparajita" pitchFamily="34" charset="0"/>
                <a:cs typeface="Aparajita" pitchFamily="34" charset="0"/>
              </a:rPr>
              <a:t>     following:</a:t>
            </a:r>
          </a:p>
          <a:p>
            <a:r>
              <a:rPr lang="en-US" sz="2800" dirty="0" smtClean="0">
                <a:latin typeface="Aparajita" pitchFamily="34" charset="0"/>
                <a:cs typeface="Aparajita" pitchFamily="34" charset="0"/>
              </a:rPr>
              <a:t>      -:-  Drag and drop the index file into the console bucket listing.</a:t>
            </a:r>
          </a:p>
          <a:p>
            <a:r>
              <a:rPr lang="en-US" sz="2800" dirty="0" smtClean="0">
                <a:latin typeface="Aparajita" pitchFamily="34" charset="0"/>
                <a:cs typeface="Aparajita" pitchFamily="34" charset="0"/>
              </a:rPr>
              <a:t>      -:-  Choose </a:t>
            </a:r>
            <a:r>
              <a:rPr lang="en-US" sz="2800" b="1" dirty="0" smtClean="0">
                <a:latin typeface="Aparajita" pitchFamily="34" charset="0"/>
                <a:cs typeface="Aparajita" pitchFamily="34" charset="0"/>
              </a:rPr>
              <a:t>Upload</a:t>
            </a:r>
            <a:r>
              <a:rPr lang="en-US" sz="2800" dirty="0" smtClean="0">
                <a:latin typeface="Aparajita" pitchFamily="34" charset="0"/>
                <a:cs typeface="Aparajita" pitchFamily="34" charset="0"/>
              </a:rPr>
              <a:t>, and follow the prompts to choose and upload</a:t>
            </a:r>
          </a:p>
          <a:p>
            <a:r>
              <a:rPr lang="en-US" sz="2800" dirty="0" smtClean="0">
                <a:latin typeface="Aparajita" pitchFamily="34" charset="0"/>
                <a:cs typeface="Aparajita" pitchFamily="34" charset="0"/>
              </a:rPr>
              <a:t>            the index file.</a:t>
            </a:r>
          </a:p>
          <a:p>
            <a:endParaRPr lang="en-US" sz="2800" dirty="0" smtClean="0">
              <a:latin typeface="Aparajita" pitchFamily="34" charset="0"/>
              <a:cs typeface="Aparajita" pitchFamily="34" charset="0"/>
            </a:endParaRPr>
          </a:p>
          <a:p>
            <a:r>
              <a:rPr lang="en-US" sz="4000" b="1" dirty="0" smtClean="0">
                <a:latin typeface="Aparajita" pitchFamily="34" charset="0"/>
                <a:cs typeface="Aparajita" pitchFamily="34" charset="0"/>
              </a:rPr>
              <a:t>  Step 6: Configure an error document</a:t>
            </a:r>
          </a:p>
          <a:p>
            <a:r>
              <a:rPr lang="en-US" sz="2800" dirty="0" smtClean="0">
                <a:latin typeface="Aparajita" pitchFamily="34" charset="0"/>
                <a:cs typeface="Aparajita" pitchFamily="34" charset="0"/>
              </a:rPr>
              <a:t>*When you enable static website hosting for your bucket, you enter the name of the error document (for example, 404.html). After you enable static website hosting for the bucket, you upload an HTML file with this error document name to your bucket.*</a:t>
            </a:r>
            <a:endParaRPr lang="en-US" sz="2800" b="1"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8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572560" cy="7263527"/>
          </a:xfrm>
          <a:prstGeom prst="rect">
            <a:avLst/>
          </a:prstGeom>
          <a:noFill/>
        </p:spPr>
        <p:txBody>
          <a:bodyPr wrap="square" rtlCol="0">
            <a:spAutoFit/>
          </a:bodyPr>
          <a:lstStyle/>
          <a:p>
            <a:r>
              <a:rPr lang="en-US" sz="2800" b="1" dirty="0" smtClean="0">
                <a:latin typeface="Aparajita" pitchFamily="34" charset="0"/>
                <a:cs typeface="Aparajita" pitchFamily="34" charset="0"/>
              </a:rPr>
              <a:t>To configure an error document</a:t>
            </a:r>
          </a:p>
          <a:p>
            <a:pPr>
              <a:buFont typeface="Arial" pitchFamily="34" charset="0"/>
              <a:buChar char="•"/>
            </a:pPr>
            <a:r>
              <a:rPr lang="en-US" sz="2800" dirty="0" smtClean="0">
                <a:latin typeface="Aparajita" pitchFamily="34" charset="0"/>
                <a:cs typeface="Aparajita" pitchFamily="34" charset="0"/>
              </a:rPr>
              <a:t>   Create an error document, for example 404.html.</a:t>
            </a:r>
          </a:p>
          <a:p>
            <a:pPr>
              <a:buFont typeface="Arial" pitchFamily="34" charset="0"/>
              <a:buChar char="•"/>
            </a:pPr>
            <a:r>
              <a:rPr lang="en-US" sz="2800" dirty="0" smtClean="0">
                <a:latin typeface="Aparajita" pitchFamily="34" charset="0"/>
                <a:cs typeface="Aparajita" pitchFamily="34" charset="0"/>
              </a:rPr>
              <a:t>   Save the error document file locally.</a:t>
            </a:r>
          </a:p>
          <a:p>
            <a:pPr>
              <a:buFont typeface="Arial" pitchFamily="34" charset="0"/>
              <a:buChar char="•"/>
            </a:pPr>
            <a:r>
              <a:rPr lang="en-US" sz="2800" dirty="0" smtClean="0">
                <a:latin typeface="Aparajita" pitchFamily="34" charset="0"/>
                <a:cs typeface="Aparajita" pitchFamily="34" charset="0"/>
              </a:rPr>
              <a:t>   Sign in to the AWS Management Console and open the Amazon S3</a:t>
            </a:r>
          </a:p>
          <a:p>
            <a:r>
              <a:rPr lang="en-US" sz="2800" dirty="0" smtClean="0">
                <a:latin typeface="Aparajita" pitchFamily="34" charset="0"/>
                <a:cs typeface="Aparajita" pitchFamily="34" charset="0"/>
              </a:rPr>
              <a:t>      console at </a:t>
            </a:r>
            <a:r>
              <a:rPr lang="en-US" sz="2800" dirty="0" smtClean="0">
                <a:latin typeface="Aparajita" pitchFamily="34" charset="0"/>
                <a:cs typeface="Aparajita" pitchFamily="34" charset="0"/>
                <a:hlinkClick r:id="rId3"/>
              </a:rPr>
              <a:t>https://console.aws.amazon.com/s3/</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In the </a:t>
            </a:r>
            <a:r>
              <a:rPr lang="en-US" sz="2800" b="1" dirty="0" smtClean="0">
                <a:latin typeface="Aparajita" pitchFamily="34" charset="0"/>
                <a:cs typeface="Aparajita" pitchFamily="34" charset="0"/>
              </a:rPr>
              <a:t>Buckets</a:t>
            </a:r>
            <a:r>
              <a:rPr lang="en-US" sz="2800" dirty="0" smtClean="0">
                <a:latin typeface="Aparajita" pitchFamily="34" charset="0"/>
                <a:cs typeface="Aparajita" pitchFamily="34" charset="0"/>
              </a:rPr>
              <a:t> list, choose the name of the bucket that you want to</a:t>
            </a:r>
          </a:p>
          <a:p>
            <a:r>
              <a:rPr lang="en-US" sz="2800" dirty="0" smtClean="0">
                <a:latin typeface="Aparajita" pitchFamily="34" charset="0"/>
                <a:cs typeface="Aparajita" pitchFamily="34" charset="0"/>
              </a:rPr>
              <a:t>      use to host a static website.</a:t>
            </a:r>
          </a:p>
          <a:p>
            <a:pPr>
              <a:buFont typeface="Arial" pitchFamily="34" charset="0"/>
              <a:buChar char="•"/>
            </a:pPr>
            <a:r>
              <a:rPr lang="en-US" sz="2800" dirty="0" smtClean="0">
                <a:latin typeface="Aparajita" pitchFamily="34" charset="0"/>
                <a:cs typeface="Aparajita" pitchFamily="34" charset="0"/>
              </a:rPr>
              <a:t>   Enable static website hosting for your bucket, and enter the exact </a:t>
            </a:r>
          </a:p>
          <a:p>
            <a:r>
              <a:rPr lang="en-US" sz="2800" dirty="0" smtClean="0">
                <a:latin typeface="Aparajita" pitchFamily="34" charset="0"/>
                <a:cs typeface="Aparajita" pitchFamily="34" charset="0"/>
              </a:rPr>
              <a:t>      name of your error document (for example, 404.html). For more  </a:t>
            </a:r>
          </a:p>
          <a:p>
            <a:r>
              <a:rPr lang="en-US" sz="2800" dirty="0" smtClean="0">
                <a:latin typeface="Aparajita" pitchFamily="34" charset="0"/>
                <a:cs typeface="Aparajita" pitchFamily="34" charset="0"/>
              </a:rPr>
              <a:t>      information, see </a:t>
            </a:r>
            <a:r>
              <a:rPr lang="en-US" sz="2800" dirty="0" smtClean="0">
                <a:latin typeface="Aparajita" pitchFamily="34" charset="0"/>
                <a:cs typeface="Aparajita" pitchFamily="34" charset="0"/>
                <a:hlinkClick r:id="rId4"/>
              </a:rPr>
              <a:t>Enabling website hosting</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To upload the error document to your bucket, do one of the following:</a:t>
            </a:r>
          </a:p>
          <a:p>
            <a:r>
              <a:rPr lang="en-US" sz="2800" dirty="0" smtClean="0">
                <a:latin typeface="Aparajita" pitchFamily="34" charset="0"/>
                <a:cs typeface="Aparajita" pitchFamily="34" charset="0"/>
              </a:rPr>
              <a:t>       -:-  Drag and drop the error document file into the console bucket </a:t>
            </a:r>
          </a:p>
          <a:p>
            <a:r>
              <a:rPr lang="en-US" sz="2800" dirty="0" smtClean="0">
                <a:latin typeface="Aparajita" pitchFamily="34" charset="0"/>
                <a:cs typeface="Aparajita" pitchFamily="34" charset="0"/>
              </a:rPr>
              <a:t>            listing.</a:t>
            </a:r>
          </a:p>
          <a:p>
            <a:r>
              <a:rPr lang="en-US" sz="2800" dirty="0" smtClean="0">
                <a:latin typeface="Aparajita" pitchFamily="34" charset="0"/>
                <a:cs typeface="Aparajita" pitchFamily="34" charset="0"/>
              </a:rPr>
              <a:t>       -:-  Choose </a:t>
            </a:r>
            <a:r>
              <a:rPr lang="en-US" sz="2800" b="1" dirty="0" smtClean="0">
                <a:latin typeface="Aparajita" pitchFamily="34" charset="0"/>
                <a:cs typeface="Aparajita" pitchFamily="34" charset="0"/>
              </a:rPr>
              <a:t>Upload</a:t>
            </a:r>
            <a:r>
              <a:rPr lang="en-US" sz="2800" dirty="0" smtClean="0">
                <a:latin typeface="Aparajita" pitchFamily="34" charset="0"/>
                <a:cs typeface="Aparajita" pitchFamily="34" charset="0"/>
              </a:rPr>
              <a:t>, and follow the prompts to choose and upload </a:t>
            </a:r>
          </a:p>
          <a:p>
            <a:r>
              <a:rPr lang="en-US" sz="2800" dirty="0" smtClean="0">
                <a:latin typeface="Aparajita" pitchFamily="34" charset="0"/>
                <a:cs typeface="Aparajita" pitchFamily="34" charset="0"/>
              </a:rPr>
              <a:t>            the index file.</a:t>
            </a:r>
          </a:p>
          <a:p>
            <a:endParaRPr lang="en-US" sz="2800" dirty="0" smtClean="0">
              <a:latin typeface="Aparajita" pitchFamily="34" charset="0"/>
              <a:cs typeface="Aparajita" pitchFamily="34"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357158" y="285728"/>
            <a:ext cx="8501122" cy="7940635"/>
          </a:xfrm>
          <a:prstGeom prst="rect">
            <a:avLst/>
          </a:prstGeom>
          <a:noFill/>
        </p:spPr>
        <p:txBody>
          <a:bodyPr wrap="square" rtlCol="0">
            <a:spAutoFit/>
          </a:bodyPr>
          <a:lstStyle/>
          <a:p>
            <a:r>
              <a:rPr lang="en-US" sz="3600" b="1" dirty="0" smtClean="0">
                <a:latin typeface="Aparajita" pitchFamily="34" charset="0"/>
                <a:cs typeface="Aparajita" pitchFamily="34" charset="0"/>
              </a:rPr>
              <a:t>  Step 7: Test your website endpoint</a:t>
            </a:r>
          </a:p>
          <a:p>
            <a:r>
              <a:rPr lang="en-US" sz="2400" dirty="0" smtClean="0">
                <a:latin typeface="Aparajita" pitchFamily="34" charset="0"/>
                <a:cs typeface="Aparajita" pitchFamily="34" charset="0"/>
              </a:rPr>
              <a:t>*After you configure static website hosting for your bucket, you can test your website endpoint*.</a:t>
            </a:r>
          </a:p>
          <a:p>
            <a:pPr>
              <a:buFont typeface="Arial" pitchFamily="34" charset="0"/>
              <a:buChar char="•"/>
            </a:pPr>
            <a:r>
              <a:rPr lang="en-US" sz="2800" dirty="0" smtClean="0">
                <a:latin typeface="Aparajita" pitchFamily="34" charset="0"/>
                <a:cs typeface="Aparajita" pitchFamily="34" charset="0"/>
              </a:rPr>
              <a:t>  Under </a:t>
            </a:r>
            <a:r>
              <a:rPr lang="en-US" sz="2800" b="1" dirty="0" smtClean="0">
                <a:latin typeface="Aparajita" pitchFamily="34" charset="0"/>
                <a:cs typeface="Aparajita" pitchFamily="34" charset="0"/>
              </a:rPr>
              <a:t>Buckets</a:t>
            </a:r>
            <a:r>
              <a:rPr lang="en-US" sz="2800" dirty="0" smtClean="0">
                <a:latin typeface="Aparajita" pitchFamily="34" charset="0"/>
                <a:cs typeface="Aparajita" pitchFamily="34" charset="0"/>
              </a:rPr>
              <a:t>, choose the name of your bucket.</a:t>
            </a:r>
          </a:p>
          <a:p>
            <a:pPr>
              <a:buFont typeface="Arial" pitchFamily="34" charset="0"/>
              <a:buChar char="•"/>
            </a:pPr>
            <a:r>
              <a:rPr lang="en-US" sz="2800" dirty="0" smtClean="0">
                <a:latin typeface="Aparajita" pitchFamily="34" charset="0"/>
                <a:cs typeface="Aparajita" pitchFamily="34" charset="0"/>
              </a:rPr>
              <a:t>  Choose </a:t>
            </a:r>
            <a:r>
              <a:rPr lang="en-US" sz="2800" b="1" dirty="0" smtClean="0">
                <a:latin typeface="Aparajita" pitchFamily="34" charset="0"/>
                <a:cs typeface="Aparajita" pitchFamily="34" charset="0"/>
              </a:rPr>
              <a:t>Properties</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At the bottom of the page, under </a:t>
            </a:r>
            <a:r>
              <a:rPr lang="en-US" sz="2800" b="1" dirty="0" smtClean="0">
                <a:latin typeface="Aparajita" pitchFamily="34" charset="0"/>
                <a:cs typeface="Aparajita" pitchFamily="34" charset="0"/>
              </a:rPr>
              <a:t>Static website hosting</a:t>
            </a:r>
            <a:r>
              <a:rPr lang="en-US" sz="2800" dirty="0" smtClean="0">
                <a:latin typeface="Aparajita" pitchFamily="34" charset="0"/>
                <a:cs typeface="Aparajita" pitchFamily="34" charset="0"/>
              </a:rPr>
              <a:t>, choose</a:t>
            </a:r>
          </a:p>
          <a:p>
            <a:r>
              <a:rPr lang="en-US" sz="2800" dirty="0" smtClean="0">
                <a:latin typeface="Aparajita" pitchFamily="34" charset="0"/>
                <a:cs typeface="Aparajita" pitchFamily="34" charset="0"/>
              </a:rPr>
              <a:t>    your </a:t>
            </a:r>
            <a:r>
              <a:rPr lang="en-US" sz="2800" b="1" dirty="0" smtClean="0">
                <a:latin typeface="Aparajita" pitchFamily="34" charset="0"/>
                <a:cs typeface="Aparajita" pitchFamily="34" charset="0"/>
              </a:rPr>
              <a:t>Bucket website endpoint</a:t>
            </a:r>
            <a:r>
              <a:rPr lang="en-US" sz="2400" dirty="0" smtClean="0"/>
              <a:t>.</a:t>
            </a:r>
          </a:p>
          <a:p>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      (Your index document opens in a separate browser window)</a:t>
            </a:r>
          </a:p>
          <a:p>
            <a:r>
              <a:rPr lang="en-US" sz="3600" b="1" dirty="0" smtClean="0">
                <a:latin typeface="Aparajita" pitchFamily="34" charset="0"/>
                <a:cs typeface="Aparajita" pitchFamily="34" charset="0"/>
              </a:rPr>
              <a:t>  Step 8: Clean up</a:t>
            </a:r>
          </a:p>
          <a:p>
            <a:r>
              <a:rPr lang="en-US" sz="2800" dirty="0" smtClean="0">
                <a:latin typeface="Aparajita" pitchFamily="34" charset="0"/>
                <a:cs typeface="Aparajita" pitchFamily="34" charset="0"/>
              </a:rPr>
              <a:t>If you created your static website only as a learning exercise, delete the AWS resources that you allocated so that you no longer accrue charges. After you delete your AWS resources, your website is no longer available.</a:t>
            </a:r>
            <a:endParaRPr lang="en-US" sz="2800" b="1"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2400" dirty="0" smtClean="0">
              <a:latin typeface="Aparajita" pitchFamily="34" charset="0"/>
              <a:cs typeface="Aparajita" pitchFamily="34" charset="0"/>
            </a:endParaRPr>
          </a:p>
          <a:p>
            <a:endParaRPr lang="en-US" sz="2400" b="1" dirty="0" smtClean="0">
              <a:latin typeface="Aparajita" pitchFamily="34" charset="0"/>
              <a:cs typeface="Aparajita" pitchFamily="34"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429684" cy="3877985"/>
          </a:xfrm>
          <a:prstGeom prst="rect">
            <a:avLst/>
          </a:prstGeom>
          <a:noFill/>
        </p:spPr>
        <p:txBody>
          <a:bodyPr wrap="square" rtlCol="0">
            <a:spAutoFit/>
          </a:bodyPr>
          <a:lstStyle/>
          <a:p>
            <a:pPr algn="ctr"/>
            <a:endParaRPr lang="en-US" sz="4800" dirty="0" smtClean="0">
              <a:latin typeface="Algerian" pitchFamily="82" charset="0"/>
            </a:endParaRPr>
          </a:p>
          <a:p>
            <a:pPr algn="ctr"/>
            <a:endParaRPr lang="en-US" sz="7200" dirty="0" smtClean="0">
              <a:latin typeface="Algerian" pitchFamily="82" charset="0"/>
            </a:endParaRPr>
          </a:p>
          <a:p>
            <a:pPr algn="ctr"/>
            <a:r>
              <a:rPr lang="en-US" sz="7200" dirty="0" smtClean="0">
                <a:latin typeface="Algerian" pitchFamily="82" charset="0"/>
              </a:rPr>
              <a:t>-: PROJECT 1 END :-</a:t>
            </a:r>
            <a:endParaRPr lang="en-US" sz="5400" dirty="0" smtClean="0">
              <a:latin typeface="Algerian" pitchFamily="82" charset="0"/>
            </a:endParaRPr>
          </a:p>
          <a:p>
            <a:pPr algn="ctr"/>
            <a:endParaRPr lang="en-US" sz="5400" dirty="0">
              <a:latin typeface="Algerian" pitchFamily="8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rverless.jp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428596" y="1071546"/>
            <a:ext cx="8001056" cy="4431983"/>
          </a:xfrm>
          <a:prstGeom prst="rect">
            <a:avLst/>
          </a:prstGeom>
          <a:noFill/>
        </p:spPr>
        <p:txBody>
          <a:bodyPr wrap="square" rtlCol="0">
            <a:spAutoFit/>
          </a:bodyPr>
          <a:lstStyle/>
          <a:p>
            <a:r>
              <a:rPr lang="en-US" sz="5400" dirty="0" smtClean="0">
                <a:solidFill>
                  <a:schemeClr val="bg2"/>
                </a:solidFill>
                <a:latin typeface="Algerian" pitchFamily="82" charset="0"/>
              </a:rPr>
              <a:t> </a:t>
            </a:r>
            <a:r>
              <a:rPr lang="en-US" sz="6600" dirty="0" smtClean="0">
                <a:solidFill>
                  <a:schemeClr val="bg2"/>
                </a:solidFill>
                <a:latin typeface="Algerian" pitchFamily="82" charset="0"/>
              </a:rPr>
              <a:t>-:-  PROJECT-2  </a:t>
            </a:r>
            <a:r>
              <a:rPr lang="en-US" sz="5400" dirty="0" smtClean="0">
                <a:solidFill>
                  <a:schemeClr val="bg2"/>
                </a:solidFill>
                <a:latin typeface="Algerian" pitchFamily="82" charset="0"/>
              </a:rPr>
              <a:t>-:-</a:t>
            </a:r>
          </a:p>
          <a:p>
            <a:endParaRPr lang="en-US" sz="5400" dirty="0" smtClean="0">
              <a:solidFill>
                <a:schemeClr val="bg2"/>
              </a:solidFill>
              <a:latin typeface="Algerian" pitchFamily="82" charset="0"/>
            </a:endParaRPr>
          </a:p>
          <a:p>
            <a:pPr algn="ctr"/>
            <a:r>
              <a:rPr lang="en-US" sz="5400" dirty="0" smtClean="0">
                <a:solidFill>
                  <a:schemeClr val="bg2"/>
                </a:solidFill>
                <a:latin typeface="Algerian" pitchFamily="82" charset="0"/>
              </a:rPr>
              <a:t>SERVERLESS IMAGE PROCESSING</a:t>
            </a:r>
            <a:endParaRPr lang="en-US" sz="5400" dirty="0" smtClean="0">
              <a:solidFill>
                <a:schemeClr val="bg2"/>
              </a:solidFill>
              <a:latin typeface="Algerian" pitchFamily="82" charset="0"/>
            </a:endParaRPr>
          </a:p>
          <a:p>
            <a:endParaRPr lang="en-US" sz="5400" dirty="0">
              <a:solidFill>
                <a:schemeClr val="bg2"/>
              </a:solidFill>
              <a:latin typeface="Algerian" pitchFamily="8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14282" y="357166"/>
            <a:ext cx="8643998" cy="5632311"/>
          </a:xfrm>
          <a:prstGeom prst="rect">
            <a:avLst/>
          </a:prstGeom>
          <a:noFill/>
        </p:spPr>
        <p:txBody>
          <a:bodyPr wrap="square" rtlCol="0">
            <a:spAutoFit/>
          </a:bodyPr>
          <a:lstStyle/>
          <a:p>
            <a:r>
              <a:rPr lang="en-US" sz="3600" dirty="0" smtClean="0">
                <a:latin typeface="Algerian" pitchFamily="82" charset="0"/>
                <a:cs typeface="Aparajita" pitchFamily="34" charset="0"/>
              </a:rPr>
              <a:t>    </a:t>
            </a:r>
          </a:p>
          <a:p>
            <a:r>
              <a:rPr lang="en-US" sz="3600" dirty="0" smtClean="0">
                <a:latin typeface="Algerian" pitchFamily="82" charset="0"/>
                <a:cs typeface="Aparajita" pitchFamily="34" charset="0"/>
              </a:rPr>
              <a:t> CONTENT:-</a:t>
            </a:r>
          </a:p>
          <a:p>
            <a:endParaRPr lang="en-US" sz="3600" dirty="0" smtClean="0">
              <a:latin typeface="Algerian" pitchFamily="82" charset="0"/>
              <a:cs typeface="Aparajita" pitchFamily="34" charset="0"/>
            </a:endParaRPr>
          </a:p>
          <a:p>
            <a:pPr marL="1657350" lvl="2" indent="-742950">
              <a:buAutoNum type="arabicPeriod"/>
            </a:pPr>
            <a:endParaRPr lang="en-US" sz="3600" dirty="0" smtClean="0">
              <a:latin typeface="Aparajita" pitchFamily="34" charset="0"/>
              <a:cs typeface="Aparajita" pitchFamily="34" charset="0"/>
            </a:endParaRPr>
          </a:p>
          <a:p>
            <a:pPr marL="1657350" lvl="2" indent="-742950"/>
            <a:r>
              <a:rPr lang="en-US" sz="3600" dirty="0" smtClean="0">
                <a:latin typeface="Aparajita" pitchFamily="34" charset="0"/>
                <a:cs typeface="Aparajita" pitchFamily="34" charset="0"/>
              </a:rPr>
              <a:t>1.   Introduction To Lambda</a:t>
            </a:r>
          </a:p>
          <a:p>
            <a:pPr marL="1657350" lvl="2" indent="-742950"/>
            <a:r>
              <a:rPr lang="en-US" sz="3600" dirty="0" smtClean="0">
                <a:latin typeface="Aparajita" pitchFamily="34" charset="0"/>
                <a:cs typeface="Aparajita" pitchFamily="34" charset="0"/>
              </a:rPr>
              <a:t>2.   Advantages / Disadvantages</a:t>
            </a:r>
          </a:p>
          <a:p>
            <a:pPr marL="1657350" lvl="2" indent="-742950"/>
            <a:r>
              <a:rPr lang="en-US" sz="3600" dirty="0" smtClean="0">
                <a:latin typeface="Aparajita" pitchFamily="34" charset="0"/>
                <a:cs typeface="Aparajita" pitchFamily="34" charset="0"/>
              </a:rPr>
              <a:t>3.   Key Traits Of </a:t>
            </a:r>
            <a:r>
              <a:rPr lang="en-US" sz="3600" dirty="0" smtClean="0">
                <a:latin typeface="Aparajita" pitchFamily="34" charset="0"/>
                <a:cs typeface="Aparajita" pitchFamily="34" charset="0"/>
              </a:rPr>
              <a:t>Serverless</a:t>
            </a:r>
            <a:r>
              <a:rPr lang="en-US" sz="3600" dirty="0" smtClean="0">
                <a:latin typeface="Aparajita" pitchFamily="34" charset="0"/>
                <a:cs typeface="Aparajita" pitchFamily="34" charset="0"/>
              </a:rPr>
              <a:t> Computing</a:t>
            </a:r>
          </a:p>
          <a:p>
            <a:pPr marL="1657350" lvl="2" indent="-742950">
              <a:buAutoNum type="arabicPeriod"/>
            </a:pPr>
            <a:endParaRPr lang="en-US" sz="3600" dirty="0" smtClean="0">
              <a:latin typeface="Aparajita" pitchFamily="34" charset="0"/>
              <a:cs typeface="Aparajita" pitchFamily="34" charset="0"/>
            </a:endParaRPr>
          </a:p>
          <a:p>
            <a:pPr marL="1657350" lvl="2" indent="-742950">
              <a:buAutoNum type="arabicPeriod"/>
            </a:pPr>
            <a:endParaRPr lang="en-US" sz="3600" dirty="0" smtClean="0">
              <a:latin typeface="Aparajita" pitchFamily="34" charset="0"/>
              <a:cs typeface="Aparajita" pitchFamily="34" charset="0"/>
            </a:endParaRPr>
          </a:p>
          <a:p>
            <a:pPr marL="1657350" lvl="2" indent="-742950"/>
            <a:r>
              <a:rPr lang="en-US" sz="3600" dirty="0" smtClean="0">
                <a:latin typeface="Algerian" pitchFamily="82" charset="0"/>
                <a:cs typeface="Aparajita" pitchFamily="34" charset="0"/>
              </a:rPr>
              <a:t>      </a:t>
            </a:r>
            <a:endParaRPr lang="en-US" sz="3600" dirty="0">
              <a:latin typeface="Algerian" pitchFamily="82" charset="0"/>
              <a:cs typeface="Aparajit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images.jpeg"/>
          <p:cNvPicPr>
            <a:picLocks noGrp="1" noChangeAspect="1"/>
          </p:cNvPicPr>
          <p:nvPr>
            <p:ph idx="1"/>
          </p:nvPr>
        </p:nvPicPr>
        <p:blipFill>
          <a:blip r:embed="rId2" cstate="print"/>
          <a:stretch>
            <a:fillRect/>
          </a:stretch>
        </p:blipFill>
        <p:spPr>
          <a:xfrm>
            <a:off x="0" y="0"/>
            <a:ext cx="9143999" cy="6858000"/>
          </a:xfrm>
        </p:spPr>
      </p:pic>
      <p:sp>
        <p:nvSpPr>
          <p:cNvPr id="6" name="TextBox 5"/>
          <p:cNvSpPr txBox="1"/>
          <p:nvPr/>
        </p:nvSpPr>
        <p:spPr>
          <a:xfrm>
            <a:off x="1187624" y="1412776"/>
            <a:ext cx="2186817" cy="954107"/>
          </a:xfrm>
          <a:prstGeom prst="rect">
            <a:avLst/>
          </a:prstGeom>
          <a:noFill/>
        </p:spPr>
        <p:txBody>
          <a:bodyPr wrap="none" rtlCol="0">
            <a:spAutoFit/>
          </a:bodyPr>
          <a:lstStyle/>
          <a:p>
            <a:r>
              <a:rPr lang="en-IN" sz="2800" dirty="0" smtClean="0">
                <a:latin typeface="Algerian" pitchFamily="82" charset="0"/>
              </a:rPr>
              <a:t>Contents :-</a:t>
            </a:r>
          </a:p>
          <a:p>
            <a:endParaRPr lang="en-IN" sz="2800" dirty="0">
              <a:latin typeface="Algerian" pitchFamily="82" charset="0"/>
            </a:endParaRPr>
          </a:p>
        </p:txBody>
      </p:sp>
      <p:sp>
        <p:nvSpPr>
          <p:cNvPr id="8" name="TextBox 7"/>
          <p:cNvSpPr txBox="1"/>
          <p:nvPr/>
        </p:nvSpPr>
        <p:spPr>
          <a:xfrm>
            <a:off x="611560" y="2492896"/>
            <a:ext cx="6408712" cy="2677656"/>
          </a:xfrm>
          <a:prstGeom prst="rect">
            <a:avLst/>
          </a:prstGeom>
          <a:noFill/>
        </p:spPr>
        <p:txBody>
          <a:bodyPr wrap="square" rtlCol="0">
            <a:spAutoFit/>
          </a:bodyPr>
          <a:lstStyle/>
          <a:p>
            <a:pPr marL="457200" indent="-457200">
              <a:buAutoNum type="arabicPeriod"/>
            </a:pPr>
            <a:r>
              <a:rPr lang="en-IN" sz="2400" dirty="0" smtClean="0">
                <a:latin typeface="Arial" pitchFamily="34" charset="0"/>
                <a:cs typeface="Arial" pitchFamily="34" charset="0"/>
              </a:rPr>
              <a:t>Introduction To AWS</a:t>
            </a:r>
          </a:p>
          <a:p>
            <a:pPr marL="457200" indent="-457200">
              <a:buAutoNum type="arabicPeriod"/>
            </a:pPr>
            <a:r>
              <a:rPr lang="en-IN" sz="2400" dirty="0" smtClean="0">
                <a:latin typeface="Arial" pitchFamily="34" charset="0"/>
                <a:cs typeface="Arial" pitchFamily="34" charset="0"/>
              </a:rPr>
              <a:t>Static Website</a:t>
            </a:r>
          </a:p>
          <a:p>
            <a:pPr marL="457200" indent="-457200">
              <a:buAutoNum type="arabicPeriod"/>
            </a:pPr>
            <a:r>
              <a:rPr lang="en-IN" sz="2400" dirty="0" smtClean="0">
                <a:latin typeface="Arial" pitchFamily="34" charset="0"/>
                <a:cs typeface="Arial" pitchFamily="34" charset="0"/>
              </a:rPr>
              <a:t>Deploy A Static Website On AWS</a:t>
            </a:r>
          </a:p>
          <a:p>
            <a:pPr marL="457200" indent="-457200"/>
            <a:r>
              <a:rPr lang="en-IN" sz="2400" dirty="0" smtClean="0">
                <a:latin typeface="Arial" pitchFamily="34" charset="0"/>
                <a:cs typeface="Arial" pitchFamily="34" charset="0"/>
              </a:rPr>
              <a:t> 		</a:t>
            </a:r>
          </a:p>
          <a:p>
            <a:pPr marL="457200" indent="-457200"/>
            <a:r>
              <a:rPr lang="en-IN" sz="2400" dirty="0" smtClean="0">
                <a:latin typeface="Arial" pitchFamily="34" charset="0"/>
                <a:cs typeface="Arial" pitchFamily="34" charset="0"/>
              </a:rPr>
              <a:t>		(</a:t>
            </a:r>
            <a:r>
              <a:rPr lang="en-IN" sz="2400" dirty="0" err="1" smtClean="0">
                <a:latin typeface="Arial" pitchFamily="34" charset="0"/>
                <a:cs typeface="Arial" pitchFamily="34" charset="0"/>
              </a:rPr>
              <a:t>i</a:t>
            </a:r>
            <a:r>
              <a:rPr lang="en-IN" sz="2400" dirty="0" smtClean="0">
                <a:latin typeface="Arial" pitchFamily="34" charset="0"/>
                <a:cs typeface="Arial" pitchFamily="34" charset="0"/>
              </a:rPr>
              <a:t>).Definition.</a:t>
            </a:r>
          </a:p>
          <a:p>
            <a:pPr marL="457200" indent="-457200"/>
            <a:r>
              <a:rPr lang="en-IN" sz="2400" dirty="0" smtClean="0">
                <a:latin typeface="Arial" pitchFamily="34" charset="0"/>
                <a:cs typeface="Arial" pitchFamily="34" charset="0"/>
              </a:rPr>
              <a:t>		(ii). Stages of Deploy a website</a:t>
            </a:r>
          </a:p>
          <a:p>
            <a:pPr marL="457200" indent="-457200">
              <a:buAutoNum type="arabicPeriod"/>
            </a:pP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7999"/>
          </a:xfrm>
          <a:prstGeom prst="rect">
            <a:avLst/>
          </a:prstGeom>
        </p:spPr>
      </p:pic>
      <p:sp>
        <p:nvSpPr>
          <p:cNvPr id="3" name="TextBox 2"/>
          <p:cNvSpPr txBox="1"/>
          <p:nvPr/>
        </p:nvSpPr>
        <p:spPr>
          <a:xfrm>
            <a:off x="357158" y="142852"/>
            <a:ext cx="8429684" cy="4893647"/>
          </a:xfrm>
          <a:prstGeom prst="rect">
            <a:avLst/>
          </a:prstGeom>
          <a:noFill/>
        </p:spPr>
        <p:txBody>
          <a:bodyPr wrap="square" rtlCol="0">
            <a:spAutoFit/>
          </a:bodyPr>
          <a:lstStyle/>
          <a:p>
            <a:endParaRPr lang="en-US" sz="4000" dirty="0" smtClean="0">
              <a:latin typeface="Algerian" pitchFamily="82" charset="0"/>
            </a:endParaRPr>
          </a:p>
          <a:p>
            <a:r>
              <a:rPr lang="en-US" sz="4000" dirty="0" smtClean="0">
                <a:latin typeface="Algerian" pitchFamily="82" charset="0"/>
              </a:rPr>
              <a:t>INTRODUCTION TO LAMBDA:-</a:t>
            </a:r>
          </a:p>
          <a:p>
            <a:endParaRPr lang="en-US" sz="3200" dirty="0" smtClean="0">
              <a:latin typeface="Aparajita" pitchFamily="34" charset="0"/>
              <a:cs typeface="Aparajita" pitchFamily="34" charset="0"/>
            </a:endParaRPr>
          </a:p>
          <a:p>
            <a:r>
              <a:rPr lang="en-US" sz="3200" dirty="0" smtClean="0">
                <a:latin typeface="Aparajita" pitchFamily="34" charset="0"/>
                <a:cs typeface="Aparajita" pitchFamily="34" charset="0"/>
              </a:rPr>
              <a:t> </a:t>
            </a:r>
            <a:r>
              <a:rPr lang="en-US" sz="3200" dirty="0" smtClean="0">
                <a:latin typeface="Aparajita" pitchFamily="34" charset="0"/>
                <a:cs typeface="Aparajita" pitchFamily="34" charset="0"/>
              </a:rPr>
              <a:t>           AWS </a:t>
            </a:r>
            <a:r>
              <a:rPr lang="en-US" sz="3200" dirty="0" smtClean="0">
                <a:latin typeface="Aparajita" pitchFamily="34" charset="0"/>
                <a:cs typeface="Aparajita" pitchFamily="34" charset="0"/>
              </a:rPr>
              <a:t>Lambda is a </a:t>
            </a:r>
            <a:r>
              <a:rPr lang="en-US" sz="3200" dirty="0" err="1" smtClean="0">
                <a:latin typeface="Aparajita" pitchFamily="34" charset="0"/>
                <a:cs typeface="Aparajita" pitchFamily="34" charset="0"/>
              </a:rPr>
              <a:t>serverless</a:t>
            </a:r>
            <a:r>
              <a:rPr lang="en-US" sz="3200" dirty="0" smtClean="0">
                <a:latin typeface="Aparajita" pitchFamily="34" charset="0"/>
                <a:cs typeface="Aparajita" pitchFamily="34" charset="0"/>
              </a:rPr>
              <a:t> compute service that runs your code in response to events and automatically manages the underlying compute resources for you. These events may include changes in state or an update, such as a user placing an item in a shopping cart on an ecommerce website.</a:t>
            </a:r>
            <a:endParaRPr lang="en-US" sz="3200" dirty="0" smtClean="0">
              <a:latin typeface="Aparajita" pitchFamily="34" charset="0"/>
              <a:cs typeface="Aparajita" pitchFamily="34" charset="0"/>
            </a:endParaRPr>
          </a:p>
          <a:p>
            <a:endParaRPr lang="en-US" sz="4000" dirty="0">
              <a:latin typeface="Algerian" pitchFamily="8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357166"/>
            <a:ext cx="8501122" cy="707886"/>
          </a:xfrm>
          <a:prstGeom prst="rect">
            <a:avLst/>
          </a:prstGeom>
          <a:noFill/>
        </p:spPr>
        <p:txBody>
          <a:bodyPr wrap="square" rtlCol="0">
            <a:spAutoFit/>
          </a:bodyPr>
          <a:lstStyle/>
          <a:p>
            <a:r>
              <a:rPr lang="en-US" sz="4000" dirty="0" smtClean="0">
                <a:latin typeface="Algerian" pitchFamily="82" charset="0"/>
              </a:rPr>
              <a:t>ADVANTAGES / DISADVANTAGES</a:t>
            </a:r>
            <a:endParaRPr lang="en-US" sz="4000" dirty="0">
              <a:latin typeface="Algerian" pitchFamily="82" charset="0"/>
            </a:endParaRPr>
          </a:p>
        </p:txBody>
      </p:sp>
      <p:pic>
        <p:nvPicPr>
          <p:cNvPr id="6" name="Picture 5" descr="serverless-computing-advantages.png"/>
          <p:cNvPicPr>
            <a:picLocks noChangeAspect="1"/>
          </p:cNvPicPr>
          <p:nvPr/>
        </p:nvPicPr>
        <p:blipFill>
          <a:blip r:embed="rId3"/>
          <a:srcRect t="17502"/>
          <a:stretch>
            <a:fillRect/>
          </a:stretch>
        </p:blipFill>
        <p:spPr>
          <a:xfrm>
            <a:off x="428596" y="1643050"/>
            <a:ext cx="8286744" cy="45005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pic>
        <p:nvPicPr>
          <p:cNvPr id="3" name="Picture 2" descr="Key-Traits-of-Serverless-Computing.jpg"/>
          <p:cNvPicPr>
            <a:picLocks noChangeAspect="1"/>
          </p:cNvPicPr>
          <p:nvPr/>
        </p:nvPicPr>
        <p:blipFill>
          <a:blip r:embed="rId3"/>
          <a:srcRect t="20759"/>
          <a:stretch>
            <a:fillRect/>
          </a:stretch>
        </p:blipFill>
        <p:spPr>
          <a:xfrm>
            <a:off x="1785918" y="1357298"/>
            <a:ext cx="5643602" cy="5008673"/>
          </a:xfrm>
          <a:prstGeom prst="rect">
            <a:avLst/>
          </a:prstGeom>
        </p:spPr>
      </p:pic>
      <p:sp>
        <p:nvSpPr>
          <p:cNvPr id="4" name="TextBox 3"/>
          <p:cNvSpPr txBox="1"/>
          <p:nvPr/>
        </p:nvSpPr>
        <p:spPr>
          <a:xfrm>
            <a:off x="285720" y="357166"/>
            <a:ext cx="8429652" cy="646331"/>
          </a:xfrm>
          <a:prstGeom prst="rect">
            <a:avLst/>
          </a:prstGeom>
          <a:noFill/>
        </p:spPr>
        <p:txBody>
          <a:bodyPr wrap="square" rtlCol="0">
            <a:spAutoFit/>
          </a:bodyPr>
          <a:lstStyle/>
          <a:p>
            <a:r>
              <a:rPr lang="en-US" sz="3600" dirty="0" smtClean="0">
                <a:latin typeface="Algerian" pitchFamily="82" charset="0"/>
              </a:rPr>
              <a:t>-:KEY TRAITS OF SERVER COMPUTING:-</a:t>
            </a:r>
            <a:endParaRPr lang="en-US" sz="3600" dirty="0">
              <a:latin typeface="Algerian" pitchFamily="8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71480"/>
            <a:ext cx="9144000" cy="1323439"/>
          </a:xfrm>
          <a:prstGeom prst="rect">
            <a:avLst/>
          </a:prstGeom>
          <a:noFill/>
        </p:spPr>
        <p:txBody>
          <a:bodyPr wrap="square" rtlCol="0">
            <a:spAutoFit/>
          </a:bodyPr>
          <a:lstStyle/>
          <a:p>
            <a:pPr algn="ctr"/>
            <a:r>
              <a:rPr lang="en-US" sz="4000" dirty="0" smtClean="0">
                <a:latin typeface="Algerian" pitchFamily="82" charset="0"/>
              </a:rPr>
              <a:t>STEPS FOR CREATING SERVERLESS IMAGE</a:t>
            </a:r>
          </a:p>
        </p:txBody>
      </p:sp>
      <p:sp>
        <p:nvSpPr>
          <p:cNvPr id="4" name="TextBox 3"/>
          <p:cNvSpPr txBox="1"/>
          <p:nvPr/>
        </p:nvSpPr>
        <p:spPr>
          <a:xfrm>
            <a:off x="357158" y="1857364"/>
            <a:ext cx="8501122" cy="5570756"/>
          </a:xfrm>
          <a:prstGeom prst="rect">
            <a:avLst/>
          </a:prstGeom>
          <a:noFill/>
        </p:spPr>
        <p:txBody>
          <a:bodyPr wrap="square" rtlCol="0">
            <a:spAutoFit/>
          </a:bodyPr>
          <a:lstStyle/>
          <a:p>
            <a:r>
              <a:rPr lang="en-US" sz="2800" dirty="0" smtClean="0">
                <a:latin typeface="Aparajita" pitchFamily="34" charset="0"/>
                <a:cs typeface="Aparajita" pitchFamily="34" charset="0"/>
              </a:rPr>
              <a:t>*Once </a:t>
            </a:r>
            <a:r>
              <a:rPr lang="en-US" sz="2800" dirty="0" smtClean="0">
                <a:latin typeface="Aparajita" pitchFamily="34" charset="0"/>
                <a:cs typeface="Aparajita" pitchFamily="34" charset="0"/>
              </a:rPr>
              <a:t>Signed In to the AWS Management Console, Make the default AWS Region as US East (N. Virginia) us-east-1</a:t>
            </a:r>
            <a:r>
              <a:rPr lang="en-US" sz="3200" dirty="0" smtClean="0">
                <a:latin typeface="Algerian" pitchFamily="82" charset="0"/>
              </a:rPr>
              <a:t>.*</a:t>
            </a:r>
          </a:p>
          <a:p>
            <a:endParaRPr lang="en-US" sz="3200" dirty="0" smtClean="0">
              <a:latin typeface="Algerian" pitchFamily="82" charset="0"/>
            </a:endParaRPr>
          </a:p>
          <a:p>
            <a:r>
              <a:rPr lang="en-US" sz="3200" dirty="0" smtClean="0">
                <a:latin typeface="Algerian" pitchFamily="82" charset="0"/>
              </a:rPr>
              <a:t>   STEP-1</a:t>
            </a:r>
            <a:r>
              <a:rPr lang="en-US" sz="3200" dirty="0" smtClean="0">
                <a:latin typeface="Aparajita" pitchFamily="34" charset="0"/>
                <a:cs typeface="Aparajita" pitchFamily="34" charset="0"/>
              </a:rPr>
              <a:t>:   </a:t>
            </a:r>
            <a:r>
              <a:rPr lang="en-US" sz="3600" dirty="0" smtClean="0">
                <a:latin typeface="Aparajita" pitchFamily="34" charset="0"/>
                <a:cs typeface="Aparajita" pitchFamily="34" charset="0"/>
              </a:rPr>
              <a:t>Create Two Amazon S3 Buckets </a:t>
            </a:r>
            <a:r>
              <a:rPr lang="en-US" sz="3600" dirty="0" smtClean="0">
                <a:latin typeface="Aparajita" pitchFamily="34" charset="0"/>
                <a:cs typeface="Aparajita" pitchFamily="34" charset="0"/>
              </a:rPr>
              <a:t>.</a:t>
            </a:r>
          </a:p>
          <a:p>
            <a:r>
              <a:rPr lang="en-US" sz="2400" dirty="0" smtClean="0">
                <a:latin typeface="Aparajita" pitchFamily="34" charset="0"/>
                <a:cs typeface="Aparajita" pitchFamily="34" charset="0"/>
              </a:rPr>
              <a:t> </a:t>
            </a:r>
            <a:r>
              <a:rPr lang="en-US" sz="2400" dirty="0" smtClean="0">
                <a:latin typeface="Aparajita" pitchFamily="34" charset="0"/>
                <a:cs typeface="Aparajita" pitchFamily="34" charset="0"/>
              </a:rPr>
              <a:t>           1. </a:t>
            </a:r>
            <a:r>
              <a:rPr lang="en-US" sz="2400" dirty="0" smtClean="0">
                <a:latin typeface="Aparajita" pitchFamily="34" charset="0"/>
                <a:cs typeface="Aparajita" pitchFamily="34" charset="0"/>
              </a:rPr>
              <a:t>Navigate to the Services menu in the top, then click on S3 in the Storage </a:t>
            </a:r>
            <a:r>
              <a:rPr lang="en-US" sz="2400" dirty="0" smtClean="0">
                <a:latin typeface="Aparajita" pitchFamily="34" charset="0"/>
                <a:cs typeface="Aparajita" pitchFamily="34" charset="0"/>
              </a:rPr>
              <a:t> </a:t>
            </a:r>
          </a:p>
          <a:p>
            <a:r>
              <a:rPr lang="en-US" sz="2400" dirty="0" smtClean="0">
                <a:latin typeface="Aparajita" pitchFamily="34" charset="0"/>
                <a:cs typeface="Aparajita" pitchFamily="34" charset="0"/>
              </a:rPr>
              <a:t>             section</a:t>
            </a:r>
            <a:r>
              <a:rPr lang="en-US" sz="2400" dirty="0" smtClean="0">
                <a:latin typeface="Aparajita" pitchFamily="34" charset="0"/>
                <a:cs typeface="Aparajita" pitchFamily="34" charset="0"/>
              </a:rPr>
              <a:t>.</a:t>
            </a:r>
          </a:p>
          <a:p>
            <a:r>
              <a:rPr lang="en-US" sz="2400" dirty="0" smtClean="0">
                <a:latin typeface="Aparajita" pitchFamily="34" charset="0"/>
                <a:cs typeface="Aparajita" pitchFamily="34" charset="0"/>
              </a:rPr>
              <a:t>            2. Click </a:t>
            </a:r>
            <a:r>
              <a:rPr lang="en-US" sz="2400" dirty="0" smtClean="0">
                <a:latin typeface="Aparajita" pitchFamily="34" charset="0"/>
                <a:cs typeface="Aparajita" pitchFamily="34" charset="0"/>
              </a:rPr>
              <a:t>on Create Bucket </a:t>
            </a:r>
            <a:r>
              <a:rPr lang="en-US" sz="2400" dirty="0" smtClean="0">
                <a:latin typeface="Aparajita" pitchFamily="34" charset="0"/>
                <a:cs typeface="Aparajita" pitchFamily="34" charset="0"/>
              </a:rPr>
              <a:t>button.</a:t>
            </a:r>
          </a:p>
          <a:p>
            <a:r>
              <a:rPr lang="en-US" sz="2400" dirty="0" smtClean="0">
                <a:latin typeface="Aparajita" pitchFamily="34" charset="0"/>
                <a:cs typeface="Aparajita" pitchFamily="34" charset="0"/>
              </a:rPr>
              <a:t> </a:t>
            </a:r>
            <a:r>
              <a:rPr lang="en-US" sz="2400" dirty="0" smtClean="0">
                <a:latin typeface="Aparajita" pitchFamily="34" charset="0"/>
                <a:cs typeface="Aparajita" pitchFamily="34" charset="0"/>
              </a:rPr>
              <a:t>           3</a:t>
            </a:r>
            <a:r>
              <a:rPr lang="en-US" sz="2400" dirty="0" smtClean="0">
                <a:latin typeface="Aparajita" pitchFamily="34" charset="0"/>
                <a:cs typeface="Aparajita" pitchFamily="34" charset="0"/>
              </a:rPr>
              <a:t>. Bucket Name: Enter </a:t>
            </a:r>
            <a:r>
              <a:rPr lang="en-US" sz="2400" dirty="0" err="1" smtClean="0">
                <a:latin typeface="Aparajita" pitchFamily="34" charset="0"/>
                <a:cs typeface="Aparajita" pitchFamily="34" charset="0"/>
              </a:rPr>
              <a:t>orignalbucket</a:t>
            </a:r>
            <a:endParaRPr lang="en-US" sz="2400" dirty="0" smtClean="0">
              <a:latin typeface="Aparajita" pitchFamily="34" charset="0"/>
              <a:cs typeface="Aparajita" pitchFamily="34" charset="0"/>
            </a:endParaRPr>
          </a:p>
          <a:p>
            <a:pPr lvl="2">
              <a:buFont typeface="Arial" pitchFamily="34" charset="0"/>
              <a:buChar char="•"/>
            </a:pPr>
            <a:r>
              <a:rPr lang="en-US" sz="2400" dirty="0" smtClean="0">
                <a:latin typeface="Aparajita" pitchFamily="34" charset="0"/>
                <a:cs typeface="Aparajita" pitchFamily="34" charset="0"/>
              </a:rPr>
              <a:t>    Note</a:t>
            </a:r>
            <a:r>
              <a:rPr lang="en-US" sz="2400" dirty="0" smtClean="0">
                <a:latin typeface="Aparajita" pitchFamily="34" charset="0"/>
                <a:cs typeface="Aparajita" pitchFamily="34" charset="0"/>
              </a:rPr>
              <a:t>: Every S3 bucket name is unique globally, so create the bucket with a name not currently in use</a:t>
            </a:r>
            <a:r>
              <a:rPr lang="en-US" sz="2400" dirty="0" smtClean="0">
                <a:latin typeface="Aparajita" pitchFamily="34" charset="0"/>
                <a:cs typeface="Aparajita" pitchFamily="34" charset="0"/>
              </a:rPr>
              <a:t>.</a:t>
            </a:r>
          </a:p>
          <a:p>
            <a:pPr lvl="2">
              <a:buFont typeface="Arial" pitchFamily="34" charset="0"/>
              <a:buChar char="•"/>
            </a:pPr>
            <a:r>
              <a:rPr lang="en-US" sz="2400" dirty="0" smtClean="0">
                <a:latin typeface="Aparajita" pitchFamily="34" charset="0"/>
                <a:cs typeface="Aparajita" pitchFamily="34" charset="0"/>
              </a:rPr>
              <a:t>  </a:t>
            </a:r>
            <a:r>
              <a:rPr lang="en-US" sz="2400" dirty="0" smtClean="0">
                <a:latin typeface="Aparajita" pitchFamily="34" charset="0"/>
                <a:cs typeface="Aparajita" pitchFamily="34" charset="0"/>
              </a:rPr>
              <a:t>upload an image in your bucket</a:t>
            </a:r>
          </a:p>
          <a:p>
            <a:r>
              <a:rPr lang="en-US" sz="2400" dirty="0" smtClean="0">
                <a:latin typeface="Aparajita" pitchFamily="34" charset="0"/>
                <a:cs typeface="Aparajita" pitchFamily="34" charset="0"/>
              </a:rPr>
              <a:t>    </a:t>
            </a:r>
            <a:r>
              <a:rPr lang="en-US" sz="2400" dirty="0" smtClean="0">
                <a:latin typeface="Aparajita" pitchFamily="34" charset="0"/>
                <a:cs typeface="Aparajita" pitchFamily="34" charset="0"/>
              </a:rPr>
              <a:t>        </a:t>
            </a:r>
            <a:r>
              <a:rPr lang="en-US" sz="2400" dirty="0" smtClean="0">
                <a:latin typeface="Aparajita" pitchFamily="34" charset="0"/>
                <a:cs typeface="Aparajita" pitchFamily="34" charset="0"/>
              </a:rPr>
              <a:t>4. AWS Region: Select US East (N. Virginia) us-east-1</a:t>
            </a:r>
          </a:p>
          <a:p>
            <a:r>
              <a:rPr lang="en-US" sz="3600" dirty="0" smtClean="0">
                <a:latin typeface="Aparajita" pitchFamily="34" charset="0"/>
                <a:cs typeface="Aparajita"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715436" cy="6001643"/>
          </a:xfrm>
          <a:prstGeom prst="rect">
            <a:avLst/>
          </a:prstGeom>
          <a:noFill/>
        </p:spPr>
        <p:txBody>
          <a:bodyPr wrap="square" rtlCol="0">
            <a:spAutoFit/>
          </a:bodyPr>
          <a:lstStyle/>
          <a:p>
            <a:r>
              <a:rPr lang="en-US" sz="2400" dirty="0" smtClean="0"/>
              <a:t> </a:t>
            </a:r>
            <a:r>
              <a:rPr lang="en-US" sz="2400" dirty="0" smtClean="0">
                <a:latin typeface="Aparajita" pitchFamily="34" charset="0"/>
                <a:cs typeface="Aparajita" pitchFamily="34" charset="0"/>
              </a:rPr>
              <a:t>6. Once the bucket is created successfully, Select your S3 bucket.</a:t>
            </a:r>
          </a:p>
          <a:p>
            <a:r>
              <a:rPr lang="en-US" sz="2400" dirty="0" smtClean="0">
                <a:latin typeface="Aparajita" pitchFamily="34" charset="0"/>
                <a:cs typeface="Aparajita" pitchFamily="34" charset="0"/>
              </a:rPr>
              <a:t>•	Click on the Copy ARN button to copy the ARN.</a:t>
            </a:r>
          </a:p>
          <a:p>
            <a:r>
              <a:rPr lang="en-US" sz="2400" dirty="0" smtClean="0">
                <a:latin typeface="Aparajita" pitchFamily="34" charset="0"/>
                <a:cs typeface="Aparajita" pitchFamily="34" charset="0"/>
              </a:rPr>
              <a:t>•	Save the source bucket ARN in a text file for later use.</a:t>
            </a:r>
          </a:p>
          <a:p>
            <a:r>
              <a:rPr lang="en-US" sz="2400" dirty="0" smtClean="0">
                <a:latin typeface="Aparajita" pitchFamily="34" charset="0"/>
                <a:cs typeface="Aparajita" pitchFamily="34" charset="0"/>
              </a:rPr>
              <a:t>•	arn:aws:s3:::mysourcebucket12345</a:t>
            </a:r>
          </a:p>
          <a:p>
            <a:r>
              <a:rPr lang="en-US" sz="2400" dirty="0" smtClean="0">
                <a:latin typeface="Aparajita" pitchFamily="34" charset="0"/>
                <a:cs typeface="Aparajita" pitchFamily="34" charset="0"/>
              </a:rPr>
              <a:t> </a:t>
            </a:r>
          </a:p>
          <a:p>
            <a:r>
              <a:rPr lang="en-US" sz="2400" dirty="0" smtClean="0">
                <a:latin typeface="Aparajita" pitchFamily="34" charset="0"/>
                <a:cs typeface="Aparajita" pitchFamily="34" charset="0"/>
              </a:rPr>
              <a:t>     7. Create Destination Bucket</a:t>
            </a:r>
          </a:p>
          <a:p>
            <a:r>
              <a:rPr lang="en-US" sz="2400" dirty="0" smtClean="0">
                <a:latin typeface="Aparajita" pitchFamily="34" charset="0"/>
                <a:cs typeface="Aparajita" pitchFamily="34" charset="0"/>
              </a:rPr>
              <a:t>•	Click on Create bucket button.</a:t>
            </a:r>
          </a:p>
          <a:p>
            <a:r>
              <a:rPr lang="en-US" sz="2400" dirty="0" smtClean="0">
                <a:latin typeface="Aparajita" pitchFamily="34" charset="0"/>
                <a:cs typeface="Aparajita" pitchFamily="34" charset="0"/>
              </a:rPr>
              <a:t>•	Bucket Name: Enter mydestinationbucket12345</a:t>
            </a:r>
          </a:p>
          <a:p>
            <a:r>
              <a:rPr lang="en-US" sz="2400" dirty="0" smtClean="0">
                <a:latin typeface="Aparajita" pitchFamily="34" charset="0"/>
                <a:cs typeface="Aparajita" pitchFamily="34" charset="0"/>
              </a:rPr>
              <a:t>•	Note: Every S3 bucket name is unique globally, so create the bucket with a name not currently in use.</a:t>
            </a:r>
          </a:p>
          <a:p>
            <a:r>
              <a:rPr lang="en-US" sz="2400" dirty="0" smtClean="0">
                <a:latin typeface="Aparajita" pitchFamily="34" charset="0"/>
                <a:cs typeface="Aparajita" pitchFamily="34" charset="0"/>
              </a:rPr>
              <a:t>	AWS Region: Select US East (N. Virginia) us-east-1</a:t>
            </a:r>
          </a:p>
          <a:p>
            <a:r>
              <a:rPr lang="en-US" sz="2400" dirty="0" smtClean="0">
                <a:latin typeface="Aparajita" pitchFamily="34" charset="0"/>
                <a:cs typeface="Aparajita" pitchFamily="34" charset="0"/>
              </a:rPr>
              <a:t>	Leave other settings as default and click on the Create bucket button.</a:t>
            </a:r>
          </a:p>
          <a:p>
            <a:r>
              <a:rPr lang="en-US" sz="2400" dirty="0" smtClean="0">
                <a:latin typeface="Aparajita" pitchFamily="34" charset="0"/>
                <a:cs typeface="Aparajita" pitchFamily="34" charset="0"/>
              </a:rPr>
              <a:t>    8. Once the bucket is created successfully,</a:t>
            </a:r>
          </a:p>
          <a:p>
            <a:r>
              <a:rPr lang="en-US" sz="2400" dirty="0" smtClean="0">
                <a:latin typeface="Aparajita" pitchFamily="34" charset="0"/>
                <a:cs typeface="Aparajita" pitchFamily="34" charset="0"/>
              </a:rPr>
              <a:t>•	Click on the Copy ARN button to copy the ARN.</a:t>
            </a:r>
          </a:p>
          <a:p>
            <a:r>
              <a:rPr lang="en-US" sz="2400" dirty="0" smtClean="0">
                <a:latin typeface="Aparajita" pitchFamily="34" charset="0"/>
                <a:cs typeface="Aparajita" pitchFamily="34" charset="0"/>
              </a:rPr>
              <a:t>•	Save the destination bucket ARN in a text file for later use.</a:t>
            </a:r>
          </a:p>
          <a:p>
            <a:r>
              <a:rPr lang="en-US" sz="2400" dirty="0" smtClean="0">
                <a:latin typeface="Aparajita" pitchFamily="34" charset="0"/>
                <a:cs typeface="Aparajita" pitchFamily="34" charset="0"/>
              </a:rPr>
              <a:t>•	arn:aws:s3:::mydestinationbucket12345</a:t>
            </a:r>
            <a:endParaRPr lang="en-US" sz="2400" dirty="0">
              <a:latin typeface="Aparajita" pitchFamily="34" charset="0"/>
              <a:cs typeface="Aparajit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715436" cy="461665"/>
          </a:xfrm>
          <a:prstGeom prst="rect">
            <a:avLst/>
          </a:prstGeom>
          <a:noFill/>
        </p:spPr>
        <p:txBody>
          <a:bodyPr wrap="square" rtlCol="0">
            <a:spAutoFit/>
          </a:bodyPr>
          <a:lstStyle/>
          <a:p>
            <a:r>
              <a:rPr lang="en-US" sz="2400" dirty="0" smtClean="0"/>
              <a:t> </a:t>
            </a:r>
            <a:endParaRPr lang="en-US" sz="2400" dirty="0">
              <a:latin typeface="Aparajita" pitchFamily="34" charset="0"/>
              <a:cs typeface="Aparajita" pitchFamily="34" charset="0"/>
            </a:endParaRPr>
          </a:p>
        </p:txBody>
      </p:sp>
      <p:sp>
        <p:nvSpPr>
          <p:cNvPr id="4" name="TextBox 3"/>
          <p:cNvSpPr txBox="1"/>
          <p:nvPr/>
        </p:nvSpPr>
        <p:spPr>
          <a:xfrm>
            <a:off x="0" y="285729"/>
            <a:ext cx="8929718" cy="1200329"/>
          </a:xfrm>
          <a:prstGeom prst="rect">
            <a:avLst/>
          </a:prstGeom>
          <a:noFill/>
        </p:spPr>
        <p:txBody>
          <a:bodyPr wrap="square" rtlCol="0">
            <a:spAutoFit/>
          </a:bodyPr>
          <a:lstStyle/>
          <a:p>
            <a:r>
              <a:rPr lang="en-US" sz="2800" dirty="0" smtClean="0">
                <a:latin typeface="Algerian" pitchFamily="82" charset="0"/>
              </a:rPr>
              <a:t>STEP-2</a:t>
            </a:r>
            <a:r>
              <a:rPr lang="en-US" sz="3600" dirty="0" smtClean="0">
                <a:latin typeface="Aparajita" pitchFamily="34" charset="0"/>
                <a:cs typeface="Aparajita" pitchFamily="34" charset="0"/>
              </a:rPr>
              <a:t>: Create an IAM </a:t>
            </a:r>
            <a:r>
              <a:rPr lang="en-US" sz="3600" dirty="0" smtClean="0">
                <a:latin typeface="Aparajita" pitchFamily="34" charset="0"/>
                <a:cs typeface="Aparajita" pitchFamily="34" charset="0"/>
              </a:rPr>
              <a:t>Role.</a:t>
            </a:r>
          </a:p>
          <a:p>
            <a:r>
              <a:rPr lang="en-US" sz="3600" dirty="0" smtClean="0">
                <a:latin typeface="Aparajita" pitchFamily="34" charset="0"/>
                <a:cs typeface="Aparajita" pitchFamily="34" charset="0"/>
              </a:rPr>
              <a:t> </a:t>
            </a:r>
            <a:endParaRPr lang="en-US" sz="2800" dirty="0">
              <a:latin typeface="Aparajita" pitchFamily="34" charset="0"/>
              <a:cs typeface="Aparajita" pitchFamily="34" charset="0"/>
            </a:endParaRPr>
          </a:p>
        </p:txBody>
      </p:sp>
      <p:sp>
        <p:nvSpPr>
          <p:cNvPr id="6" name="TextBox 5"/>
          <p:cNvSpPr txBox="1"/>
          <p:nvPr/>
        </p:nvSpPr>
        <p:spPr>
          <a:xfrm>
            <a:off x="142844" y="928670"/>
            <a:ext cx="9001156" cy="5262979"/>
          </a:xfrm>
          <a:prstGeom prst="rect">
            <a:avLst/>
          </a:prstGeom>
          <a:noFill/>
        </p:spPr>
        <p:txBody>
          <a:bodyPr wrap="square" rtlCol="0">
            <a:spAutoFit/>
          </a:bodyPr>
          <a:lstStyle/>
          <a:p>
            <a:r>
              <a:rPr lang="en-US" sz="2400" dirty="0" smtClean="0">
                <a:latin typeface="Aparajita" pitchFamily="34" charset="0"/>
                <a:cs typeface="Aparajita" pitchFamily="34" charset="0"/>
              </a:rPr>
              <a:t>1.	In the left menu, click on Roles. Click on the Create role button.</a:t>
            </a:r>
          </a:p>
          <a:p>
            <a:r>
              <a:rPr lang="en-US" sz="2400" dirty="0" smtClean="0">
                <a:latin typeface="Aparajita" pitchFamily="34" charset="0"/>
                <a:cs typeface="Aparajita" pitchFamily="34" charset="0"/>
              </a:rPr>
              <a:t>2.	Select Lambda from AWS Services list.</a:t>
            </a:r>
          </a:p>
          <a:p>
            <a:r>
              <a:rPr lang="en-US" sz="2400" dirty="0" smtClean="0">
                <a:latin typeface="Aparajita" pitchFamily="34" charset="0"/>
                <a:cs typeface="Aparajita" pitchFamily="34" charset="0"/>
              </a:rPr>
              <a:t>•	From Trusted Entity Type: Select AWS Service</a:t>
            </a:r>
          </a:p>
          <a:p>
            <a:r>
              <a:rPr lang="en-US" sz="2400" dirty="0" smtClean="0">
                <a:latin typeface="Aparajita" pitchFamily="34" charset="0"/>
                <a:cs typeface="Aparajita" pitchFamily="34" charset="0"/>
              </a:rPr>
              <a:t>•	From Use case: Select Lambda</a:t>
            </a:r>
          </a:p>
          <a:p>
            <a:r>
              <a:rPr lang="en-US" sz="2400" dirty="0" smtClean="0">
                <a:latin typeface="Aparajita" pitchFamily="34" charset="0"/>
                <a:cs typeface="Aparajita" pitchFamily="34" charset="0"/>
              </a:rPr>
              <a:t>•	Click on Next button.</a:t>
            </a:r>
          </a:p>
          <a:p>
            <a:r>
              <a:rPr lang="en-US" sz="2400" dirty="0" smtClean="0">
                <a:latin typeface="Aparajita" pitchFamily="34" charset="0"/>
                <a:cs typeface="Aparajita" pitchFamily="34" charset="0"/>
              </a:rPr>
              <a:t> </a:t>
            </a:r>
          </a:p>
          <a:p>
            <a:r>
              <a:rPr lang="en-US" sz="2400" dirty="0" smtClean="0">
                <a:latin typeface="Aparajita" pitchFamily="34" charset="0"/>
                <a:cs typeface="Aparajita" pitchFamily="34" charset="0"/>
              </a:rPr>
              <a:t>•	Filter Policies: Now you can see a list of policies. Here you have to select </a:t>
            </a:r>
            <a:r>
              <a:rPr lang="en-US" sz="2400" dirty="0" smtClean="0">
                <a:latin typeface="Aparajita" pitchFamily="34" charset="0"/>
                <a:cs typeface="Aparajita" pitchFamily="34" charset="0"/>
              </a:rPr>
              <a:t>two</a:t>
            </a:r>
          </a:p>
          <a:p>
            <a:r>
              <a:rPr lang="en-US" sz="2400" dirty="0" smtClean="0">
                <a:latin typeface="Aparajita" pitchFamily="34" charset="0"/>
                <a:cs typeface="Aparajita" pitchFamily="34" charset="0"/>
              </a:rPr>
              <a:t> </a:t>
            </a:r>
            <a:r>
              <a:rPr lang="en-US" sz="2400" dirty="0" smtClean="0">
                <a:latin typeface="Aparajita" pitchFamily="34" charset="0"/>
                <a:cs typeface="Aparajita" pitchFamily="34" charset="0"/>
              </a:rPr>
              <a:t>              policies</a:t>
            </a:r>
            <a:r>
              <a:rPr lang="en-US" sz="2400" dirty="0" smtClean="0">
                <a:latin typeface="Aparajita" pitchFamily="34" charset="0"/>
                <a:cs typeface="Aparajita" pitchFamily="34" charset="0"/>
              </a:rPr>
              <a:t>: s3 full access and </a:t>
            </a:r>
            <a:r>
              <a:rPr lang="en-US" sz="2400" dirty="0" err="1" smtClean="0">
                <a:latin typeface="Aparajita" pitchFamily="34" charset="0"/>
                <a:cs typeface="Aparajita" pitchFamily="34" charset="0"/>
              </a:rPr>
              <a:t>AWSLambdaExecute</a:t>
            </a:r>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 </a:t>
            </a:r>
          </a:p>
          <a:p>
            <a:r>
              <a:rPr lang="en-US" sz="2400" dirty="0" smtClean="0">
                <a:latin typeface="Aparajita" pitchFamily="34" charset="0"/>
                <a:cs typeface="Aparajita" pitchFamily="34" charset="0"/>
              </a:rPr>
              <a:t> </a:t>
            </a:r>
          </a:p>
          <a:p>
            <a:r>
              <a:rPr lang="en-US" sz="2400" dirty="0" smtClean="0">
                <a:latin typeface="Aparajita" pitchFamily="34" charset="0"/>
                <a:cs typeface="Aparajita" pitchFamily="34" charset="0"/>
              </a:rPr>
              <a:t>•	Select your policy and click on the Next button.</a:t>
            </a:r>
          </a:p>
          <a:p>
            <a:r>
              <a:rPr lang="en-US" sz="2400" dirty="0" smtClean="0">
                <a:latin typeface="Aparajita" pitchFamily="34" charset="0"/>
                <a:cs typeface="Aparajita" pitchFamily="34" charset="0"/>
              </a:rPr>
              <a:t>•	Role Name: Enter </a:t>
            </a:r>
            <a:r>
              <a:rPr lang="en-US" sz="2400" dirty="0" err="1" smtClean="0">
                <a:latin typeface="Aparajita" pitchFamily="34" charset="0"/>
                <a:cs typeface="Aparajita" pitchFamily="34" charset="0"/>
              </a:rPr>
              <a:t>myrole</a:t>
            </a:r>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	Click on the Create Role button.</a:t>
            </a:r>
          </a:p>
          <a:p>
            <a:r>
              <a:rPr lang="en-US" sz="2400" dirty="0" smtClean="0">
                <a:latin typeface="Aparajita" pitchFamily="34" charset="0"/>
                <a:cs typeface="Aparajita" pitchFamily="34" charset="0"/>
              </a:rPr>
              <a:t>2.	You have successfully created an IAM role by name </a:t>
            </a:r>
            <a:r>
              <a:rPr lang="en-US" sz="2400" dirty="0" err="1" smtClean="0">
                <a:latin typeface="Aparajita" pitchFamily="34" charset="0"/>
                <a:cs typeface="Aparajita" pitchFamily="34" charset="0"/>
              </a:rPr>
              <a:t>myrole</a:t>
            </a:r>
            <a:r>
              <a:rPr lang="en-US" sz="2400" dirty="0" smtClean="0">
                <a:latin typeface="Aparajita" pitchFamily="34" charset="0"/>
                <a:cs typeface="Aparajita" pitchFamily="34" charset="0"/>
              </a:rPr>
              <a:t>.</a:t>
            </a:r>
            <a:endParaRPr lang="en-US" dirty="0">
              <a:latin typeface="Aparajita" pitchFamily="34" charset="0"/>
              <a:cs typeface="Aparajit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715436" cy="461665"/>
          </a:xfrm>
          <a:prstGeom prst="rect">
            <a:avLst/>
          </a:prstGeom>
          <a:noFill/>
        </p:spPr>
        <p:txBody>
          <a:bodyPr wrap="square" rtlCol="0">
            <a:spAutoFit/>
          </a:bodyPr>
          <a:lstStyle/>
          <a:p>
            <a:r>
              <a:rPr lang="en-US" sz="2400" dirty="0" smtClean="0"/>
              <a:t> </a:t>
            </a:r>
            <a:endParaRPr lang="en-US" sz="2400" dirty="0">
              <a:latin typeface="Aparajita" pitchFamily="34" charset="0"/>
              <a:cs typeface="Aparajita" pitchFamily="34" charset="0"/>
            </a:endParaRPr>
          </a:p>
        </p:txBody>
      </p:sp>
      <p:sp>
        <p:nvSpPr>
          <p:cNvPr id="4" name="TextBox 3"/>
          <p:cNvSpPr txBox="1"/>
          <p:nvPr/>
        </p:nvSpPr>
        <p:spPr>
          <a:xfrm>
            <a:off x="0" y="0"/>
            <a:ext cx="9001156" cy="1200329"/>
          </a:xfrm>
          <a:prstGeom prst="rect">
            <a:avLst/>
          </a:prstGeom>
          <a:noFill/>
        </p:spPr>
        <p:txBody>
          <a:bodyPr wrap="square" rtlCol="0">
            <a:spAutoFit/>
          </a:bodyPr>
          <a:lstStyle/>
          <a:p>
            <a:r>
              <a:rPr lang="en-US" sz="3600" dirty="0" smtClean="0">
                <a:latin typeface="Algerian" pitchFamily="82" charset="0"/>
              </a:rPr>
              <a:t>  STEP-4</a:t>
            </a:r>
            <a:r>
              <a:rPr lang="en-US" sz="3600" dirty="0" smtClean="0">
                <a:latin typeface="Algerian" pitchFamily="82" charset="0"/>
              </a:rPr>
              <a:t>:  </a:t>
            </a:r>
            <a:r>
              <a:rPr lang="en-US" sz="3600" dirty="0" smtClean="0">
                <a:latin typeface="Aparajita" pitchFamily="34" charset="0"/>
                <a:cs typeface="Aparajita" pitchFamily="34" charset="0"/>
              </a:rPr>
              <a:t>Create </a:t>
            </a:r>
            <a:r>
              <a:rPr lang="en-US" sz="3600" dirty="0" smtClean="0">
                <a:latin typeface="Aparajita" pitchFamily="34" charset="0"/>
                <a:cs typeface="Aparajita" pitchFamily="34" charset="0"/>
              </a:rPr>
              <a:t>a Lambda </a:t>
            </a:r>
            <a:r>
              <a:rPr lang="en-US" sz="3600" dirty="0" smtClean="0">
                <a:latin typeface="Aparajita" pitchFamily="34" charset="0"/>
                <a:cs typeface="Aparajita" pitchFamily="34" charset="0"/>
              </a:rPr>
              <a:t>Function.</a:t>
            </a:r>
          </a:p>
          <a:p>
            <a:r>
              <a:rPr lang="en-US" sz="3600" dirty="0" smtClean="0">
                <a:latin typeface="Aparajita" pitchFamily="34" charset="0"/>
                <a:cs typeface="Aparajita" pitchFamily="34" charset="0"/>
              </a:rPr>
              <a:t> </a:t>
            </a:r>
            <a:endParaRPr lang="en-US" sz="3600" dirty="0">
              <a:latin typeface="Aparajita" pitchFamily="34" charset="0"/>
              <a:cs typeface="Aparajita" pitchFamily="34" charset="0"/>
            </a:endParaRPr>
          </a:p>
        </p:txBody>
      </p:sp>
      <p:sp>
        <p:nvSpPr>
          <p:cNvPr id="5" name="TextBox 4"/>
          <p:cNvSpPr txBox="1"/>
          <p:nvPr/>
        </p:nvSpPr>
        <p:spPr>
          <a:xfrm>
            <a:off x="0" y="571480"/>
            <a:ext cx="9144000" cy="5940088"/>
          </a:xfrm>
          <a:prstGeom prst="rect">
            <a:avLst/>
          </a:prstGeom>
          <a:noFill/>
        </p:spPr>
        <p:txBody>
          <a:bodyPr wrap="square" rtlCol="0">
            <a:spAutoFit/>
          </a:bodyPr>
          <a:lstStyle/>
          <a:p>
            <a:r>
              <a:rPr lang="en-US" sz="2000" dirty="0" smtClean="0">
                <a:latin typeface="Aparajita" pitchFamily="34" charset="0"/>
                <a:cs typeface="Aparajita" pitchFamily="34" charset="0"/>
              </a:rPr>
              <a:t>1.	Make sure you are in the US East (N. Virginia) region.</a:t>
            </a:r>
          </a:p>
          <a:p>
            <a:r>
              <a:rPr lang="en-US" sz="2000" dirty="0" smtClean="0">
                <a:latin typeface="Aparajita" pitchFamily="34" charset="0"/>
                <a:cs typeface="Aparajita" pitchFamily="34" charset="0"/>
              </a:rPr>
              <a:t>2.	Go to the Services menu and click on Lambda under Compute section.</a:t>
            </a:r>
          </a:p>
          <a:p>
            <a:r>
              <a:rPr lang="en-US" sz="2000" dirty="0" smtClean="0">
                <a:latin typeface="Aparajita" pitchFamily="34" charset="0"/>
                <a:cs typeface="Aparajita" pitchFamily="34" charset="0"/>
              </a:rPr>
              <a:t>3.	Click on the Create a function button.</a:t>
            </a:r>
          </a:p>
          <a:p>
            <a:r>
              <a:rPr lang="en-US" sz="2000" dirty="0" smtClean="0">
                <a:latin typeface="Aparajita" pitchFamily="34" charset="0"/>
                <a:cs typeface="Aparajita" pitchFamily="34" charset="0"/>
              </a:rPr>
              <a:t>•	Choose Author from scratch</a:t>
            </a:r>
          </a:p>
          <a:p>
            <a:r>
              <a:rPr lang="en-US" sz="2000" dirty="0" smtClean="0">
                <a:latin typeface="Aparajita" pitchFamily="34" charset="0"/>
                <a:cs typeface="Aparajita" pitchFamily="34" charset="0"/>
              </a:rPr>
              <a:t>•	Function name : Enter </a:t>
            </a:r>
            <a:r>
              <a:rPr lang="en-US" sz="2000" dirty="0" err="1" smtClean="0">
                <a:latin typeface="Aparajita" pitchFamily="34" charset="0"/>
                <a:cs typeface="Aparajita" pitchFamily="34" charset="0"/>
              </a:rPr>
              <a:t>mylambdafunction</a:t>
            </a:r>
            <a:endParaRPr lang="en-US" sz="2000" dirty="0" smtClean="0">
              <a:latin typeface="Aparajita" pitchFamily="34" charset="0"/>
              <a:cs typeface="Aparajita" pitchFamily="34" charset="0"/>
            </a:endParaRPr>
          </a:p>
          <a:p>
            <a:r>
              <a:rPr lang="en-US" sz="2000" dirty="0" smtClean="0">
                <a:latin typeface="Aparajita" pitchFamily="34" charset="0"/>
                <a:cs typeface="Aparajita" pitchFamily="34" charset="0"/>
              </a:rPr>
              <a:t>•	Runtime : Select python 3.7</a:t>
            </a:r>
          </a:p>
          <a:p>
            <a:r>
              <a:rPr lang="en-US" sz="2000" dirty="0" smtClean="0">
                <a:latin typeface="Aparajita" pitchFamily="34" charset="0"/>
                <a:cs typeface="Aparajita" pitchFamily="34" charset="0"/>
              </a:rPr>
              <a:t>•	Role: In the permissions section, click on Change default execution role and then select Use </a:t>
            </a:r>
            <a:r>
              <a:rPr lang="en-US" sz="2000" dirty="0" smtClean="0">
                <a:latin typeface="Aparajita" pitchFamily="34" charset="0"/>
                <a:cs typeface="Aparajita" pitchFamily="34" charset="0"/>
              </a:rPr>
              <a:t>an</a:t>
            </a:r>
          </a:p>
          <a:p>
            <a:r>
              <a:rPr lang="en-US" sz="2000" dirty="0" smtClean="0">
                <a:latin typeface="Aparajita" pitchFamily="34" charset="0"/>
                <a:cs typeface="Aparajita" pitchFamily="34" charset="0"/>
              </a:rPr>
              <a:t> </a:t>
            </a:r>
            <a:r>
              <a:rPr lang="en-US" sz="2000" dirty="0" smtClean="0">
                <a:latin typeface="Aparajita" pitchFamily="34" charset="0"/>
                <a:cs typeface="Aparajita" pitchFamily="34" charset="0"/>
              </a:rPr>
              <a:t>                 </a:t>
            </a:r>
            <a:r>
              <a:rPr lang="en-US" sz="2000" dirty="0" smtClean="0">
                <a:latin typeface="Aparajita" pitchFamily="34" charset="0"/>
                <a:cs typeface="Aparajita" pitchFamily="34" charset="0"/>
              </a:rPr>
              <a:t>existing role.</a:t>
            </a:r>
          </a:p>
          <a:p>
            <a:r>
              <a:rPr lang="en-US" sz="2000" dirty="0" smtClean="0">
                <a:latin typeface="Aparajita" pitchFamily="34" charset="0"/>
                <a:cs typeface="Aparajita" pitchFamily="34" charset="0"/>
              </a:rPr>
              <a:t>•	Existing role: Select </a:t>
            </a:r>
            <a:r>
              <a:rPr lang="en-US" sz="2000" dirty="0" err="1" smtClean="0">
                <a:latin typeface="Aparajita" pitchFamily="34" charset="0"/>
                <a:cs typeface="Aparajita" pitchFamily="34" charset="0"/>
              </a:rPr>
              <a:t>myrole</a:t>
            </a:r>
            <a:r>
              <a:rPr lang="en-US" sz="2000" dirty="0" smtClean="0">
                <a:latin typeface="Aparajita" pitchFamily="34" charset="0"/>
                <a:cs typeface="Aparajita" pitchFamily="34" charset="0"/>
              </a:rPr>
              <a:t> from the list.</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4.	Click on the Create function button.</a:t>
            </a:r>
          </a:p>
          <a:p>
            <a:r>
              <a:rPr lang="en-US" sz="2000" dirty="0" smtClean="0">
                <a:latin typeface="Aparajita" pitchFamily="34" charset="0"/>
                <a:cs typeface="Aparajita" pitchFamily="34" charset="0"/>
              </a:rPr>
              <a:t>5.	If you scroll down a little bit, you can see the Code source section.</a:t>
            </a:r>
          </a:p>
          <a:p>
            <a:r>
              <a:rPr lang="en-US" sz="2000" dirty="0" smtClean="0">
                <a:latin typeface="Aparajita" pitchFamily="34" charset="0"/>
                <a:cs typeface="Aparajita" pitchFamily="34" charset="0"/>
              </a:rPr>
              <a:t>6.                click on upload from and select   .zip</a:t>
            </a:r>
          </a:p>
          <a:p>
            <a:r>
              <a:rPr lang="en-US" sz="2000" dirty="0" smtClean="0">
                <a:latin typeface="Aparajita" pitchFamily="34" charset="0"/>
                <a:cs typeface="Aparajita" pitchFamily="34" charset="0"/>
              </a:rPr>
              <a:t>....               </a:t>
            </a:r>
            <a:r>
              <a:rPr lang="en-US" sz="2000" dirty="0" err="1" smtClean="0">
                <a:latin typeface="Aparajita" pitchFamily="34" charset="0"/>
                <a:cs typeface="Aparajita" pitchFamily="34" charset="0"/>
              </a:rPr>
              <a:t>Createthumbnail</a:t>
            </a:r>
            <a:r>
              <a:rPr lang="en-US" sz="2000" dirty="0" smtClean="0">
                <a:latin typeface="Aparajita" pitchFamily="34" charset="0"/>
                <a:cs typeface="Aparajita" pitchFamily="34" charset="0"/>
              </a:rPr>
              <a:t> handler code and download it from below link</a:t>
            </a:r>
          </a:p>
          <a:p>
            <a:r>
              <a:rPr lang="en-US" sz="2000" dirty="0" smtClean="0">
                <a:latin typeface="Aparajita" pitchFamily="34" charset="0"/>
                <a:cs typeface="Aparajita" pitchFamily="34" charset="0"/>
              </a:rPr>
              <a:t>                     </a:t>
            </a:r>
          </a:p>
          <a:p>
            <a:r>
              <a:rPr lang="en-US" sz="2000" dirty="0" smtClean="0">
                <a:latin typeface="Aparajita" pitchFamily="34" charset="0"/>
                <a:cs typeface="Aparajita" pitchFamily="34" charset="0"/>
              </a:rPr>
              <a:t>                   https://s3-us-west-2.amazonaws.com/us-west-2-aws-training/awsu-  </a:t>
            </a:r>
            <a:endParaRPr lang="en-US" sz="2000" dirty="0" smtClean="0">
              <a:latin typeface="Aparajita" pitchFamily="34" charset="0"/>
              <a:cs typeface="Aparajita" pitchFamily="34" charset="0"/>
            </a:endParaRPr>
          </a:p>
          <a:p>
            <a:r>
              <a:rPr lang="en-US" sz="2000" dirty="0" smtClean="0">
                <a:latin typeface="Aparajita" pitchFamily="34" charset="0"/>
                <a:cs typeface="Aparajita" pitchFamily="34" charset="0"/>
              </a:rPr>
              <a:t>                                </a:t>
            </a:r>
            <a:r>
              <a:rPr lang="en-US" sz="2000" dirty="0" err="1" smtClean="0">
                <a:latin typeface="Aparajita" pitchFamily="34" charset="0"/>
                <a:cs typeface="Aparajita" pitchFamily="34" charset="0"/>
              </a:rPr>
              <a:t>spl</a:t>
            </a:r>
            <a:r>
              <a:rPr lang="en-US" sz="2000" dirty="0" smtClean="0">
                <a:latin typeface="Aparajita" pitchFamily="34" charset="0"/>
                <a:cs typeface="Aparajita" pitchFamily="34" charset="0"/>
              </a:rPr>
              <a:t>/spl88/2.3.prod/scripts/CreateThumbnail.zip</a:t>
            </a:r>
          </a:p>
          <a:p>
            <a:r>
              <a:rPr lang="en-US" sz="2000" dirty="0" smtClean="0">
                <a:latin typeface="Aparajita" pitchFamily="34" charset="0"/>
                <a:cs typeface="Aparajita" pitchFamily="34" charset="0"/>
              </a:rPr>
              <a:t>7.                go to runtime settings and click on edit</a:t>
            </a:r>
          </a:p>
          <a:p>
            <a:r>
              <a:rPr lang="en-US" sz="2000" dirty="0" smtClean="0">
                <a:latin typeface="Aparajita" pitchFamily="34" charset="0"/>
                <a:cs typeface="Aparajita" pitchFamily="34" charset="0"/>
              </a:rPr>
              <a:t>....              change the handler name “</a:t>
            </a:r>
            <a:r>
              <a:rPr lang="en-US" sz="2000" dirty="0" err="1" smtClean="0">
                <a:latin typeface="Aparajita" pitchFamily="34" charset="0"/>
                <a:cs typeface="Aparajita" pitchFamily="34" charset="0"/>
              </a:rPr>
              <a:t>CreateThumbnail.handler</a:t>
            </a:r>
            <a:r>
              <a:rPr lang="en-US" sz="2000" dirty="0" smtClean="0">
                <a:latin typeface="Aparajita" pitchFamily="34" charset="0"/>
                <a:cs typeface="Aparajita" pitchFamily="34" charset="0"/>
              </a:rPr>
              <a:t>”</a:t>
            </a:r>
            <a:endParaRPr lang="en-US" sz="2000" dirty="0">
              <a:latin typeface="Aparajita" pitchFamily="34" charset="0"/>
              <a:cs typeface="Aparajit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715436" cy="461665"/>
          </a:xfrm>
          <a:prstGeom prst="rect">
            <a:avLst/>
          </a:prstGeom>
          <a:noFill/>
        </p:spPr>
        <p:txBody>
          <a:bodyPr wrap="square" rtlCol="0">
            <a:spAutoFit/>
          </a:bodyPr>
          <a:lstStyle/>
          <a:p>
            <a:r>
              <a:rPr lang="en-US" sz="2400" dirty="0" smtClean="0"/>
              <a:t> </a:t>
            </a:r>
            <a:endParaRPr lang="en-US" sz="2400" dirty="0">
              <a:latin typeface="Aparajita" pitchFamily="34" charset="0"/>
              <a:cs typeface="Aparajita" pitchFamily="34" charset="0"/>
            </a:endParaRPr>
          </a:p>
        </p:txBody>
      </p:sp>
      <p:sp>
        <p:nvSpPr>
          <p:cNvPr id="4" name="TextBox 3"/>
          <p:cNvSpPr txBox="1"/>
          <p:nvPr/>
        </p:nvSpPr>
        <p:spPr>
          <a:xfrm>
            <a:off x="214282" y="142852"/>
            <a:ext cx="8715436" cy="3662541"/>
          </a:xfrm>
          <a:prstGeom prst="rect">
            <a:avLst/>
          </a:prstGeom>
          <a:noFill/>
        </p:spPr>
        <p:txBody>
          <a:bodyPr wrap="square" rtlCol="0">
            <a:spAutoFit/>
          </a:bodyPr>
          <a:lstStyle/>
          <a:p>
            <a:r>
              <a:rPr lang="en-US" sz="3200" dirty="0" smtClean="0">
                <a:latin typeface="Algerian" pitchFamily="82" charset="0"/>
              </a:rPr>
              <a:t>STEP-5:  </a:t>
            </a:r>
            <a:r>
              <a:rPr lang="en-US" sz="3600" dirty="0" smtClean="0">
                <a:latin typeface="Aparajita" pitchFamily="34" charset="0"/>
                <a:cs typeface="Aparajita" pitchFamily="34" charset="0"/>
              </a:rPr>
              <a:t>Create a </a:t>
            </a:r>
            <a:r>
              <a:rPr lang="en-US" sz="3600" dirty="0" smtClean="0">
                <a:latin typeface="Aparajita" pitchFamily="34" charset="0"/>
                <a:cs typeface="Aparajita" pitchFamily="34" charset="0"/>
              </a:rPr>
              <a:t>event.</a:t>
            </a:r>
          </a:p>
          <a:p>
            <a:r>
              <a:rPr lang="en-US" sz="2800" dirty="0" smtClean="0">
                <a:latin typeface="Aparajita" pitchFamily="34" charset="0"/>
                <a:cs typeface="Aparajita" pitchFamily="34" charset="0"/>
              </a:rPr>
              <a:t>1.            </a:t>
            </a:r>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click on test.</a:t>
            </a:r>
          </a:p>
          <a:p>
            <a:r>
              <a:rPr lang="en-US" sz="2800" dirty="0" smtClean="0">
                <a:latin typeface="Aparajita" pitchFamily="34" charset="0"/>
                <a:cs typeface="Aparajita" pitchFamily="34" charset="0"/>
              </a:rPr>
              <a:t>2.            </a:t>
            </a:r>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create an test event.</a:t>
            </a:r>
          </a:p>
          <a:p>
            <a:pPr marL="514350" indent="-514350">
              <a:buAutoNum type="arabicPeriod" startAt="3"/>
            </a:pPr>
            <a:r>
              <a:rPr lang="en-US" sz="2800" dirty="0" smtClean="0">
                <a:latin typeface="Aparajita" pitchFamily="34" charset="0"/>
                <a:cs typeface="Aparajita" pitchFamily="34" charset="0"/>
              </a:rPr>
              <a:t>        Create </a:t>
            </a:r>
            <a:r>
              <a:rPr lang="en-US" sz="2800" dirty="0" smtClean="0">
                <a:latin typeface="Aparajita" pitchFamily="34" charset="0"/>
                <a:cs typeface="Aparajita" pitchFamily="34" charset="0"/>
              </a:rPr>
              <a:t>the test event and modify the </a:t>
            </a:r>
            <a:r>
              <a:rPr lang="en-US" sz="2800" dirty="0" err="1" smtClean="0">
                <a:latin typeface="Aparajita" pitchFamily="34" charset="0"/>
                <a:cs typeface="Aparajita" pitchFamily="34" charset="0"/>
              </a:rPr>
              <a:t>json</a:t>
            </a:r>
            <a:r>
              <a:rPr lang="en-US" sz="2800" dirty="0" smtClean="0">
                <a:latin typeface="Aparajita" pitchFamily="34" charset="0"/>
                <a:cs typeface="Aparajita" pitchFamily="34" charset="0"/>
              </a:rPr>
              <a:t> code with your </a:t>
            </a:r>
            <a:endParaRPr lang="en-US" sz="2800" dirty="0" smtClean="0">
              <a:latin typeface="Aparajita" pitchFamily="34" charset="0"/>
              <a:cs typeface="Aparajita" pitchFamily="34" charset="0"/>
            </a:endParaRPr>
          </a:p>
          <a:p>
            <a:pPr marL="514350" indent="-514350"/>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               bucket name </a:t>
            </a:r>
            <a:r>
              <a:rPr lang="en-US" sz="2800" dirty="0" smtClean="0">
                <a:latin typeface="Aparajita" pitchFamily="34" charset="0"/>
                <a:cs typeface="Aparajita" pitchFamily="34" charset="0"/>
              </a:rPr>
              <a:t>and the key to your image you just upload, </a:t>
            </a:r>
            <a:r>
              <a:rPr lang="en-US" sz="2800" dirty="0" smtClean="0">
                <a:latin typeface="Aparajita" pitchFamily="34" charset="0"/>
                <a:cs typeface="Aparajita" pitchFamily="34" charset="0"/>
              </a:rPr>
              <a:t>save</a:t>
            </a:r>
          </a:p>
          <a:p>
            <a:pPr marL="514350" indent="-514350"/>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and test.</a:t>
            </a:r>
          </a:p>
          <a:p>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Go and upload a second image into “original-bucket” and it </a:t>
            </a:r>
            <a:r>
              <a:rPr lang="en-US" sz="2800" dirty="0" smtClean="0">
                <a:latin typeface="Aparajita" pitchFamily="34" charset="0"/>
                <a:cs typeface="Aparajita" pitchFamily="34" charset="0"/>
              </a:rPr>
              <a:t>will</a:t>
            </a:r>
          </a:p>
          <a:p>
            <a:r>
              <a:rPr lang="en-US" sz="2800" dirty="0" smtClean="0">
                <a:latin typeface="Aparajita" pitchFamily="34" charset="0"/>
                <a:cs typeface="Aparajita" pitchFamily="34" charset="0"/>
              </a:rPr>
              <a:t> </a:t>
            </a:r>
            <a:r>
              <a:rPr lang="en-US" sz="2800" dirty="0" smtClean="0">
                <a:latin typeface="Aparajita" pitchFamily="34" charset="0"/>
                <a:cs typeface="Aparajita" pitchFamily="34" charset="0"/>
              </a:rPr>
              <a:t>                automatically </a:t>
            </a:r>
            <a:r>
              <a:rPr lang="en-US" sz="2800" dirty="0" smtClean="0">
                <a:latin typeface="Aparajita" pitchFamily="34" charset="0"/>
                <a:cs typeface="Aparajita" pitchFamily="34" charset="0"/>
              </a:rPr>
              <a:t>be resized and moved to “processed-bucket”.   </a:t>
            </a:r>
            <a:endParaRPr lang="en-US" sz="2800" dirty="0">
              <a:latin typeface="Aparajita" pitchFamily="34" charset="0"/>
              <a:cs typeface="Aparajit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85720" y="285728"/>
            <a:ext cx="8715436" cy="461665"/>
          </a:xfrm>
          <a:prstGeom prst="rect">
            <a:avLst/>
          </a:prstGeom>
          <a:noFill/>
        </p:spPr>
        <p:txBody>
          <a:bodyPr wrap="square" rtlCol="0">
            <a:spAutoFit/>
          </a:bodyPr>
          <a:lstStyle/>
          <a:p>
            <a:r>
              <a:rPr lang="en-US" sz="2400" dirty="0" smtClean="0"/>
              <a:t> </a:t>
            </a:r>
            <a:endParaRPr lang="en-US" sz="2400" dirty="0">
              <a:latin typeface="Aparajita" pitchFamily="34" charset="0"/>
              <a:cs typeface="Aparajita" pitchFamily="34" charset="0"/>
            </a:endParaRPr>
          </a:p>
        </p:txBody>
      </p:sp>
      <p:sp>
        <p:nvSpPr>
          <p:cNvPr id="4" name="TextBox 3"/>
          <p:cNvSpPr txBox="1"/>
          <p:nvPr/>
        </p:nvSpPr>
        <p:spPr>
          <a:xfrm>
            <a:off x="214282" y="142852"/>
            <a:ext cx="8715436" cy="2123658"/>
          </a:xfrm>
          <a:prstGeom prst="rect">
            <a:avLst/>
          </a:prstGeom>
          <a:noFill/>
        </p:spPr>
        <p:txBody>
          <a:bodyPr wrap="square" rtlCol="0">
            <a:spAutoFit/>
          </a:bodyPr>
          <a:lstStyle/>
          <a:p>
            <a:r>
              <a:rPr lang="en-US" sz="6600" dirty="0" smtClean="0">
                <a:latin typeface="Algerian" pitchFamily="82" charset="0"/>
              </a:rPr>
              <a:t>   </a:t>
            </a:r>
          </a:p>
          <a:p>
            <a:r>
              <a:rPr lang="en-US" sz="6600" dirty="0" smtClean="0">
                <a:latin typeface="Algerian" pitchFamily="82" charset="0"/>
              </a:rPr>
              <a:t> </a:t>
            </a:r>
            <a:r>
              <a:rPr lang="en-US" sz="6600" dirty="0" smtClean="0">
                <a:latin typeface="Algerian" pitchFamily="82" charset="0"/>
              </a:rPr>
              <a:t>   -:PROJECT 2  END:-</a:t>
            </a:r>
          </a:p>
        </p:txBody>
      </p:sp>
      <p:sp>
        <p:nvSpPr>
          <p:cNvPr id="5" name="TextBox 4"/>
          <p:cNvSpPr txBox="1"/>
          <p:nvPr/>
        </p:nvSpPr>
        <p:spPr>
          <a:xfrm>
            <a:off x="1785918" y="3071810"/>
            <a:ext cx="4929222" cy="1015663"/>
          </a:xfrm>
          <a:prstGeom prst="rect">
            <a:avLst/>
          </a:prstGeom>
          <a:noFill/>
        </p:spPr>
        <p:txBody>
          <a:bodyPr wrap="square" rtlCol="0">
            <a:spAutoFit/>
          </a:bodyPr>
          <a:lstStyle/>
          <a:p>
            <a:r>
              <a:rPr lang="en-US" sz="6000" b="1" dirty="0" smtClean="0">
                <a:latin typeface="Algerian" pitchFamily="82" charset="0"/>
              </a:rPr>
              <a:t>THANK YOU</a:t>
            </a:r>
            <a:endParaRPr lang="en-US" sz="6000" b="1"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eg"/>
          <p:cNvPicPr>
            <a:picLocks noChangeAspect="1"/>
          </p:cNvPicPr>
          <p:nvPr/>
        </p:nvPicPr>
        <p:blipFill>
          <a:blip r:embed="rId2" cstate="print"/>
          <a:stretch>
            <a:fillRect/>
          </a:stretch>
        </p:blipFill>
        <p:spPr>
          <a:xfrm>
            <a:off x="0" y="0"/>
            <a:ext cx="9143999" cy="6858000"/>
          </a:xfrm>
          <a:prstGeom prst="rect">
            <a:avLst/>
          </a:prstGeom>
        </p:spPr>
      </p:pic>
      <p:sp>
        <p:nvSpPr>
          <p:cNvPr id="5" name="TextBox 4"/>
          <p:cNvSpPr txBox="1"/>
          <p:nvPr/>
        </p:nvSpPr>
        <p:spPr>
          <a:xfrm>
            <a:off x="1331640" y="908720"/>
            <a:ext cx="8974799" cy="769441"/>
          </a:xfrm>
          <a:prstGeom prst="rect">
            <a:avLst/>
          </a:prstGeom>
          <a:noFill/>
        </p:spPr>
        <p:txBody>
          <a:bodyPr wrap="square" rtlCol="0">
            <a:spAutoFit/>
          </a:bodyPr>
          <a:lstStyle/>
          <a:p>
            <a:r>
              <a:rPr lang="en-IN" sz="4400" dirty="0" smtClean="0">
                <a:latin typeface="Algerian" pitchFamily="82" charset="0"/>
              </a:rPr>
              <a:t>:-Introduction To AWS:-</a:t>
            </a:r>
            <a:endParaRPr lang="en-IN" sz="4400" dirty="0">
              <a:latin typeface="Algerian" pitchFamily="82" charset="0"/>
            </a:endParaRPr>
          </a:p>
        </p:txBody>
      </p:sp>
      <p:sp>
        <p:nvSpPr>
          <p:cNvPr id="7" name="TextBox 6"/>
          <p:cNvSpPr txBox="1"/>
          <p:nvPr/>
        </p:nvSpPr>
        <p:spPr>
          <a:xfrm>
            <a:off x="323528" y="2204864"/>
            <a:ext cx="14308602" cy="2554545"/>
          </a:xfrm>
          <a:prstGeom prst="rect">
            <a:avLst/>
          </a:prstGeom>
          <a:noFill/>
        </p:spPr>
        <p:txBody>
          <a:bodyPr wrap="square" rtlCol="0">
            <a:spAutoFit/>
          </a:bodyPr>
          <a:lstStyle/>
          <a:p>
            <a:r>
              <a:rPr lang="en-IN" sz="3200" dirty="0" smtClean="0"/>
              <a:t>1.Cloud Computing is the on – demand delivery of IT </a:t>
            </a:r>
          </a:p>
          <a:p>
            <a:r>
              <a:rPr lang="en-IN" sz="3200" dirty="0" smtClean="0"/>
              <a:t>resources over the internet.</a:t>
            </a:r>
          </a:p>
          <a:p>
            <a:endParaRPr lang="en-IN" sz="3200" dirty="0"/>
          </a:p>
          <a:p>
            <a:r>
              <a:rPr lang="en-IN" sz="3200" dirty="0" smtClean="0"/>
              <a:t>2.Instead  of buying, maintaining physical data in </a:t>
            </a:r>
          </a:p>
          <a:p>
            <a:r>
              <a:rPr lang="en-IN" sz="3200" dirty="0" smtClean="0"/>
              <a:t>market we can use cloud storage.</a:t>
            </a:r>
            <a:endParaRPr lang="en-IN"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eg"/>
          <p:cNvPicPr>
            <a:picLocks noChangeAspect="1"/>
          </p:cNvPicPr>
          <p:nvPr/>
        </p:nvPicPr>
        <p:blipFill>
          <a:blip r:embed="rId2" cstate="print"/>
          <a:stretch>
            <a:fillRect/>
          </a:stretch>
        </p:blipFill>
        <p:spPr>
          <a:xfrm>
            <a:off x="0" y="0"/>
            <a:ext cx="9143999" cy="6858000"/>
          </a:xfrm>
          <a:prstGeom prst="rect">
            <a:avLst/>
          </a:prstGeom>
        </p:spPr>
      </p:pic>
      <p:sp>
        <p:nvSpPr>
          <p:cNvPr id="4" name="TextBox 3"/>
          <p:cNvSpPr txBox="1"/>
          <p:nvPr/>
        </p:nvSpPr>
        <p:spPr>
          <a:xfrm>
            <a:off x="2555776" y="692696"/>
            <a:ext cx="4724957" cy="707886"/>
          </a:xfrm>
          <a:prstGeom prst="rect">
            <a:avLst/>
          </a:prstGeom>
          <a:noFill/>
        </p:spPr>
        <p:txBody>
          <a:bodyPr wrap="square" rtlCol="0">
            <a:spAutoFit/>
          </a:bodyPr>
          <a:lstStyle/>
          <a:p>
            <a:r>
              <a:rPr lang="en-IN" sz="4000" dirty="0" smtClean="0">
                <a:latin typeface="Algerian" pitchFamily="82" charset="0"/>
              </a:rPr>
              <a:t>-:Static Website:-</a:t>
            </a:r>
            <a:endParaRPr lang="en-IN" sz="4000" dirty="0">
              <a:latin typeface="Algerian" pitchFamily="82" charset="0"/>
            </a:endParaRPr>
          </a:p>
        </p:txBody>
      </p:sp>
      <p:sp>
        <p:nvSpPr>
          <p:cNvPr id="5" name="TextBox 4"/>
          <p:cNvSpPr txBox="1"/>
          <p:nvPr/>
        </p:nvSpPr>
        <p:spPr>
          <a:xfrm>
            <a:off x="0" y="2060848"/>
            <a:ext cx="8892480" cy="2523768"/>
          </a:xfrm>
          <a:prstGeom prst="rect">
            <a:avLst/>
          </a:prstGeom>
          <a:noFill/>
        </p:spPr>
        <p:txBody>
          <a:bodyPr wrap="square" rtlCol="0">
            <a:spAutoFit/>
          </a:bodyPr>
          <a:lstStyle/>
          <a:p>
            <a:pPr marL="342900" indent="-342900"/>
            <a:endParaRPr lang="en-IN" dirty="0" smtClean="0"/>
          </a:p>
          <a:p>
            <a:pPr marL="342900" indent="-342900">
              <a:buAutoNum type="arabicPeriod"/>
            </a:pPr>
            <a:r>
              <a:rPr lang="en-IN" sz="2800" dirty="0" smtClean="0"/>
              <a:t>Static Website is website in which you cannot change the content.</a:t>
            </a:r>
          </a:p>
          <a:p>
            <a:pPr marL="342900" indent="-342900">
              <a:buAutoNum type="arabicPeriod"/>
            </a:pPr>
            <a:endParaRPr lang="en-IN" sz="2800" dirty="0" smtClean="0"/>
          </a:p>
          <a:p>
            <a:pPr marL="342900" indent="-342900">
              <a:buAutoNum type="arabicPeriod"/>
            </a:pPr>
            <a:r>
              <a:rPr lang="en-IN" sz="2800" dirty="0" smtClean="0"/>
              <a:t>For static website you must have the knowledge in HTML,CSS , or any CSS framework like bootstrap.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eg"/>
          <p:cNvPicPr>
            <a:picLocks noChangeAspect="1"/>
          </p:cNvPicPr>
          <p:nvPr/>
        </p:nvPicPr>
        <p:blipFill>
          <a:blip r:embed="rId2" cstate="print"/>
          <a:stretch>
            <a:fillRect/>
          </a:stretch>
        </p:blipFill>
        <p:spPr>
          <a:xfrm>
            <a:off x="0" y="0"/>
            <a:ext cx="9143999" cy="6858000"/>
          </a:xfrm>
          <a:prstGeom prst="rect">
            <a:avLst/>
          </a:prstGeom>
        </p:spPr>
      </p:pic>
      <p:sp>
        <p:nvSpPr>
          <p:cNvPr id="3" name="TextBox 2"/>
          <p:cNvSpPr txBox="1"/>
          <p:nvPr/>
        </p:nvSpPr>
        <p:spPr>
          <a:xfrm>
            <a:off x="0" y="476672"/>
            <a:ext cx="11749905" cy="707886"/>
          </a:xfrm>
          <a:prstGeom prst="rect">
            <a:avLst/>
          </a:prstGeom>
          <a:noFill/>
        </p:spPr>
        <p:txBody>
          <a:bodyPr wrap="square" rtlCol="0">
            <a:spAutoFit/>
          </a:bodyPr>
          <a:lstStyle/>
          <a:p>
            <a:r>
              <a:rPr lang="en-IN" sz="4000" dirty="0" smtClean="0">
                <a:latin typeface="Algerian" pitchFamily="82" charset="0"/>
              </a:rPr>
              <a:t>-:Deploy A Static Website On AWS:-</a:t>
            </a:r>
            <a:endParaRPr lang="en-IN" sz="4000" dirty="0">
              <a:latin typeface="Algerian" pitchFamily="82" charset="0"/>
            </a:endParaRPr>
          </a:p>
        </p:txBody>
      </p:sp>
      <p:sp>
        <p:nvSpPr>
          <p:cNvPr id="4" name="TextBox 3"/>
          <p:cNvSpPr txBox="1"/>
          <p:nvPr/>
        </p:nvSpPr>
        <p:spPr>
          <a:xfrm>
            <a:off x="1259632" y="1700808"/>
            <a:ext cx="6696744" cy="3139321"/>
          </a:xfrm>
          <a:prstGeom prst="rect">
            <a:avLst/>
          </a:prstGeom>
          <a:noFill/>
        </p:spPr>
        <p:txBody>
          <a:bodyPr wrap="square" rtlCol="0">
            <a:spAutoFit/>
          </a:bodyPr>
          <a:lstStyle/>
          <a:p>
            <a:pPr algn="ctr"/>
            <a:r>
              <a:rPr lang="en-IN" sz="3600" i="1" dirty="0" smtClean="0"/>
              <a:t>Web Applications Deployment is the process in which we </a:t>
            </a:r>
          </a:p>
          <a:p>
            <a:pPr algn="ctr"/>
            <a:r>
              <a:rPr lang="en-IN" sz="3600" i="1" dirty="0" smtClean="0"/>
              <a:t>upload a source code  on a server which user can access with internet</a:t>
            </a:r>
            <a:r>
              <a:rPr lang="en-IN" sz="3200" dirty="0" smtClean="0"/>
              <a:t>.</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eg"/>
          <p:cNvPicPr>
            <a:picLocks noChangeAspect="1"/>
          </p:cNvPicPr>
          <p:nvPr/>
        </p:nvPicPr>
        <p:blipFill>
          <a:blip r:embed="rId2" cstate="print"/>
          <a:stretch>
            <a:fillRect/>
          </a:stretch>
        </p:blipFill>
        <p:spPr>
          <a:xfrm>
            <a:off x="-180528" y="-603448"/>
            <a:ext cx="9324528" cy="7461448"/>
          </a:xfrm>
          <a:prstGeom prst="rect">
            <a:avLst/>
          </a:prstGeom>
        </p:spPr>
      </p:pic>
      <p:sp>
        <p:nvSpPr>
          <p:cNvPr id="4" name="TextBox 3"/>
          <p:cNvSpPr txBox="1"/>
          <p:nvPr/>
        </p:nvSpPr>
        <p:spPr>
          <a:xfrm>
            <a:off x="323528" y="548680"/>
            <a:ext cx="10533299" cy="646331"/>
          </a:xfrm>
          <a:prstGeom prst="rect">
            <a:avLst/>
          </a:prstGeom>
          <a:noFill/>
        </p:spPr>
        <p:txBody>
          <a:bodyPr wrap="square" rtlCol="0">
            <a:spAutoFit/>
          </a:bodyPr>
          <a:lstStyle/>
          <a:p>
            <a:r>
              <a:rPr lang="en-IN" sz="3600" dirty="0" smtClean="0">
                <a:latin typeface="Algerian" pitchFamily="82" charset="0"/>
              </a:rPr>
              <a:t>Stages Of Deploy A Static Website</a:t>
            </a:r>
            <a:endParaRPr lang="en-IN" sz="3600" dirty="0">
              <a:latin typeface="Algerian" pitchFamily="82" charset="0"/>
            </a:endParaRPr>
          </a:p>
        </p:txBody>
      </p:sp>
      <p:sp>
        <p:nvSpPr>
          <p:cNvPr id="6" name="Rounded Rectangle 5"/>
          <p:cNvSpPr/>
          <p:nvPr/>
        </p:nvSpPr>
        <p:spPr>
          <a:xfrm>
            <a:off x="683568" y="1556792"/>
            <a:ext cx="1800200" cy="7200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bg1">
                    <a:lumMod val="95000"/>
                  </a:schemeClr>
                </a:solidFill>
              </a:rPr>
              <a:t>Local</a:t>
            </a:r>
            <a:endParaRPr lang="en-IN" sz="3200" b="1" dirty="0">
              <a:solidFill>
                <a:schemeClr val="bg1">
                  <a:lumMod val="95000"/>
                </a:schemeClr>
              </a:solidFill>
            </a:endParaRPr>
          </a:p>
        </p:txBody>
      </p:sp>
      <p:sp>
        <p:nvSpPr>
          <p:cNvPr id="8" name="Right Arrow 7"/>
          <p:cNvSpPr/>
          <p:nvPr/>
        </p:nvSpPr>
        <p:spPr>
          <a:xfrm>
            <a:off x="2699792" y="1772816"/>
            <a:ext cx="72008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75000"/>
                </a:schemeClr>
              </a:solidFill>
            </a:endParaRPr>
          </a:p>
        </p:txBody>
      </p:sp>
      <p:sp>
        <p:nvSpPr>
          <p:cNvPr id="9" name="Rounded Rectangle 8"/>
          <p:cNvSpPr/>
          <p:nvPr/>
        </p:nvSpPr>
        <p:spPr>
          <a:xfrm>
            <a:off x="3491880" y="1556792"/>
            <a:ext cx="2592288" cy="7200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Development</a:t>
            </a:r>
            <a:endParaRPr lang="en-IN" sz="3200" b="1" dirty="0"/>
          </a:p>
        </p:txBody>
      </p:sp>
      <p:sp>
        <p:nvSpPr>
          <p:cNvPr id="10" name="Right Arrow 9"/>
          <p:cNvSpPr/>
          <p:nvPr/>
        </p:nvSpPr>
        <p:spPr>
          <a:xfrm>
            <a:off x="6300192" y="1700808"/>
            <a:ext cx="792088" cy="504056"/>
          </a:xfrm>
          <a:prstGeom prst="rightArrow">
            <a:avLst>
              <a:gd name="adj1" fmla="val 50000"/>
              <a:gd name="adj2" fmla="val 4443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2771800" y="3356992"/>
            <a:ext cx="864096" cy="504056"/>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3851920" y="3284984"/>
            <a:ext cx="2016224" cy="72008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latin typeface="Arial" pitchFamily="34" charset="0"/>
                <a:cs typeface="Arial" pitchFamily="34" charset="0"/>
              </a:rPr>
              <a:t>Live</a:t>
            </a:r>
            <a:endParaRPr lang="en-IN" sz="3200" b="1" dirty="0">
              <a:latin typeface="Arial" pitchFamily="34" charset="0"/>
              <a:cs typeface="Arial" pitchFamily="34" charset="0"/>
            </a:endParaRPr>
          </a:p>
        </p:txBody>
      </p:sp>
      <p:sp>
        <p:nvSpPr>
          <p:cNvPr id="15" name="Rounded Rectangle 14"/>
          <p:cNvSpPr/>
          <p:nvPr/>
        </p:nvSpPr>
        <p:spPr>
          <a:xfrm>
            <a:off x="683568" y="3284984"/>
            <a:ext cx="1944216" cy="72008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Staging</a:t>
            </a:r>
            <a:endParaRPr lang="en-IN" sz="3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714348" y="642918"/>
            <a:ext cx="7643866" cy="1323439"/>
          </a:xfrm>
          <a:prstGeom prst="rect">
            <a:avLst/>
          </a:prstGeom>
          <a:noFill/>
        </p:spPr>
        <p:txBody>
          <a:bodyPr wrap="square" rtlCol="0">
            <a:spAutoFit/>
          </a:bodyPr>
          <a:lstStyle/>
          <a:p>
            <a:pPr algn="ctr"/>
            <a:r>
              <a:rPr lang="en-US" sz="4000" dirty="0" smtClean="0">
                <a:latin typeface="Algerian" pitchFamily="82" charset="0"/>
              </a:rPr>
              <a:t>Steps  for deploy a static website on </a:t>
            </a:r>
            <a:r>
              <a:rPr lang="en-US" sz="4000" dirty="0" err="1" smtClean="0">
                <a:latin typeface="Algerian" pitchFamily="82" charset="0"/>
              </a:rPr>
              <a:t>aws</a:t>
            </a:r>
            <a:endParaRPr lang="en-US" sz="4000" dirty="0">
              <a:latin typeface="Algerian" pitchFamily="82" charset="0"/>
            </a:endParaRPr>
          </a:p>
        </p:txBody>
      </p:sp>
      <p:sp>
        <p:nvSpPr>
          <p:cNvPr id="4" name="TextBox 3"/>
          <p:cNvSpPr txBox="1"/>
          <p:nvPr/>
        </p:nvSpPr>
        <p:spPr>
          <a:xfrm>
            <a:off x="500034" y="2143116"/>
            <a:ext cx="8072494" cy="5940088"/>
          </a:xfrm>
          <a:prstGeom prst="rect">
            <a:avLst/>
          </a:prstGeom>
          <a:noFill/>
        </p:spPr>
        <p:txBody>
          <a:bodyPr wrap="square" rtlCol="0">
            <a:spAutoFit/>
          </a:bodyPr>
          <a:lstStyle/>
          <a:p>
            <a:r>
              <a:rPr lang="en-US" sz="3600" b="1" dirty="0" smtClean="0"/>
              <a:t>Step 1: Create a bucket.</a:t>
            </a:r>
          </a:p>
          <a:p>
            <a:r>
              <a:rPr lang="en-US" sz="3600" b="1" dirty="0" smtClean="0"/>
              <a:t>                * To </a:t>
            </a:r>
            <a:r>
              <a:rPr lang="en-US" sz="3600" b="1" dirty="0" err="1" smtClean="0"/>
              <a:t>creat</a:t>
            </a:r>
            <a:r>
              <a:rPr lang="en-US" sz="3600" b="1" dirty="0" smtClean="0"/>
              <a:t> a s3 bucket</a:t>
            </a:r>
          </a:p>
          <a:p>
            <a:endParaRPr lang="en-US" sz="3600" b="1" dirty="0" smtClean="0"/>
          </a:p>
          <a:p>
            <a:pPr marL="857250" indent="-857250">
              <a:buFont typeface="+mj-lt"/>
              <a:buAutoNum type="romanUcPeriod"/>
            </a:pPr>
            <a:r>
              <a:rPr lang="en-US" sz="2800" dirty="0" smtClean="0">
                <a:latin typeface="Aparajita" pitchFamily="34" charset="0"/>
                <a:cs typeface="Aparajita" pitchFamily="34" charset="0"/>
              </a:rPr>
              <a:t>Sign in to the AWS Management Console and open the Amazon S3 console at </a:t>
            </a:r>
            <a:r>
              <a:rPr lang="en-US" sz="2800" u="sng" dirty="0" smtClean="0">
                <a:latin typeface="Aparajita" pitchFamily="34" charset="0"/>
                <a:cs typeface="Aparajita" pitchFamily="34" charset="0"/>
                <a:hlinkClick r:id="rId3"/>
              </a:rPr>
              <a:t>https://console.aws.amazon.com/s3/</a:t>
            </a:r>
            <a:endParaRPr lang="en-US" sz="2800" u="sng" dirty="0" smtClean="0">
              <a:latin typeface="Aparajita" pitchFamily="34" charset="0"/>
              <a:cs typeface="Aparajita" pitchFamily="34" charset="0"/>
            </a:endParaRPr>
          </a:p>
          <a:p>
            <a:pPr marL="857250" indent="-857250">
              <a:buFont typeface="+mj-lt"/>
              <a:buAutoNum type="romanUcPeriod"/>
            </a:pPr>
            <a:r>
              <a:rPr lang="en-US" sz="2800" dirty="0" smtClean="0">
                <a:latin typeface="Aparajita" pitchFamily="34" charset="0"/>
                <a:cs typeface="Aparajita" pitchFamily="34" charset="0"/>
              </a:rPr>
              <a:t>Choose </a:t>
            </a:r>
            <a:r>
              <a:rPr lang="en-US" sz="2800" b="1" dirty="0" smtClean="0">
                <a:latin typeface="Aparajita" pitchFamily="34" charset="0"/>
                <a:cs typeface="Aparajita" pitchFamily="34" charset="0"/>
              </a:rPr>
              <a:t>Create bucket</a:t>
            </a:r>
            <a:r>
              <a:rPr lang="en-US" sz="2800" dirty="0" smtClean="0">
                <a:latin typeface="Aparajita" pitchFamily="34" charset="0"/>
                <a:cs typeface="Aparajita" pitchFamily="34" charset="0"/>
              </a:rPr>
              <a:t>.</a:t>
            </a:r>
          </a:p>
          <a:p>
            <a:pPr marL="857250" indent="-857250">
              <a:buFont typeface="+mj-lt"/>
              <a:buAutoNum type="romanUcPeriod"/>
            </a:pPr>
            <a:r>
              <a:rPr lang="en-US" sz="2800" dirty="0" smtClean="0">
                <a:latin typeface="Aparajita" pitchFamily="34" charset="0"/>
                <a:cs typeface="Aparajita" pitchFamily="34" charset="0"/>
              </a:rPr>
              <a:t>Enter the </a:t>
            </a:r>
            <a:r>
              <a:rPr lang="en-US" sz="2800" b="1" dirty="0" smtClean="0">
                <a:latin typeface="Aparajita" pitchFamily="34" charset="0"/>
                <a:cs typeface="Aparajita" pitchFamily="34" charset="0"/>
              </a:rPr>
              <a:t>Bucket name</a:t>
            </a:r>
            <a:r>
              <a:rPr lang="en-US" sz="2800" dirty="0" smtClean="0">
                <a:latin typeface="Aparajita" pitchFamily="34" charset="0"/>
                <a:cs typeface="Aparajita" pitchFamily="34" charset="0"/>
              </a:rPr>
              <a:t> (for example, example.com).</a:t>
            </a:r>
          </a:p>
          <a:p>
            <a:pPr marL="857250" indent="-857250">
              <a:buFont typeface="+mj-lt"/>
              <a:buAutoNum type="romanUcPeriod"/>
            </a:pPr>
            <a:r>
              <a:rPr lang="en-US" sz="2800" dirty="0" smtClean="0">
                <a:latin typeface="Aparajita" pitchFamily="34" charset="0"/>
                <a:cs typeface="Aparajita" pitchFamily="34" charset="0"/>
              </a:rPr>
              <a:t>Choose the Region where you want to create the bucket.</a:t>
            </a:r>
          </a:p>
          <a:p>
            <a:pPr marL="857250" indent="-857250">
              <a:buFont typeface="+mj-lt"/>
              <a:buAutoNum type="romanUcPeriod"/>
            </a:pPr>
            <a:r>
              <a:rPr lang="en-US" sz="2800" dirty="0" smtClean="0"/>
              <a:t> </a:t>
            </a:r>
            <a:r>
              <a:rPr lang="en-US" sz="2800" dirty="0" smtClean="0">
                <a:latin typeface="Aparajita" pitchFamily="34" charset="0"/>
                <a:cs typeface="Aparajita" pitchFamily="34" charset="0"/>
              </a:rPr>
              <a:t>Now choose the </a:t>
            </a:r>
            <a:r>
              <a:rPr lang="en-US" sz="2800" dirty="0" err="1" smtClean="0">
                <a:latin typeface="Aparajita" pitchFamily="34" charset="0"/>
                <a:cs typeface="Aparajita" pitchFamily="34" charset="0"/>
              </a:rPr>
              <a:t>creat</a:t>
            </a:r>
            <a:r>
              <a:rPr lang="en-US" sz="2800" dirty="0" smtClean="0">
                <a:latin typeface="Aparajita" pitchFamily="34" charset="0"/>
                <a:cs typeface="Aparajita" pitchFamily="34" charset="0"/>
              </a:rPr>
              <a:t> button.</a:t>
            </a:r>
          </a:p>
          <a:p>
            <a:pPr marL="857250" indent="-857250">
              <a:buFont typeface="+mj-lt"/>
              <a:buAutoNum type="romanUcPeriod"/>
            </a:pPr>
            <a:endParaRPr lang="en-US" sz="2800" b="1" dirty="0" smtClean="0">
              <a:latin typeface="Aparajita" pitchFamily="34" charset="0"/>
              <a:cs typeface="Aparajita" pitchFamily="34" charset="0"/>
            </a:endParaRPr>
          </a:p>
          <a:p>
            <a:endParaRPr lang="en-US" sz="3600" b="1" dirty="0" smtClean="0"/>
          </a:p>
          <a:p>
            <a:endParaRPr lang="en-US" sz="3600" dirty="0"/>
          </a:p>
        </p:txBody>
      </p:sp>
      <p:sp>
        <p:nvSpPr>
          <p:cNvPr id="1025" name="Rectangle 1"/>
          <p:cNvSpPr>
            <a:spLocks noChangeArrowheads="1"/>
          </p:cNvSpPr>
          <p:nvPr/>
        </p:nvSpPr>
        <p:spPr bwMode="auto">
          <a:xfrm>
            <a:off x="0" y="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214282" y="285728"/>
            <a:ext cx="8501122" cy="6924973"/>
          </a:xfrm>
          <a:prstGeom prst="rect">
            <a:avLst/>
          </a:prstGeom>
          <a:noFill/>
        </p:spPr>
        <p:txBody>
          <a:bodyPr wrap="square" rtlCol="0">
            <a:spAutoFit/>
          </a:bodyPr>
          <a:lstStyle/>
          <a:p>
            <a:endParaRPr lang="en-US" sz="3200" b="1" dirty="0" smtClean="0">
              <a:latin typeface="Aparajita" pitchFamily="34" charset="0"/>
              <a:cs typeface="Aparajita" pitchFamily="34" charset="0"/>
            </a:endParaRPr>
          </a:p>
          <a:p>
            <a:r>
              <a:rPr lang="en-US" sz="4000" b="1" dirty="0" smtClean="0">
                <a:latin typeface="Aparajita" pitchFamily="34" charset="0"/>
                <a:cs typeface="Aparajita" pitchFamily="34" charset="0"/>
              </a:rPr>
              <a:t>Step 2: Enable static website hosting.</a:t>
            </a:r>
          </a:p>
          <a:p>
            <a:r>
              <a:rPr lang="en-US" sz="2800" dirty="0" smtClean="0">
                <a:latin typeface="Aparajita" pitchFamily="34" charset="0"/>
                <a:cs typeface="Aparajita" pitchFamily="34" charset="0"/>
              </a:rPr>
              <a:t>*After you create a bucket, you can enable static website hosting for your bucket. You can create a new bucket or use an existing bucket.*</a:t>
            </a:r>
          </a:p>
          <a:p>
            <a:pPr>
              <a:buFont typeface="Arial" pitchFamily="34" charset="0"/>
              <a:buChar char="•"/>
            </a:pPr>
            <a:r>
              <a:rPr lang="en-US" sz="3200" dirty="0" smtClean="0">
                <a:latin typeface="Aparajita" pitchFamily="34" charset="0"/>
                <a:cs typeface="Aparajita" pitchFamily="34" charset="0"/>
              </a:rPr>
              <a:t>   In the </a:t>
            </a:r>
            <a:r>
              <a:rPr lang="en-US" sz="3200" b="1" dirty="0" smtClean="0">
                <a:latin typeface="Aparajita" pitchFamily="34" charset="0"/>
                <a:cs typeface="Aparajita" pitchFamily="34" charset="0"/>
              </a:rPr>
              <a:t>Buckets</a:t>
            </a:r>
            <a:r>
              <a:rPr lang="en-US" sz="3200" dirty="0" smtClean="0">
                <a:latin typeface="Aparajita" pitchFamily="34" charset="0"/>
                <a:cs typeface="Aparajita" pitchFamily="34" charset="0"/>
              </a:rPr>
              <a:t> list, choose the name of the bucket that you</a:t>
            </a:r>
          </a:p>
          <a:p>
            <a:r>
              <a:rPr lang="en-US" sz="3200" dirty="0" smtClean="0">
                <a:latin typeface="Aparajita" pitchFamily="34" charset="0"/>
                <a:cs typeface="Aparajita" pitchFamily="34" charset="0"/>
              </a:rPr>
              <a:t>       want to enable static website hosting for.</a:t>
            </a:r>
          </a:p>
          <a:p>
            <a:pPr>
              <a:buFont typeface="Arial" pitchFamily="34" charset="0"/>
              <a:buChar char="•"/>
            </a:pPr>
            <a:r>
              <a:rPr lang="en-US" sz="3200" dirty="0" smtClean="0">
                <a:latin typeface="Aparajita" pitchFamily="34" charset="0"/>
                <a:cs typeface="Aparajita" pitchFamily="34" charset="0"/>
              </a:rPr>
              <a:t>  Choose </a:t>
            </a:r>
            <a:r>
              <a:rPr lang="en-US" sz="3200" b="1" dirty="0" smtClean="0">
                <a:latin typeface="Aparajita" pitchFamily="34" charset="0"/>
                <a:cs typeface="Aparajita" pitchFamily="34" charset="0"/>
              </a:rPr>
              <a:t>Properties</a:t>
            </a:r>
            <a:r>
              <a:rPr lang="en-US" sz="3200" dirty="0" smtClean="0">
                <a:latin typeface="Aparajita" pitchFamily="34" charset="0"/>
                <a:cs typeface="Aparajita" pitchFamily="34" charset="0"/>
              </a:rPr>
              <a:t>.</a:t>
            </a:r>
          </a:p>
          <a:p>
            <a:pPr>
              <a:buFont typeface="Arial" pitchFamily="34" charset="0"/>
              <a:buChar char="•"/>
            </a:pPr>
            <a:r>
              <a:rPr lang="en-US" sz="3200" dirty="0" smtClean="0">
                <a:latin typeface="Aparajita" pitchFamily="34" charset="0"/>
                <a:cs typeface="Aparajita" pitchFamily="34" charset="0"/>
              </a:rPr>
              <a:t>  Under </a:t>
            </a:r>
            <a:r>
              <a:rPr lang="en-US" sz="3200" b="1" dirty="0" smtClean="0">
                <a:latin typeface="Aparajita" pitchFamily="34" charset="0"/>
                <a:cs typeface="Aparajita" pitchFamily="34" charset="0"/>
              </a:rPr>
              <a:t>Static website hosting</a:t>
            </a:r>
            <a:r>
              <a:rPr lang="en-US" sz="3200" dirty="0" smtClean="0">
                <a:latin typeface="Aparajita" pitchFamily="34" charset="0"/>
                <a:cs typeface="Aparajita" pitchFamily="34" charset="0"/>
              </a:rPr>
              <a:t>, choose </a:t>
            </a:r>
            <a:r>
              <a:rPr lang="en-US" sz="3200" b="1" dirty="0" smtClean="0">
                <a:latin typeface="Aparajita" pitchFamily="34" charset="0"/>
                <a:cs typeface="Aparajita" pitchFamily="34" charset="0"/>
              </a:rPr>
              <a:t>Edit</a:t>
            </a:r>
            <a:r>
              <a:rPr lang="en-US" sz="3200" dirty="0" smtClean="0">
                <a:latin typeface="Aparajita" pitchFamily="34" charset="0"/>
                <a:cs typeface="Aparajita" pitchFamily="34" charset="0"/>
              </a:rPr>
              <a:t>.</a:t>
            </a:r>
          </a:p>
          <a:p>
            <a:pPr>
              <a:buFont typeface="Arial" pitchFamily="34" charset="0"/>
              <a:buChar char="•"/>
            </a:pPr>
            <a:r>
              <a:rPr lang="en-US" sz="3200" dirty="0" smtClean="0">
                <a:latin typeface="Aparajita" pitchFamily="34" charset="0"/>
                <a:cs typeface="Aparajita" pitchFamily="34" charset="0"/>
              </a:rPr>
              <a:t>  Choose </a:t>
            </a:r>
            <a:r>
              <a:rPr lang="en-US" sz="3200" b="1" dirty="0" smtClean="0">
                <a:latin typeface="Aparajita" pitchFamily="34" charset="0"/>
                <a:cs typeface="Aparajita" pitchFamily="34" charset="0"/>
              </a:rPr>
              <a:t>Use this bucket to host a website</a:t>
            </a:r>
            <a:r>
              <a:rPr lang="en-US" sz="3200" dirty="0" smtClean="0">
                <a:latin typeface="Aparajita" pitchFamily="34" charset="0"/>
                <a:cs typeface="Aparajita" pitchFamily="34" charset="0"/>
              </a:rPr>
              <a:t>.</a:t>
            </a:r>
          </a:p>
          <a:p>
            <a:pPr>
              <a:buFont typeface="Arial" pitchFamily="34" charset="0"/>
              <a:buChar char="•"/>
            </a:pPr>
            <a:r>
              <a:rPr lang="en-US" sz="3200" dirty="0" smtClean="0">
                <a:latin typeface="Aparajita" pitchFamily="34" charset="0"/>
                <a:cs typeface="Aparajita" pitchFamily="34" charset="0"/>
              </a:rPr>
              <a:t>  Under </a:t>
            </a:r>
            <a:r>
              <a:rPr lang="en-US" sz="3200" b="1" dirty="0" smtClean="0">
                <a:latin typeface="Aparajita" pitchFamily="34" charset="0"/>
                <a:cs typeface="Aparajita" pitchFamily="34" charset="0"/>
              </a:rPr>
              <a:t>Static website hosting</a:t>
            </a:r>
            <a:r>
              <a:rPr lang="en-US" sz="3200" dirty="0" smtClean="0">
                <a:latin typeface="Aparajita" pitchFamily="34" charset="0"/>
                <a:cs typeface="Aparajita" pitchFamily="34" charset="0"/>
              </a:rPr>
              <a:t>, choose </a:t>
            </a:r>
            <a:r>
              <a:rPr lang="en-US" sz="3200" b="1" dirty="0" smtClean="0">
                <a:latin typeface="Aparajita" pitchFamily="34" charset="0"/>
                <a:cs typeface="Aparajita" pitchFamily="34" charset="0"/>
              </a:rPr>
              <a:t>Enable</a:t>
            </a:r>
            <a:r>
              <a:rPr lang="en-US" sz="3200" dirty="0" smtClean="0">
                <a:latin typeface="Aparajita" pitchFamily="34" charset="0"/>
                <a:cs typeface="Aparajita" pitchFamily="34" charset="0"/>
              </a:rPr>
              <a:t>.</a:t>
            </a:r>
          </a:p>
          <a:p>
            <a:pPr>
              <a:buFont typeface="Arial" pitchFamily="34" charset="0"/>
              <a:buChar char="•"/>
            </a:pPr>
            <a:r>
              <a:rPr lang="en-US" sz="3200" dirty="0" smtClean="0">
                <a:latin typeface="Aparajita" pitchFamily="34" charset="0"/>
                <a:cs typeface="Aparajita" pitchFamily="34" charset="0"/>
              </a:rPr>
              <a:t>  In </a:t>
            </a:r>
            <a:r>
              <a:rPr lang="en-US" sz="3200" b="1" dirty="0" smtClean="0">
                <a:latin typeface="Aparajita" pitchFamily="34" charset="0"/>
                <a:cs typeface="Aparajita" pitchFamily="34" charset="0"/>
              </a:rPr>
              <a:t>Index document</a:t>
            </a:r>
            <a:r>
              <a:rPr lang="en-US" sz="3200" dirty="0" smtClean="0">
                <a:latin typeface="Aparajita" pitchFamily="34" charset="0"/>
                <a:cs typeface="Aparajita" pitchFamily="34" charset="0"/>
              </a:rPr>
              <a:t>, enter the file name of the index </a:t>
            </a:r>
          </a:p>
          <a:p>
            <a:r>
              <a:rPr lang="en-US" sz="3200" dirty="0" smtClean="0">
                <a:latin typeface="Aparajita" pitchFamily="34" charset="0"/>
                <a:cs typeface="Aparajita" pitchFamily="34" charset="0"/>
              </a:rPr>
              <a:t>       document, typically index.html.</a:t>
            </a:r>
          </a:p>
          <a:p>
            <a:endParaRPr lang="en-US" sz="3200" dirty="0" smtClean="0">
              <a:latin typeface="Aparajita" pitchFamily="34" charset="0"/>
              <a:cs typeface="Aparajita" pitchFamily="34" charset="0"/>
            </a:endParaRPr>
          </a:p>
          <a:p>
            <a:endParaRPr lang="en-US" sz="28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shi.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14282" y="214290"/>
            <a:ext cx="8715436" cy="6924973"/>
          </a:xfrm>
          <a:prstGeom prst="rect">
            <a:avLst/>
          </a:prstGeom>
          <a:noFill/>
        </p:spPr>
        <p:txBody>
          <a:bodyPr wrap="square" rtlCol="0">
            <a:spAutoFit/>
          </a:bodyPr>
          <a:lstStyle/>
          <a:p>
            <a:pPr>
              <a:buFont typeface="Arial" pitchFamily="34" charset="0"/>
              <a:buChar char="•"/>
            </a:pPr>
            <a:r>
              <a:rPr lang="en-US" dirty="0" smtClean="0"/>
              <a:t>  </a:t>
            </a:r>
            <a:r>
              <a:rPr lang="en-US" sz="2800" dirty="0" smtClean="0">
                <a:latin typeface="Aparajita" pitchFamily="34" charset="0"/>
                <a:cs typeface="Aparajita" pitchFamily="34" charset="0"/>
              </a:rPr>
              <a:t>Choose </a:t>
            </a:r>
            <a:r>
              <a:rPr lang="en-US" sz="2800" b="1" dirty="0" smtClean="0">
                <a:latin typeface="Aparajita" pitchFamily="34" charset="0"/>
                <a:cs typeface="Aparajita" pitchFamily="34" charset="0"/>
              </a:rPr>
              <a:t>Save changes</a:t>
            </a:r>
            <a:r>
              <a:rPr lang="en-US" sz="2800" dirty="0" smtClean="0">
                <a:latin typeface="Aparajita" pitchFamily="34" charset="0"/>
                <a:cs typeface="Aparajita" pitchFamily="34" charset="0"/>
              </a:rPr>
              <a:t>.</a:t>
            </a:r>
          </a:p>
          <a:p>
            <a:pPr>
              <a:buFont typeface="Arial" pitchFamily="34" charset="0"/>
              <a:buChar char="•"/>
            </a:pPr>
            <a:r>
              <a:rPr lang="en-US" sz="2800" dirty="0" smtClean="0">
                <a:latin typeface="Aparajita" pitchFamily="34" charset="0"/>
                <a:cs typeface="Aparajita" pitchFamily="34" charset="0"/>
              </a:rPr>
              <a:t>  Under </a:t>
            </a:r>
            <a:r>
              <a:rPr lang="en-US" sz="2800" b="1" dirty="0" smtClean="0">
                <a:latin typeface="Aparajita" pitchFamily="34" charset="0"/>
                <a:cs typeface="Aparajita" pitchFamily="34" charset="0"/>
              </a:rPr>
              <a:t>Static website hosting</a:t>
            </a:r>
            <a:r>
              <a:rPr lang="en-US" sz="2800" dirty="0" smtClean="0">
                <a:latin typeface="Aparajita" pitchFamily="34" charset="0"/>
                <a:cs typeface="Aparajita" pitchFamily="34" charset="0"/>
              </a:rPr>
              <a:t>, note the </a:t>
            </a:r>
            <a:r>
              <a:rPr lang="en-US" sz="2800" b="1" dirty="0" smtClean="0">
                <a:latin typeface="Aparajita" pitchFamily="34" charset="0"/>
                <a:cs typeface="Aparajita" pitchFamily="34" charset="0"/>
              </a:rPr>
              <a:t>Endpoint</a:t>
            </a:r>
            <a:r>
              <a:rPr lang="en-US" sz="2800" dirty="0" smtClean="0">
                <a:latin typeface="Aparajita" pitchFamily="34" charset="0"/>
                <a:cs typeface="Aparajita" pitchFamily="34" charset="0"/>
              </a:rPr>
              <a:t>.</a:t>
            </a:r>
          </a:p>
          <a:p>
            <a:r>
              <a:rPr lang="en-US" sz="2800" dirty="0" smtClean="0">
                <a:latin typeface="Aparajita" pitchFamily="34" charset="0"/>
                <a:cs typeface="Aparajita" pitchFamily="34" charset="0"/>
              </a:rPr>
              <a:t>   The </a:t>
            </a:r>
            <a:r>
              <a:rPr lang="en-US" sz="2800" b="1" dirty="0" smtClean="0">
                <a:latin typeface="Aparajita" pitchFamily="34" charset="0"/>
                <a:cs typeface="Aparajita" pitchFamily="34" charset="0"/>
              </a:rPr>
              <a:t>Endpoint</a:t>
            </a:r>
            <a:r>
              <a:rPr lang="en-US" sz="2800" dirty="0" smtClean="0">
                <a:latin typeface="Aparajita" pitchFamily="34" charset="0"/>
                <a:cs typeface="Aparajita" pitchFamily="34" charset="0"/>
              </a:rPr>
              <a:t> is the Amazon S3 website endpoint for your bucket.  </a:t>
            </a:r>
          </a:p>
          <a:p>
            <a:r>
              <a:rPr lang="en-US" sz="2800" dirty="0" smtClean="0">
                <a:latin typeface="Aparajita" pitchFamily="34" charset="0"/>
                <a:cs typeface="Aparajita" pitchFamily="34" charset="0"/>
              </a:rPr>
              <a:t>     After you finish configuring your bucket as a static website, you can</a:t>
            </a:r>
          </a:p>
          <a:p>
            <a:r>
              <a:rPr lang="en-US" sz="2800" dirty="0" smtClean="0">
                <a:latin typeface="Aparajita" pitchFamily="34" charset="0"/>
                <a:cs typeface="Aparajita" pitchFamily="34" charset="0"/>
              </a:rPr>
              <a:t>    use this endpoint to test your website</a:t>
            </a:r>
            <a:r>
              <a:rPr lang="en-US" sz="2800" dirty="0" smtClean="0"/>
              <a:t>.</a:t>
            </a:r>
          </a:p>
          <a:p>
            <a:endParaRPr lang="en-US" sz="2800" dirty="0" smtClean="0"/>
          </a:p>
          <a:p>
            <a:r>
              <a:rPr lang="en-US" sz="4000" b="1" dirty="0" smtClean="0">
                <a:latin typeface="Aparajita" pitchFamily="34" charset="0"/>
                <a:cs typeface="Aparajita" pitchFamily="34" charset="0"/>
              </a:rPr>
              <a:t>  Step 3: Edit Block Public Access settings</a:t>
            </a:r>
          </a:p>
          <a:p>
            <a:pPr lvl="1">
              <a:buFont typeface="Arial" pitchFamily="34" charset="0"/>
              <a:buChar char="•"/>
            </a:pPr>
            <a:r>
              <a:rPr lang="en-US" sz="4000" b="1" dirty="0" smtClean="0">
                <a:latin typeface="Aparajita" pitchFamily="34" charset="0"/>
                <a:cs typeface="Aparajita" pitchFamily="34" charset="0"/>
              </a:rPr>
              <a:t>  </a:t>
            </a:r>
            <a:r>
              <a:rPr lang="en-US" sz="2800" dirty="0" smtClean="0">
                <a:latin typeface="Aparajita" pitchFamily="34" charset="0"/>
                <a:cs typeface="Aparajita" pitchFamily="34" charset="0"/>
              </a:rPr>
              <a:t>Open the Amazon S3 console </a:t>
            </a:r>
          </a:p>
          <a:p>
            <a:pPr lvl="1"/>
            <a:r>
              <a:rPr lang="en-US" sz="2800" dirty="0" smtClean="0">
                <a:latin typeface="Aparajita" pitchFamily="34" charset="0"/>
                <a:cs typeface="Aparajita" pitchFamily="34" charset="0"/>
              </a:rPr>
              <a:t>   at </a:t>
            </a:r>
            <a:r>
              <a:rPr lang="en-US" sz="2800" dirty="0" smtClean="0">
                <a:latin typeface="Aparajita" pitchFamily="34" charset="0"/>
                <a:cs typeface="Aparajita" pitchFamily="34" charset="0"/>
                <a:hlinkClick r:id="rId3"/>
              </a:rPr>
              <a:t>https://console.aws.amazon.com/s3/</a:t>
            </a:r>
            <a:r>
              <a:rPr lang="en-US" sz="2800" dirty="0" smtClean="0">
                <a:latin typeface="Aparajita" pitchFamily="34" charset="0"/>
                <a:cs typeface="Aparajita" pitchFamily="34" charset="0"/>
              </a:rPr>
              <a:t>.</a:t>
            </a:r>
          </a:p>
          <a:p>
            <a:pPr lvl="1">
              <a:buFont typeface="Arial" pitchFamily="34" charset="0"/>
              <a:buChar char="•"/>
            </a:pPr>
            <a:r>
              <a:rPr lang="en-US" sz="2800" dirty="0" smtClean="0">
                <a:latin typeface="Aparajita" pitchFamily="34" charset="0"/>
                <a:cs typeface="Aparajita" pitchFamily="34" charset="0"/>
              </a:rPr>
              <a:t>    Choose the name of the bucket that you have</a:t>
            </a:r>
          </a:p>
          <a:p>
            <a:pPr lvl="1"/>
            <a:r>
              <a:rPr lang="en-US" sz="2800" dirty="0" smtClean="0">
                <a:latin typeface="Aparajita" pitchFamily="34" charset="0"/>
                <a:cs typeface="Aparajita" pitchFamily="34" charset="0"/>
              </a:rPr>
              <a:t>     configured as a static website.</a:t>
            </a:r>
          </a:p>
          <a:p>
            <a:pPr lvl="1">
              <a:buFont typeface="Arial" pitchFamily="34" charset="0"/>
              <a:buChar char="•"/>
            </a:pPr>
            <a:r>
              <a:rPr lang="en-US" sz="2800" dirty="0" smtClean="0">
                <a:latin typeface="Aparajita" pitchFamily="34" charset="0"/>
                <a:cs typeface="Aparajita" pitchFamily="34" charset="0"/>
              </a:rPr>
              <a:t>     Choose </a:t>
            </a:r>
            <a:r>
              <a:rPr lang="en-US" sz="2800" b="1" dirty="0" smtClean="0">
                <a:latin typeface="Aparajita" pitchFamily="34" charset="0"/>
                <a:cs typeface="Aparajita" pitchFamily="34" charset="0"/>
              </a:rPr>
              <a:t>Permissions</a:t>
            </a:r>
            <a:r>
              <a:rPr lang="en-US" sz="2800" dirty="0" smtClean="0">
                <a:latin typeface="Aparajita" pitchFamily="34" charset="0"/>
                <a:cs typeface="Aparajita" pitchFamily="34" charset="0"/>
              </a:rPr>
              <a:t>.</a:t>
            </a:r>
          </a:p>
          <a:p>
            <a:pPr lvl="1">
              <a:buFont typeface="Arial" pitchFamily="34" charset="0"/>
              <a:buChar char="•"/>
            </a:pPr>
            <a:r>
              <a:rPr lang="en-US" sz="2800" dirty="0" smtClean="0">
                <a:latin typeface="Aparajita" pitchFamily="34" charset="0"/>
                <a:cs typeface="Aparajita" pitchFamily="34" charset="0"/>
              </a:rPr>
              <a:t>    Under </a:t>
            </a:r>
            <a:r>
              <a:rPr lang="en-US" sz="2800" b="1" dirty="0" smtClean="0">
                <a:latin typeface="Aparajita" pitchFamily="34" charset="0"/>
                <a:cs typeface="Aparajita" pitchFamily="34" charset="0"/>
              </a:rPr>
              <a:t>Block public access (bucket settings)</a:t>
            </a:r>
            <a:r>
              <a:rPr lang="en-US" sz="2800" dirty="0" smtClean="0">
                <a:latin typeface="Aparajita" pitchFamily="34" charset="0"/>
                <a:cs typeface="Aparajita" pitchFamily="34" charset="0"/>
              </a:rPr>
              <a:t>,   </a:t>
            </a:r>
          </a:p>
          <a:p>
            <a:pPr lvl="1"/>
            <a:r>
              <a:rPr lang="en-US" sz="2800" dirty="0" smtClean="0">
                <a:latin typeface="Aparajita" pitchFamily="34" charset="0"/>
                <a:cs typeface="Aparajita" pitchFamily="34" charset="0"/>
              </a:rPr>
              <a:t>       choose </a:t>
            </a:r>
            <a:r>
              <a:rPr lang="en-US" sz="2800" b="1" dirty="0" smtClean="0">
                <a:latin typeface="Aparajita" pitchFamily="34" charset="0"/>
                <a:cs typeface="Aparajita" pitchFamily="34" charset="0"/>
              </a:rPr>
              <a:t>Edit</a:t>
            </a:r>
            <a:r>
              <a:rPr lang="en-US" sz="2800" dirty="0" smtClean="0">
                <a:latin typeface="Aparajita" pitchFamily="34" charset="0"/>
                <a:cs typeface="Aparajita" pitchFamily="34" charset="0"/>
              </a:rPr>
              <a:t>.</a:t>
            </a:r>
            <a:endParaRPr lang="en-US" sz="2800" b="1" dirty="0" smtClean="0">
              <a:latin typeface="Aparajita" pitchFamily="34" charset="0"/>
              <a:cs typeface="Aparajita" pitchFamily="34" charset="0"/>
            </a:endParaRPr>
          </a:p>
          <a:p>
            <a:pPr>
              <a:buFont typeface="Arial" pitchFamily="34" charset="0"/>
              <a:buChar char="•"/>
            </a:pPr>
            <a:endParaRPr lang="en-US" sz="2800"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708</Words>
  <Application>Microsoft Office PowerPoint</Application>
  <PresentationFormat>On-screen Show (4:3)</PresentationFormat>
  <Paragraphs>245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dc:creator>
  <cp:lastModifiedBy>Dell</cp:lastModifiedBy>
  <cp:revision>8</cp:revision>
  <dcterms:created xsi:type="dcterms:W3CDTF">2023-08-09T17:21:08Z</dcterms:created>
  <dcterms:modified xsi:type="dcterms:W3CDTF">2023-08-11T07:24:10Z</dcterms:modified>
</cp:coreProperties>
</file>