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6D3675-1D8E-4BCA-B6D6-7808D4495326}" type="datetimeFigureOut">
              <a:rPr lang="en-US" smtClean="0"/>
              <a:t>8/16/2016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1D66C-DD5C-45DC-BC0F-F9A5962C4D9B}" type="slidenum">
              <a:rPr lang="en-US" smtClean="0"/>
              <a:t>‹#›</a:t>
            </a:fld>
            <a:endParaRPr lang="en-US"/>
          </a:p>
        </p:txBody>
      </p:sp>
    </p:spTree>
    <p:extLst>
      <p:ext uri="{BB962C8B-B14F-4D97-AF65-F5344CB8AC3E}">
        <p14:creationId xmlns:p14="http://schemas.microsoft.com/office/powerpoint/2010/main" val="1245626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618DD9F0-91C6-41DA-A8AD-B559A36277C1}" type="slidenum">
              <a:rPr lang="en-US" smtClean="0"/>
              <a:pPr>
                <a:defRPr/>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8/16/2016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97342C-9B1D-47E6-9FA9-FC688FC86723}" type="slidenum">
              <a:rPr lang="en-US"/>
              <a:pPr>
                <a:defRPr/>
              </a:pPr>
              <a:t>‹#›</a:t>
            </a:fld>
            <a:endParaRPr lang="en-US" dirty="0"/>
          </a:p>
        </p:txBody>
      </p:sp>
    </p:spTree>
    <p:extLst>
      <p:ext uri="{BB962C8B-B14F-4D97-AF65-F5344CB8AC3E}">
        <p14:creationId xmlns:p14="http://schemas.microsoft.com/office/powerpoint/2010/main" val="2053345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A2B9A01-3D3C-4BE3-87B9-7DD33A59996A}" type="slidenum">
              <a:rPr lang="en-US"/>
              <a:pPr>
                <a:defRPr/>
              </a:pPr>
              <a:t>‹#›</a:t>
            </a:fld>
            <a:endParaRPr lang="en-US" dirty="0"/>
          </a:p>
        </p:txBody>
      </p:sp>
    </p:spTree>
    <p:extLst>
      <p:ext uri="{BB962C8B-B14F-4D97-AF65-F5344CB8AC3E}">
        <p14:creationId xmlns:p14="http://schemas.microsoft.com/office/powerpoint/2010/main" val="13071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8/16/2016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spcBef>
                <a:spcPts val="500"/>
              </a:spcBef>
              <a:spcAft>
                <a:spcPts val="500"/>
              </a:spcAft>
              <a:tabLst>
                <a:tab pos="1314450" algn="l"/>
              </a:tabLst>
            </a:pPr>
            <a:r>
              <a:rPr lang="en-US" altLang="en-US" dirty="0" smtClean="0"/>
              <a:t>Advanced Regular Expressions</a:t>
            </a:r>
            <a:br>
              <a:rPr lang="en-US" altLang="en-US" dirty="0" smtClean="0"/>
            </a:br>
            <a:r>
              <a:rPr lang="en-US" altLang="en-US" sz="1600" dirty="0" smtClean="0"/>
              <a:t/>
            </a:r>
            <a:br>
              <a:rPr lang="en-US" altLang="en-US" sz="1600" dirty="0" smtClean="0"/>
            </a:br>
            <a:endParaRPr lang="en-US" altLang="en-US" dirty="0" smtClean="0"/>
          </a:p>
        </p:txBody>
      </p:sp>
      <p:sp>
        <p:nvSpPr>
          <p:cNvPr id="3" name="Slide Number Placeholder 2"/>
          <p:cNvSpPr>
            <a:spLocks noGrp="1"/>
          </p:cNvSpPr>
          <p:nvPr>
            <p:ph type="sldNum" sz="quarter" idx="10"/>
          </p:nvPr>
        </p:nvSpPr>
        <p:spPr/>
        <p:txBody>
          <a:bodyPr/>
          <a:lstStyle/>
          <a:p>
            <a:pPr>
              <a:defRPr/>
            </a:pPr>
            <a:fld id="{40705A65-E254-4A64-908A-3E7EA7F444BE}" type="slidenum">
              <a:rPr lang="en-US" smtClean="0"/>
              <a:pPr>
                <a:defRPr/>
              </a:pPr>
              <a:t>1</a:t>
            </a:fld>
            <a:endParaRPr lang="en-US" dirty="0"/>
          </a:p>
        </p:txBody>
      </p:sp>
      <p:sp>
        <p:nvSpPr>
          <p:cNvPr id="18436" name="TextBox 3"/>
          <p:cNvSpPr txBox="1">
            <a:spLocks noChangeArrowheads="1"/>
          </p:cNvSpPr>
          <p:nvPr/>
        </p:nvSpPr>
        <p:spPr bwMode="auto">
          <a:xfrm>
            <a:off x="1658938" y="5380038"/>
            <a:ext cx="5961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eaLnBrk="1" hangingPunct="1"/>
            <a:r>
              <a:rPr lang="en-US" altLang="en-US">
                <a:solidFill>
                  <a:schemeClr val="bg1"/>
                </a:solidFill>
              </a:rPr>
              <a:t>	Presented by	: Manshi Sharma</a:t>
            </a:r>
          </a:p>
        </p:txBody>
      </p:sp>
    </p:spTree>
    <p:extLst>
      <p:ext uri="{BB962C8B-B14F-4D97-AF65-F5344CB8AC3E}">
        <p14:creationId xmlns:p14="http://schemas.microsoft.com/office/powerpoint/2010/main" val="1821904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Negative lookbehind (?&lt;!regex)</a:t>
            </a:r>
          </a:p>
        </p:txBody>
      </p:sp>
      <p:sp>
        <p:nvSpPr>
          <p:cNvPr id="3" name="Text Placeholder 2"/>
          <p:cNvSpPr>
            <a:spLocks noGrp="1"/>
          </p:cNvSpPr>
          <p:nvPr>
            <p:ph type="body" sz="half" idx="2"/>
          </p:nvPr>
        </p:nvSpPr>
        <p:spPr/>
        <p:txBody>
          <a:bodyPr/>
          <a:lstStyle/>
          <a:p>
            <a:pPr marL="0" indent="0">
              <a:defRPr/>
            </a:pPr>
            <a:r>
              <a:rPr lang="en-US" dirty="0"/>
              <a:t>Matches at a position if the pattern inside the </a:t>
            </a:r>
            <a:r>
              <a:rPr lang="en-US" dirty="0" err="1"/>
              <a:t>lookbehind</a:t>
            </a:r>
            <a:r>
              <a:rPr lang="en-US" dirty="0"/>
              <a:t> cannot be matched </a:t>
            </a:r>
            <a:r>
              <a:rPr lang="en-US" dirty="0" smtClean="0"/>
              <a:t>ending </a:t>
            </a:r>
            <a:r>
              <a:rPr lang="en-US" dirty="0"/>
              <a:t>at that position</a:t>
            </a:r>
            <a:r>
              <a:rPr lang="en-US" dirty="0" smtClean="0"/>
              <a:t>.</a:t>
            </a:r>
          </a:p>
          <a:p>
            <a:pPr marL="0" indent="0">
              <a:defRPr/>
            </a:pPr>
            <a:endParaRPr lang="en-US" dirty="0"/>
          </a:p>
          <a:p>
            <a:pPr marL="0" indent="0">
              <a:defRPr/>
            </a:pPr>
            <a:r>
              <a:rPr lang="en-US" dirty="0"/>
              <a:t>For example, </a:t>
            </a:r>
            <a:r>
              <a:rPr lang="en-US" dirty="0">
                <a:solidFill>
                  <a:schemeClr val="accent6">
                    <a:lumMod val="50000"/>
                  </a:schemeClr>
                </a:solidFill>
              </a:rPr>
              <a:t>(?&lt;!s)t </a:t>
            </a:r>
            <a:r>
              <a:rPr lang="en-US" dirty="0"/>
              <a:t>matches the second t in streets.</a:t>
            </a:r>
          </a:p>
          <a:p>
            <a:pPr marL="0" indent="0">
              <a:defRPr/>
            </a:pPr>
            <a:endParaRPr lang="en-US" dirty="0"/>
          </a:p>
          <a:p>
            <a:pPr marL="0" indent="0">
              <a:defRPr/>
            </a:pPr>
            <a:r>
              <a:rPr lang="en-US" dirty="0">
                <a:solidFill>
                  <a:schemeClr val="accent6">
                    <a:lumMod val="50000"/>
                  </a:schemeClr>
                </a:solidFill>
              </a:rPr>
              <a:t>Syntax : </a:t>
            </a:r>
            <a:r>
              <a:rPr lang="en-US" dirty="0" smtClean="0">
                <a:solidFill>
                  <a:schemeClr val="accent6">
                    <a:lumMod val="50000"/>
                  </a:schemeClr>
                </a:solidFill>
              </a:rPr>
              <a:t>(?&lt;!…)</a:t>
            </a:r>
            <a:endParaRPr lang="en-US" dirty="0">
              <a:solidFill>
                <a:schemeClr val="accent6">
                  <a:lumMod val="50000"/>
                </a:schemeClr>
              </a:solidFill>
            </a:endParaRPr>
          </a:p>
          <a:p>
            <a:pPr marL="0" indent="0">
              <a:defRPr/>
            </a:pPr>
            <a:endParaRPr lang="en-US" dirty="0"/>
          </a:p>
          <a:p>
            <a:pPr marL="0" indent="0">
              <a:defRPr/>
            </a:pPr>
            <a:r>
              <a:rPr lang="en-US" dirty="0" smtClean="0"/>
              <a:t>Example: Try yourself</a:t>
            </a:r>
            <a:endParaRPr lang="en-US" dirty="0"/>
          </a:p>
          <a:p>
            <a:pPr marL="0" indent="0">
              <a:defRPr/>
            </a:pPr>
            <a:endParaRPr lang="en-US" dirty="0"/>
          </a:p>
        </p:txBody>
      </p:sp>
      <p:sp>
        <p:nvSpPr>
          <p:cNvPr id="4" name="Slide Number Placeholder 3"/>
          <p:cNvSpPr>
            <a:spLocks noGrp="1"/>
          </p:cNvSpPr>
          <p:nvPr>
            <p:ph type="sldNum" sz="quarter" idx="10"/>
          </p:nvPr>
        </p:nvSpPr>
        <p:spPr/>
        <p:txBody>
          <a:bodyPr/>
          <a:lstStyle/>
          <a:p>
            <a:pPr>
              <a:defRPr/>
            </a:pPr>
            <a:fld id="{BCB147F9-18A0-4E50-B277-BA3EBEE9A6B2}" type="slidenum">
              <a:rPr lang="en-US" smtClean="0"/>
              <a:pPr>
                <a:defRPr/>
              </a:pPr>
              <a:t>10</a:t>
            </a:fld>
            <a:endParaRPr lang="en-US" dirty="0"/>
          </a:p>
        </p:txBody>
      </p:sp>
    </p:spTree>
    <p:extLst>
      <p:ext uri="{BB962C8B-B14F-4D97-AF65-F5344CB8AC3E}">
        <p14:creationId xmlns:p14="http://schemas.microsoft.com/office/powerpoint/2010/main" val="235036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Backreferences</a:t>
            </a:r>
          </a:p>
        </p:txBody>
      </p:sp>
      <p:sp>
        <p:nvSpPr>
          <p:cNvPr id="3" name="Text Placeholder 2"/>
          <p:cNvSpPr>
            <a:spLocks noGrp="1"/>
          </p:cNvSpPr>
          <p:nvPr>
            <p:ph type="body" sz="half" idx="2"/>
          </p:nvPr>
        </p:nvSpPr>
        <p:spPr/>
        <p:txBody>
          <a:bodyPr/>
          <a:lstStyle/>
          <a:p>
            <a:pPr marL="0" indent="0">
              <a:defRPr/>
            </a:pPr>
            <a:r>
              <a:rPr lang="en-US" dirty="0" err="1"/>
              <a:t>Backreferences</a:t>
            </a:r>
            <a:r>
              <a:rPr lang="en-US" dirty="0"/>
              <a:t> are simply matching variables that can be used inside a </a:t>
            </a:r>
            <a:r>
              <a:rPr lang="en-US" dirty="0" err="1"/>
              <a:t>regexp</a:t>
            </a:r>
            <a:r>
              <a:rPr lang="en-US" dirty="0"/>
              <a:t>. This is a really nice feature; what matches later in a </a:t>
            </a:r>
            <a:r>
              <a:rPr lang="en-US" dirty="0" err="1"/>
              <a:t>regexp</a:t>
            </a:r>
            <a:r>
              <a:rPr lang="en-US" dirty="0"/>
              <a:t> is made to depend on what matched earlier in the </a:t>
            </a:r>
            <a:r>
              <a:rPr lang="en-US" dirty="0" err="1"/>
              <a:t>regexp</a:t>
            </a:r>
            <a:r>
              <a:rPr lang="en-US" dirty="0" smtClean="0"/>
              <a:t>.</a:t>
            </a:r>
          </a:p>
          <a:p>
            <a:pPr marL="0" indent="0">
              <a:defRPr/>
            </a:pPr>
            <a:endParaRPr lang="en-US" dirty="0"/>
          </a:p>
          <a:p>
            <a:pPr marL="0" indent="0">
              <a:defRPr/>
            </a:pPr>
            <a:r>
              <a:rPr lang="en-US" dirty="0"/>
              <a:t>Closely associated with the matching variables $1 , $2 , ... are the </a:t>
            </a:r>
            <a:r>
              <a:rPr lang="en-US" dirty="0" err="1"/>
              <a:t>backreferences</a:t>
            </a:r>
            <a:r>
              <a:rPr lang="en-US" dirty="0"/>
              <a:t> \g1 , \g2 </a:t>
            </a:r>
            <a:r>
              <a:rPr lang="en-US" dirty="0" smtClean="0"/>
              <a:t>,...</a:t>
            </a:r>
          </a:p>
          <a:p>
            <a:pPr marL="0" indent="0">
              <a:defRPr/>
            </a:pPr>
            <a:endParaRPr lang="en-US" dirty="0"/>
          </a:p>
          <a:p>
            <a:pPr marL="0" indent="0">
              <a:defRPr/>
            </a:pPr>
            <a:r>
              <a:rPr lang="en-US" dirty="0" smtClean="0"/>
              <a:t>Example : </a:t>
            </a:r>
            <a:r>
              <a:rPr lang="en-US" dirty="0" smtClean="0">
                <a:solidFill>
                  <a:schemeClr val="accent6">
                    <a:lumMod val="50000"/>
                  </a:schemeClr>
                </a:solidFill>
              </a:rPr>
              <a:t>#backreferences.pl</a:t>
            </a:r>
            <a:endParaRPr lang="en-US"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B4E58095-4ECC-4060-BF3D-74AA034DED0F}" type="slidenum">
              <a:rPr lang="en-US" smtClean="0"/>
              <a:pPr>
                <a:defRPr/>
              </a:pPr>
              <a:t>11</a:t>
            </a:fld>
            <a:endParaRPr lang="en-US" dirty="0"/>
          </a:p>
        </p:txBody>
      </p:sp>
    </p:spTree>
    <p:extLst>
      <p:ext uri="{BB962C8B-B14F-4D97-AF65-F5344CB8AC3E}">
        <p14:creationId xmlns:p14="http://schemas.microsoft.com/office/powerpoint/2010/main" val="317452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b="1" smtClean="0"/>
              <a:t>Conditional (If-Then-Else) Patterns</a:t>
            </a:r>
            <a:br>
              <a:rPr lang="en-US" altLang="en-US" b="1" smtClean="0"/>
            </a:br>
            <a:endParaRPr lang="en-US" altLang="en-US" smtClean="0"/>
          </a:p>
        </p:txBody>
      </p:sp>
      <p:sp>
        <p:nvSpPr>
          <p:cNvPr id="3" name="Text Placeholder 2"/>
          <p:cNvSpPr>
            <a:spLocks noGrp="1"/>
          </p:cNvSpPr>
          <p:nvPr>
            <p:ph type="body" sz="half" idx="2"/>
          </p:nvPr>
        </p:nvSpPr>
        <p:spPr>
          <a:xfrm>
            <a:off x="1290638" y="1741488"/>
            <a:ext cx="7269162" cy="3611562"/>
          </a:xfrm>
        </p:spPr>
        <p:txBody>
          <a:bodyPr>
            <a:normAutofit lnSpcReduction="10000"/>
          </a:bodyPr>
          <a:lstStyle/>
          <a:p>
            <a:pPr marL="0" indent="0">
              <a:defRPr/>
            </a:pPr>
            <a:r>
              <a:rPr lang="en-US" dirty="0"/>
              <a:t>Regular expressions provide the functionality for checking certain conditions. The format is as follows</a:t>
            </a:r>
            <a:r>
              <a:rPr lang="en-US" dirty="0" smtClean="0"/>
              <a:t>:</a:t>
            </a:r>
          </a:p>
          <a:p>
            <a:pPr marL="0" indent="0">
              <a:defRPr/>
            </a:pPr>
            <a:endParaRPr lang="en-US" dirty="0" smtClean="0"/>
          </a:p>
          <a:p>
            <a:pPr marL="0" indent="0">
              <a:defRPr/>
            </a:pPr>
            <a:endParaRPr lang="en-US" dirty="0"/>
          </a:p>
          <a:p>
            <a:pPr marL="0" indent="0">
              <a:defRPr/>
            </a:pPr>
            <a:r>
              <a:rPr lang="en-US" dirty="0" smtClean="0"/>
              <a:t>Syntax :</a:t>
            </a:r>
          </a:p>
          <a:p>
            <a:pPr marL="0" indent="0">
              <a:defRPr/>
            </a:pPr>
            <a:endParaRPr lang="en-US" dirty="0"/>
          </a:p>
          <a:p>
            <a:pPr>
              <a:defRPr/>
            </a:pPr>
            <a:r>
              <a:rPr lang="en-US" dirty="0">
                <a:solidFill>
                  <a:schemeClr val="accent6">
                    <a:lumMod val="50000"/>
                  </a:schemeClr>
                </a:solidFill>
              </a:rPr>
              <a:t>(?(condition)</a:t>
            </a:r>
            <a:r>
              <a:rPr lang="en-US" dirty="0" err="1">
                <a:solidFill>
                  <a:schemeClr val="accent6">
                    <a:lumMod val="50000"/>
                  </a:schemeClr>
                </a:solidFill>
              </a:rPr>
              <a:t>true-pattern|false-pattern</a:t>
            </a:r>
            <a:r>
              <a:rPr lang="en-US" dirty="0" smtClean="0">
                <a:solidFill>
                  <a:schemeClr val="accent6">
                    <a:lumMod val="50000"/>
                  </a:schemeClr>
                </a:solidFill>
              </a:rPr>
              <a:t>)</a:t>
            </a:r>
            <a:endParaRPr lang="en-US" dirty="0">
              <a:solidFill>
                <a:schemeClr val="accent6">
                  <a:lumMod val="50000"/>
                </a:schemeClr>
              </a:solidFill>
            </a:endParaRPr>
          </a:p>
          <a:p>
            <a:pPr>
              <a:defRPr/>
            </a:pPr>
            <a:r>
              <a:rPr lang="en-US" dirty="0" smtClean="0">
                <a:solidFill>
                  <a:schemeClr val="accent6">
                    <a:lumMod val="50000"/>
                  </a:schemeClr>
                </a:solidFill>
              </a:rPr>
              <a:t>or</a:t>
            </a:r>
            <a:endParaRPr lang="en-US" dirty="0">
              <a:solidFill>
                <a:schemeClr val="accent6">
                  <a:lumMod val="50000"/>
                </a:schemeClr>
              </a:solidFill>
            </a:endParaRPr>
          </a:p>
          <a:p>
            <a:pPr>
              <a:defRPr/>
            </a:pPr>
            <a:r>
              <a:rPr lang="en-US" dirty="0">
                <a:solidFill>
                  <a:schemeClr val="accent6">
                    <a:lumMod val="50000"/>
                  </a:schemeClr>
                </a:solidFill>
              </a:rPr>
              <a:t>(?(condition)true-pattern</a:t>
            </a:r>
            <a:r>
              <a:rPr lang="en-US" dirty="0" smtClean="0">
                <a:solidFill>
                  <a:schemeClr val="accent6">
                    <a:lumMod val="50000"/>
                  </a:schemeClr>
                </a:solidFill>
              </a:rPr>
              <a:t>)</a:t>
            </a:r>
          </a:p>
          <a:p>
            <a:pPr>
              <a:defRPr/>
            </a:pPr>
            <a:endParaRPr lang="en-US" dirty="0">
              <a:solidFill>
                <a:schemeClr val="accent6">
                  <a:lumMod val="50000"/>
                </a:schemeClr>
              </a:solidFill>
            </a:endParaRPr>
          </a:p>
          <a:p>
            <a:pPr marL="0" indent="0">
              <a:defRPr/>
            </a:pPr>
            <a:r>
              <a:rPr lang="en-US" dirty="0"/>
              <a:t/>
            </a:r>
            <a:br>
              <a:rPr lang="en-US" dirty="0"/>
            </a:br>
            <a:endParaRPr lang="en-US" dirty="0"/>
          </a:p>
        </p:txBody>
      </p:sp>
      <p:sp>
        <p:nvSpPr>
          <p:cNvPr id="4" name="Slide Number Placeholder 3"/>
          <p:cNvSpPr>
            <a:spLocks noGrp="1"/>
          </p:cNvSpPr>
          <p:nvPr>
            <p:ph type="sldNum" sz="quarter" idx="10"/>
          </p:nvPr>
        </p:nvSpPr>
        <p:spPr/>
        <p:txBody>
          <a:bodyPr/>
          <a:lstStyle/>
          <a:p>
            <a:pPr>
              <a:defRPr/>
            </a:pPr>
            <a:fld id="{6164FB21-0AEC-4EA9-BB4E-2A31E0E9CD91}" type="slidenum">
              <a:rPr lang="en-US" smtClean="0"/>
              <a:pPr>
                <a:defRPr/>
              </a:pPr>
              <a:t>12</a:t>
            </a:fld>
            <a:endParaRPr lang="en-US" dirty="0"/>
          </a:p>
        </p:txBody>
      </p:sp>
    </p:spTree>
    <p:extLst>
      <p:ext uri="{BB962C8B-B14F-4D97-AF65-F5344CB8AC3E}">
        <p14:creationId xmlns:p14="http://schemas.microsoft.com/office/powerpoint/2010/main" val="97346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Lookaround conditional</a:t>
            </a:r>
          </a:p>
        </p:txBody>
      </p:sp>
      <p:sp>
        <p:nvSpPr>
          <p:cNvPr id="3" name="Text Placeholder 2"/>
          <p:cNvSpPr>
            <a:spLocks noGrp="1"/>
          </p:cNvSpPr>
          <p:nvPr>
            <p:ph type="body" sz="half" idx="2"/>
          </p:nvPr>
        </p:nvSpPr>
        <p:spPr/>
        <p:txBody>
          <a:bodyPr/>
          <a:lstStyle/>
          <a:p>
            <a:pPr marL="0" indent="0">
              <a:defRPr/>
            </a:pPr>
            <a:r>
              <a:rPr lang="en-US" dirty="0"/>
              <a:t>If the </a:t>
            </a:r>
            <a:r>
              <a:rPr lang="en-US" dirty="0" err="1"/>
              <a:t>lookaround</a:t>
            </a:r>
            <a:r>
              <a:rPr lang="en-US" dirty="0"/>
              <a:t> succeeds, the "then" part must match for the overall regex to match. If the </a:t>
            </a:r>
            <a:r>
              <a:rPr lang="en-US" dirty="0" err="1"/>
              <a:t>lookaround</a:t>
            </a:r>
            <a:r>
              <a:rPr lang="en-US" dirty="0"/>
              <a:t> fails, the "else" part must match for the overall regex to match. </a:t>
            </a:r>
            <a:endParaRPr lang="en-US" dirty="0" smtClean="0"/>
          </a:p>
          <a:p>
            <a:pPr marL="0" indent="0">
              <a:defRPr/>
            </a:pPr>
            <a:endParaRPr lang="en-US" dirty="0"/>
          </a:p>
          <a:p>
            <a:pPr marL="0" indent="0">
              <a:defRPr/>
            </a:pPr>
            <a:r>
              <a:rPr lang="en-US" dirty="0"/>
              <a:t>Syntax : (?(?=regex)</a:t>
            </a:r>
            <a:r>
              <a:rPr lang="en-US" dirty="0" err="1"/>
              <a:t>then|else</a:t>
            </a:r>
            <a:r>
              <a:rPr lang="en-US" dirty="0"/>
              <a:t>)where (?=regex) is any valid </a:t>
            </a:r>
            <a:r>
              <a:rPr lang="en-US" dirty="0" err="1"/>
              <a:t>lookaround</a:t>
            </a:r>
            <a:r>
              <a:rPr lang="en-US" dirty="0"/>
              <a:t> and </a:t>
            </a:r>
            <a:r>
              <a:rPr lang="en-US" dirty="0" err="1"/>
              <a:t>thenand</a:t>
            </a:r>
            <a:r>
              <a:rPr lang="en-US" dirty="0"/>
              <a:t> else are any valid </a:t>
            </a:r>
            <a:r>
              <a:rPr lang="en-US" dirty="0" smtClean="0"/>
              <a:t>regexes</a:t>
            </a:r>
          </a:p>
          <a:p>
            <a:pPr marL="0" indent="0">
              <a:defRPr/>
            </a:pPr>
            <a:endParaRPr lang="en-US" dirty="0"/>
          </a:p>
          <a:p>
            <a:pPr>
              <a:defRPr/>
            </a:pPr>
            <a:r>
              <a:rPr lang="en-US" dirty="0"/>
              <a:t>Example : </a:t>
            </a:r>
            <a:r>
              <a:rPr lang="en-US" dirty="0">
                <a:solidFill>
                  <a:schemeClr val="accent6">
                    <a:lumMod val="50000"/>
                  </a:schemeClr>
                </a:solidFill>
              </a:rPr>
              <a:t>(?(?&lt;=a)</a:t>
            </a:r>
            <a:r>
              <a:rPr lang="en-US" dirty="0" err="1">
                <a:solidFill>
                  <a:schemeClr val="accent6">
                    <a:lumMod val="50000"/>
                  </a:schemeClr>
                </a:solidFill>
              </a:rPr>
              <a:t>b|c</a:t>
            </a:r>
            <a:r>
              <a:rPr lang="en-US" dirty="0">
                <a:solidFill>
                  <a:schemeClr val="accent6">
                    <a:lumMod val="50000"/>
                  </a:schemeClr>
                </a:solidFill>
              </a:rPr>
              <a:t>)</a:t>
            </a:r>
            <a:r>
              <a:rPr lang="en-US" dirty="0"/>
              <a:t> matches the second b and the first c in </a:t>
            </a:r>
            <a:r>
              <a:rPr lang="en-US" dirty="0" err="1"/>
              <a:t>babxcac</a:t>
            </a:r>
            <a:endParaRPr lang="en-US" dirty="0"/>
          </a:p>
          <a:p>
            <a:pPr>
              <a:defRPr/>
            </a:pPr>
            <a:endParaRPr lang="en-US" dirty="0"/>
          </a:p>
        </p:txBody>
      </p:sp>
      <p:sp>
        <p:nvSpPr>
          <p:cNvPr id="4" name="Slide Number Placeholder 3"/>
          <p:cNvSpPr>
            <a:spLocks noGrp="1"/>
          </p:cNvSpPr>
          <p:nvPr>
            <p:ph type="sldNum" sz="quarter" idx="10"/>
          </p:nvPr>
        </p:nvSpPr>
        <p:spPr/>
        <p:txBody>
          <a:bodyPr/>
          <a:lstStyle/>
          <a:p>
            <a:pPr>
              <a:defRPr/>
            </a:pPr>
            <a:fld id="{072A0E53-D6A2-4113-84F5-928CD93805BA}" type="slidenum">
              <a:rPr lang="en-US" smtClean="0"/>
              <a:pPr>
                <a:defRPr/>
              </a:pPr>
              <a:t>13</a:t>
            </a:fld>
            <a:endParaRPr lang="en-US" dirty="0"/>
          </a:p>
        </p:txBody>
      </p:sp>
    </p:spTree>
    <p:extLst>
      <p:ext uri="{BB962C8B-B14F-4D97-AF65-F5344CB8AC3E}">
        <p14:creationId xmlns:p14="http://schemas.microsoft.com/office/powerpoint/2010/main" val="250034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Named conditional</a:t>
            </a:r>
          </a:p>
        </p:txBody>
      </p:sp>
      <p:sp>
        <p:nvSpPr>
          <p:cNvPr id="3" name="Text Placeholder 2"/>
          <p:cNvSpPr>
            <a:spLocks noGrp="1"/>
          </p:cNvSpPr>
          <p:nvPr>
            <p:ph type="body" sz="half" idx="2"/>
          </p:nvPr>
        </p:nvSpPr>
        <p:spPr/>
        <p:txBody>
          <a:bodyPr/>
          <a:lstStyle/>
          <a:p>
            <a:pPr marL="0" indent="0">
              <a:defRPr/>
            </a:pPr>
            <a:r>
              <a:rPr lang="en-US" dirty="0"/>
              <a:t>If the capturing group with the given name took part in the match attempt thus far, the "then" part must match for the overall regex to match. If the capturing group did not take part in the match thus far, the "else" part must match for the overall regex to match.</a:t>
            </a:r>
            <a:endParaRPr lang="en-US" dirty="0" smtClean="0"/>
          </a:p>
          <a:p>
            <a:pPr>
              <a:defRPr/>
            </a:pPr>
            <a:endParaRPr lang="en-US" dirty="0"/>
          </a:p>
          <a:p>
            <a:pPr marL="0" indent="0">
              <a:defRPr/>
            </a:pPr>
            <a:r>
              <a:rPr lang="en-US" dirty="0" smtClean="0"/>
              <a:t>Syntax : </a:t>
            </a:r>
            <a:r>
              <a:rPr lang="en-US" dirty="0" smtClean="0">
                <a:solidFill>
                  <a:schemeClr val="accent6">
                    <a:lumMod val="50000"/>
                  </a:schemeClr>
                </a:solidFill>
              </a:rPr>
              <a:t>(?(&lt;</a:t>
            </a:r>
            <a:r>
              <a:rPr lang="en-US" dirty="0">
                <a:solidFill>
                  <a:schemeClr val="accent6">
                    <a:lumMod val="50000"/>
                  </a:schemeClr>
                </a:solidFill>
              </a:rPr>
              <a:t>name&gt;)</a:t>
            </a:r>
            <a:r>
              <a:rPr lang="en-US" dirty="0" err="1">
                <a:solidFill>
                  <a:schemeClr val="accent6">
                    <a:lumMod val="50000"/>
                  </a:schemeClr>
                </a:solidFill>
              </a:rPr>
              <a:t>then|else</a:t>
            </a:r>
            <a:r>
              <a:rPr lang="en-US" dirty="0" smtClean="0">
                <a:solidFill>
                  <a:schemeClr val="accent6">
                    <a:lumMod val="50000"/>
                  </a:schemeClr>
                </a:solidFill>
              </a:rPr>
              <a:t>) </a:t>
            </a:r>
            <a:r>
              <a:rPr lang="en-US" dirty="0" smtClean="0"/>
              <a:t>where</a:t>
            </a:r>
            <a:r>
              <a:rPr lang="en-US" dirty="0"/>
              <a:t> name is the name of a capturing group and </a:t>
            </a:r>
            <a:r>
              <a:rPr lang="en-US" dirty="0" err="1"/>
              <a:t>thenand</a:t>
            </a:r>
            <a:r>
              <a:rPr lang="en-US" dirty="0"/>
              <a:t> else are any valid </a:t>
            </a:r>
            <a:r>
              <a:rPr lang="en-US" dirty="0" smtClean="0"/>
              <a:t>regexes.</a:t>
            </a:r>
          </a:p>
          <a:p>
            <a:pPr marL="0" indent="0">
              <a:defRPr/>
            </a:pPr>
            <a:endParaRPr lang="en-US" dirty="0"/>
          </a:p>
          <a:p>
            <a:pPr marL="0" indent="0">
              <a:defRPr/>
            </a:pPr>
            <a:r>
              <a:rPr lang="en-US" dirty="0"/>
              <a:t>Example : </a:t>
            </a:r>
            <a:r>
              <a:rPr lang="en-US" dirty="0">
                <a:solidFill>
                  <a:schemeClr val="accent6">
                    <a:lumMod val="50000"/>
                  </a:schemeClr>
                </a:solidFill>
              </a:rPr>
              <a:t>(?&lt;one&gt;a)?(?(&lt;one&gt;)</a:t>
            </a:r>
            <a:r>
              <a:rPr lang="en-US" dirty="0" err="1">
                <a:solidFill>
                  <a:schemeClr val="accent6">
                    <a:lumMod val="50000"/>
                  </a:schemeClr>
                </a:solidFill>
              </a:rPr>
              <a:t>b|c</a:t>
            </a:r>
            <a:r>
              <a:rPr lang="en-US" dirty="0" smtClean="0">
                <a:solidFill>
                  <a:schemeClr val="accent6">
                    <a:lumMod val="50000"/>
                  </a:schemeClr>
                </a:solidFill>
              </a:rPr>
              <a:t>) </a:t>
            </a:r>
            <a:r>
              <a:rPr lang="en-US" dirty="0" smtClean="0"/>
              <a:t>matches</a:t>
            </a:r>
            <a:r>
              <a:rPr lang="en-US" dirty="0"/>
              <a:t> ab, the first c, and the second c in </a:t>
            </a:r>
            <a:r>
              <a:rPr lang="en-US" dirty="0" err="1"/>
              <a:t>babxcac</a:t>
            </a:r>
            <a:endParaRPr lang="en-US" dirty="0"/>
          </a:p>
        </p:txBody>
      </p:sp>
      <p:sp>
        <p:nvSpPr>
          <p:cNvPr id="4" name="Slide Number Placeholder 3"/>
          <p:cNvSpPr>
            <a:spLocks noGrp="1"/>
          </p:cNvSpPr>
          <p:nvPr>
            <p:ph type="sldNum" sz="quarter" idx="10"/>
          </p:nvPr>
        </p:nvSpPr>
        <p:spPr/>
        <p:txBody>
          <a:bodyPr/>
          <a:lstStyle/>
          <a:p>
            <a:pPr>
              <a:defRPr/>
            </a:pPr>
            <a:fld id="{977AB222-9A23-4C47-9906-9067CFED35D3}" type="slidenum">
              <a:rPr lang="en-US" smtClean="0"/>
              <a:pPr>
                <a:defRPr/>
              </a:pPr>
              <a:t>14</a:t>
            </a:fld>
            <a:endParaRPr lang="en-US" dirty="0"/>
          </a:p>
        </p:txBody>
      </p:sp>
    </p:spTree>
    <p:extLst>
      <p:ext uri="{BB962C8B-B14F-4D97-AF65-F5344CB8AC3E}">
        <p14:creationId xmlns:p14="http://schemas.microsoft.com/office/powerpoint/2010/main" val="285420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Conditional</a:t>
            </a:r>
          </a:p>
        </p:txBody>
      </p:sp>
      <p:sp>
        <p:nvSpPr>
          <p:cNvPr id="3" name="Text Placeholder 2"/>
          <p:cNvSpPr>
            <a:spLocks noGrp="1"/>
          </p:cNvSpPr>
          <p:nvPr>
            <p:ph type="body" sz="half" idx="2"/>
          </p:nvPr>
        </p:nvSpPr>
        <p:spPr/>
        <p:txBody>
          <a:bodyPr/>
          <a:lstStyle/>
          <a:p>
            <a:pPr marL="0" indent="0">
              <a:defRPr/>
            </a:pPr>
            <a:r>
              <a:rPr lang="en-US" dirty="0"/>
              <a:t>If the referenced capturing group took part in the match attempt thus far, the "then" part must match for the overall regex to match. If the capturing group did not take part in the match thus far, the "else" part must match for the overall regex to match.</a:t>
            </a:r>
            <a:endParaRPr lang="en-US" dirty="0" smtClean="0"/>
          </a:p>
          <a:p>
            <a:pPr>
              <a:defRPr/>
            </a:pPr>
            <a:endParaRPr lang="en-US" dirty="0"/>
          </a:p>
          <a:p>
            <a:pPr marL="0" indent="0">
              <a:defRPr/>
            </a:pPr>
            <a:r>
              <a:rPr lang="en-US" dirty="0" smtClean="0"/>
              <a:t>Syntax : </a:t>
            </a:r>
            <a:r>
              <a:rPr lang="en-US" dirty="0" smtClean="0">
                <a:solidFill>
                  <a:schemeClr val="accent6">
                    <a:lumMod val="50000"/>
                  </a:schemeClr>
                </a:solidFill>
              </a:rPr>
              <a:t>(?(</a:t>
            </a:r>
            <a:r>
              <a:rPr lang="en-US" dirty="0">
                <a:solidFill>
                  <a:schemeClr val="accent6">
                    <a:lumMod val="50000"/>
                  </a:schemeClr>
                </a:solidFill>
              </a:rPr>
              <a:t>1)</a:t>
            </a:r>
            <a:r>
              <a:rPr lang="en-US" dirty="0" err="1">
                <a:solidFill>
                  <a:schemeClr val="accent6">
                    <a:lumMod val="50000"/>
                  </a:schemeClr>
                </a:solidFill>
              </a:rPr>
              <a:t>then|else</a:t>
            </a:r>
            <a:r>
              <a:rPr lang="en-US" dirty="0">
                <a:solidFill>
                  <a:schemeClr val="accent6">
                    <a:lumMod val="50000"/>
                  </a:schemeClr>
                </a:solidFill>
              </a:rPr>
              <a:t>)</a:t>
            </a:r>
            <a:r>
              <a:rPr lang="en-US" dirty="0"/>
              <a:t> where </a:t>
            </a:r>
            <a:r>
              <a:rPr lang="en-US" dirty="0" smtClean="0"/>
              <a:t>1 is </a:t>
            </a:r>
            <a:r>
              <a:rPr lang="en-US" dirty="0"/>
              <a:t>the number of a capturing group and then and </a:t>
            </a:r>
            <a:r>
              <a:rPr lang="en-US" dirty="0" err="1"/>
              <a:t>elseare</a:t>
            </a:r>
            <a:r>
              <a:rPr lang="en-US" dirty="0"/>
              <a:t> any valid </a:t>
            </a:r>
            <a:r>
              <a:rPr lang="en-US" dirty="0" smtClean="0"/>
              <a:t>regexes</a:t>
            </a:r>
          </a:p>
          <a:p>
            <a:pPr marL="0" indent="0">
              <a:defRPr/>
            </a:pPr>
            <a:endParaRPr lang="en-US" dirty="0"/>
          </a:p>
          <a:p>
            <a:pPr marL="0" indent="0">
              <a:defRPr/>
            </a:pPr>
            <a:r>
              <a:rPr lang="en-US" dirty="0"/>
              <a:t>Example : (</a:t>
            </a:r>
            <a:r>
              <a:rPr lang="en-US" dirty="0">
                <a:solidFill>
                  <a:schemeClr val="accent6">
                    <a:lumMod val="50000"/>
                  </a:schemeClr>
                </a:solidFill>
              </a:rPr>
              <a:t>a)?(?(1)</a:t>
            </a:r>
            <a:r>
              <a:rPr lang="en-US" dirty="0" err="1">
                <a:solidFill>
                  <a:schemeClr val="accent6">
                    <a:lumMod val="50000"/>
                  </a:schemeClr>
                </a:solidFill>
              </a:rPr>
              <a:t>b|c</a:t>
            </a:r>
            <a:r>
              <a:rPr lang="en-US" dirty="0">
                <a:solidFill>
                  <a:schemeClr val="accent6">
                    <a:lumMod val="50000"/>
                  </a:schemeClr>
                </a:solidFill>
              </a:rPr>
              <a:t>)</a:t>
            </a:r>
            <a:r>
              <a:rPr lang="en-US" dirty="0"/>
              <a:t> </a:t>
            </a:r>
            <a:r>
              <a:rPr lang="en-US" dirty="0" smtClean="0"/>
              <a:t>matches ab</a:t>
            </a:r>
            <a:r>
              <a:rPr lang="en-US" dirty="0"/>
              <a:t>, the first c, and the second c in </a:t>
            </a:r>
            <a:r>
              <a:rPr lang="en-US" dirty="0" err="1"/>
              <a:t>babxcac</a:t>
            </a:r>
            <a:endParaRPr lang="en-US" dirty="0"/>
          </a:p>
        </p:txBody>
      </p:sp>
      <p:sp>
        <p:nvSpPr>
          <p:cNvPr id="4" name="Slide Number Placeholder 3"/>
          <p:cNvSpPr>
            <a:spLocks noGrp="1"/>
          </p:cNvSpPr>
          <p:nvPr>
            <p:ph type="sldNum" sz="quarter" idx="10"/>
          </p:nvPr>
        </p:nvSpPr>
        <p:spPr/>
        <p:txBody>
          <a:bodyPr/>
          <a:lstStyle/>
          <a:p>
            <a:pPr>
              <a:defRPr/>
            </a:pPr>
            <a:fld id="{7E638F28-C85A-4BDA-BE14-E534AF9D44C7}" type="slidenum">
              <a:rPr lang="en-US" smtClean="0"/>
              <a:pPr>
                <a:defRPr/>
              </a:pPr>
              <a:t>15</a:t>
            </a:fld>
            <a:endParaRPr lang="en-US" dirty="0"/>
          </a:p>
        </p:txBody>
      </p:sp>
    </p:spTree>
    <p:extLst>
      <p:ext uri="{BB962C8B-B14F-4D97-AF65-F5344CB8AC3E}">
        <p14:creationId xmlns:p14="http://schemas.microsoft.com/office/powerpoint/2010/main" val="345861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Recursion</a:t>
            </a:r>
          </a:p>
        </p:txBody>
      </p:sp>
      <p:sp>
        <p:nvSpPr>
          <p:cNvPr id="3" name="Text Placeholder 2"/>
          <p:cNvSpPr>
            <a:spLocks noGrp="1"/>
          </p:cNvSpPr>
          <p:nvPr>
            <p:ph type="body" sz="half" idx="2"/>
          </p:nvPr>
        </p:nvSpPr>
        <p:spPr/>
        <p:txBody>
          <a:bodyPr/>
          <a:lstStyle/>
          <a:p>
            <a:pPr>
              <a:defRPr/>
            </a:pPr>
            <a:r>
              <a:rPr lang="en-US" dirty="0" smtClean="0"/>
              <a:t>Perl 5.10 </a:t>
            </a:r>
            <a:r>
              <a:rPr lang="en-US" dirty="0"/>
              <a:t>support regular expression recursion. </a:t>
            </a:r>
            <a:endParaRPr lang="en-US" dirty="0" smtClean="0"/>
          </a:p>
          <a:p>
            <a:pPr>
              <a:defRPr/>
            </a:pPr>
            <a:endParaRPr lang="en-US" dirty="0" smtClean="0"/>
          </a:p>
          <a:p>
            <a:pPr>
              <a:defRPr/>
            </a:pPr>
            <a:r>
              <a:rPr lang="en-US" dirty="0" smtClean="0"/>
              <a:t>Syntax: </a:t>
            </a:r>
            <a:r>
              <a:rPr lang="en-US" dirty="0"/>
              <a:t> </a:t>
            </a:r>
            <a:r>
              <a:rPr lang="en-US" dirty="0">
                <a:solidFill>
                  <a:schemeClr val="accent6">
                    <a:lumMod val="50000"/>
                  </a:schemeClr>
                </a:solidFill>
              </a:rPr>
              <a:t>(?R) </a:t>
            </a:r>
            <a:r>
              <a:rPr lang="en-US" dirty="0" smtClean="0">
                <a:solidFill>
                  <a:schemeClr val="accent6">
                    <a:lumMod val="50000"/>
                  </a:schemeClr>
                </a:solidFill>
              </a:rPr>
              <a:t>or </a:t>
            </a:r>
            <a:r>
              <a:rPr lang="en-US" dirty="0">
                <a:solidFill>
                  <a:schemeClr val="accent6">
                    <a:lumMod val="50000"/>
                  </a:schemeClr>
                </a:solidFill>
              </a:rPr>
              <a:t> (?0) </a:t>
            </a:r>
            <a:endParaRPr lang="en-US" dirty="0" smtClean="0">
              <a:solidFill>
                <a:schemeClr val="accent6">
                  <a:lumMod val="50000"/>
                </a:schemeClr>
              </a:solidFill>
            </a:endParaRPr>
          </a:p>
          <a:p>
            <a:pPr>
              <a:defRPr/>
            </a:pPr>
            <a:endParaRPr lang="en-US" dirty="0"/>
          </a:p>
          <a:p>
            <a:pPr>
              <a:defRPr/>
            </a:pPr>
            <a:r>
              <a:rPr lang="en-US" dirty="0" smtClean="0"/>
              <a:t>Example : </a:t>
            </a:r>
            <a:r>
              <a:rPr lang="pt-BR" dirty="0">
                <a:solidFill>
                  <a:schemeClr val="accent6">
                    <a:lumMod val="50000"/>
                  </a:schemeClr>
                </a:solidFill>
              </a:rPr>
              <a:t>a(?R)?z</a:t>
            </a:r>
            <a:r>
              <a:rPr lang="pt-BR" dirty="0"/>
              <a:t> matches az, aazz, aaazzz, etc.</a:t>
            </a:r>
            <a:endParaRPr lang="en-US" dirty="0"/>
          </a:p>
        </p:txBody>
      </p:sp>
      <p:sp>
        <p:nvSpPr>
          <p:cNvPr id="4" name="Slide Number Placeholder 3"/>
          <p:cNvSpPr>
            <a:spLocks noGrp="1"/>
          </p:cNvSpPr>
          <p:nvPr>
            <p:ph type="sldNum" sz="quarter" idx="10"/>
          </p:nvPr>
        </p:nvSpPr>
        <p:spPr/>
        <p:txBody>
          <a:bodyPr/>
          <a:lstStyle/>
          <a:p>
            <a:pPr>
              <a:defRPr/>
            </a:pPr>
            <a:fld id="{227E5169-8FAA-4BC7-B8CA-8B4F8DF9F7C5}" type="slidenum">
              <a:rPr lang="en-US" smtClean="0"/>
              <a:pPr>
                <a:defRPr/>
              </a:pPr>
              <a:t>16</a:t>
            </a:fld>
            <a:endParaRPr lang="en-US" dirty="0"/>
          </a:p>
        </p:txBody>
      </p:sp>
    </p:spTree>
    <p:extLst>
      <p:ext uri="{BB962C8B-B14F-4D97-AF65-F5344CB8AC3E}">
        <p14:creationId xmlns:p14="http://schemas.microsoft.com/office/powerpoint/2010/main" val="424136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Some special variables</a:t>
            </a:r>
          </a:p>
        </p:txBody>
      </p:sp>
      <p:sp>
        <p:nvSpPr>
          <p:cNvPr id="3" name="Text Placeholder 2"/>
          <p:cNvSpPr>
            <a:spLocks noGrp="1"/>
          </p:cNvSpPr>
          <p:nvPr>
            <p:ph type="body" sz="half" idx="2"/>
          </p:nvPr>
        </p:nvSpPr>
        <p:spPr>
          <a:xfrm>
            <a:off x="1241425" y="1722438"/>
            <a:ext cx="7269163" cy="3611562"/>
          </a:xfrm>
        </p:spPr>
        <p:txBody>
          <a:bodyPr/>
          <a:lstStyle/>
          <a:p>
            <a:pPr>
              <a:defRPr/>
            </a:pPr>
            <a:r>
              <a:rPr lang="en-US" dirty="0"/>
              <a:t>Perl also has a few special variables to help you know what matched and what did not. These variables will occasionally save you from having to add parentheses to find information.</a:t>
            </a:r>
          </a:p>
          <a:p>
            <a:pPr>
              <a:defRPr/>
            </a:pPr>
            <a:r>
              <a:rPr lang="en-US" b="1" dirty="0"/>
              <a:t>$+</a:t>
            </a:r>
            <a:r>
              <a:rPr lang="en-US" dirty="0"/>
              <a:t> - This variable is assigned the value that the last bracket match matched.</a:t>
            </a:r>
          </a:p>
          <a:p>
            <a:pPr>
              <a:defRPr/>
            </a:pPr>
            <a:r>
              <a:rPr lang="en-US" b="1" dirty="0"/>
              <a:t>$&amp;</a:t>
            </a:r>
            <a:r>
              <a:rPr lang="en-US" dirty="0"/>
              <a:t> - This variable is assigned the value of the entire matched string. If the match is not successful, then $&amp; retains its value from the last successful match.</a:t>
            </a:r>
          </a:p>
          <a:p>
            <a:pPr>
              <a:defRPr/>
            </a:pPr>
            <a:r>
              <a:rPr lang="en-US" b="1" dirty="0"/>
              <a:t>$`</a:t>
            </a:r>
            <a:r>
              <a:rPr lang="en-US" dirty="0"/>
              <a:t> - This variable is assigned everything in the searched string that is before the matched string.</a:t>
            </a:r>
          </a:p>
          <a:p>
            <a:pPr>
              <a:defRPr/>
            </a:pPr>
            <a:r>
              <a:rPr lang="en-US" b="1" dirty="0"/>
              <a:t>$'</a:t>
            </a:r>
            <a:r>
              <a:rPr lang="en-US" dirty="0"/>
              <a:t> - This variable is assigned everything in the search string that is after the matched string.</a:t>
            </a:r>
          </a:p>
          <a:p>
            <a:pPr marL="0" indent="0">
              <a:defRPr/>
            </a:pPr>
            <a:endParaRPr lang="en-US" dirty="0"/>
          </a:p>
        </p:txBody>
      </p:sp>
      <p:sp>
        <p:nvSpPr>
          <p:cNvPr id="4" name="Slide Number Placeholder 3"/>
          <p:cNvSpPr>
            <a:spLocks noGrp="1"/>
          </p:cNvSpPr>
          <p:nvPr>
            <p:ph type="sldNum" sz="quarter" idx="10"/>
          </p:nvPr>
        </p:nvSpPr>
        <p:spPr/>
        <p:txBody>
          <a:bodyPr/>
          <a:lstStyle/>
          <a:p>
            <a:pPr>
              <a:defRPr/>
            </a:pPr>
            <a:fld id="{773505B5-CE4B-4284-BA22-A0BC69FDEB53}" type="slidenum">
              <a:rPr lang="en-US" smtClean="0"/>
              <a:pPr>
                <a:defRPr/>
              </a:pPr>
              <a:t>17</a:t>
            </a:fld>
            <a:endParaRPr lang="en-US" dirty="0"/>
          </a:p>
        </p:txBody>
      </p:sp>
    </p:spTree>
    <p:extLst>
      <p:ext uri="{BB962C8B-B14F-4D97-AF65-F5344CB8AC3E}">
        <p14:creationId xmlns:p14="http://schemas.microsoft.com/office/powerpoint/2010/main" val="239885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Regex Extension</a:t>
            </a:r>
          </a:p>
        </p:txBody>
      </p:sp>
      <p:sp>
        <p:nvSpPr>
          <p:cNvPr id="3" name="Text Placeholder 2"/>
          <p:cNvSpPr>
            <a:spLocks noGrp="1"/>
          </p:cNvSpPr>
          <p:nvPr>
            <p:ph type="body" sz="half" idx="2"/>
          </p:nvPr>
        </p:nvSpPr>
        <p:spPr>
          <a:xfrm>
            <a:off x="952500" y="1762125"/>
            <a:ext cx="7962900" cy="3571875"/>
          </a:xfrm>
        </p:spPr>
        <p:txBody>
          <a:bodyPr/>
          <a:lstStyle/>
          <a:p>
            <a:pPr marL="0" indent="0">
              <a:defRPr/>
            </a:pPr>
            <a:r>
              <a:rPr lang="en-US" sz="1800" dirty="0">
                <a:latin typeface="+mn-lt"/>
              </a:rPr>
              <a:t>The regular expression extensions are a way to significantly add to the power of patterns without adding a lot of meta-characters to the proliferation that already exists. </a:t>
            </a:r>
            <a:endParaRPr lang="en-US" sz="1800" dirty="0" smtClean="0">
              <a:latin typeface="+mn-lt"/>
            </a:endParaRPr>
          </a:p>
          <a:p>
            <a:pPr marL="0" indent="0">
              <a:defRPr/>
            </a:pPr>
            <a:endParaRPr lang="en-US" sz="1800" dirty="0">
              <a:latin typeface="+mn-lt"/>
            </a:endParaRPr>
          </a:p>
          <a:p>
            <a:pPr marL="0" indent="0">
              <a:defRPr/>
            </a:pPr>
            <a:r>
              <a:rPr lang="en-US" sz="1800" dirty="0" smtClean="0">
                <a:latin typeface="+mn-lt"/>
              </a:rPr>
              <a:t>By </a:t>
            </a:r>
            <a:r>
              <a:rPr lang="en-US" sz="1800" dirty="0">
                <a:latin typeface="+mn-lt"/>
              </a:rPr>
              <a:t>using the basic (?...) notation, the regular expression capabilities can be greatly extended</a:t>
            </a:r>
            <a:r>
              <a:rPr lang="en-US" sz="1800" dirty="0" smtClean="0">
                <a:latin typeface="+mn-lt"/>
              </a:rPr>
              <a:t>.</a:t>
            </a:r>
          </a:p>
          <a:p>
            <a:pPr marL="0" indent="0">
              <a:defRPr/>
            </a:pPr>
            <a:endParaRPr lang="en-US" sz="1800" dirty="0">
              <a:latin typeface="+mn-lt"/>
            </a:endParaRPr>
          </a:p>
          <a:p>
            <a:pPr marL="0" indent="0">
              <a:defRPr/>
            </a:pPr>
            <a:r>
              <a:rPr lang="en-US" altLang="en-US" sz="1800" dirty="0">
                <a:solidFill>
                  <a:srgbClr val="000000"/>
                </a:solidFill>
                <a:latin typeface="+mn-lt"/>
                <a:cs typeface="Times New Roman" pitchFamily="18" charset="0"/>
              </a:rPr>
              <a:t>At this time, Perl recognizes five extensions. These vary widely in functionality - from adding comments to setting options. </a:t>
            </a:r>
            <a:endParaRPr lang="en-US" altLang="en-US" sz="1800" dirty="0">
              <a:solidFill>
                <a:schemeClr val="tx1"/>
              </a:solidFill>
              <a:latin typeface="+mn-lt"/>
            </a:endParaRPr>
          </a:p>
          <a:p>
            <a:pPr marL="0" indent="0">
              <a:defRPr/>
            </a:pPr>
            <a:endParaRPr lang="en-US" dirty="0">
              <a:latin typeface="+mn-lt"/>
            </a:endParaRPr>
          </a:p>
        </p:txBody>
      </p:sp>
      <p:sp>
        <p:nvSpPr>
          <p:cNvPr id="4" name="Slide Number Placeholder 3"/>
          <p:cNvSpPr>
            <a:spLocks noGrp="1"/>
          </p:cNvSpPr>
          <p:nvPr>
            <p:ph type="sldNum" sz="quarter" idx="10"/>
          </p:nvPr>
        </p:nvSpPr>
        <p:spPr/>
        <p:txBody>
          <a:bodyPr/>
          <a:lstStyle/>
          <a:p>
            <a:pPr>
              <a:defRPr/>
            </a:pPr>
            <a:fld id="{A0ACC612-B3C9-4063-9B6A-DC06D17EEF13}" type="slidenum">
              <a:rPr lang="en-US" smtClean="0"/>
              <a:pPr>
                <a:defRPr/>
              </a:pPr>
              <a:t>2</a:t>
            </a:fld>
            <a:endParaRPr lang="en-US" dirty="0"/>
          </a:p>
        </p:txBody>
      </p:sp>
    </p:spTree>
    <p:extLst>
      <p:ext uri="{BB962C8B-B14F-4D97-AF65-F5344CB8AC3E}">
        <p14:creationId xmlns:p14="http://schemas.microsoft.com/office/powerpoint/2010/main" val="1418888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t>Five Extension Components</a:t>
            </a:r>
            <a:endParaRPr lang="en-US" altLang="en-US" smtClean="0"/>
          </a:p>
        </p:txBody>
      </p:sp>
      <p:sp>
        <p:nvSpPr>
          <p:cNvPr id="4" name="Slide Number Placeholder 3"/>
          <p:cNvSpPr>
            <a:spLocks noGrp="1"/>
          </p:cNvSpPr>
          <p:nvPr>
            <p:ph type="sldNum" sz="quarter" idx="10"/>
          </p:nvPr>
        </p:nvSpPr>
        <p:spPr/>
        <p:txBody>
          <a:bodyPr/>
          <a:lstStyle/>
          <a:p>
            <a:pPr>
              <a:defRPr/>
            </a:pPr>
            <a:fld id="{D2195811-9FA1-45EC-90B8-B30DEF7E5CDA}" type="slidenum">
              <a:rPr lang="en-US" smtClean="0"/>
              <a:pPr>
                <a:defRPr/>
              </a:pPr>
              <a:t>3</a:t>
            </a:fld>
            <a:endParaRPr lang="en-US" dirty="0"/>
          </a:p>
        </p:txBody>
      </p:sp>
      <p:graphicFrame>
        <p:nvGraphicFramePr>
          <p:cNvPr id="5" name="Table 4"/>
          <p:cNvGraphicFramePr>
            <a:graphicFrameLocks noGrp="1"/>
          </p:cNvGraphicFramePr>
          <p:nvPr/>
        </p:nvGraphicFramePr>
        <p:xfrm>
          <a:off x="2135188" y="1682750"/>
          <a:ext cx="4873626" cy="4533108"/>
        </p:xfrm>
        <a:graphic>
          <a:graphicData uri="http://schemas.openxmlformats.org/drawingml/2006/table">
            <a:tbl>
              <a:tblPr/>
              <a:tblGrid>
                <a:gridCol w="2436813"/>
                <a:gridCol w="2436813"/>
              </a:tblGrid>
              <a:tr h="280494">
                <a:tc>
                  <a:txBody>
                    <a:bodyPr/>
                    <a:lstStyle/>
                    <a:p>
                      <a:pPr algn="l"/>
                      <a:r>
                        <a:rPr lang="en-US" sz="1100" dirty="0"/>
                        <a:t>Extension</a:t>
                      </a:r>
                    </a:p>
                  </a:txBody>
                  <a:tcPr marL="56407" marR="56407" marT="56414" marB="56414" anchor="ctr">
                    <a:lnL>
                      <a:noFill/>
                    </a:lnL>
                    <a:lnR>
                      <a:noFill/>
                    </a:lnR>
                    <a:lnB>
                      <a:noFill/>
                    </a:lnB>
                  </a:tcPr>
                </a:tc>
                <a:tc>
                  <a:txBody>
                    <a:bodyPr/>
                    <a:lstStyle/>
                    <a:p>
                      <a:pPr algn="l"/>
                      <a:r>
                        <a:rPr lang="en-US" sz="1100" dirty="0"/>
                        <a:t>Description</a:t>
                      </a:r>
                    </a:p>
                  </a:txBody>
                  <a:tcPr marL="56407" marR="56407" marT="56414" marB="56414" anchor="ctr">
                    <a:lnL>
                      <a:noFill/>
                    </a:lnL>
                    <a:lnR>
                      <a:noFill/>
                    </a:lnR>
                    <a:lnT>
                      <a:noFill/>
                    </a:lnT>
                    <a:lnB>
                      <a:noFill/>
                    </a:lnB>
                  </a:tcPr>
                </a:tc>
              </a:tr>
              <a:tr h="615827">
                <a:tc>
                  <a:txBody>
                    <a:bodyPr/>
                    <a:lstStyle/>
                    <a:p>
                      <a:r>
                        <a:rPr lang="en-US" sz="1100" dirty="0"/>
                        <a:t>(?# TEXT)</a:t>
                      </a:r>
                    </a:p>
                  </a:txBody>
                  <a:tcPr marL="56407" marR="56407" marT="56414" marB="56414">
                    <a:lnL>
                      <a:noFill/>
                    </a:lnL>
                    <a:lnR>
                      <a:noFill/>
                    </a:lnR>
                    <a:lnT>
                      <a:noFill/>
                    </a:lnT>
                    <a:lnB>
                      <a:noFill/>
                    </a:lnB>
                  </a:tcPr>
                </a:tc>
                <a:tc>
                  <a:txBody>
                    <a:bodyPr/>
                    <a:lstStyle/>
                    <a:p>
                      <a:r>
                        <a:rPr lang="en-US" sz="1100"/>
                        <a:t>This extension lets you add comments to your regular expression. The TEXT value is ignored.</a:t>
                      </a:r>
                    </a:p>
                  </a:txBody>
                  <a:tcPr marL="56407" marR="56407" marT="56414" marB="56414">
                    <a:lnL>
                      <a:noFill/>
                    </a:lnL>
                    <a:lnR>
                      <a:noFill/>
                    </a:lnR>
                    <a:lnT>
                      <a:noFill/>
                    </a:lnT>
                    <a:lnB>
                      <a:noFill/>
                    </a:lnB>
                  </a:tcPr>
                </a:tc>
              </a:tr>
              <a:tr h="783493">
                <a:tc>
                  <a:txBody>
                    <a:bodyPr/>
                    <a:lstStyle/>
                    <a:p>
                      <a:r>
                        <a:rPr lang="en-US" sz="1100"/>
                        <a:t>(?:...)</a:t>
                      </a:r>
                    </a:p>
                  </a:txBody>
                  <a:tcPr marL="56407" marR="56407" marT="56414" marB="56414">
                    <a:lnL>
                      <a:noFill/>
                    </a:lnL>
                    <a:lnR>
                      <a:noFill/>
                    </a:lnR>
                    <a:lnT>
                      <a:noFill/>
                    </a:lnT>
                    <a:lnB>
                      <a:noFill/>
                    </a:lnB>
                  </a:tcPr>
                </a:tc>
                <a:tc>
                  <a:txBody>
                    <a:bodyPr/>
                    <a:lstStyle/>
                    <a:p>
                      <a:r>
                        <a:rPr lang="en-US" sz="1100"/>
                        <a:t>This extension lets you add parentheses to your regular expression without causing a pattern memory position to be used.</a:t>
                      </a:r>
                    </a:p>
                  </a:txBody>
                  <a:tcPr marL="56407" marR="56407" marT="56414" marB="56414">
                    <a:lnL>
                      <a:noFill/>
                    </a:lnL>
                    <a:lnR>
                      <a:noFill/>
                    </a:lnR>
                    <a:lnT>
                      <a:noFill/>
                    </a:lnT>
                    <a:lnB>
                      <a:noFill/>
                    </a:lnB>
                  </a:tcPr>
                </a:tc>
              </a:tr>
              <a:tr h="615827">
                <a:tc>
                  <a:txBody>
                    <a:bodyPr/>
                    <a:lstStyle/>
                    <a:p>
                      <a:r>
                        <a:rPr lang="en-US" sz="1100"/>
                        <a:t>(?=...)</a:t>
                      </a:r>
                    </a:p>
                  </a:txBody>
                  <a:tcPr marL="56407" marR="56407" marT="56414" marB="56414">
                    <a:lnL>
                      <a:noFill/>
                    </a:lnL>
                    <a:lnR>
                      <a:noFill/>
                    </a:lnR>
                    <a:lnT>
                      <a:noFill/>
                    </a:lnT>
                    <a:lnB>
                      <a:noFill/>
                    </a:lnB>
                  </a:tcPr>
                </a:tc>
                <a:tc>
                  <a:txBody>
                    <a:bodyPr/>
                    <a:lstStyle/>
                    <a:p>
                      <a:r>
                        <a:rPr lang="en-US" sz="1100"/>
                        <a:t>This extension lets you match values without including them in the $&amp; variable.</a:t>
                      </a:r>
                    </a:p>
                  </a:txBody>
                  <a:tcPr marL="56407" marR="56407" marT="56414" marB="56414">
                    <a:lnL>
                      <a:noFill/>
                    </a:lnL>
                    <a:lnR>
                      <a:noFill/>
                    </a:lnR>
                    <a:lnT>
                      <a:noFill/>
                    </a:lnT>
                    <a:lnB>
                      <a:noFill/>
                    </a:lnB>
                  </a:tcPr>
                </a:tc>
              </a:tr>
              <a:tr h="951159">
                <a:tc>
                  <a:txBody>
                    <a:bodyPr/>
                    <a:lstStyle/>
                    <a:p>
                      <a:r>
                        <a:rPr lang="en-US" sz="1100"/>
                        <a:t>(?!...)</a:t>
                      </a:r>
                    </a:p>
                  </a:txBody>
                  <a:tcPr marL="56407" marR="56407" marT="56414" marB="56414">
                    <a:lnL>
                      <a:noFill/>
                    </a:lnL>
                    <a:lnR>
                      <a:noFill/>
                    </a:lnR>
                    <a:lnT>
                      <a:noFill/>
                    </a:lnT>
                    <a:lnB>
                      <a:noFill/>
                    </a:lnB>
                  </a:tcPr>
                </a:tc>
                <a:tc>
                  <a:txBody>
                    <a:bodyPr/>
                    <a:lstStyle/>
                    <a:p>
                      <a:r>
                        <a:rPr lang="en-US" sz="1100"/>
                        <a:t>This extension lets you specify what should not follow your pattern. For instance, /blue(?!bird)/ means that "bluebox" and "bluesy" will be matched but not "bluebird".</a:t>
                      </a:r>
                    </a:p>
                  </a:txBody>
                  <a:tcPr marL="56407" marR="56407" marT="56414" marB="56414">
                    <a:lnL>
                      <a:noFill/>
                    </a:lnL>
                    <a:lnR>
                      <a:noFill/>
                    </a:lnR>
                    <a:lnT>
                      <a:noFill/>
                    </a:lnT>
                    <a:lnB>
                      <a:noFill/>
                    </a:lnB>
                  </a:tcPr>
                </a:tc>
              </a:tr>
              <a:tr h="1118826">
                <a:tc>
                  <a:txBody>
                    <a:bodyPr/>
                    <a:lstStyle/>
                    <a:p>
                      <a:r>
                        <a:rPr lang="en-US" sz="1100"/>
                        <a:t>(?sxi)</a:t>
                      </a:r>
                    </a:p>
                  </a:txBody>
                  <a:tcPr marL="56407" marR="56407" marT="56414" marB="56414">
                    <a:lnL>
                      <a:noFill/>
                    </a:lnL>
                    <a:lnR>
                      <a:noFill/>
                    </a:lnR>
                    <a:lnT>
                      <a:noFill/>
                    </a:lnT>
                    <a:lnB>
                      <a:noFill/>
                    </a:lnB>
                  </a:tcPr>
                </a:tc>
                <a:tc>
                  <a:txBody>
                    <a:bodyPr/>
                    <a:lstStyle/>
                    <a:p>
                      <a:r>
                        <a:rPr lang="en-US" sz="1100" dirty="0"/>
                        <a:t>This extension lets you specify an embedded option in the pattern rather than adding it after the last delimiter. This is useful if you are storing patterns in variables and using variable interpolation to do the matching.</a:t>
                      </a:r>
                    </a:p>
                  </a:txBody>
                  <a:tcPr marL="56407" marR="56407" marT="56414" marB="56414">
                    <a:lnL>
                      <a:noFill/>
                    </a:lnL>
                    <a:lnR>
                      <a:noFill/>
                    </a:lnR>
                    <a:lnT>
                      <a:noFill/>
                    </a:lnT>
                    <a:lnB>
                      <a:noFill/>
                    </a:lnB>
                  </a:tcPr>
                </a:tc>
              </a:tr>
            </a:tbl>
          </a:graphicData>
        </a:graphic>
      </p:graphicFrame>
    </p:spTree>
    <p:extLst>
      <p:ext uri="{BB962C8B-B14F-4D97-AF65-F5344CB8AC3E}">
        <p14:creationId xmlns:p14="http://schemas.microsoft.com/office/powerpoint/2010/main" val="688316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Comment (?#..)</a:t>
            </a:r>
          </a:p>
        </p:txBody>
      </p:sp>
      <p:sp>
        <p:nvSpPr>
          <p:cNvPr id="3" name="Text Placeholder 2"/>
          <p:cNvSpPr>
            <a:spLocks noGrp="1"/>
          </p:cNvSpPr>
          <p:nvPr>
            <p:ph type="body" sz="half" idx="2"/>
          </p:nvPr>
        </p:nvSpPr>
        <p:spPr>
          <a:xfrm>
            <a:off x="1309688" y="1693863"/>
            <a:ext cx="7269162" cy="3611562"/>
          </a:xfrm>
        </p:spPr>
        <p:txBody>
          <a:bodyPr/>
          <a:lstStyle/>
          <a:p>
            <a:pPr marL="0" indent="0">
              <a:defRPr/>
            </a:pPr>
            <a:r>
              <a:rPr lang="en-US" dirty="0" smtClean="0"/>
              <a:t>To improve readability of the regex we can add comments in it by using (?#..)</a:t>
            </a:r>
          </a:p>
          <a:p>
            <a:pPr>
              <a:defRPr/>
            </a:pPr>
            <a:r>
              <a:rPr lang="en-US" dirty="0" smtClean="0"/>
              <a:t>Everything </a:t>
            </a:r>
            <a:r>
              <a:rPr lang="en-US" dirty="0"/>
              <a:t>between (?# and ) is ignored by the regex engine</a:t>
            </a:r>
            <a:r>
              <a:rPr lang="en-US" dirty="0" smtClean="0"/>
              <a:t>.</a:t>
            </a:r>
          </a:p>
          <a:p>
            <a:pPr>
              <a:defRPr/>
            </a:pPr>
            <a:endParaRPr lang="en-US" dirty="0"/>
          </a:p>
          <a:p>
            <a:pPr>
              <a:defRPr/>
            </a:pPr>
            <a:r>
              <a:rPr lang="en-US" dirty="0" smtClean="0">
                <a:solidFill>
                  <a:schemeClr val="accent6">
                    <a:lumMod val="50000"/>
                  </a:schemeClr>
                </a:solidFill>
              </a:rPr>
              <a:t>Syntax : </a:t>
            </a:r>
            <a:r>
              <a:rPr lang="en-US" dirty="0">
                <a:solidFill>
                  <a:schemeClr val="accent6">
                    <a:lumMod val="50000"/>
                  </a:schemeClr>
                </a:solidFill>
              </a:rPr>
              <a:t>(?#comment</a:t>
            </a:r>
            <a:r>
              <a:rPr lang="en-US" dirty="0" smtClean="0">
                <a:solidFill>
                  <a:schemeClr val="accent6">
                    <a:lumMod val="50000"/>
                  </a:schemeClr>
                </a:solidFill>
              </a:rPr>
              <a:t>)</a:t>
            </a:r>
          </a:p>
          <a:p>
            <a:pPr>
              <a:defRPr/>
            </a:pPr>
            <a:endParaRPr lang="en-US" dirty="0"/>
          </a:p>
          <a:p>
            <a:pPr>
              <a:defRPr/>
            </a:pPr>
            <a:r>
              <a:rPr lang="en-US" dirty="0" smtClean="0"/>
              <a:t>Example : Adding comments in regex</a:t>
            </a:r>
          </a:p>
          <a:p>
            <a:pPr>
              <a:defRPr/>
            </a:pPr>
            <a:r>
              <a:rPr lang="en-US" dirty="0" smtClean="0">
                <a:solidFill>
                  <a:schemeClr val="accent6">
                    <a:lumMod val="50000"/>
                  </a:schemeClr>
                </a:solidFill>
              </a:rPr>
              <a:t>#comment.pl</a:t>
            </a:r>
            <a:endParaRPr lang="en-US"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456E230A-DF92-48A3-A3CB-15D4C5C1E951}" type="slidenum">
              <a:rPr lang="en-US" smtClean="0"/>
              <a:pPr>
                <a:defRPr/>
              </a:pPr>
              <a:t>4</a:t>
            </a:fld>
            <a:endParaRPr lang="en-US" dirty="0"/>
          </a:p>
        </p:txBody>
      </p:sp>
    </p:spTree>
    <p:extLst>
      <p:ext uri="{BB962C8B-B14F-4D97-AF65-F5344CB8AC3E}">
        <p14:creationId xmlns:p14="http://schemas.microsoft.com/office/powerpoint/2010/main" val="2307529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Non capturing groupings (?:…)</a:t>
            </a:r>
          </a:p>
        </p:txBody>
      </p:sp>
      <p:sp>
        <p:nvSpPr>
          <p:cNvPr id="3" name="Text Placeholder 2"/>
          <p:cNvSpPr>
            <a:spLocks noGrp="1"/>
          </p:cNvSpPr>
          <p:nvPr>
            <p:ph type="body" sz="half" idx="2"/>
          </p:nvPr>
        </p:nvSpPr>
        <p:spPr/>
        <p:txBody>
          <a:bodyPr/>
          <a:lstStyle/>
          <a:p>
            <a:pPr marL="0" indent="0">
              <a:defRPr/>
            </a:pPr>
            <a:r>
              <a:rPr lang="en-US" dirty="0" smtClean="0"/>
              <a:t>Patterns</a:t>
            </a:r>
            <a:r>
              <a:rPr lang="en-US" dirty="0"/>
              <a:t>, enclosed by parentheses, get captured into an array so that we can use them later if needed. But there is a way to NOT capture them also</a:t>
            </a:r>
            <a:r>
              <a:rPr lang="en-US" dirty="0" smtClean="0"/>
              <a:t>.</a:t>
            </a:r>
          </a:p>
          <a:p>
            <a:pPr marL="0" indent="0">
              <a:defRPr/>
            </a:pPr>
            <a:r>
              <a:rPr lang="en-US" dirty="0" smtClean="0"/>
              <a:t>The </a:t>
            </a:r>
            <a:r>
              <a:rPr lang="en-US" dirty="0" err="1"/>
              <a:t>regexp</a:t>
            </a:r>
            <a:r>
              <a:rPr lang="en-US" dirty="0"/>
              <a:t> </a:t>
            </a:r>
            <a:r>
              <a:rPr lang="en-US" dirty="0" smtClean="0"/>
              <a:t>still treated </a:t>
            </a:r>
            <a:r>
              <a:rPr lang="en-US" dirty="0"/>
              <a:t>as a single unit, but don't establish a capturing group at the same time. </a:t>
            </a:r>
            <a:endParaRPr lang="en-US" dirty="0" smtClean="0"/>
          </a:p>
          <a:p>
            <a:pPr marL="0" indent="0">
              <a:defRPr/>
            </a:pPr>
            <a:r>
              <a:rPr lang="en-US" dirty="0" smtClean="0"/>
              <a:t>Both </a:t>
            </a:r>
            <a:r>
              <a:rPr lang="en-US" dirty="0"/>
              <a:t>capturing and non-capturing groupings are allowed to co-exist in the same </a:t>
            </a:r>
            <a:r>
              <a:rPr lang="en-US" dirty="0" err="1" smtClean="0"/>
              <a:t>regexp</a:t>
            </a:r>
            <a:r>
              <a:rPr lang="en-US" dirty="0" smtClean="0"/>
              <a:t>.</a:t>
            </a:r>
          </a:p>
          <a:p>
            <a:pPr marL="0" indent="0">
              <a:defRPr/>
            </a:pPr>
            <a:endParaRPr lang="en-US" dirty="0"/>
          </a:p>
          <a:p>
            <a:pPr marL="0" indent="0">
              <a:defRPr/>
            </a:pPr>
            <a:r>
              <a:rPr lang="en-US" dirty="0" smtClean="0">
                <a:solidFill>
                  <a:schemeClr val="accent6">
                    <a:lumMod val="50000"/>
                  </a:schemeClr>
                </a:solidFill>
              </a:rPr>
              <a:t>Syntax : (?:…)</a:t>
            </a:r>
          </a:p>
          <a:p>
            <a:pPr marL="0" indent="0">
              <a:defRPr/>
            </a:pPr>
            <a:endParaRPr lang="en-US" dirty="0"/>
          </a:p>
          <a:p>
            <a:pPr marL="0" indent="0">
              <a:defRPr/>
            </a:pPr>
            <a:r>
              <a:rPr lang="en-US" dirty="0" smtClean="0"/>
              <a:t>Example : </a:t>
            </a:r>
            <a:r>
              <a:rPr lang="en-US" dirty="0" smtClean="0">
                <a:solidFill>
                  <a:schemeClr val="accent6">
                    <a:lumMod val="50000"/>
                  </a:schemeClr>
                </a:solidFill>
              </a:rPr>
              <a:t>#noncapturing.pl</a:t>
            </a:r>
            <a:endParaRPr lang="en-US" dirty="0">
              <a:solidFill>
                <a:schemeClr val="accent6">
                  <a:lumMod val="50000"/>
                </a:schemeClr>
              </a:solidFill>
            </a:endParaRPr>
          </a:p>
        </p:txBody>
      </p:sp>
      <p:sp>
        <p:nvSpPr>
          <p:cNvPr id="4" name="Slide Number Placeholder 3"/>
          <p:cNvSpPr>
            <a:spLocks noGrp="1"/>
          </p:cNvSpPr>
          <p:nvPr>
            <p:ph type="sldNum" sz="quarter" idx="10"/>
          </p:nvPr>
        </p:nvSpPr>
        <p:spPr/>
        <p:txBody>
          <a:bodyPr/>
          <a:lstStyle/>
          <a:p>
            <a:pPr>
              <a:defRPr/>
            </a:pPr>
            <a:fld id="{8CC24722-B12A-4444-92E5-CAB2FACA2BC5}" type="slidenum">
              <a:rPr lang="en-US" smtClean="0"/>
              <a:pPr>
                <a:defRPr/>
              </a:pPr>
              <a:t>5</a:t>
            </a:fld>
            <a:endParaRPr lang="en-US" dirty="0"/>
          </a:p>
        </p:txBody>
      </p:sp>
    </p:spTree>
    <p:extLst>
      <p:ext uri="{BB962C8B-B14F-4D97-AF65-F5344CB8AC3E}">
        <p14:creationId xmlns:p14="http://schemas.microsoft.com/office/powerpoint/2010/main" val="2389562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b="1" dirty="0" smtClean="0"/>
              <a:t>Named Captures</a:t>
            </a:r>
            <a:br>
              <a:rPr lang="en-US" altLang="en-US" b="1" dirty="0" smtClean="0"/>
            </a:br>
            <a:r>
              <a:rPr lang="en-US" altLang="en-US" b="1" dirty="0" smtClean="0"/>
              <a:t/>
            </a:r>
            <a:br>
              <a:rPr lang="en-US" altLang="en-US" b="1" dirty="0" smtClean="0"/>
            </a:br>
            <a:endParaRPr lang="en-US" altLang="en-US" dirty="0" smtClean="0"/>
          </a:p>
        </p:txBody>
      </p:sp>
      <p:sp>
        <p:nvSpPr>
          <p:cNvPr id="6" name="Text Placeholder 5"/>
          <p:cNvSpPr>
            <a:spLocks noGrp="1"/>
          </p:cNvSpPr>
          <p:nvPr>
            <p:ph type="body" sz="half" idx="2"/>
          </p:nvPr>
        </p:nvSpPr>
        <p:spPr>
          <a:xfrm>
            <a:off x="895350" y="1647825"/>
            <a:ext cx="7419975" cy="4576763"/>
          </a:xfrm>
        </p:spPr>
        <p:txBody>
          <a:bodyPr/>
          <a:lstStyle/>
          <a:p>
            <a:pPr marL="0" indent="0">
              <a:defRPr/>
            </a:pPr>
            <a:r>
              <a:rPr lang="en-US" dirty="0" smtClean="0">
                <a:latin typeface="+mn-lt"/>
              </a:rPr>
              <a:t>This allow us to </a:t>
            </a:r>
            <a:r>
              <a:rPr lang="en-US" dirty="0">
                <a:latin typeface="+mn-lt"/>
              </a:rPr>
              <a:t>capture portions of matches from applying a </a:t>
            </a:r>
            <a:r>
              <a:rPr lang="en-US" dirty="0" smtClean="0">
                <a:latin typeface="+mn-lt"/>
              </a:rPr>
              <a:t>regular expression </a:t>
            </a:r>
            <a:r>
              <a:rPr lang="en-US" dirty="0">
                <a:latin typeface="+mn-lt"/>
              </a:rPr>
              <a:t>and access them </a:t>
            </a:r>
            <a:r>
              <a:rPr lang="en-US" dirty="0" smtClean="0">
                <a:latin typeface="+mn-lt"/>
              </a:rPr>
              <a:t>later.</a:t>
            </a:r>
          </a:p>
          <a:p>
            <a:pPr>
              <a:defRPr/>
            </a:pPr>
            <a:r>
              <a:rPr lang="en-US" dirty="0" smtClean="0">
                <a:latin typeface="+mn-lt"/>
              </a:rPr>
              <a:t>Syntax :</a:t>
            </a:r>
          </a:p>
          <a:p>
            <a:pPr>
              <a:defRPr/>
            </a:pPr>
            <a:endParaRPr lang="en-US" dirty="0">
              <a:latin typeface="+mn-lt"/>
            </a:endParaRPr>
          </a:p>
          <a:p>
            <a:pPr>
              <a:defRPr/>
            </a:pPr>
            <a:r>
              <a:rPr lang="en-US" dirty="0">
                <a:solidFill>
                  <a:schemeClr val="accent6">
                    <a:lumMod val="50000"/>
                  </a:schemeClr>
                </a:solidFill>
                <a:latin typeface="+mn-lt"/>
              </a:rPr>
              <a:t>(?&lt;capture name&gt; ... </a:t>
            </a:r>
            <a:r>
              <a:rPr lang="en-US" dirty="0" smtClean="0">
                <a:solidFill>
                  <a:schemeClr val="accent6">
                    <a:lumMod val="50000"/>
                  </a:schemeClr>
                </a:solidFill>
                <a:latin typeface="+mn-lt"/>
              </a:rPr>
              <a:t>)</a:t>
            </a:r>
          </a:p>
          <a:p>
            <a:pPr>
              <a:defRPr/>
            </a:pPr>
            <a:endParaRPr lang="en-US" dirty="0">
              <a:latin typeface="+mn-lt"/>
            </a:endParaRPr>
          </a:p>
          <a:p>
            <a:pPr>
              <a:defRPr/>
            </a:pPr>
            <a:r>
              <a:rPr lang="en-US" dirty="0" smtClean="0">
                <a:latin typeface="+mn-lt"/>
              </a:rPr>
              <a:t>Example :</a:t>
            </a:r>
            <a:endParaRPr lang="en-US" dirty="0">
              <a:latin typeface="+mn-lt"/>
            </a:endParaRPr>
          </a:p>
          <a:p>
            <a:pPr>
              <a:defRPr/>
            </a:pPr>
            <a:r>
              <a:rPr lang="en-US" dirty="0" smtClean="0">
                <a:latin typeface="+mn-lt"/>
              </a:rPr>
              <a:t>Finding </a:t>
            </a:r>
            <a:r>
              <a:rPr lang="en-US" dirty="0">
                <a:latin typeface="+mn-lt"/>
              </a:rPr>
              <a:t>a phone number in a string of contact </a:t>
            </a:r>
            <a:r>
              <a:rPr lang="en-US" dirty="0" smtClean="0">
                <a:latin typeface="+mn-lt"/>
              </a:rPr>
              <a:t>information.</a:t>
            </a:r>
          </a:p>
          <a:p>
            <a:pPr>
              <a:defRPr/>
            </a:pPr>
            <a:r>
              <a:rPr lang="en-US" dirty="0" smtClean="0">
                <a:solidFill>
                  <a:schemeClr val="accent6">
                    <a:lumMod val="50000"/>
                  </a:schemeClr>
                </a:solidFill>
                <a:latin typeface="+mn-lt"/>
              </a:rPr>
              <a:t>#named_capture.pl</a:t>
            </a:r>
          </a:p>
          <a:p>
            <a:pPr>
              <a:defRPr/>
            </a:pPr>
            <a:endParaRPr lang="en-US" dirty="0">
              <a:latin typeface="+mn-lt"/>
            </a:endParaRPr>
          </a:p>
          <a:p>
            <a:pPr marL="0" indent="0">
              <a:defRPr/>
            </a:pPr>
            <a:r>
              <a:rPr lang="en-US" dirty="0">
                <a:latin typeface="+mn-lt"/>
              </a:rPr>
              <a:t>When a match against the enclosing pattern succeeds, Perl stores the portion </a:t>
            </a:r>
            <a:r>
              <a:rPr lang="en-US" dirty="0" smtClean="0">
                <a:latin typeface="+mn-lt"/>
              </a:rPr>
              <a:t>of the </a:t>
            </a:r>
            <a:r>
              <a:rPr lang="en-US" dirty="0">
                <a:latin typeface="+mn-lt"/>
              </a:rPr>
              <a:t>string which matches the enclosed pattern in the magic variable %+. In this hash, the key is the name of the capture and the value is the appropriate portion of the matched string.</a:t>
            </a:r>
            <a:endParaRPr lang="en-US" dirty="0" smtClean="0">
              <a:latin typeface="+mn-lt"/>
            </a:endParaRPr>
          </a:p>
          <a:p>
            <a:pPr>
              <a:defRPr/>
            </a:pPr>
            <a:r>
              <a:rPr lang="en-US" dirty="0" smtClean="0">
                <a:latin typeface="+mn-lt"/>
              </a:rPr>
              <a:t>		</a:t>
            </a:r>
            <a:endParaRPr lang="en-US" dirty="0">
              <a:solidFill>
                <a:schemeClr val="accent6">
                  <a:lumMod val="50000"/>
                </a:schemeClr>
              </a:solidFill>
              <a:latin typeface="+mn-lt"/>
            </a:endParaRPr>
          </a:p>
        </p:txBody>
      </p:sp>
      <p:sp>
        <p:nvSpPr>
          <p:cNvPr id="4" name="Slide Number Placeholder 3"/>
          <p:cNvSpPr>
            <a:spLocks noGrp="1"/>
          </p:cNvSpPr>
          <p:nvPr>
            <p:ph type="sldNum" sz="quarter" idx="10"/>
          </p:nvPr>
        </p:nvSpPr>
        <p:spPr/>
        <p:txBody>
          <a:bodyPr/>
          <a:lstStyle/>
          <a:p>
            <a:pPr>
              <a:defRPr/>
            </a:pPr>
            <a:fld id="{7D2C3447-5DF5-496C-A565-8A5AF853DFBF}" type="slidenum">
              <a:rPr lang="en-US" smtClean="0"/>
              <a:pPr>
                <a:defRPr/>
              </a:pPr>
              <a:t>6</a:t>
            </a:fld>
            <a:endParaRPr lang="en-US" dirty="0"/>
          </a:p>
        </p:txBody>
      </p:sp>
    </p:spTree>
    <p:extLst>
      <p:ext uri="{BB962C8B-B14F-4D97-AF65-F5344CB8AC3E}">
        <p14:creationId xmlns:p14="http://schemas.microsoft.com/office/powerpoint/2010/main" val="3756891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b="1" smtClean="0"/>
              <a:t>Lookahead and Lookbehind Assertions</a:t>
            </a:r>
            <a:br>
              <a:rPr lang="en-US" altLang="en-US" b="1" smtClean="0"/>
            </a:br>
            <a:endParaRPr lang="en-US" altLang="en-US" smtClean="0"/>
          </a:p>
        </p:txBody>
      </p:sp>
      <p:sp>
        <p:nvSpPr>
          <p:cNvPr id="3" name="Text Placeholder 2"/>
          <p:cNvSpPr>
            <a:spLocks noGrp="1"/>
          </p:cNvSpPr>
          <p:nvPr>
            <p:ph type="body" sz="half" idx="2"/>
          </p:nvPr>
        </p:nvSpPr>
        <p:spPr/>
        <p:txBody>
          <a:bodyPr/>
          <a:lstStyle/>
          <a:p>
            <a:pPr marL="342900" indent="-342900">
              <a:buFont typeface="Arial" pitchFamily="34" charset="0"/>
              <a:buAutoNum type="arabicPeriod"/>
              <a:defRPr/>
            </a:pPr>
            <a:r>
              <a:rPr lang="en-US" dirty="0" smtClean="0"/>
              <a:t>Positive </a:t>
            </a:r>
            <a:r>
              <a:rPr lang="en-US" dirty="0" err="1" smtClean="0"/>
              <a:t>lookahead</a:t>
            </a:r>
            <a:r>
              <a:rPr lang="en-US" dirty="0" smtClean="0"/>
              <a:t> (?=</a:t>
            </a:r>
            <a:r>
              <a:rPr lang="en-US" dirty="0"/>
              <a:t>regex</a:t>
            </a:r>
            <a:r>
              <a:rPr lang="en-US" dirty="0" smtClean="0"/>
              <a:t>)</a:t>
            </a:r>
          </a:p>
          <a:p>
            <a:pPr marL="342900" indent="-342900">
              <a:buFont typeface="Arial" pitchFamily="34" charset="0"/>
              <a:buAutoNum type="arabicPeriod"/>
              <a:defRPr/>
            </a:pPr>
            <a:endParaRPr lang="en-US" dirty="0"/>
          </a:p>
          <a:p>
            <a:pPr marL="0" indent="0">
              <a:defRPr/>
            </a:pPr>
            <a:r>
              <a:rPr lang="en-US" dirty="0"/>
              <a:t>Matches at a position where the pattern inside the </a:t>
            </a:r>
            <a:r>
              <a:rPr lang="en-US" dirty="0" err="1"/>
              <a:t>lookahead</a:t>
            </a:r>
            <a:r>
              <a:rPr lang="en-US" dirty="0"/>
              <a:t> can be matched. </a:t>
            </a:r>
            <a:endParaRPr lang="en-US" dirty="0" smtClean="0"/>
          </a:p>
          <a:p>
            <a:pPr marL="0" indent="0">
              <a:defRPr/>
            </a:pPr>
            <a:endParaRPr lang="en-US" dirty="0"/>
          </a:p>
          <a:p>
            <a:pPr marL="0" indent="0">
              <a:defRPr/>
            </a:pPr>
            <a:r>
              <a:rPr lang="en-US" dirty="0"/>
              <a:t>For example,  </a:t>
            </a:r>
            <a:r>
              <a:rPr lang="en-US" dirty="0">
                <a:solidFill>
                  <a:schemeClr val="accent6">
                    <a:lumMod val="50000"/>
                  </a:schemeClr>
                </a:solidFill>
              </a:rPr>
              <a:t>t(?=s)</a:t>
            </a:r>
            <a:r>
              <a:rPr lang="en-US" dirty="0"/>
              <a:t> matches the </a:t>
            </a:r>
            <a:r>
              <a:rPr lang="en-US" dirty="0" smtClean="0"/>
              <a:t>second t</a:t>
            </a:r>
            <a:r>
              <a:rPr lang="en-US" dirty="0"/>
              <a:t> in streets. </a:t>
            </a:r>
            <a:endParaRPr lang="en-US" dirty="0" smtClean="0"/>
          </a:p>
          <a:p>
            <a:pPr marL="0" indent="0">
              <a:defRPr/>
            </a:pPr>
            <a:endParaRPr lang="en-US" dirty="0"/>
          </a:p>
          <a:p>
            <a:pPr marL="0" indent="0">
              <a:defRPr/>
            </a:pPr>
            <a:r>
              <a:rPr lang="en-US" dirty="0" smtClean="0">
                <a:solidFill>
                  <a:schemeClr val="accent6">
                    <a:lumMod val="50000"/>
                  </a:schemeClr>
                </a:solidFill>
              </a:rPr>
              <a:t>Syntax : (?=…)</a:t>
            </a:r>
          </a:p>
          <a:p>
            <a:pPr marL="0" indent="0">
              <a:defRPr/>
            </a:pPr>
            <a:endParaRPr lang="en-US" dirty="0"/>
          </a:p>
          <a:p>
            <a:pPr marL="0" indent="0">
              <a:defRPr/>
            </a:pPr>
            <a:r>
              <a:rPr lang="en-US" dirty="0" smtClean="0"/>
              <a:t>Example : </a:t>
            </a:r>
            <a:r>
              <a:rPr lang="en-US" dirty="0" smtClean="0">
                <a:solidFill>
                  <a:schemeClr val="accent6">
                    <a:lumMod val="50000"/>
                  </a:schemeClr>
                </a:solidFill>
              </a:rPr>
              <a:t>#postivelookahead.pl</a:t>
            </a:r>
          </a:p>
          <a:p>
            <a:pPr marL="0" indent="0">
              <a:defRPr/>
            </a:pPr>
            <a:endParaRPr lang="en-US" dirty="0"/>
          </a:p>
          <a:p>
            <a:pPr marL="0" indent="0">
              <a:defRPr/>
            </a:pPr>
            <a:endParaRPr lang="en-US" dirty="0"/>
          </a:p>
        </p:txBody>
      </p:sp>
      <p:sp>
        <p:nvSpPr>
          <p:cNvPr id="4" name="Slide Number Placeholder 3"/>
          <p:cNvSpPr>
            <a:spLocks noGrp="1"/>
          </p:cNvSpPr>
          <p:nvPr>
            <p:ph type="sldNum" sz="quarter" idx="10"/>
          </p:nvPr>
        </p:nvSpPr>
        <p:spPr/>
        <p:txBody>
          <a:bodyPr/>
          <a:lstStyle/>
          <a:p>
            <a:pPr>
              <a:defRPr/>
            </a:pPr>
            <a:fld id="{B4C0CDC1-B6E0-401B-B604-18CE66FEB01F}" type="slidenum">
              <a:rPr lang="en-US" smtClean="0"/>
              <a:pPr>
                <a:defRPr/>
              </a:pPr>
              <a:t>7</a:t>
            </a:fld>
            <a:endParaRPr lang="en-US" dirty="0"/>
          </a:p>
        </p:txBody>
      </p:sp>
    </p:spTree>
    <p:extLst>
      <p:ext uri="{BB962C8B-B14F-4D97-AF65-F5344CB8AC3E}">
        <p14:creationId xmlns:p14="http://schemas.microsoft.com/office/powerpoint/2010/main" val="39500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Negative lookahead (?!regex)</a:t>
            </a:r>
          </a:p>
        </p:txBody>
      </p:sp>
      <p:sp>
        <p:nvSpPr>
          <p:cNvPr id="3" name="Text Placeholder 2"/>
          <p:cNvSpPr>
            <a:spLocks noGrp="1"/>
          </p:cNvSpPr>
          <p:nvPr>
            <p:ph type="body" sz="half" idx="2"/>
          </p:nvPr>
        </p:nvSpPr>
        <p:spPr/>
        <p:txBody>
          <a:bodyPr/>
          <a:lstStyle/>
          <a:p>
            <a:pPr marL="0" indent="0">
              <a:defRPr/>
            </a:pPr>
            <a:r>
              <a:rPr lang="en-US" dirty="0"/>
              <a:t>Similar to positive </a:t>
            </a:r>
            <a:r>
              <a:rPr lang="en-US" dirty="0" err="1"/>
              <a:t>lookahead</a:t>
            </a:r>
            <a:r>
              <a:rPr lang="en-US" dirty="0"/>
              <a:t>, except that negative </a:t>
            </a:r>
            <a:r>
              <a:rPr lang="en-US" dirty="0" err="1"/>
              <a:t>lookahead</a:t>
            </a:r>
            <a:r>
              <a:rPr lang="en-US" dirty="0"/>
              <a:t> only succeeds if the regex inside the </a:t>
            </a:r>
            <a:r>
              <a:rPr lang="en-US" dirty="0" err="1"/>
              <a:t>lookahead</a:t>
            </a:r>
            <a:r>
              <a:rPr lang="en-US" dirty="0"/>
              <a:t> fails to match</a:t>
            </a:r>
            <a:r>
              <a:rPr lang="en-US" dirty="0" smtClean="0"/>
              <a:t>.</a:t>
            </a:r>
          </a:p>
          <a:p>
            <a:pPr marL="0" indent="0">
              <a:defRPr/>
            </a:pPr>
            <a:endParaRPr lang="en-US" dirty="0" smtClean="0"/>
          </a:p>
          <a:p>
            <a:pPr marL="0" indent="0">
              <a:defRPr/>
            </a:pPr>
            <a:r>
              <a:rPr lang="en-US" dirty="0"/>
              <a:t>For example,</a:t>
            </a:r>
            <a:r>
              <a:rPr lang="en-US" dirty="0">
                <a:solidFill>
                  <a:schemeClr val="accent6">
                    <a:lumMod val="50000"/>
                  </a:schemeClr>
                </a:solidFill>
              </a:rPr>
              <a:t> t(?!s)</a:t>
            </a:r>
            <a:r>
              <a:rPr lang="en-US" dirty="0"/>
              <a:t> matches the first t </a:t>
            </a:r>
            <a:r>
              <a:rPr lang="en-US" dirty="0" smtClean="0"/>
              <a:t>in streets.</a:t>
            </a:r>
          </a:p>
          <a:p>
            <a:pPr marL="0" indent="0">
              <a:defRPr/>
            </a:pPr>
            <a:endParaRPr lang="en-US" dirty="0"/>
          </a:p>
          <a:p>
            <a:pPr marL="0" indent="0">
              <a:defRPr/>
            </a:pPr>
            <a:r>
              <a:rPr lang="en-US" dirty="0" smtClean="0">
                <a:solidFill>
                  <a:schemeClr val="accent6">
                    <a:lumMod val="50000"/>
                  </a:schemeClr>
                </a:solidFill>
              </a:rPr>
              <a:t>Syntax </a:t>
            </a:r>
            <a:r>
              <a:rPr lang="en-US" dirty="0">
                <a:solidFill>
                  <a:schemeClr val="accent6">
                    <a:lumMod val="50000"/>
                  </a:schemeClr>
                </a:solidFill>
              </a:rPr>
              <a:t>: </a:t>
            </a:r>
            <a:r>
              <a:rPr lang="en-US" dirty="0" smtClean="0">
                <a:solidFill>
                  <a:schemeClr val="accent6">
                    <a:lumMod val="50000"/>
                  </a:schemeClr>
                </a:solidFill>
              </a:rPr>
              <a:t>(?!…)</a:t>
            </a:r>
            <a:endParaRPr lang="en-US" dirty="0">
              <a:solidFill>
                <a:schemeClr val="accent6">
                  <a:lumMod val="50000"/>
                </a:schemeClr>
              </a:solidFill>
            </a:endParaRPr>
          </a:p>
          <a:p>
            <a:pPr marL="0" indent="0">
              <a:defRPr/>
            </a:pPr>
            <a:endParaRPr lang="en-US" dirty="0"/>
          </a:p>
          <a:p>
            <a:pPr marL="0" indent="0">
              <a:defRPr/>
            </a:pPr>
            <a:r>
              <a:rPr lang="en-US" dirty="0"/>
              <a:t>Example : </a:t>
            </a:r>
            <a:r>
              <a:rPr lang="en-US" dirty="0" smtClean="0"/>
              <a:t>#</a:t>
            </a:r>
            <a:r>
              <a:rPr lang="en-US" dirty="0" smtClean="0">
                <a:solidFill>
                  <a:schemeClr val="accent6">
                    <a:lumMod val="50000"/>
                  </a:schemeClr>
                </a:solidFill>
              </a:rPr>
              <a:t>negativelookahead.p</a:t>
            </a:r>
            <a:r>
              <a:rPr lang="en-US" dirty="0" smtClean="0"/>
              <a:t>l</a:t>
            </a:r>
            <a:endParaRPr lang="en-US" dirty="0"/>
          </a:p>
          <a:p>
            <a:pPr marL="0" indent="0">
              <a:defRPr/>
            </a:pPr>
            <a:endParaRPr lang="en-US" dirty="0"/>
          </a:p>
        </p:txBody>
      </p:sp>
      <p:sp>
        <p:nvSpPr>
          <p:cNvPr id="4" name="Slide Number Placeholder 3"/>
          <p:cNvSpPr>
            <a:spLocks noGrp="1"/>
          </p:cNvSpPr>
          <p:nvPr>
            <p:ph type="sldNum" sz="quarter" idx="10"/>
          </p:nvPr>
        </p:nvSpPr>
        <p:spPr/>
        <p:txBody>
          <a:bodyPr/>
          <a:lstStyle/>
          <a:p>
            <a:pPr>
              <a:defRPr/>
            </a:pPr>
            <a:fld id="{5827E225-AEBB-4FF1-860D-A66FE2855258}" type="slidenum">
              <a:rPr lang="en-US" smtClean="0"/>
              <a:pPr>
                <a:defRPr/>
              </a:pPr>
              <a:t>8</a:t>
            </a:fld>
            <a:endParaRPr lang="en-US" dirty="0"/>
          </a:p>
        </p:txBody>
      </p:sp>
    </p:spTree>
    <p:extLst>
      <p:ext uri="{BB962C8B-B14F-4D97-AF65-F5344CB8AC3E}">
        <p14:creationId xmlns:p14="http://schemas.microsoft.com/office/powerpoint/2010/main" val="301551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Positive lookbehind (?&lt;=regex)</a:t>
            </a:r>
          </a:p>
        </p:txBody>
      </p:sp>
      <p:sp>
        <p:nvSpPr>
          <p:cNvPr id="3" name="Text Placeholder 2"/>
          <p:cNvSpPr>
            <a:spLocks noGrp="1"/>
          </p:cNvSpPr>
          <p:nvPr>
            <p:ph type="body" sz="half" idx="2"/>
          </p:nvPr>
        </p:nvSpPr>
        <p:spPr/>
        <p:txBody>
          <a:bodyPr/>
          <a:lstStyle/>
          <a:p>
            <a:pPr marL="0" indent="0">
              <a:defRPr/>
            </a:pPr>
            <a:r>
              <a:rPr lang="en-US" dirty="0" err="1"/>
              <a:t>Lookbehind</a:t>
            </a:r>
            <a:r>
              <a:rPr lang="en-US" dirty="0"/>
              <a:t> has the same effect, but works backwards. It tells the regex engine to temporarily step backwards in the string, to check if the text inside the </a:t>
            </a:r>
            <a:r>
              <a:rPr lang="en-US" dirty="0" err="1"/>
              <a:t>lookbehind</a:t>
            </a:r>
            <a:r>
              <a:rPr lang="en-US" dirty="0"/>
              <a:t> can be matched </a:t>
            </a:r>
            <a:r>
              <a:rPr lang="en-US" dirty="0" smtClean="0"/>
              <a:t>there.</a:t>
            </a:r>
          </a:p>
          <a:p>
            <a:pPr marL="0" indent="0">
              <a:defRPr/>
            </a:pPr>
            <a:endParaRPr lang="en-US" dirty="0" smtClean="0"/>
          </a:p>
          <a:p>
            <a:pPr marL="0" indent="0">
              <a:defRPr/>
            </a:pPr>
            <a:r>
              <a:rPr lang="en-US" dirty="0" smtClean="0"/>
              <a:t>For </a:t>
            </a:r>
            <a:r>
              <a:rPr lang="en-US" dirty="0"/>
              <a:t>example</a:t>
            </a:r>
            <a:r>
              <a:rPr lang="en-US" dirty="0" smtClean="0"/>
              <a:t>,</a:t>
            </a:r>
            <a:r>
              <a:rPr lang="en-US" dirty="0"/>
              <a:t> </a:t>
            </a:r>
            <a:r>
              <a:rPr lang="en-US" dirty="0">
                <a:solidFill>
                  <a:schemeClr val="accent6">
                    <a:lumMod val="50000"/>
                  </a:schemeClr>
                </a:solidFill>
              </a:rPr>
              <a:t>(?&lt;=</a:t>
            </a:r>
            <a:r>
              <a:rPr lang="en-US" dirty="0" smtClean="0">
                <a:solidFill>
                  <a:schemeClr val="accent6">
                    <a:lumMod val="50000"/>
                  </a:schemeClr>
                </a:solidFill>
              </a:rPr>
              <a:t>s)t</a:t>
            </a:r>
            <a:r>
              <a:rPr lang="en-US" dirty="0"/>
              <a:t> matches the first </a:t>
            </a:r>
            <a:r>
              <a:rPr lang="en-US" dirty="0" smtClean="0"/>
              <a:t>t in</a:t>
            </a:r>
            <a:r>
              <a:rPr lang="en-US" dirty="0"/>
              <a:t> streets</a:t>
            </a:r>
            <a:r>
              <a:rPr lang="en-US" dirty="0" smtClean="0"/>
              <a:t>.</a:t>
            </a:r>
            <a:endParaRPr lang="en-US" dirty="0"/>
          </a:p>
          <a:p>
            <a:pPr marL="0" indent="0">
              <a:defRPr/>
            </a:pPr>
            <a:endParaRPr lang="en-US" dirty="0"/>
          </a:p>
          <a:p>
            <a:pPr marL="0" indent="0">
              <a:defRPr/>
            </a:pPr>
            <a:r>
              <a:rPr lang="en-US" dirty="0"/>
              <a:t>Syntax : </a:t>
            </a:r>
            <a:r>
              <a:rPr lang="en-US" dirty="0" smtClean="0">
                <a:solidFill>
                  <a:schemeClr val="accent6">
                    <a:lumMod val="50000"/>
                  </a:schemeClr>
                </a:solidFill>
              </a:rPr>
              <a:t>(?&lt;=…)</a:t>
            </a:r>
            <a:endParaRPr lang="en-US" dirty="0">
              <a:solidFill>
                <a:schemeClr val="accent6">
                  <a:lumMod val="50000"/>
                </a:schemeClr>
              </a:solidFill>
            </a:endParaRPr>
          </a:p>
          <a:p>
            <a:pPr marL="0" indent="0">
              <a:defRPr/>
            </a:pPr>
            <a:endParaRPr lang="en-US" dirty="0"/>
          </a:p>
          <a:p>
            <a:pPr marL="0" indent="0">
              <a:defRPr/>
            </a:pPr>
            <a:r>
              <a:rPr lang="en-US" dirty="0"/>
              <a:t>Example </a:t>
            </a:r>
            <a:r>
              <a:rPr lang="en-US" dirty="0" smtClean="0"/>
              <a:t>: </a:t>
            </a:r>
            <a:r>
              <a:rPr lang="en-US" dirty="0" smtClean="0">
                <a:solidFill>
                  <a:schemeClr val="accent6">
                    <a:lumMod val="50000"/>
                  </a:schemeClr>
                </a:solidFill>
              </a:rPr>
              <a:t>#postivelookbehind.pl</a:t>
            </a:r>
            <a:endParaRPr lang="en-US" dirty="0">
              <a:solidFill>
                <a:schemeClr val="accent6">
                  <a:lumMod val="50000"/>
                </a:schemeClr>
              </a:solidFill>
            </a:endParaRPr>
          </a:p>
          <a:p>
            <a:pPr marL="0" indent="0">
              <a:defRPr/>
            </a:pPr>
            <a:endParaRPr lang="en-US" dirty="0"/>
          </a:p>
        </p:txBody>
      </p:sp>
      <p:sp>
        <p:nvSpPr>
          <p:cNvPr id="4" name="Slide Number Placeholder 3"/>
          <p:cNvSpPr>
            <a:spLocks noGrp="1"/>
          </p:cNvSpPr>
          <p:nvPr>
            <p:ph type="sldNum" sz="quarter" idx="10"/>
          </p:nvPr>
        </p:nvSpPr>
        <p:spPr/>
        <p:txBody>
          <a:bodyPr/>
          <a:lstStyle/>
          <a:p>
            <a:pPr>
              <a:defRPr/>
            </a:pPr>
            <a:fld id="{5847FBB3-5C97-4F3B-924F-E573653CD8B9}" type="slidenum">
              <a:rPr lang="en-US" smtClean="0"/>
              <a:pPr>
                <a:defRPr/>
              </a:pPr>
              <a:t>9</a:t>
            </a:fld>
            <a:endParaRPr lang="en-US" dirty="0"/>
          </a:p>
        </p:txBody>
      </p:sp>
    </p:spTree>
    <p:extLst>
      <p:ext uri="{BB962C8B-B14F-4D97-AF65-F5344CB8AC3E}">
        <p14:creationId xmlns:p14="http://schemas.microsoft.com/office/powerpoint/2010/main" val="2270659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815</Words>
  <Application>Microsoft Office PowerPoint</Application>
  <PresentationFormat>On-screen Show (4:3)</PresentationFormat>
  <Paragraphs>148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Advanced Regular Expressions  </vt:lpstr>
      <vt:lpstr>Regex Extension</vt:lpstr>
      <vt:lpstr>Five Extension Components</vt:lpstr>
      <vt:lpstr>Comment (?#..)</vt:lpstr>
      <vt:lpstr>Non capturing groupings (?:…)</vt:lpstr>
      <vt:lpstr>Named Captures  </vt:lpstr>
      <vt:lpstr>Lookahead and Lookbehind Assertions </vt:lpstr>
      <vt:lpstr>Negative lookahead (?!regex)</vt:lpstr>
      <vt:lpstr>Positive lookbehind (?&lt;=regex)</vt:lpstr>
      <vt:lpstr>Negative lookbehind (?&lt;!regex)</vt:lpstr>
      <vt:lpstr>Backreferences</vt:lpstr>
      <vt:lpstr>Conditional (If-Then-Else) Patterns </vt:lpstr>
      <vt:lpstr>Lookaround conditional</vt:lpstr>
      <vt:lpstr>Named conditional</vt:lpstr>
      <vt:lpstr>Conditional</vt:lpstr>
      <vt:lpstr>Recursion</vt:lpstr>
      <vt:lpstr>Some special variables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Regular Expressions  </dc:title>
  <dc:creator>Manshi Sharma</dc:creator>
  <cp:lastModifiedBy>Manshi Sharma</cp:lastModifiedBy>
  <cp:revision>1</cp:revision>
  <dcterms:created xsi:type="dcterms:W3CDTF">2006-08-16T00:00:00Z</dcterms:created>
  <dcterms:modified xsi:type="dcterms:W3CDTF">2016-08-16T06:46:12Z</dcterms:modified>
</cp:coreProperties>
</file>