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iX+a1LxY/3Xx8Kx1NePaC21ZG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Relationship Id="rId6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26.jpg"/><Relationship Id="rId5" Type="http://schemas.openxmlformats.org/officeDocument/2006/relationships/image" Target="../media/image24.jpg"/><Relationship Id="rId6" Type="http://schemas.openxmlformats.org/officeDocument/2006/relationships/image" Target="../media/image28.png"/><Relationship Id="rId7" Type="http://schemas.openxmlformats.org/officeDocument/2006/relationships/image" Target="../media/image31.png"/><Relationship Id="rId8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3.png"/><Relationship Id="rId10" Type="http://schemas.openxmlformats.org/officeDocument/2006/relationships/image" Target="../media/image29.png"/><Relationship Id="rId9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 txBox="1"/>
          <p:nvPr>
            <p:ph type="ctrTitle"/>
          </p:nvPr>
        </p:nvSpPr>
        <p:spPr>
          <a:xfrm>
            <a:off x="6096000" y="1500808"/>
            <a:ext cx="6317974" cy="19281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man Old Style"/>
              <a:buNone/>
            </a:pPr>
            <a:r>
              <a:rPr b="1" lang="en-US" sz="4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Vehicle Driver’s Drowsiness Detection</a:t>
            </a:r>
            <a:endParaRPr/>
          </a:p>
        </p:txBody>
      </p:sp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4561585" y="5451727"/>
            <a:ext cx="7421693" cy="11628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 sz="16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Under the Guidance of :			Submitted By: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A9DB"/>
              </a:buClr>
              <a:buSzPts val="1600"/>
              <a:buNone/>
            </a:pPr>
            <a:r>
              <a:rPr lang="en-US" sz="1600">
                <a:solidFill>
                  <a:srgbClr val="8DA9DB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Prof. Damanpreet Singh 			Manshi (1930034)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A9DB"/>
              </a:buClr>
              <a:buSzPts val="1600"/>
              <a:buNone/>
            </a:pPr>
            <a:r>
              <a:rPr lang="en-US" sz="1600">
                <a:solidFill>
                  <a:srgbClr val="8DA9DB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CSE SLIET				Raushan Raj (1930035)</a:t>
            </a:r>
            <a:r>
              <a:rPr lang="en-US" sz="16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			   	           				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2" name="Google Shape;42;p1"/>
          <p:cNvSpPr/>
          <p:nvPr/>
        </p:nvSpPr>
        <p:spPr>
          <a:xfrm flipH="1">
            <a:off x="0" y="0"/>
            <a:ext cx="6172782" cy="68580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0" y="0"/>
            <a:ext cx="6024154" cy="685800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r" id="44" name="Google Shape;4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382" y="720993"/>
            <a:ext cx="4047843" cy="404784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913785" y="536449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b="1" lang="en-US" sz="4400">
                <a:latin typeface="Bookman Old Style"/>
                <a:ea typeface="Bookman Old Style"/>
                <a:cs typeface="Bookman Old Style"/>
                <a:sym typeface="Bookman Old Style"/>
              </a:rPr>
              <a:t>Data Preparation</a:t>
            </a:r>
            <a:endParaRPr b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base with solid fill"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7594" y="2831107"/>
            <a:ext cx="1195784" cy="119578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/>
        </p:nvSpPr>
        <p:spPr>
          <a:xfrm>
            <a:off x="1294178" y="1953127"/>
            <a:ext cx="7742773" cy="493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100"/>
              <a:buFont typeface="Arial"/>
              <a:buChar char="•"/>
            </a:pPr>
            <a:r>
              <a:rPr b="1" lang="en-US" sz="21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data set contains sample of 37 peoples in different conditions and some codes were assigned for them(refer figure below).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100"/>
              <a:buFont typeface="Arial"/>
              <a:buChar char="•"/>
            </a:pPr>
            <a:r>
              <a:rPr b="1" lang="en-US" sz="21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We wrote a python script which automatically classifies the entire datasets into open eyes and closed eyes under two folders: training and testing.</a:t>
            </a:r>
            <a:endParaRPr/>
          </a:p>
          <a:p>
            <a:pPr indent="-20955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sz="21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100"/>
              <a:buFont typeface="Arial"/>
              <a:buChar char="•"/>
            </a:pPr>
            <a:r>
              <a:rPr b="1" lang="en-US" sz="21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Image Augmentation Concept is used to create more data.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4">
            <a:alphaModFix/>
          </a:blip>
          <a:srcRect b="47259" l="40516" r="41166" t="29967"/>
          <a:stretch/>
        </p:blipFill>
        <p:spPr>
          <a:xfrm>
            <a:off x="2412921" y="3113361"/>
            <a:ext cx="1719704" cy="1202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0"/>
          <p:cNvPicPr preferRelativeResize="0"/>
          <p:nvPr/>
        </p:nvPicPr>
        <p:blipFill rotWithShape="1">
          <a:blip r:embed="rId5">
            <a:alphaModFix/>
          </a:blip>
          <a:srcRect b="35655" l="21740" r="59360" t="42798"/>
          <a:stretch/>
        </p:blipFill>
        <p:spPr>
          <a:xfrm>
            <a:off x="6328849" y="3113361"/>
            <a:ext cx="1736090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b="1" lang="en-US" sz="4400">
                <a:latin typeface="Bookman Old Style"/>
                <a:ea typeface="Bookman Old Style"/>
                <a:cs typeface="Bookman Old Style"/>
                <a:sym typeface="Bookman Old Style"/>
              </a:rPr>
              <a:t>Model Building</a:t>
            </a:r>
            <a:endParaRPr b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ead with gears with solid fill"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1579" y="2855092"/>
            <a:ext cx="1147814" cy="114781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 txBox="1"/>
          <p:nvPr/>
        </p:nvSpPr>
        <p:spPr>
          <a:xfrm>
            <a:off x="1291924" y="2254967"/>
            <a:ext cx="7532915" cy="3662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Concept of Transfer Learning is used for building the model.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InceptionV3 CNN Architecture is used for training.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Model was trained with validation split of 0.2, batch size of 8 and number of epochs were 5.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b="1" lang="en-US" sz="4400">
                <a:latin typeface="Bookman Old Style"/>
                <a:ea typeface="Bookman Old Style"/>
                <a:cs typeface="Bookman Old Style"/>
                <a:sym typeface="Bookman Old Style"/>
              </a:rPr>
              <a:t>Model Evaluation</a:t>
            </a:r>
            <a:endParaRPr b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3" name="Google Shape;173;p12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2"/>
          <p:cNvSpPr txBox="1"/>
          <p:nvPr/>
        </p:nvSpPr>
        <p:spPr>
          <a:xfrm>
            <a:off x="1460842" y="1953127"/>
            <a:ext cx="753291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After training the model, the performance of the model 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Accuracy: 0.7999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Loss:0.4265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Validation Accuracy: 0.6072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Validation Loss: 2.2326 </a:t>
            </a:r>
            <a:endParaRPr/>
          </a:p>
        </p:txBody>
      </p:sp>
      <p:pic>
        <p:nvPicPr>
          <p:cNvPr descr="Evaluation - Free education icons" id="176" name="Google Shape;1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1566" y="2815079"/>
            <a:ext cx="1227840" cy="122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type="title"/>
          </p:nvPr>
        </p:nvSpPr>
        <p:spPr>
          <a:xfrm>
            <a:off x="738422" y="293406"/>
            <a:ext cx="81769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b="1" lang="en-US" sz="4400">
                <a:latin typeface="Bookman Old Style"/>
                <a:ea typeface="Bookman Old Style"/>
                <a:cs typeface="Bookman Old Style"/>
                <a:sym typeface="Bookman Old Style"/>
              </a:rPr>
              <a:t>Graphical User Interface</a:t>
            </a:r>
            <a:endParaRPr b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i Ux with solid fill" id="184" name="Google Shape;1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1650" y="2835163"/>
            <a:ext cx="1187672" cy="1187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3"/>
          <p:cNvPicPr preferRelativeResize="0"/>
          <p:nvPr/>
        </p:nvPicPr>
        <p:blipFill rotWithShape="1">
          <a:blip r:embed="rId4">
            <a:alphaModFix/>
          </a:blip>
          <a:srcRect b="33193" l="9321" r="58594" t="15000"/>
          <a:stretch/>
        </p:blipFill>
        <p:spPr>
          <a:xfrm>
            <a:off x="917339" y="1618969"/>
            <a:ext cx="4876668" cy="442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5">
            <a:alphaModFix/>
          </a:blip>
          <a:srcRect b="32121" l="35625" r="38938" t="50000"/>
          <a:stretch/>
        </p:blipFill>
        <p:spPr>
          <a:xfrm>
            <a:off x="5985134" y="4625118"/>
            <a:ext cx="3413006" cy="1349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3"/>
          <p:cNvPicPr preferRelativeResize="0"/>
          <p:nvPr/>
        </p:nvPicPr>
        <p:blipFill rotWithShape="1">
          <a:blip r:embed="rId6">
            <a:alphaModFix/>
          </a:blip>
          <a:srcRect b="50000" l="33985" r="55858" t="33333"/>
          <a:stretch/>
        </p:blipFill>
        <p:spPr>
          <a:xfrm>
            <a:off x="6052854" y="1609361"/>
            <a:ext cx="1971276" cy="1819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b="1" lang="en-US" sz="4400">
                <a:latin typeface="Bookman Old Style"/>
                <a:ea typeface="Bookman Old Style"/>
                <a:cs typeface="Bookman Old Style"/>
                <a:sym typeface="Bookman Old Style"/>
              </a:rPr>
              <a:t>Result</a:t>
            </a:r>
            <a:endParaRPr b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ullseye with solid fill" id="195" name="Google Shape;1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5989" y="2859502"/>
            <a:ext cx="1138994" cy="11389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person, wall, indoor&#10;&#10;Description automatically generated" id="196" name="Google Shape;1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0572" y="1915695"/>
            <a:ext cx="2684892" cy="21124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erson, wall, indoor&#10;&#10;Description automatically generated" id="197" name="Google Shape;19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777" y="3449638"/>
            <a:ext cx="2929310" cy="20988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arm clock with solid fill" id="198" name="Google Shape;19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80756" y="5454446"/>
            <a:ext cx="685096" cy="6850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arm Ringing with solid fill" id="199" name="Google Shape;19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55994" y="3938659"/>
            <a:ext cx="670804" cy="670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wall, person, indoor&#10;&#10;Description automatically generated" id="200" name="Google Shape;200;p14"/>
          <p:cNvPicPr preferRelativeResize="0"/>
          <p:nvPr/>
        </p:nvPicPr>
        <p:blipFill rotWithShape="1">
          <a:blip r:embed="rId8">
            <a:alphaModFix/>
          </a:blip>
          <a:srcRect b="0" l="0" r="68624" t="89522"/>
          <a:stretch/>
        </p:blipFill>
        <p:spPr>
          <a:xfrm>
            <a:off x="5220777" y="5284268"/>
            <a:ext cx="982370" cy="264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b="1" lang="en-US" sz="4400">
                <a:latin typeface="Bookman Old Style"/>
                <a:ea typeface="Bookman Old Style"/>
                <a:cs typeface="Bookman Old Style"/>
                <a:sym typeface="Bookman Old Style"/>
              </a:rPr>
              <a:t>Future Work</a:t>
            </a:r>
            <a:endParaRPr b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06" name="Google Shape;206;p15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5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loud Computing with solid fill" id="208" name="Google Shape;2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3600" y="2787113"/>
            <a:ext cx="1283772" cy="128377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5"/>
          <p:cNvSpPr txBox="1"/>
          <p:nvPr/>
        </p:nvSpPr>
        <p:spPr>
          <a:xfrm>
            <a:off x="1200889" y="1738879"/>
            <a:ext cx="7593084" cy="3165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Increasing the performance of the model by using different transfer learning approach like VGG16, ResNet50 etc.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Deployment of the model either on IoT or cloud.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2304606" y="3044278"/>
            <a:ext cx="653636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Thank You !!</a:t>
            </a:r>
            <a:endParaRPr/>
          </a:p>
        </p:txBody>
      </p:sp>
      <p:pic>
        <p:nvPicPr>
          <p:cNvPr descr="Handshake with solid fill" id="217" name="Google Shape;2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2600" y="2787147"/>
            <a:ext cx="1283702" cy="1283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b="1" lang="en-US" sz="4400">
                <a:latin typeface="Bookman Old Style"/>
                <a:ea typeface="Bookman Old Style"/>
                <a:cs typeface="Bookman Old Style"/>
                <a:sym typeface="Bookman Old Style"/>
              </a:rPr>
              <a:t> Introduction</a:t>
            </a:r>
            <a:endParaRPr b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formation with solid fill" id="52" name="Google Shape;5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9909" y="2877592"/>
            <a:ext cx="1102814" cy="110281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"/>
          <p:cNvSpPr txBox="1"/>
          <p:nvPr/>
        </p:nvSpPr>
        <p:spPr>
          <a:xfrm>
            <a:off x="1320690" y="2075452"/>
            <a:ext cx="7474172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Driver’s drowsiness has been one of the major causes of road accidents and can lead to severe physical injuries, deaths and significant economic losses.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avoid this, we present a system for driver drowsiness detection that is a vehicle safety technology which helps prevent accidents caused by the driver getting drowsy.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>
          <a:xfrm>
            <a:off x="456398" y="312201"/>
            <a:ext cx="7474172" cy="992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b="1" lang="en-US" sz="440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Motiva</a:t>
            </a:r>
            <a:r>
              <a:rPr b="1" lang="en-US" sz="4400">
                <a:latin typeface="Bookman Old Style"/>
                <a:ea typeface="Bookman Old Style"/>
                <a:cs typeface="Bookman Old Style"/>
                <a:sym typeface="Bookman Old Style"/>
              </a:rPr>
              <a:t>tion</a:t>
            </a:r>
            <a:endParaRPr b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884786" y="1498263"/>
            <a:ext cx="8050208" cy="5047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NHTSA Estimates </a:t>
            </a:r>
            <a:r>
              <a:rPr b="1" i="1" lang="en-US" sz="2300" u="sng" cap="none" strike="noStrike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100,000</a:t>
            </a:r>
            <a:r>
              <a:rPr b="1" i="0" lang="en-US" sz="2300" u="none" cap="none" strike="noStrike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drowsiness/fatigue related Crashes Annually.</a:t>
            </a:r>
            <a:endParaRPr/>
          </a:p>
          <a:p>
            <a:pPr indent="-19685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Fatigue has been estimated to be involved in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</a:t>
            </a:r>
            <a:r>
              <a:rPr b="1" i="1" lang="en-US" sz="2300" u="sng" cap="none" strike="noStrike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10-40%</a:t>
            </a:r>
            <a:r>
              <a:rPr b="1" i="1" lang="en-US" sz="2300" u="none" cap="none" strike="noStrike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1" i="0" lang="en-US" sz="2300" u="none" cap="none" strike="noStrike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of crashes on highways (rural Interstate).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300" u="none" cap="none" strike="noStrike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 accident involving driver drowsiness has a </a:t>
            </a:r>
            <a:r>
              <a:rPr b="1" i="1" lang="en-US" sz="2300" u="sng" cap="none" strike="noStrike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high fatality rate</a:t>
            </a:r>
            <a:r>
              <a:rPr b="1" i="1" lang="en-US" sz="2300" u="none" cap="none" strike="noStrike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1" i="0" lang="en-US" sz="2300" u="none" cap="none" strike="noStrike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because the perception, recognition, and vehicle control abilities reduces sharply while falling asleep.</a:t>
            </a:r>
            <a:endParaRPr/>
          </a:p>
          <a:p>
            <a:pPr indent="-19685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1" i="0" sz="2300" u="none" cap="none" strike="noStrike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Driver drowsiness detection technologies can </a:t>
            </a:r>
            <a:r>
              <a:rPr b="1" i="1" lang="en-US" sz="2300" u="sng" cap="none" strike="noStrike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reduce the risk</a:t>
            </a:r>
            <a:r>
              <a:rPr b="1" i="0" lang="en-US" sz="2300" u="none" cap="none" strike="noStrike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of a catastrophic accident by warning the driver of his/her drowsiness.</a:t>
            </a:r>
            <a:endParaRPr/>
          </a:p>
        </p:txBody>
      </p:sp>
      <p:pic>
        <p:nvPicPr>
          <p:cNvPr descr="Light bulb icon isolated on white sign Royalty Free Vector" id="62" name="Google Shape;62;p3"/>
          <p:cNvPicPr preferRelativeResize="0"/>
          <p:nvPr/>
        </p:nvPicPr>
        <p:blipFill rotWithShape="1">
          <a:blip r:embed="rId3">
            <a:alphaModFix/>
          </a:blip>
          <a:srcRect b="18948" l="10308" r="11819" t="9592"/>
          <a:stretch/>
        </p:blipFill>
        <p:spPr>
          <a:xfrm>
            <a:off x="9282164" y="2731957"/>
            <a:ext cx="1406644" cy="1394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b="1" lang="en-US" sz="4400">
                <a:latin typeface="Bookman Old Style"/>
                <a:ea typeface="Bookman Old Style"/>
                <a:cs typeface="Bookman Old Style"/>
                <a:sym typeface="Bookman Old Style"/>
              </a:rPr>
              <a:t>Objective</a:t>
            </a:r>
            <a:endParaRPr b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1242312" y="2075452"/>
            <a:ext cx="747417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investigate the physical changes on the face of driver due to fatigue and drowsiness.</a:t>
            </a:r>
            <a:endParaRPr/>
          </a:p>
          <a:p>
            <a:pPr indent="-1333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 develop a system that uses eyes closure to detect drowsiness and then alert by ringing an alarm.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sentation with org chart with solid fill" id="71" name="Google Shape;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1754" y="2882551"/>
            <a:ext cx="1092896" cy="109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type="title"/>
          </p:nvPr>
        </p:nvSpPr>
        <p:spPr>
          <a:xfrm>
            <a:off x="523869" y="367869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b="1" lang="en-US" sz="4400">
                <a:latin typeface="Bookman Old Style"/>
                <a:ea typeface="Bookman Old Style"/>
                <a:cs typeface="Bookman Old Style"/>
                <a:sym typeface="Bookman Old Style"/>
              </a:rPr>
              <a:t>Flow Diagram</a:t>
            </a:r>
            <a:endParaRPr b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7" name="Google Shape;77;p5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lowchart Free Icon of Infographic Element" id="79" name="Google Shape;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2887" y="2876400"/>
            <a:ext cx="1105198" cy="11051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80" name="Google Shape;80;p5"/>
          <p:cNvPicPr preferRelativeResize="0"/>
          <p:nvPr/>
        </p:nvPicPr>
        <p:blipFill rotWithShape="1">
          <a:blip r:embed="rId4">
            <a:alphaModFix/>
          </a:blip>
          <a:srcRect b="10722" l="27376" r="19777" t="13492"/>
          <a:stretch/>
        </p:blipFill>
        <p:spPr>
          <a:xfrm>
            <a:off x="4904755" y="986995"/>
            <a:ext cx="2965226" cy="5503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797233" y="717865"/>
            <a:ext cx="859400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Methodology/Technology</a:t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1081759" y="2258748"/>
            <a:ext cx="802495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Technology: </a:t>
            </a:r>
            <a:r>
              <a:rPr b="0" i="0" lang="en-US" sz="2400" u="none" cap="none" strike="noStrike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Deep Learning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Language: </a:t>
            </a:r>
            <a:r>
              <a:rPr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Python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Framework: </a:t>
            </a:r>
            <a:r>
              <a:rPr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TensorFlow, Keras, PyGame, Tkinter</a:t>
            </a:r>
            <a:endParaRPr sz="24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Architecture: </a:t>
            </a:r>
            <a:r>
              <a:rPr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CNN (InceptionV3 model)</a:t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319345" y="2175280"/>
            <a:ext cx="457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3,356 BEST Methodology Icon IMAGES, STOCK PHOTOS &amp;amp; VECTORS | Adobe Stock" id="90" name="Google Shape;90;p6"/>
          <p:cNvPicPr preferRelativeResize="0"/>
          <p:nvPr/>
        </p:nvPicPr>
        <p:blipFill rotWithShape="1">
          <a:blip r:embed="rId3">
            <a:alphaModFix/>
          </a:blip>
          <a:srcRect b="24887" l="24315" r="22351" t="24403"/>
          <a:stretch/>
        </p:blipFill>
        <p:spPr>
          <a:xfrm>
            <a:off x="9342945" y="2789552"/>
            <a:ext cx="1345042" cy="127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923346" y="617066"/>
            <a:ext cx="852509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Hardware/Software Requirements</a:t>
            </a:r>
            <a:endParaRPr/>
          </a:p>
        </p:txBody>
      </p:sp>
      <p:sp>
        <p:nvSpPr>
          <p:cNvPr id="96" name="Google Shape;96;p7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7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923345" y="2793074"/>
            <a:ext cx="834494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Hardware: </a:t>
            </a:r>
            <a:r>
              <a:rPr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Google Collab, Kaggle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Software: </a:t>
            </a:r>
            <a:r>
              <a:rPr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Anaconda( Jupyter Notebook), PyCharm</a:t>
            </a:r>
            <a:endParaRPr sz="24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1319345" y="2175280"/>
            <a:ext cx="457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8437" y="2824214"/>
            <a:ext cx="1209570" cy="1209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b="1" lang="en-US">
                <a:latin typeface="Bookman Old Style"/>
                <a:ea typeface="Bookman Old Style"/>
                <a:cs typeface="Bookman Old Style"/>
                <a:sym typeface="Bookman Old Style"/>
              </a:rPr>
              <a:t>Project Timeline</a:t>
            </a: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8"/>
          <p:cNvGrpSpPr/>
          <p:nvPr/>
        </p:nvGrpSpPr>
        <p:grpSpPr>
          <a:xfrm>
            <a:off x="1136429" y="2278467"/>
            <a:ext cx="6467866" cy="3450024"/>
            <a:chOff x="0" y="294"/>
            <a:chExt cx="6467866" cy="3450024"/>
          </a:xfrm>
        </p:grpSpPr>
        <p:sp>
          <p:nvSpPr>
            <p:cNvPr id="109" name="Google Shape;109;p8"/>
            <p:cNvSpPr/>
            <p:nvPr/>
          </p:nvSpPr>
          <p:spPr>
            <a:xfrm>
              <a:off x="0" y="294"/>
              <a:ext cx="6467866" cy="405885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122780" y="91618"/>
              <a:ext cx="223236" cy="22323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468797" y="294"/>
              <a:ext cx="5999069" cy="405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 txBox="1"/>
            <p:nvPr/>
          </p:nvSpPr>
          <p:spPr>
            <a:xfrm>
              <a:off x="468797" y="294"/>
              <a:ext cx="5999069" cy="405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2950" lIns="42950" spcFirstLastPara="1" rIns="42950" wrap="square" tIns="42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Data Gathering</a:t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0" y="507651"/>
              <a:ext cx="6467866" cy="405885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122780" y="598975"/>
              <a:ext cx="223236" cy="22323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468797" y="507651"/>
              <a:ext cx="5999069" cy="405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 txBox="1"/>
            <p:nvPr/>
          </p:nvSpPr>
          <p:spPr>
            <a:xfrm>
              <a:off x="468797" y="507651"/>
              <a:ext cx="5999069" cy="405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2950" lIns="42950" spcFirstLastPara="1" rIns="42950" wrap="square" tIns="42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Data Preparation</a:t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0" y="1015007"/>
              <a:ext cx="6467866" cy="405885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122780" y="1106331"/>
              <a:ext cx="223236" cy="22323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468797" y="1015007"/>
              <a:ext cx="5999069" cy="405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8"/>
            <p:cNvSpPr txBox="1"/>
            <p:nvPr/>
          </p:nvSpPr>
          <p:spPr>
            <a:xfrm>
              <a:off x="468797" y="1015007"/>
              <a:ext cx="5999069" cy="405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2950" lIns="42950" spcFirstLastPara="1" rIns="42950" wrap="square" tIns="42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Model Building</a:t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0" y="1522363"/>
              <a:ext cx="6467866" cy="405885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122309" y="1609328"/>
              <a:ext cx="223236" cy="22323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468797" y="1522363"/>
              <a:ext cx="5999069" cy="405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8"/>
            <p:cNvSpPr txBox="1"/>
            <p:nvPr/>
          </p:nvSpPr>
          <p:spPr>
            <a:xfrm>
              <a:off x="468797" y="1522363"/>
              <a:ext cx="5999069" cy="405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2950" lIns="42950" spcFirstLastPara="1" rIns="42950" wrap="square" tIns="42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Model Evaluation</a:t>
              </a: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0" y="2029720"/>
              <a:ext cx="6467866" cy="405885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122780" y="2121044"/>
              <a:ext cx="223236" cy="22323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2">
                  <a:alpha val="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468797" y="2029720"/>
              <a:ext cx="5999069" cy="405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 txBox="1"/>
            <p:nvPr/>
          </p:nvSpPr>
          <p:spPr>
            <a:xfrm>
              <a:off x="468797" y="2029720"/>
              <a:ext cx="5999069" cy="405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2950" lIns="42950" spcFirstLastPara="1" rIns="42950" wrap="square" tIns="42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0" y="2537076"/>
              <a:ext cx="6467866" cy="405885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122780" y="2628400"/>
              <a:ext cx="223236" cy="22323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468797" y="2537076"/>
              <a:ext cx="5999069" cy="405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8"/>
            <p:cNvSpPr txBox="1"/>
            <p:nvPr/>
          </p:nvSpPr>
          <p:spPr>
            <a:xfrm>
              <a:off x="468797" y="2537076"/>
              <a:ext cx="5999069" cy="405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2950" lIns="42950" spcFirstLastPara="1" rIns="42950" wrap="square" tIns="42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Result</a:t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0" y="3044433"/>
              <a:ext cx="6467866" cy="405885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22780" y="3135757"/>
              <a:ext cx="223236" cy="223236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468797" y="3044433"/>
              <a:ext cx="5999069" cy="405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8"/>
            <p:cNvSpPr txBox="1"/>
            <p:nvPr/>
          </p:nvSpPr>
          <p:spPr>
            <a:xfrm>
              <a:off x="468797" y="3044433"/>
              <a:ext cx="5999069" cy="4058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2950" lIns="42950" spcFirstLastPara="1" rIns="42950" wrap="square" tIns="42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Future Work</a:t>
              </a:r>
              <a:endParaRPr/>
            </a:p>
          </p:txBody>
        </p:sp>
      </p:grpSp>
      <p:pic>
        <p:nvPicPr>
          <p:cNvPr descr="Timeline Icons - Download Free Vector Icons | Noun Project" id="137" name="Google Shape;137;p8"/>
          <p:cNvPicPr preferRelativeResize="0"/>
          <p:nvPr/>
        </p:nvPicPr>
        <p:blipFill rotWithShape="1">
          <a:blip r:embed="rId10">
            <a:alphaModFix/>
          </a:blip>
          <a:srcRect b="33018" l="0" r="0" t="31667"/>
          <a:stretch/>
        </p:blipFill>
        <p:spPr>
          <a:xfrm>
            <a:off x="9227860" y="3105151"/>
            <a:ext cx="1515252" cy="64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 txBox="1"/>
          <p:nvPr/>
        </p:nvSpPr>
        <p:spPr>
          <a:xfrm>
            <a:off x="1597982" y="4329808"/>
            <a:ext cx="29207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Graphical User Interface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728055" y="618686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ookman Old Style"/>
              <a:buNone/>
            </a:pPr>
            <a:r>
              <a:rPr b="1" lang="en-US" sz="4400">
                <a:latin typeface="Bookman Old Style"/>
                <a:ea typeface="Bookman Old Style"/>
                <a:cs typeface="Bookman Old Style"/>
                <a:sym typeface="Bookman Old Style"/>
              </a:rPr>
              <a:t>Data Gathering</a:t>
            </a:r>
            <a:endParaRPr b="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ar chart with solid fill"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5922" y="2849435"/>
            <a:ext cx="1159128" cy="115912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 txBox="1"/>
          <p:nvPr/>
        </p:nvSpPr>
        <p:spPr>
          <a:xfrm>
            <a:off x="893624" y="2474317"/>
            <a:ext cx="806631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MRL Eye Dataset has been used. It is the large-scale dataset of human eye images.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1F3864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 dataset contains infrared images in low and high resolution, all captured in various lightning conditions and by different devices.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F3864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2021-12-22T04:27:45Z</dcterms:created>
  <dc:creator>Raushan Raj</dc:creator>
</cp:coreProperties>
</file>