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8" r:id="rId3"/>
    <p:sldId id="266" r:id="rId4"/>
    <p:sldId id="259" r:id="rId5"/>
    <p:sldId id="263" r:id="rId6"/>
    <p:sldId id="264" r:id="rId7"/>
    <p:sldId id="265" r:id="rId8"/>
    <p:sldId id="267" r:id="rId9"/>
    <p:sldId id="270" r:id="rId10"/>
    <p:sldId id="271" r:id="rId11"/>
    <p:sldId id="269"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88E3"/>
    <a:srgbClr val="EAA4EC"/>
    <a:srgbClr val="D37FC1"/>
    <a:srgbClr val="FAFAFA"/>
    <a:srgbClr val="F5F5F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showGuides="1">
      <p:cViewPr varScale="1">
        <p:scale>
          <a:sx n="73" d="100"/>
          <a:sy n="73" d="100"/>
        </p:scale>
        <p:origin x="98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3E292C9-D0D5-492B-A154-FBE5654D911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7108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DE3CB6-4344-4B53-A969-DF405C08203B}"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292C9-D0D5-492B-A154-FBE5654D9112}" type="slidenum">
              <a:rPr lang="en-IN" smtClean="0"/>
              <a:t>‹#›</a:t>
            </a:fld>
            <a:endParaRPr lang="en-IN"/>
          </a:p>
        </p:txBody>
      </p:sp>
    </p:spTree>
    <p:extLst>
      <p:ext uri="{BB962C8B-B14F-4D97-AF65-F5344CB8AC3E}">
        <p14:creationId xmlns:p14="http://schemas.microsoft.com/office/powerpoint/2010/main" val="19131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292C9-D0D5-492B-A154-FBE5654D911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1991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292C9-D0D5-492B-A154-FBE5654D911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5555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292C9-D0D5-492B-A154-FBE5654D9112}" type="slidenum">
              <a:rPr lang="en-IN" smtClean="0"/>
              <a:t>‹#›</a:t>
            </a:fld>
            <a:endParaRPr lang="en-IN"/>
          </a:p>
        </p:txBody>
      </p:sp>
    </p:spTree>
    <p:extLst>
      <p:ext uri="{BB962C8B-B14F-4D97-AF65-F5344CB8AC3E}">
        <p14:creationId xmlns:p14="http://schemas.microsoft.com/office/powerpoint/2010/main" val="104659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292C9-D0D5-492B-A154-FBE5654D911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9442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292C9-D0D5-492B-A154-FBE5654D911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807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292C9-D0D5-492B-A154-FBE5654D911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1898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292C9-D0D5-492B-A154-FBE5654D911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8137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292C9-D0D5-492B-A154-FBE5654D9112}" type="slidenum">
              <a:rPr lang="en-IN" smtClean="0"/>
              <a:t>‹#›</a:t>
            </a:fld>
            <a:endParaRPr lang="en-IN"/>
          </a:p>
        </p:txBody>
      </p:sp>
    </p:spTree>
    <p:extLst>
      <p:ext uri="{BB962C8B-B14F-4D97-AF65-F5344CB8AC3E}">
        <p14:creationId xmlns:p14="http://schemas.microsoft.com/office/powerpoint/2010/main" val="2409102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292C9-D0D5-492B-A154-FBE5654D911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490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DE3CB6-4344-4B53-A969-DF405C08203B}"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292C9-D0D5-492B-A154-FBE5654D9112}" type="slidenum">
              <a:rPr lang="en-IN" smtClean="0"/>
              <a:t>‹#›</a:t>
            </a:fld>
            <a:endParaRPr lang="en-IN"/>
          </a:p>
        </p:txBody>
      </p:sp>
    </p:spTree>
    <p:extLst>
      <p:ext uri="{BB962C8B-B14F-4D97-AF65-F5344CB8AC3E}">
        <p14:creationId xmlns:p14="http://schemas.microsoft.com/office/powerpoint/2010/main" val="333846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DE3CB6-4344-4B53-A969-DF405C08203B}" type="datetimeFigureOut">
              <a:rPr lang="en-IN" smtClean="0"/>
              <a:t>20-06-2024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E292C9-D0D5-492B-A154-FBE5654D911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907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DE3CB6-4344-4B53-A969-DF405C08203B}" type="datetimeFigureOut">
              <a:rPr lang="en-IN" smtClean="0"/>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E292C9-D0D5-492B-A154-FBE5654D911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4804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DE3CB6-4344-4B53-A969-DF405C08203B}" type="datetimeFigureOut">
              <a:rPr lang="en-IN" smtClean="0"/>
              <a:t>20-06-2024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E292C9-D0D5-492B-A154-FBE5654D9112}" type="slidenum">
              <a:rPr lang="en-IN" smtClean="0"/>
              <a:t>‹#›</a:t>
            </a:fld>
            <a:endParaRPr lang="en-IN"/>
          </a:p>
        </p:txBody>
      </p:sp>
    </p:spTree>
    <p:extLst>
      <p:ext uri="{BB962C8B-B14F-4D97-AF65-F5344CB8AC3E}">
        <p14:creationId xmlns:p14="http://schemas.microsoft.com/office/powerpoint/2010/main" val="227184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DE3CB6-4344-4B53-A969-DF405C08203B}"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292C9-D0D5-492B-A154-FBE5654D911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843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DE3CB6-4344-4B53-A969-DF405C08203B}"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292C9-D0D5-492B-A154-FBE5654D9112}" type="slidenum">
              <a:rPr lang="en-IN" smtClean="0"/>
              <a:t>‹#›</a:t>
            </a:fld>
            <a:endParaRPr lang="en-IN"/>
          </a:p>
        </p:txBody>
      </p:sp>
    </p:spTree>
    <p:extLst>
      <p:ext uri="{BB962C8B-B14F-4D97-AF65-F5344CB8AC3E}">
        <p14:creationId xmlns:p14="http://schemas.microsoft.com/office/powerpoint/2010/main" val="156371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DE3CB6-4344-4B53-A969-DF405C08203B}" type="datetimeFigureOut">
              <a:rPr lang="en-IN" smtClean="0"/>
              <a:t>20-06-2024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E292C9-D0D5-492B-A154-FBE5654D9112}" type="slidenum">
              <a:rPr lang="en-IN" smtClean="0"/>
              <a:t>‹#›</a:t>
            </a:fld>
            <a:endParaRPr lang="en-IN"/>
          </a:p>
        </p:txBody>
      </p:sp>
    </p:spTree>
    <p:extLst>
      <p:ext uri="{BB962C8B-B14F-4D97-AF65-F5344CB8AC3E}">
        <p14:creationId xmlns:p14="http://schemas.microsoft.com/office/powerpoint/2010/main" val="130758820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3B62332-C06A-4A81-FE22-BF36C7CAA6D8}"/>
              </a:ext>
            </a:extLst>
          </p:cNvPr>
          <p:cNvSpPr txBox="1"/>
          <p:nvPr/>
        </p:nvSpPr>
        <p:spPr>
          <a:xfrm>
            <a:off x="961534" y="1567597"/>
            <a:ext cx="10039546" cy="2862322"/>
          </a:xfrm>
          <a:prstGeom prst="rect">
            <a:avLst/>
          </a:prstGeom>
          <a:noFill/>
        </p:spPr>
        <p:txBody>
          <a:bodyPr wrap="square" rtlCol="0">
            <a:spAutoFit/>
          </a:bodyPr>
          <a:lstStyle/>
          <a:p>
            <a:pPr algn="ctr"/>
            <a:r>
              <a:rPr lang="en-US" sz="6000" dirty="0">
                <a:solidFill>
                  <a:schemeClr val="bg1"/>
                </a:solidFill>
              </a:rPr>
              <a:t>Dynamic pricing strategies for fitness classes based on demand, time, and location</a:t>
            </a:r>
            <a:endParaRPr lang="en-IN" sz="6000" dirty="0">
              <a:solidFill>
                <a:schemeClr val="bg1"/>
              </a:solidFill>
            </a:endParaRPr>
          </a:p>
        </p:txBody>
      </p:sp>
      <p:pic>
        <p:nvPicPr>
          <p:cNvPr id="9" name="Picture 8">
            <a:extLst>
              <a:ext uri="{FF2B5EF4-FFF2-40B4-BE49-F238E27FC236}">
                <a16:creationId xmlns:a16="http://schemas.microsoft.com/office/drawing/2014/main" id="{93BA98B1-8083-C2CB-D123-A4189A59F353}"/>
              </a:ext>
            </a:extLst>
          </p:cNvPr>
          <p:cNvPicPr>
            <a:picLocks noChangeAspect="1"/>
          </p:cNvPicPr>
          <p:nvPr/>
        </p:nvPicPr>
        <p:blipFill>
          <a:blip r:embed="rId2"/>
          <a:stretch>
            <a:fillRect/>
          </a:stretch>
        </p:blipFill>
        <p:spPr>
          <a:xfrm>
            <a:off x="399068" y="4664958"/>
            <a:ext cx="11393864" cy="1853918"/>
          </a:xfrm>
          <a:prstGeom prst="rect">
            <a:avLst/>
          </a:prstGeom>
        </p:spPr>
      </p:pic>
      <p:sp>
        <p:nvSpPr>
          <p:cNvPr id="6" name="TextBox 5">
            <a:extLst>
              <a:ext uri="{FF2B5EF4-FFF2-40B4-BE49-F238E27FC236}">
                <a16:creationId xmlns:a16="http://schemas.microsoft.com/office/drawing/2014/main" id="{E3AF07F9-8132-03E3-D915-B746872D7339}"/>
              </a:ext>
            </a:extLst>
          </p:cNvPr>
          <p:cNvSpPr txBox="1"/>
          <p:nvPr/>
        </p:nvSpPr>
        <p:spPr>
          <a:xfrm>
            <a:off x="8145517" y="5235664"/>
            <a:ext cx="3363310" cy="369332"/>
          </a:xfrm>
          <a:prstGeom prst="rect">
            <a:avLst/>
          </a:prstGeom>
          <a:noFill/>
        </p:spPr>
        <p:txBody>
          <a:bodyPr wrap="square" rtlCol="0">
            <a:spAutoFit/>
          </a:bodyPr>
          <a:lstStyle/>
          <a:p>
            <a:r>
              <a:rPr lang="en-IN" dirty="0">
                <a:solidFill>
                  <a:schemeClr val="bg1"/>
                </a:solidFill>
              </a:rPr>
              <a:t>BY MANSHOO GULATI</a:t>
            </a:r>
          </a:p>
        </p:txBody>
      </p:sp>
    </p:spTree>
    <p:extLst>
      <p:ext uri="{BB962C8B-B14F-4D97-AF65-F5344CB8AC3E}">
        <p14:creationId xmlns:p14="http://schemas.microsoft.com/office/powerpoint/2010/main" val="1904988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527F97A4-A713-1CD0-C103-F4FFE74430F3}"/>
              </a:ext>
            </a:extLst>
          </p:cNvPr>
          <p:cNvSpPr txBox="1"/>
          <p:nvPr/>
        </p:nvSpPr>
        <p:spPr>
          <a:xfrm>
            <a:off x="3561722" y="712754"/>
            <a:ext cx="5381298" cy="1323439"/>
          </a:xfrm>
          <a:prstGeom prst="rect">
            <a:avLst/>
          </a:prstGeom>
          <a:noFill/>
        </p:spPr>
        <p:txBody>
          <a:bodyPr wrap="square" rtlCol="0">
            <a:spAutoFit/>
          </a:bodyPr>
          <a:lstStyle/>
          <a:p>
            <a:pPr algn="ctr"/>
            <a:r>
              <a:rPr lang="en-IN" sz="4000" dirty="0">
                <a:solidFill>
                  <a:schemeClr val="bg1"/>
                </a:solidFill>
              </a:rPr>
              <a:t>BENEFITS OF DYNAMIC PRICING</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510540" y="1041155"/>
            <a:ext cx="3388798"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r="2275"/>
          <a:stretch/>
        </p:blipFill>
        <p:spPr>
          <a:xfrm>
            <a:off x="8408276" y="1112055"/>
            <a:ext cx="3150931" cy="441332"/>
          </a:xfrm>
          <a:prstGeom prst="rect">
            <a:avLst/>
          </a:prstGeom>
        </p:spPr>
      </p:pic>
      <p:sp>
        <p:nvSpPr>
          <p:cNvPr id="16" name="TextBox 15">
            <a:extLst>
              <a:ext uri="{FF2B5EF4-FFF2-40B4-BE49-F238E27FC236}">
                <a16:creationId xmlns:a16="http://schemas.microsoft.com/office/drawing/2014/main" id="{B068A726-E95F-BA87-D468-7F49D85B7C82}"/>
              </a:ext>
            </a:extLst>
          </p:cNvPr>
          <p:cNvSpPr txBox="1"/>
          <p:nvPr/>
        </p:nvSpPr>
        <p:spPr>
          <a:xfrm>
            <a:off x="1303282" y="2171660"/>
            <a:ext cx="9144000" cy="4154984"/>
          </a:xfrm>
          <a:prstGeom prst="rect">
            <a:avLst/>
          </a:prstGeom>
          <a:noFill/>
        </p:spPr>
        <p:txBody>
          <a:bodyPr wrap="square" rtlCol="0">
            <a:spAutoFit/>
          </a:bodyPr>
          <a:lstStyle/>
          <a:p>
            <a:pPr marL="285750" indent="-285750">
              <a:buFont typeface="Wingdings" panose="05000000000000000000" pitchFamily="2" charset="2"/>
              <a:buChar char="v"/>
            </a:pPr>
            <a:r>
              <a:rPr lang="en-IN" sz="2400" u="sng" dirty="0">
                <a:solidFill>
                  <a:schemeClr val="bg1"/>
                </a:solidFill>
              </a:rPr>
              <a:t>ENHANCED CUSTOMER SATISFACTION – </a:t>
            </a:r>
          </a:p>
          <a:p>
            <a:pPr marL="285750" indent="-285750">
              <a:buFont typeface="Wingdings" panose="05000000000000000000" pitchFamily="2" charset="2"/>
              <a:buChar char="v"/>
            </a:pPr>
            <a:endParaRPr lang="en-IN" sz="2400" u="sng" dirty="0">
              <a:solidFill>
                <a:schemeClr val="bg1"/>
              </a:solidFill>
            </a:endParaRPr>
          </a:p>
          <a:p>
            <a:pPr marL="742950" lvl="1" indent="-285750">
              <a:buFont typeface="Arial" panose="020B0604020202020204" pitchFamily="34" charset="0"/>
              <a:buChar char="•"/>
            </a:pPr>
            <a:r>
              <a:rPr lang="en-IN" u="sng" dirty="0">
                <a:solidFill>
                  <a:schemeClr val="bg1"/>
                </a:solidFill>
              </a:rPr>
              <a:t>Fair and transparent pricing </a:t>
            </a:r>
            <a:r>
              <a:rPr lang="en-IN" dirty="0">
                <a:solidFill>
                  <a:schemeClr val="bg1"/>
                </a:solidFill>
              </a:rPr>
              <a:t>- </a:t>
            </a:r>
            <a:r>
              <a:rPr lang="en-US" dirty="0">
                <a:solidFill>
                  <a:schemeClr val="bg1"/>
                </a:solidFill>
              </a:rPr>
              <a:t>Customers appreciate transparency in pricing. By clearly communicating the reasons behind price variations (such as demand, time of day, and class popularity), customers are more likely to perceive the pricing as fair. This transparency builds trust and loyalty, which can lead to repeat business and positive word-of-mouth referrals.</a:t>
            </a:r>
          </a:p>
          <a:p>
            <a:pPr marL="742950" lvl="1"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r>
              <a:rPr lang="en-US" u="sng" dirty="0">
                <a:solidFill>
                  <a:schemeClr val="bg1"/>
                </a:solidFill>
              </a:rPr>
              <a:t>Better alignment with customer demand </a:t>
            </a:r>
            <a:r>
              <a:rPr lang="en-US" dirty="0">
                <a:solidFill>
                  <a:schemeClr val="bg1"/>
                </a:solidFill>
              </a:rPr>
              <a:t>- During off-peak times or for less popular classes, lower prices make the classes more accessible, attracting more customers. Conversely, during peak times or for highly popular classes, customers understand and expect higher prices due to the higher demand. This alignment increases customer satisfaction by providing value for their money.</a:t>
            </a:r>
          </a:p>
          <a:p>
            <a:endParaRPr lang="en-IN" dirty="0">
              <a:solidFill>
                <a:schemeClr val="bg1"/>
              </a:solidFill>
            </a:endParaRPr>
          </a:p>
          <a:p>
            <a:pPr marL="285750" indent="-285750">
              <a:buFont typeface="Wingdings" panose="05000000000000000000" pitchFamily="2" charset="2"/>
              <a:buChar char="v"/>
            </a:pPr>
            <a:endParaRPr lang="en-US" dirty="0">
              <a:solidFill>
                <a:schemeClr val="bg1"/>
              </a:solidFill>
            </a:endParaRPr>
          </a:p>
        </p:txBody>
      </p:sp>
    </p:spTree>
    <p:extLst>
      <p:ext uri="{BB962C8B-B14F-4D97-AF65-F5344CB8AC3E}">
        <p14:creationId xmlns:p14="http://schemas.microsoft.com/office/powerpoint/2010/main" val="2175523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527F97A4-A713-1CD0-C103-F4FFE74430F3}"/>
              </a:ext>
            </a:extLst>
          </p:cNvPr>
          <p:cNvSpPr txBox="1"/>
          <p:nvPr/>
        </p:nvSpPr>
        <p:spPr>
          <a:xfrm>
            <a:off x="3561722" y="712754"/>
            <a:ext cx="5381298" cy="1323439"/>
          </a:xfrm>
          <a:prstGeom prst="rect">
            <a:avLst/>
          </a:prstGeom>
          <a:noFill/>
        </p:spPr>
        <p:txBody>
          <a:bodyPr wrap="square" rtlCol="0">
            <a:spAutoFit/>
          </a:bodyPr>
          <a:lstStyle/>
          <a:p>
            <a:pPr algn="ctr"/>
            <a:r>
              <a:rPr lang="en-IN" sz="4000" dirty="0">
                <a:solidFill>
                  <a:schemeClr val="bg1"/>
                </a:solidFill>
              </a:rPr>
              <a:t>BENEFITS OF DYNAMIC PRICING</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510540" y="1041155"/>
            <a:ext cx="3388798"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r="2275"/>
          <a:stretch/>
        </p:blipFill>
        <p:spPr>
          <a:xfrm>
            <a:off x="8408276" y="1112055"/>
            <a:ext cx="3150931" cy="441332"/>
          </a:xfrm>
          <a:prstGeom prst="rect">
            <a:avLst/>
          </a:prstGeom>
        </p:spPr>
      </p:pic>
      <p:sp>
        <p:nvSpPr>
          <p:cNvPr id="16" name="TextBox 15">
            <a:extLst>
              <a:ext uri="{FF2B5EF4-FFF2-40B4-BE49-F238E27FC236}">
                <a16:creationId xmlns:a16="http://schemas.microsoft.com/office/drawing/2014/main" id="{B068A726-E95F-BA87-D468-7F49D85B7C82}"/>
              </a:ext>
            </a:extLst>
          </p:cNvPr>
          <p:cNvSpPr txBox="1"/>
          <p:nvPr/>
        </p:nvSpPr>
        <p:spPr>
          <a:xfrm>
            <a:off x="1303282" y="2171660"/>
            <a:ext cx="9144000" cy="3785652"/>
          </a:xfrm>
          <a:prstGeom prst="rect">
            <a:avLst/>
          </a:prstGeom>
          <a:noFill/>
        </p:spPr>
        <p:txBody>
          <a:bodyPr wrap="square" rtlCol="0">
            <a:spAutoFit/>
          </a:bodyPr>
          <a:lstStyle/>
          <a:p>
            <a:pPr marL="285750" indent="-285750">
              <a:buFont typeface="Wingdings" panose="05000000000000000000" pitchFamily="2" charset="2"/>
              <a:buChar char="v"/>
            </a:pPr>
            <a:r>
              <a:rPr lang="en-IN" sz="2400" u="sng" dirty="0">
                <a:solidFill>
                  <a:schemeClr val="bg1"/>
                </a:solidFill>
              </a:rPr>
              <a:t>COMPETITIVE ADVANTAGE –</a:t>
            </a:r>
          </a:p>
          <a:p>
            <a:pPr marL="285750" indent="-285750">
              <a:buFont typeface="Wingdings" panose="05000000000000000000" pitchFamily="2" charset="2"/>
              <a:buChar char="v"/>
            </a:pPr>
            <a:endParaRPr lang="en-IN" dirty="0">
              <a:solidFill>
                <a:schemeClr val="bg1"/>
              </a:solidFill>
            </a:endParaRPr>
          </a:p>
          <a:p>
            <a:pPr marL="742950" lvl="1" indent="-285750">
              <a:buFont typeface="Arial" panose="020B0604020202020204" pitchFamily="34" charset="0"/>
              <a:buChar char="•"/>
            </a:pPr>
            <a:r>
              <a:rPr lang="en-IN" u="sng" dirty="0">
                <a:solidFill>
                  <a:schemeClr val="bg1"/>
                </a:solidFill>
              </a:rPr>
              <a:t>Dynamic reason to market change </a:t>
            </a:r>
            <a:r>
              <a:rPr lang="en-IN" dirty="0">
                <a:solidFill>
                  <a:schemeClr val="bg1"/>
                </a:solidFill>
              </a:rPr>
              <a:t>- </a:t>
            </a:r>
            <a:r>
              <a:rPr lang="en-US" dirty="0">
                <a:solidFill>
                  <a:schemeClr val="bg1"/>
                </a:solidFill>
              </a:rPr>
              <a:t>The ability to adjust prices in real-time based on market conditions gives the company a significant competitive edge. Whether it’s a sudden surge in demand or a drop due to external factors, dynamic pricing allows the company to respond quickly and effectively, maintaining optimal occupancy and revenue levels.</a:t>
            </a:r>
          </a:p>
          <a:p>
            <a:pPr marL="742950" lvl="1"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r>
              <a:rPr lang="en-US" u="sng" dirty="0">
                <a:solidFill>
                  <a:schemeClr val="bg1"/>
                </a:solidFill>
              </a:rPr>
              <a:t>Optimal use of data analytics </a:t>
            </a:r>
            <a:r>
              <a:rPr lang="en-US" dirty="0">
                <a:solidFill>
                  <a:schemeClr val="bg1"/>
                </a:solidFill>
              </a:rPr>
              <a:t>- The analytical approach not only enhances pricing accuracy but also provides insights into customer behavior, market trends, and competitive dynamics. The continuous feedback loop from data analytics helps refine pricing strategies over time, keeping the company ahead of the curve.</a:t>
            </a:r>
            <a:endParaRPr lang="en-IN" dirty="0">
              <a:solidFill>
                <a:schemeClr val="bg1"/>
              </a:solidFill>
            </a:endParaRPr>
          </a:p>
          <a:p>
            <a:endParaRPr lang="en-IN" dirty="0">
              <a:solidFill>
                <a:schemeClr val="bg1"/>
              </a:solidFill>
            </a:endParaRPr>
          </a:p>
          <a:p>
            <a:pPr marL="285750" indent="-285750">
              <a:buFont typeface="Wingdings" panose="05000000000000000000" pitchFamily="2" charset="2"/>
              <a:buChar char="v"/>
            </a:pPr>
            <a:endParaRPr lang="en-US" dirty="0">
              <a:solidFill>
                <a:schemeClr val="bg1"/>
              </a:solidFill>
            </a:endParaRPr>
          </a:p>
        </p:txBody>
      </p:sp>
    </p:spTree>
    <p:extLst>
      <p:ext uri="{BB962C8B-B14F-4D97-AF65-F5344CB8AC3E}">
        <p14:creationId xmlns:p14="http://schemas.microsoft.com/office/powerpoint/2010/main" val="416387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527F97A4-A713-1CD0-C103-F4FFE74430F3}"/>
              </a:ext>
            </a:extLst>
          </p:cNvPr>
          <p:cNvSpPr txBox="1"/>
          <p:nvPr/>
        </p:nvSpPr>
        <p:spPr>
          <a:xfrm>
            <a:off x="3561722" y="712754"/>
            <a:ext cx="5381298" cy="1323439"/>
          </a:xfrm>
          <a:prstGeom prst="rect">
            <a:avLst/>
          </a:prstGeom>
          <a:noFill/>
        </p:spPr>
        <p:txBody>
          <a:bodyPr wrap="square" rtlCol="0">
            <a:spAutoFit/>
          </a:bodyPr>
          <a:lstStyle/>
          <a:p>
            <a:pPr algn="ctr"/>
            <a:r>
              <a:rPr lang="en-IN" sz="4000" dirty="0">
                <a:solidFill>
                  <a:schemeClr val="bg1"/>
                </a:solidFill>
              </a:rPr>
              <a:t>BUSINESS </a:t>
            </a:r>
          </a:p>
          <a:p>
            <a:pPr algn="ctr"/>
            <a:r>
              <a:rPr lang="en-IN" sz="4000" dirty="0">
                <a:solidFill>
                  <a:schemeClr val="bg1"/>
                </a:solidFill>
              </a:rPr>
              <a:t>RECOMMENDATIONS</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510540" y="1041155"/>
            <a:ext cx="3051182"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r="2275"/>
          <a:stretch/>
        </p:blipFill>
        <p:spPr>
          <a:xfrm>
            <a:off x="8943020" y="1112055"/>
            <a:ext cx="2616187" cy="441332"/>
          </a:xfrm>
          <a:prstGeom prst="rect">
            <a:avLst/>
          </a:prstGeom>
        </p:spPr>
      </p:pic>
      <p:sp>
        <p:nvSpPr>
          <p:cNvPr id="16" name="TextBox 15">
            <a:extLst>
              <a:ext uri="{FF2B5EF4-FFF2-40B4-BE49-F238E27FC236}">
                <a16:creationId xmlns:a16="http://schemas.microsoft.com/office/drawing/2014/main" id="{B068A726-E95F-BA87-D468-7F49D85B7C82}"/>
              </a:ext>
            </a:extLst>
          </p:cNvPr>
          <p:cNvSpPr txBox="1"/>
          <p:nvPr/>
        </p:nvSpPr>
        <p:spPr>
          <a:xfrm>
            <a:off x="2036131" y="2455591"/>
            <a:ext cx="8008884" cy="3416320"/>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bg1"/>
                </a:solidFill>
              </a:rPr>
              <a:t>DEVELOP AND IMPLEMENT ALGORITHMS –</a:t>
            </a:r>
          </a:p>
          <a:p>
            <a:pPr marL="742950" lvl="1" indent="-285750">
              <a:buFont typeface="Arial" panose="020B0604020202020204" pitchFamily="34" charset="0"/>
              <a:buChar char="•"/>
            </a:pPr>
            <a:r>
              <a:rPr lang="en-US" dirty="0">
                <a:solidFill>
                  <a:schemeClr val="bg1"/>
                </a:solidFill>
              </a:rPr>
              <a:t>Create dynamic pricing algorithms based on analyzed data.</a:t>
            </a:r>
          </a:p>
          <a:p>
            <a:pPr marL="742950" lvl="1" indent="-285750">
              <a:buFont typeface="Arial" panose="020B0604020202020204" pitchFamily="34" charset="0"/>
              <a:buChar char="•"/>
            </a:pPr>
            <a:r>
              <a:rPr lang="en-US" dirty="0">
                <a:solidFill>
                  <a:schemeClr val="bg1"/>
                </a:solidFill>
              </a:rPr>
              <a:t>Integrate these algorithms into the current booking system.</a:t>
            </a:r>
          </a:p>
          <a:p>
            <a:pPr lvl="1"/>
            <a:endParaRPr lang="en-US" dirty="0">
              <a:solidFill>
                <a:schemeClr val="bg1"/>
              </a:solidFill>
            </a:endParaRPr>
          </a:p>
          <a:p>
            <a:pPr marL="285750" indent="-285750">
              <a:buFont typeface="Wingdings" panose="05000000000000000000" pitchFamily="2" charset="2"/>
              <a:buChar char="v"/>
            </a:pPr>
            <a:r>
              <a:rPr lang="en-US" dirty="0">
                <a:solidFill>
                  <a:schemeClr val="bg1"/>
                </a:solidFill>
              </a:rPr>
              <a:t>MONITOR AND REFINE-</a:t>
            </a:r>
          </a:p>
          <a:p>
            <a:pPr marL="742950" lvl="1" indent="-285750">
              <a:buFont typeface="Arial" panose="020B0604020202020204" pitchFamily="34" charset="0"/>
              <a:buChar char="•"/>
            </a:pPr>
            <a:r>
              <a:rPr lang="en-IN" dirty="0">
                <a:solidFill>
                  <a:schemeClr val="bg1"/>
                </a:solidFill>
              </a:rPr>
              <a:t>Continuously track performance metrics.</a:t>
            </a:r>
          </a:p>
          <a:p>
            <a:pPr marL="742950" lvl="1" indent="-285750">
              <a:buFont typeface="Arial" panose="020B0604020202020204" pitchFamily="34" charset="0"/>
              <a:buChar char="•"/>
            </a:pPr>
            <a:r>
              <a:rPr lang="en-US" dirty="0">
                <a:solidFill>
                  <a:schemeClr val="bg1"/>
                </a:solidFill>
              </a:rPr>
              <a:t>Adjust pricing strategies as needed based on real-time data</a:t>
            </a:r>
          </a:p>
          <a:p>
            <a:pPr marL="742950" lvl="1" indent="-285750">
              <a:buFont typeface="Arial" panose="020B0604020202020204" pitchFamily="34" charset="0"/>
              <a:buChar char="•"/>
            </a:pPr>
            <a:endParaRPr lang="en-US" dirty="0">
              <a:solidFill>
                <a:schemeClr val="bg1"/>
              </a:solidFill>
            </a:endParaRPr>
          </a:p>
          <a:p>
            <a:pPr marL="285750" indent="-285750">
              <a:buFont typeface="Wingdings" panose="05000000000000000000" pitchFamily="2" charset="2"/>
              <a:buChar char="v"/>
            </a:pPr>
            <a:r>
              <a:rPr lang="en-US" dirty="0">
                <a:solidFill>
                  <a:schemeClr val="bg1"/>
                </a:solidFill>
              </a:rPr>
              <a:t>ENHANCE CUSTOMER COMMUNICATION –</a:t>
            </a:r>
          </a:p>
          <a:p>
            <a:pPr marL="742950" lvl="1" indent="-285750">
              <a:buFont typeface="Arial" panose="020B0604020202020204" pitchFamily="34" charset="0"/>
              <a:buChar char="•"/>
            </a:pPr>
            <a:r>
              <a:rPr lang="en-US" dirty="0">
                <a:solidFill>
                  <a:schemeClr val="bg1"/>
                </a:solidFill>
              </a:rPr>
              <a:t>Clearly communicate the reasons behind price changes to maintain transparency and trust.</a:t>
            </a:r>
            <a:endParaRPr lang="en-IN" dirty="0">
              <a:solidFill>
                <a:schemeClr val="bg1"/>
              </a:solidFill>
            </a:endParaRPr>
          </a:p>
          <a:p>
            <a:pPr marL="285750" indent="-285750">
              <a:buFont typeface="Wingdings" panose="05000000000000000000" pitchFamily="2" charset="2"/>
              <a:buChar char="v"/>
            </a:pPr>
            <a:endParaRPr lang="en-US" dirty="0">
              <a:solidFill>
                <a:schemeClr val="bg1"/>
              </a:solidFill>
            </a:endParaRPr>
          </a:p>
        </p:txBody>
      </p:sp>
    </p:spTree>
    <p:extLst>
      <p:ext uri="{BB962C8B-B14F-4D97-AF65-F5344CB8AC3E}">
        <p14:creationId xmlns:p14="http://schemas.microsoft.com/office/powerpoint/2010/main" val="392408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9C2C938B-D387-64B6-625E-6538747D48CE}"/>
              </a:ext>
            </a:extLst>
          </p:cNvPr>
          <p:cNvSpPr txBox="1"/>
          <p:nvPr/>
        </p:nvSpPr>
        <p:spPr>
          <a:xfrm>
            <a:off x="2435087" y="1263080"/>
            <a:ext cx="7494104" cy="707886"/>
          </a:xfrm>
          <a:prstGeom prst="rect">
            <a:avLst/>
          </a:prstGeom>
          <a:noFill/>
        </p:spPr>
        <p:txBody>
          <a:bodyPr wrap="square" rtlCol="0">
            <a:spAutoFit/>
          </a:bodyPr>
          <a:lstStyle/>
          <a:p>
            <a:pPr algn="ctr"/>
            <a:r>
              <a:rPr lang="en-IN" sz="4000" dirty="0">
                <a:solidFill>
                  <a:schemeClr val="bg1"/>
                </a:solidFill>
              </a:rPr>
              <a:t>OBJECTIVE</a:t>
            </a:r>
          </a:p>
        </p:txBody>
      </p:sp>
      <p:sp>
        <p:nvSpPr>
          <p:cNvPr id="7" name="TextBox 6">
            <a:extLst>
              <a:ext uri="{FF2B5EF4-FFF2-40B4-BE49-F238E27FC236}">
                <a16:creationId xmlns:a16="http://schemas.microsoft.com/office/drawing/2014/main" id="{E8EEB6F7-BDE9-EA07-BD97-DA59370B5DB8}"/>
              </a:ext>
            </a:extLst>
          </p:cNvPr>
          <p:cNvSpPr txBox="1"/>
          <p:nvPr/>
        </p:nvSpPr>
        <p:spPr>
          <a:xfrm>
            <a:off x="1046921" y="2561325"/>
            <a:ext cx="10098157" cy="2585323"/>
          </a:xfrm>
          <a:prstGeom prst="rect">
            <a:avLst/>
          </a:prstGeom>
          <a:noFill/>
        </p:spPr>
        <p:txBody>
          <a:bodyPr wrap="square" rtlCol="0">
            <a:spAutoFit/>
          </a:bodyPr>
          <a:lstStyle/>
          <a:p>
            <a:r>
              <a:rPr lang="en-US" dirty="0">
                <a:solidFill>
                  <a:schemeClr val="bg1"/>
                </a:solidFill>
              </a:rPr>
              <a:t>The primary objective of this project is to implement dynamic pricing strategies for fitness classes at Cult Fit. The goals include understanding demand patterns by analyzing historical booking data to identify trends and peak times, and determining the factors affecting class popularity. Using insights from data analysis, we aim to develop pricing algorithms that consider variables such as demand, time, class type, and location. These algorithms will be tested on historical data to simulate and validate pricing adjustments, evaluating their effectiveness in increasing revenue and balancing demand. Ultimately, the project seeks to optimize revenue by increasing prices during high-demand periods and offering discounts during low-demand times, while enhancing customer experience by providing competitive prices based on real-time demand and ensuring fair pricing across different locations and class types.</a:t>
            </a:r>
            <a:endParaRPr lang="en-IN" dirty="0">
              <a:solidFill>
                <a:schemeClr val="bg1"/>
              </a:solidFill>
            </a:endParaRPr>
          </a:p>
        </p:txBody>
      </p:sp>
      <p:pic>
        <p:nvPicPr>
          <p:cNvPr id="10" name="Picture 9">
            <a:extLst>
              <a:ext uri="{FF2B5EF4-FFF2-40B4-BE49-F238E27FC236}">
                <a16:creationId xmlns:a16="http://schemas.microsoft.com/office/drawing/2014/main" id="{70225F4B-D423-9A86-DC69-85742A091D17}"/>
              </a:ext>
            </a:extLst>
          </p:cNvPr>
          <p:cNvPicPr>
            <a:picLocks noChangeAspect="1"/>
          </p:cNvPicPr>
          <p:nvPr/>
        </p:nvPicPr>
        <p:blipFill>
          <a:blip r:embed="rId2"/>
          <a:stretch>
            <a:fillRect/>
          </a:stretch>
        </p:blipFill>
        <p:spPr>
          <a:xfrm>
            <a:off x="483719" y="1301284"/>
            <a:ext cx="4130563" cy="549647"/>
          </a:xfrm>
          <a:prstGeom prst="rect">
            <a:avLst/>
          </a:prstGeom>
        </p:spPr>
      </p:pic>
      <p:pic>
        <p:nvPicPr>
          <p:cNvPr id="14" name="Picture 13">
            <a:extLst>
              <a:ext uri="{FF2B5EF4-FFF2-40B4-BE49-F238E27FC236}">
                <a16:creationId xmlns:a16="http://schemas.microsoft.com/office/drawing/2014/main" id="{13113383-AA40-4855-90A8-D67E1575253A}"/>
              </a:ext>
            </a:extLst>
          </p:cNvPr>
          <p:cNvPicPr>
            <a:picLocks noChangeAspect="1"/>
          </p:cNvPicPr>
          <p:nvPr/>
        </p:nvPicPr>
        <p:blipFill rotWithShape="1">
          <a:blip r:embed="rId3"/>
          <a:srcRect r="2275"/>
          <a:stretch/>
        </p:blipFill>
        <p:spPr>
          <a:xfrm>
            <a:off x="7638288" y="1355893"/>
            <a:ext cx="3920920" cy="441332"/>
          </a:xfrm>
          <a:prstGeom prst="rect">
            <a:avLst/>
          </a:prstGeom>
        </p:spPr>
      </p:pic>
    </p:spTree>
    <p:extLst>
      <p:ext uri="{BB962C8B-B14F-4D97-AF65-F5344CB8AC3E}">
        <p14:creationId xmlns:p14="http://schemas.microsoft.com/office/powerpoint/2010/main" val="51040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527F97A4-A713-1CD0-C103-F4FFE74430F3}"/>
              </a:ext>
            </a:extLst>
          </p:cNvPr>
          <p:cNvSpPr txBox="1"/>
          <p:nvPr/>
        </p:nvSpPr>
        <p:spPr>
          <a:xfrm>
            <a:off x="3899337" y="621816"/>
            <a:ext cx="4277710" cy="1077218"/>
          </a:xfrm>
          <a:prstGeom prst="rect">
            <a:avLst/>
          </a:prstGeom>
          <a:noFill/>
        </p:spPr>
        <p:txBody>
          <a:bodyPr wrap="square" rtlCol="0">
            <a:spAutoFit/>
          </a:bodyPr>
          <a:lstStyle/>
          <a:p>
            <a:pPr algn="ctr"/>
            <a:r>
              <a:rPr lang="en-IN" sz="3200" dirty="0">
                <a:solidFill>
                  <a:schemeClr val="bg1"/>
                </a:solidFill>
              </a:rPr>
              <a:t>DATA ANALYSIS</a:t>
            </a:r>
          </a:p>
          <a:p>
            <a:pPr algn="ctr"/>
            <a:r>
              <a:rPr lang="en-IN" sz="3200" dirty="0">
                <a:solidFill>
                  <a:schemeClr val="bg1"/>
                </a:solidFill>
              </a:rPr>
              <a:t>OVERVIEW</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510540" y="894013"/>
            <a:ext cx="4052702"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t="38661" r="2275"/>
          <a:stretch/>
        </p:blipFill>
        <p:spPr>
          <a:xfrm>
            <a:off x="7437120" y="1135536"/>
            <a:ext cx="4122087" cy="270708"/>
          </a:xfrm>
          <a:prstGeom prst="rect">
            <a:avLst/>
          </a:prstGeom>
        </p:spPr>
      </p:pic>
      <p:sp>
        <p:nvSpPr>
          <p:cNvPr id="15" name="TextBox 14">
            <a:extLst>
              <a:ext uri="{FF2B5EF4-FFF2-40B4-BE49-F238E27FC236}">
                <a16:creationId xmlns:a16="http://schemas.microsoft.com/office/drawing/2014/main" id="{C6AF8AEC-53B2-EE8F-0E30-DB4F80AF7A20}"/>
              </a:ext>
            </a:extLst>
          </p:cNvPr>
          <p:cNvSpPr txBox="1"/>
          <p:nvPr/>
        </p:nvSpPr>
        <p:spPr>
          <a:xfrm>
            <a:off x="1240207" y="1982509"/>
            <a:ext cx="10499833"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solidFill>
              </a:rPr>
              <a:t>Historical booking data : </a:t>
            </a:r>
            <a:r>
              <a:rPr lang="en-IN" dirty="0" err="1">
                <a:solidFill>
                  <a:schemeClr val="bg1"/>
                </a:solidFill>
              </a:rPr>
              <a:t>Analyzed</a:t>
            </a:r>
            <a:r>
              <a:rPr lang="en-IN" dirty="0">
                <a:solidFill>
                  <a:schemeClr val="bg1"/>
                </a:solidFill>
              </a:rPr>
              <a:t> past booking patterns to understand customer behaviour.</a:t>
            </a:r>
          </a:p>
          <a:p>
            <a:pPr marL="285750" indent="-285750">
              <a:buFont typeface="Arial" panose="020B0604020202020204" pitchFamily="34" charset="0"/>
              <a:buChar char="•"/>
            </a:pPr>
            <a:r>
              <a:rPr lang="en-IN" dirty="0">
                <a:solidFill>
                  <a:schemeClr val="bg1"/>
                </a:solidFill>
              </a:rPr>
              <a:t>Price Elasticity modelling : Assessed how change in prices affect booking trend</a:t>
            </a:r>
          </a:p>
          <a:p>
            <a:pPr marL="285750" indent="-285750">
              <a:buFont typeface="Arial" panose="020B0604020202020204" pitchFamily="34" charset="0"/>
              <a:buChar char="•"/>
            </a:pPr>
            <a:r>
              <a:rPr lang="en-IN" dirty="0">
                <a:solidFill>
                  <a:schemeClr val="bg1"/>
                </a:solidFill>
              </a:rPr>
              <a:t>Demand Forecasting  - Predicted future booking trends to optimise pricing</a:t>
            </a:r>
          </a:p>
        </p:txBody>
      </p:sp>
      <p:sp>
        <p:nvSpPr>
          <p:cNvPr id="11" name="TextBox 10">
            <a:extLst>
              <a:ext uri="{FF2B5EF4-FFF2-40B4-BE49-F238E27FC236}">
                <a16:creationId xmlns:a16="http://schemas.microsoft.com/office/drawing/2014/main" id="{D3174537-EE95-391E-AE54-7F3450FCFC07}"/>
              </a:ext>
            </a:extLst>
          </p:cNvPr>
          <p:cNvSpPr txBox="1"/>
          <p:nvPr/>
        </p:nvSpPr>
        <p:spPr>
          <a:xfrm>
            <a:off x="1232587" y="3300248"/>
            <a:ext cx="8037537" cy="1846659"/>
          </a:xfrm>
          <a:prstGeom prst="rect">
            <a:avLst/>
          </a:prstGeom>
          <a:noFill/>
        </p:spPr>
        <p:txBody>
          <a:bodyPr wrap="square" rtlCol="0">
            <a:spAutoFit/>
          </a:bodyPr>
          <a:lstStyle/>
          <a:p>
            <a:r>
              <a:rPr lang="en-IN" sz="2400" u="sng" dirty="0">
                <a:solidFill>
                  <a:schemeClr val="bg1"/>
                </a:solidFill>
              </a:rPr>
              <a:t>TOOLS USED – </a:t>
            </a:r>
          </a:p>
          <a:p>
            <a:pPr marL="285750" indent="-285750">
              <a:buFont typeface="Arial" panose="020B0604020202020204" pitchFamily="34" charset="0"/>
              <a:buChar char="•"/>
            </a:pPr>
            <a:r>
              <a:rPr lang="en-IN" dirty="0">
                <a:solidFill>
                  <a:schemeClr val="bg1"/>
                </a:solidFill>
              </a:rPr>
              <a:t>Python – for data analysis and modelling</a:t>
            </a:r>
          </a:p>
          <a:p>
            <a:pPr marL="285750" indent="-285750">
              <a:buFont typeface="Arial" panose="020B0604020202020204" pitchFamily="34" charset="0"/>
              <a:buChar char="•"/>
            </a:pPr>
            <a:r>
              <a:rPr lang="en-IN" dirty="0">
                <a:solidFill>
                  <a:schemeClr val="bg1"/>
                </a:solidFill>
              </a:rPr>
              <a:t>Prophet – for accurate demand forecasting</a:t>
            </a:r>
          </a:p>
          <a:p>
            <a:pPr marL="285750" indent="-285750">
              <a:buFont typeface="Arial" panose="020B0604020202020204" pitchFamily="34" charset="0"/>
              <a:buChar char="•"/>
            </a:pPr>
            <a:r>
              <a:rPr lang="en-IN" dirty="0">
                <a:solidFill>
                  <a:schemeClr val="bg1"/>
                </a:solidFill>
              </a:rPr>
              <a:t>Seaborn and matplotlib – for clear and insightful data visualization</a:t>
            </a:r>
          </a:p>
          <a:p>
            <a:pPr marL="285750" indent="-285750">
              <a:buFont typeface="Arial" panose="020B0604020202020204" pitchFamily="34" charset="0"/>
              <a:buChar char="•"/>
            </a:pPr>
            <a:r>
              <a:rPr lang="en-IN" dirty="0">
                <a:solidFill>
                  <a:schemeClr val="bg1"/>
                </a:solidFill>
              </a:rPr>
              <a:t>Excel – To make some minor changes to the dataset</a:t>
            </a:r>
          </a:p>
          <a:p>
            <a:pPr marL="285750" indent="-285750">
              <a:buFont typeface="Arial" panose="020B0604020202020204" pitchFamily="34" charset="0"/>
              <a:buChar char="•"/>
            </a:pPr>
            <a:r>
              <a:rPr lang="en-IN" dirty="0" err="1">
                <a:solidFill>
                  <a:schemeClr val="bg1"/>
                </a:solidFill>
              </a:rPr>
              <a:t>Chatgpt</a:t>
            </a:r>
            <a:r>
              <a:rPr lang="en-IN" dirty="0">
                <a:solidFill>
                  <a:schemeClr val="bg1"/>
                </a:solidFill>
              </a:rPr>
              <a:t> – for gaining information about the topics</a:t>
            </a:r>
          </a:p>
        </p:txBody>
      </p:sp>
    </p:spTree>
    <p:extLst>
      <p:ext uri="{BB962C8B-B14F-4D97-AF65-F5344CB8AC3E}">
        <p14:creationId xmlns:p14="http://schemas.microsoft.com/office/powerpoint/2010/main" val="75032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27F97A4-A713-1CD0-C103-F4FFE74430F3}"/>
              </a:ext>
            </a:extLst>
          </p:cNvPr>
          <p:cNvSpPr txBox="1"/>
          <p:nvPr/>
        </p:nvSpPr>
        <p:spPr>
          <a:xfrm>
            <a:off x="3857297" y="548245"/>
            <a:ext cx="4456386" cy="707886"/>
          </a:xfrm>
          <a:prstGeom prst="rect">
            <a:avLst/>
          </a:prstGeom>
          <a:noFill/>
        </p:spPr>
        <p:txBody>
          <a:bodyPr wrap="square" rtlCol="0">
            <a:spAutoFit/>
          </a:bodyPr>
          <a:lstStyle/>
          <a:p>
            <a:pPr algn="ctr"/>
            <a:r>
              <a:rPr lang="en-IN" sz="4000" dirty="0">
                <a:solidFill>
                  <a:schemeClr val="bg1"/>
                </a:solidFill>
              </a:rPr>
              <a:t>FINDINGS</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483719" y="607603"/>
            <a:ext cx="4130563"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r="2275"/>
          <a:stretch/>
        </p:blipFill>
        <p:spPr>
          <a:xfrm>
            <a:off x="7638288" y="651702"/>
            <a:ext cx="3920920" cy="441332"/>
          </a:xfrm>
          <a:prstGeom prst="rect">
            <a:avLst/>
          </a:prstGeom>
        </p:spPr>
      </p:pic>
      <p:pic>
        <p:nvPicPr>
          <p:cNvPr id="1026" name="Picture 2">
            <a:extLst>
              <a:ext uri="{FF2B5EF4-FFF2-40B4-BE49-F238E27FC236}">
                <a16:creationId xmlns:a16="http://schemas.microsoft.com/office/drawing/2014/main" id="{7977B572-E78F-D1F2-A1CA-3C4F9CC948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722" y="1425729"/>
            <a:ext cx="5288426" cy="481373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E9D215E-221F-A9B4-7CDD-E6439AFA0D46}"/>
              </a:ext>
            </a:extLst>
          </p:cNvPr>
          <p:cNvSpPr txBox="1"/>
          <p:nvPr/>
        </p:nvSpPr>
        <p:spPr>
          <a:xfrm>
            <a:off x="6701347" y="2677904"/>
            <a:ext cx="4456386" cy="2308324"/>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Body conditioning , studio cycling , body combat , </a:t>
            </a:r>
            <a:r>
              <a:rPr lang="en-IN" dirty="0" err="1">
                <a:solidFill>
                  <a:schemeClr val="bg1"/>
                </a:solidFill>
              </a:rPr>
              <a:t>pilates</a:t>
            </a:r>
            <a:r>
              <a:rPr lang="en-IN" dirty="0">
                <a:solidFill>
                  <a:schemeClr val="bg1"/>
                </a:solidFill>
              </a:rPr>
              <a:t> and yoga are the most popular classes booked.</a:t>
            </a:r>
          </a:p>
          <a:p>
            <a:pPr marL="285750" indent="-285750">
              <a:buFont typeface="Arial" panose="020B0604020202020204" pitchFamily="34" charset="0"/>
              <a:buChar char="•"/>
            </a:pPr>
            <a:r>
              <a:rPr lang="en-IN" dirty="0">
                <a:solidFill>
                  <a:schemeClr val="bg1"/>
                </a:solidFill>
              </a:rPr>
              <a:t>BLT antenatal mums , BLT weight manage class , BLT exercise , Ex better living team and Family bootcamp are the least classes booked.</a:t>
            </a:r>
          </a:p>
          <a:p>
            <a:endParaRPr lang="en-IN" dirty="0">
              <a:solidFill>
                <a:schemeClr val="bg1"/>
              </a:solidFill>
            </a:endParaRPr>
          </a:p>
        </p:txBody>
      </p:sp>
    </p:spTree>
    <p:extLst>
      <p:ext uri="{BB962C8B-B14F-4D97-AF65-F5344CB8AC3E}">
        <p14:creationId xmlns:p14="http://schemas.microsoft.com/office/powerpoint/2010/main" val="3485263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27F97A4-A713-1CD0-C103-F4FFE74430F3}"/>
              </a:ext>
            </a:extLst>
          </p:cNvPr>
          <p:cNvSpPr txBox="1"/>
          <p:nvPr/>
        </p:nvSpPr>
        <p:spPr>
          <a:xfrm>
            <a:off x="3857297" y="548245"/>
            <a:ext cx="4456386" cy="707886"/>
          </a:xfrm>
          <a:prstGeom prst="rect">
            <a:avLst/>
          </a:prstGeom>
          <a:noFill/>
        </p:spPr>
        <p:txBody>
          <a:bodyPr wrap="square" rtlCol="0">
            <a:spAutoFit/>
          </a:bodyPr>
          <a:lstStyle/>
          <a:p>
            <a:pPr algn="ctr"/>
            <a:r>
              <a:rPr lang="en-IN" sz="4000" dirty="0">
                <a:solidFill>
                  <a:schemeClr val="bg1"/>
                </a:solidFill>
              </a:rPr>
              <a:t>FINDINGS</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483719" y="607603"/>
            <a:ext cx="4130563"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r="2275"/>
          <a:stretch/>
        </p:blipFill>
        <p:spPr>
          <a:xfrm>
            <a:off x="7638288" y="651702"/>
            <a:ext cx="3920920" cy="441332"/>
          </a:xfrm>
          <a:prstGeom prst="rect">
            <a:avLst/>
          </a:prstGeom>
        </p:spPr>
      </p:pic>
      <p:sp>
        <p:nvSpPr>
          <p:cNvPr id="9" name="TextBox 8">
            <a:extLst>
              <a:ext uri="{FF2B5EF4-FFF2-40B4-BE49-F238E27FC236}">
                <a16:creationId xmlns:a16="http://schemas.microsoft.com/office/drawing/2014/main" id="{5E9D215E-221F-A9B4-7CDD-E6439AFA0D46}"/>
              </a:ext>
            </a:extLst>
          </p:cNvPr>
          <p:cNvSpPr txBox="1"/>
          <p:nvPr/>
        </p:nvSpPr>
        <p:spPr>
          <a:xfrm>
            <a:off x="4075975" y="3897714"/>
            <a:ext cx="2228193" cy="259060"/>
          </a:xfrm>
          <a:prstGeom prst="rect">
            <a:avLst/>
          </a:prstGeom>
          <a:noFill/>
        </p:spPr>
        <p:txBody>
          <a:bodyPr wrap="square" rtlCol="0">
            <a:spAutoFit/>
          </a:bodyPr>
          <a:lstStyle/>
          <a:p>
            <a:endParaRPr lang="en-IN" dirty="0">
              <a:solidFill>
                <a:schemeClr val="bg1"/>
              </a:solidFill>
            </a:endParaRPr>
          </a:p>
        </p:txBody>
      </p:sp>
      <p:pic>
        <p:nvPicPr>
          <p:cNvPr id="2050" name="Picture 2">
            <a:extLst>
              <a:ext uri="{FF2B5EF4-FFF2-40B4-BE49-F238E27FC236}">
                <a16:creationId xmlns:a16="http://schemas.microsoft.com/office/drawing/2014/main" id="{E4B3F78A-163B-0519-D085-9EFFFE0DD4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361" y="1430018"/>
            <a:ext cx="3667869" cy="37832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2BBA84-6684-4A02-33D2-EE4F9884F86E}"/>
              </a:ext>
            </a:extLst>
          </p:cNvPr>
          <p:cNvSpPr txBox="1"/>
          <p:nvPr/>
        </p:nvSpPr>
        <p:spPr>
          <a:xfrm>
            <a:off x="483719" y="5484161"/>
            <a:ext cx="5065988" cy="646331"/>
          </a:xfrm>
          <a:prstGeom prst="rect">
            <a:avLst/>
          </a:prstGeom>
          <a:noFill/>
        </p:spPr>
        <p:txBody>
          <a:bodyPr wrap="square" rtlCol="0">
            <a:spAutoFit/>
          </a:bodyPr>
          <a:lstStyle/>
          <a:p>
            <a:pPr algn="ctr"/>
            <a:r>
              <a:rPr lang="en-IN" dirty="0">
                <a:solidFill>
                  <a:schemeClr val="bg1"/>
                </a:solidFill>
              </a:rPr>
              <a:t>“BRP” centre has the most percentage of bookings while “TSC” has the least percentage of bookings.</a:t>
            </a:r>
          </a:p>
        </p:txBody>
      </p:sp>
      <p:pic>
        <p:nvPicPr>
          <p:cNvPr id="11" name="Picture 10">
            <a:extLst>
              <a:ext uri="{FF2B5EF4-FFF2-40B4-BE49-F238E27FC236}">
                <a16:creationId xmlns:a16="http://schemas.microsoft.com/office/drawing/2014/main" id="{CFBF7B26-F29E-E219-3EC8-6AF8FA4892D6}"/>
              </a:ext>
            </a:extLst>
          </p:cNvPr>
          <p:cNvPicPr>
            <a:picLocks noChangeAspect="1"/>
          </p:cNvPicPr>
          <p:nvPr/>
        </p:nvPicPr>
        <p:blipFill>
          <a:blip r:embed="rId5"/>
          <a:stretch>
            <a:fillRect/>
          </a:stretch>
        </p:blipFill>
        <p:spPr>
          <a:xfrm>
            <a:off x="5885789" y="1462534"/>
            <a:ext cx="5723898" cy="3697837"/>
          </a:xfrm>
          <a:prstGeom prst="rect">
            <a:avLst/>
          </a:prstGeom>
        </p:spPr>
      </p:pic>
      <p:sp>
        <p:nvSpPr>
          <p:cNvPr id="12" name="TextBox 11">
            <a:extLst>
              <a:ext uri="{FF2B5EF4-FFF2-40B4-BE49-F238E27FC236}">
                <a16:creationId xmlns:a16="http://schemas.microsoft.com/office/drawing/2014/main" id="{7EF13DF9-0155-7520-7B26-C10C7E7847D0}"/>
              </a:ext>
            </a:extLst>
          </p:cNvPr>
          <p:cNvSpPr txBox="1"/>
          <p:nvPr/>
        </p:nvSpPr>
        <p:spPr>
          <a:xfrm>
            <a:off x="6096000" y="5484161"/>
            <a:ext cx="5065988" cy="923330"/>
          </a:xfrm>
          <a:prstGeom prst="rect">
            <a:avLst/>
          </a:prstGeom>
          <a:noFill/>
        </p:spPr>
        <p:txBody>
          <a:bodyPr wrap="square" rtlCol="0">
            <a:spAutoFit/>
          </a:bodyPr>
          <a:lstStyle/>
          <a:p>
            <a:r>
              <a:rPr lang="en-IN" dirty="0">
                <a:solidFill>
                  <a:schemeClr val="bg1"/>
                </a:solidFill>
              </a:rPr>
              <a:t>Mostly the classes can have maximum bookings of 25-35. Moreover , the maximum bookings are also under 10 , 60 and 70 which will be considered as the outliers.</a:t>
            </a:r>
          </a:p>
        </p:txBody>
      </p:sp>
    </p:spTree>
    <p:extLst>
      <p:ext uri="{BB962C8B-B14F-4D97-AF65-F5344CB8AC3E}">
        <p14:creationId xmlns:p14="http://schemas.microsoft.com/office/powerpoint/2010/main" val="2637067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27F97A4-A713-1CD0-C103-F4FFE74430F3}"/>
              </a:ext>
            </a:extLst>
          </p:cNvPr>
          <p:cNvSpPr txBox="1"/>
          <p:nvPr/>
        </p:nvSpPr>
        <p:spPr>
          <a:xfrm>
            <a:off x="3857297" y="548245"/>
            <a:ext cx="4456386" cy="707886"/>
          </a:xfrm>
          <a:prstGeom prst="rect">
            <a:avLst/>
          </a:prstGeom>
          <a:noFill/>
        </p:spPr>
        <p:txBody>
          <a:bodyPr wrap="square" rtlCol="0">
            <a:spAutoFit/>
          </a:bodyPr>
          <a:lstStyle/>
          <a:p>
            <a:pPr algn="ctr"/>
            <a:r>
              <a:rPr lang="en-IN" sz="4000" dirty="0">
                <a:solidFill>
                  <a:schemeClr val="bg1"/>
                </a:solidFill>
              </a:rPr>
              <a:t>FINDINGS</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483719" y="607603"/>
            <a:ext cx="4130563"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r="2275"/>
          <a:stretch/>
        </p:blipFill>
        <p:spPr>
          <a:xfrm>
            <a:off x="7638288" y="651702"/>
            <a:ext cx="3920920" cy="441332"/>
          </a:xfrm>
          <a:prstGeom prst="rect">
            <a:avLst/>
          </a:prstGeom>
        </p:spPr>
      </p:pic>
      <p:pic>
        <p:nvPicPr>
          <p:cNvPr id="10" name="Picture 9">
            <a:extLst>
              <a:ext uri="{FF2B5EF4-FFF2-40B4-BE49-F238E27FC236}">
                <a16:creationId xmlns:a16="http://schemas.microsoft.com/office/drawing/2014/main" id="{C0BEB096-CCA4-1514-6C07-073CD7029AD4}"/>
              </a:ext>
            </a:extLst>
          </p:cNvPr>
          <p:cNvPicPr>
            <a:picLocks noChangeAspect="1"/>
          </p:cNvPicPr>
          <p:nvPr/>
        </p:nvPicPr>
        <p:blipFill>
          <a:blip r:embed="rId4"/>
          <a:stretch>
            <a:fillRect/>
          </a:stretch>
        </p:blipFill>
        <p:spPr>
          <a:xfrm>
            <a:off x="735724" y="1993290"/>
            <a:ext cx="5070289" cy="3389962"/>
          </a:xfrm>
          <a:prstGeom prst="rect">
            <a:avLst/>
          </a:prstGeom>
        </p:spPr>
      </p:pic>
      <p:sp>
        <p:nvSpPr>
          <p:cNvPr id="11" name="TextBox 10">
            <a:extLst>
              <a:ext uri="{FF2B5EF4-FFF2-40B4-BE49-F238E27FC236}">
                <a16:creationId xmlns:a16="http://schemas.microsoft.com/office/drawing/2014/main" id="{46253007-9354-9979-1142-F9D51B46DE11}"/>
              </a:ext>
            </a:extLst>
          </p:cNvPr>
          <p:cNvSpPr txBox="1"/>
          <p:nvPr/>
        </p:nvSpPr>
        <p:spPr>
          <a:xfrm>
            <a:off x="1061545" y="5692987"/>
            <a:ext cx="4593021" cy="369332"/>
          </a:xfrm>
          <a:prstGeom prst="rect">
            <a:avLst/>
          </a:prstGeom>
          <a:noFill/>
        </p:spPr>
        <p:txBody>
          <a:bodyPr wrap="square" rtlCol="0">
            <a:spAutoFit/>
          </a:bodyPr>
          <a:lstStyle/>
          <a:p>
            <a:r>
              <a:rPr lang="en-IN" dirty="0">
                <a:solidFill>
                  <a:schemeClr val="bg1"/>
                </a:solidFill>
              </a:rPr>
              <a:t>Weekdays are more crowded than the weekends.</a:t>
            </a:r>
          </a:p>
        </p:txBody>
      </p:sp>
      <p:pic>
        <p:nvPicPr>
          <p:cNvPr id="13" name="Picture 12">
            <a:extLst>
              <a:ext uri="{FF2B5EF4-FFF2-40B4-BE49-F238E27FC236}">
                <a16:creationId xmlns:a16="http://schemas.microsoft.com/office/drawing/2014/main" id="{A1B7022F-4524-28A1-A15A-0DED61101B0B}"/>
              </a:ext>
            </a:extLst>
          </p:cNvPr>
          <p:cNvPicPr>
            <a:picLocks noChangeAspect="1"/>
          </p:cNvPicPr>
          <p:nvPr/>
        </p:nvPicPr>
        <p:blipFill>
          <a:blip r:embed="rId5"/>
          <a:stretch>
            <a:fillRect/>
          </a:stretch>
        </p:blipFill>
        <p:spPr>
          <a:xfrm>
            <a:off x="6096000" y="1970012"/>
            <a:ext cx="5477714" cy="3389962"/>
          </a:xfrm>
          <a:prstGeom prst="rect">
            <a:avLst/>
          </a:prstGeom>
        </p:spPr>
      </p:pic>
      <p:sp>
        <p:nvSpPr>
          <p:cNvPr id="14" name="TextBox 13">
            <a:extLst>
              <a:ext uri="{FF2B5EF4-FFF2-40B4-BE49-F238E27FC236}">
                <a16:creationId xmlns:a16="http://schemas.microsoft.com/office/drawing/2014/main" id="{2677F4D6-2756-310D-5954-878114539E12}"/>
              </a:ext>
            </a:extLst>
          </p:cNvPr>
          <p:cNvSpPr txBox="1"/>
          <p:nvPr/>
        </p:nvSpPr>
        <p:spPr>
          <a:xfrm>
            <a:off x="6202372" y="5692987"/>
            <a:ext cx="5356836" cy="646331"/>
          </a:xfrm>
          <a:prstGeom prst="rect">
            <a:avLst/>
          </a:prstGeom>
          <a:noFill/>
        </p:spPr>
        <p:txBody>
          <a:bodyPr wrap="square" rtlCol="0">
            <a:spAutoFit/>
          </a:bodyPr>
          <a:lstStyle/>
          <a:p>
            <a:pPr algn="ctr"/>
            <a:r>
              <a:rPr lang="en-IN" dirty="0">
                <a:solidFill>
                  <a:schemeClr val="bg1"/>
                </a:solidFill>
              </a:rPr>
              <a:t>Mornings (9am-12pm) and evenings (5-7pm) are more crowded than the early mornings and noon time.</a:t>
            </a:r>
          </a:p>
        </p:txBody>
      </p:sp>
    </p:spTree>
    <p:extLst>
      <p:ext uri="{BB962C8B-B14F-4D97-AF65-F5344CB8AC3E}">
        <p14:creationId xmlns:p14="http://schemas.microsoft.com/office/powerpoint/2010/main" val="1911719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527F97A4-A713-1CD0-C103-F4FFE74430F3}"/>
              </a:ext>
            </a:extLst>
          </p:cNvPr>
          <p:cNvSpPr txBox="1"/>
          <p:nvPr/>
        </p:nvSpPr>
        <p:spPr>
          <a:xfrm>
            <a:off x="3909847" y="548246"/>
            <a:ext cx="4277710" cy="1323439"/>
          </a:xfrm>
          <a:prstGeom prst="rect">
            <a:avLst/>
          </a:prstGeom>
          <a:noFill/>
        </p:spPr>
        <p:txBody>
          <a:bodyPr wrap="square" rtlCol="0">
            <a:spAutoFit/>
          </a:bodyPr>
          <a:lstStyle/>
          <a:p>
            <a:pPr algn="ctr"/>
            <a:r>
              <a:rPr lang="en-IN" sz="4000" dirty="0">
                <a:solidFill>
                  <a:schemeClr val="bg1"/>
                </a:solidFill>
              </a:rPr>
              <a:t>DYNAMIC </a:t>
            </a:r>
          </a:p>
          <a:p>
            <a:pPr algn="ctr"/>
            <a:r>
              <a:rPr lang="en-IN" sz="4000" dirty="0">
                <a:solidFill>
                  <a:schemeClr val="bg1"/>
                </a:solidFill>
              </a:rPr>
              <a:t>PRICING</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510540" y="894013"/>
            <a:ext cx="4052702"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r="2275"/>
          <a:stretch/>
        </p:blipFill>
        <p:spPr>
          <a:xfrm>
            <a:off x="7437120" y="964912"/>
            <a:ext cx="4122087" cy="441332"/>
          </a:xfrm>
          <a:prstGeom prst="rect">
            <a:avLst/>
          </a:prstGeom>
        </p:spPr>
      </p:pic>
      <p:sp>
        <p:nvSpPr>
          <p:cNvPr id="15" name="TextBox 14">
            <a:extLst>
              <a:ext uri="{FF2B5EF4-FFF2-40B4-BE49-F238E27FC236}">
                <a16:creationId xmlns:a16="http://schemas.microsoft.com/office/drawing/2014/main" id="{C6AF8AEC-53B2-EE8F-0E30-DB4F80AF7A20}"/>
              </a:ext>
            </a:extLst>
          </p:cNvPr>
          <p:cNvSpPr txBox="1"/>
          <p:nvPr/>
        </p:nvSpPr>
        <p:spPr>
          <a:xfrm>
            <a:off x="1240207" y="1982509"/>
            <a:ext cx="10499833" cy="369332"/>
          </a:xfrm>
          <a:prstGeom prst="rect">
            <a:avLst/>
          </a:prstGeom>
          <a:noFill/>
        </p:spPr>
        <p:txBody>
          <a:bodyPr wrap="square">
            <a:spAutoFit/>
          </a:bodyPr>
          <a:lstStyle/>
          <a:p>
            <a:r>
              <a:rPr lang="en-US" dirty="0">
                <a:solidFill>
                  <a:schemeClr val="bg1"/>
                </a:solidFill>
              </a:rPr>
              <a:t>Dynamic pricing involves real-time price adjustments based on demand, time, popularity, and other factors.</a:t>
            </a:r>
            <a:endParaRPr lang="en-IN" dirty="0">
              <a:solidFill>
                <a:schemeClr val="bg1"/>
              </a:solidFill>
            </a:endParaRPr>
          </a:p>
        </p:txBody>
      </p:sp>
      <p:sp>
        <p:nvSpPr>
          <p:cNvPr id="16" name="TextBox 15">
            <a:extLst>
              <a:ext uri="{FF2B5EF4-FFF2-40B4-BE49-F238E27FC236}">
                <a16:creationId xmlns:a16="http://schemas.microsoft.com/office/drawing/2014/main" id="{B068A726-E95F-BA87-D468-7F49D85B7C82}"/>
              </a:ext>
            </a:extLst>
          </p:cNvPr>
          <p:cNvSpPr txBox="1"/>
          <p:nvPr/>
        </p:nvSpPr>
        <p:spPr>
          <a:xfrm>
            <a:off x="1232587" y="2636228"/>
            <a:ext cx="9522386" cy="3077766"/>
          </a:xfrm>
          <a:prstGeom prst="rect">
            <a:avLst/>
          </a:prstGeom>
          <a:noFill/>
        </p:spPr>
        <p:txBody>
          <a:bodyPr wrap="square" rtlCol="0">
            <a:spAutoFit/>
          </a:bodyPr>
          <a:lstStyle/>
          <a:p>
            <a:r>
              <a:rPr lang="en-IN" sz="3200" u="sng" dirty="0">
                <a:solidFill>
                  <a:schemeClr val="bg1"/>
                </a:solidFill>
              </a:rPr>
              <a:t>DYNAMIC PRICING DEFINING RULES  </a:t>
            </a:r>
            <a:r>
              <a:rPr lang="en-IN" u="sng" dirty="0">
                <a:solidFill>
                  <a:schemeClr val="bg1"/>
                </a:solidFill>
              </a:rPr>
              <a:t>:</a:t>
            </a:r>
          </a:p>
          <a:p>
            <a:endParaRPr lang="en-IN" dirty="0">
              <a:solidFill>
                <a:schemeClr val="bg1"/>
              </a:solidFill>
            </a:endParaRPr>
          </a:p>
          <a:p>
            <a:pPr marL="285750" indent="-285750">
              <a:buFont typeface="Arial" panose="020B0604020202020204" pitchFamily="34" charset="0"/>
              <a:buChar char="•"/>
            </a:pPr>
            <a:r>
              <a:rPr lang="en-IN" dirty="0">
                <a:solidFill>
                  <a:schemeClr val="bg1"/>
                </a:solidFill>
              </a:rPr>
              <a:t>Demand based pricing – Prices dynamically adjusting based on real time demand to maximize revenue.</a:t>
            </a:r>
          </a:p>
          <a:p>
            <a:pPr marL="285750" indent="-285750">
              <a:buFont typeface="Arial" panose="020B0604020202020204" pitchFamily="34" charset="0"/>
              <a:buChar char="•"/>
            </a:pPr>
            <a:r>
              <a:rPr lang="en-IN" dirty="0">
                <a:solidFill>
                  <a:schemeClr val="bg1"/>
                </a:solidFill>
              </a:rPr>
              <a:t>Time based pricing – Price adjustments during peak and off peak hours to align with customer preferences and increase profitability.</a:t>
            </a:r>
          </a:p>
          <a:p>
            <a:pPr marL="285750" indent="-285750">
              <a:buFont typeface="Arial" panose="020B0604020202020204" pitchFamily="34" charset="0"/>
              <a:buChar char="•"/>
            </a:pPr>
            <a:r>
              <a:rPr lang="en-IN" dirty="0">
                <a:solidFill>
                  <a:schemeClr val="bg1"/>
                </a:solidFill>
              </a:rPr>
              <a:t>Popularity based pricing – High demand classes are priced premium to leverage increased demand and popularity.</a:t>
            </a:r>
          </a:p>
          <a:p>
            <a:pPr marL="285750" indent="-285750">
              <a:buFont typeface="Arial" panose="020B0604020202020204" pitchFamily="34" charset="0"/>
              <a:buChar char="•"/>
            </a:pPr>
            <a:r>
              <a:rPr lang="en-IN" dirty="0">
                <a:solidFill>
                  <a:schemeClr val="bg1"/>
                </a:solidFill>
              </a:rPr>
              <a:t>Location based pricing – Tailoring prices according to location based demand patterns to boost revenue and profitability.</a:t>
            </a:r>
          </a:p>
        </p:txBody>
      </p:sp>
    </p:spTree>
    <p:extLst>
      <p:ext uri="{BB962C8B-B14F-4D97-AF65-F5344CB8AC3E}">
        <p14:creationId xmlns:p14="http://schemas.microsoft.com/office/powerpoint/2010/main" val="154638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27F97A4-A713-1CD0-C103-F4FFE74430F3}"/>
              </a:ext>
            </a:extLst>
          </p:cNvPr>
          <p:cNvSpPr txBox="1"/>
          <p:nvPr/>
        </p:nvSpPr>
        <p:spPr>
          <a:xfrm>
            <a:off x="3857297" y="327532"/>
            <a:ext cx="4456386" cy="707886"/>
          </a:xfrm>
          <a:prstGeom prst="rect">
            <a:avLst/>
          </a:prstGeom>
          <a:noFill/>
        </p:spPr>
        <p:txBody>
          <a:bodyPr wrap="square" rtlCol="0">
            <a:spAutoFit/>
          </a:bodyPr>
          <a:lstStyle/>
          <a:p>
            <a:pPr algn="ctr"/>
            <a:r>
              <a:rPr lang="en-IN" sz="4000" dirty="0">
                <a:solidFill>
                  <a:schemeClr val="bg1"/>
                </a:solidFill>
              </a:rPr>
              <a:t>PRICING RULES</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483720" y="365867"/>
            <a:ext cx="3457660"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r="2275"/>
          <a:stretch/>
        </p:blipFill>
        <p:spPr>
          <a:xfrm>
            <a:off x="8101546" y="430986"/>
            <a:ext cx="3457661" cy="441332"/>
          </a:xfrm>
          <a:prstGeom prst="rect">
            <a:avLst/>
          </a:prstGeom>
        </p:spPr>
      </p:pic>
      <p:sp>
        <p:nvSpPr>
          <p:cNvPr id="5" name="TextBox 4">
            <a:extLst>
              <a:ext uri="{FF2B5EF4-FFF2-40B4-BE49-F238E27FC236}">
                <a16:creationId xmlns:a16="http://schemas.microsoft.com/office/drawing/2014/main" id="{8A80BD3E-E51F-1130-2CEB-FDAE2EC93F4E}"/>
              </a:ext>
            </a:extLst>
          </p:cNvPr>
          <p:cNvSpPr txBox="1"/>
          <p:nvPr/>
        </p:nvSpPr>
        <p:spPr>
          <a:xfrm>
            <a:off x="613528" y="914412"/>
            <a:ext cx="10758663" cy="1477328"/>
          </a:xfrm>
          <a:prstGeom prst="rect">
            <a:avLst/>
          </a:prstGeom>
          <a:noFill/>
        </p:spPr>
        <p:txBody>
          <a:bodyPr wrap="square" rtlCol="0">
            <a:spAutoFit/>
          </a:bodyPr>
          <a:lstStyle/>
          <a:p>
            <a:pPr marL="285750" indent="-285750">
              <a:buFont typeface="Wingdings" panose="05000000000000000000" pitchFamily="2" charset="2"/>
              <a:buChar char="v"/>
            </a:pPr>
            <a:r>
              <a:rPr lang="en-IN" u="sng" dirty="0">
                <a:solidFill>
                  <a:schemeClr val="bg1"/>
                </a:solidFill>
              </a:rPr>
              <a:t>Demand based  pricing</a:t>
            </a:r>
            <a:r>
              <a:rPr lang="en-IN" dirty="0">
                <a:solidFill>
                  <a:schemeClr val="bg1"/>
                </a:solidFill>
              </a:rPr>
              <a:t>– </a:t>
            </a:r>
          </a:p>
          <a:p>
            <a:pPr marL="742950" lvl="1" indent="-285750">
              <a:buFont typeface="Arial" panose="020B0604020202020204" pitchFamily="34" charset="0"/>
              <a:buChar char="•"/>
            </a:pPr>
            <a:r>
              <a:rPr lang="en-US" dirty="0">
                <a:solidFill>
                  <a:schemeClr val="bg1"/>
                </a:solidFill>
              </a:rPr>
              <a:t>High Demand - When the demand for a class is higher than the average demand, increase the price by a certain percentage (e.g. 10-20%).</a:t>
            </a:r>
          </a:p>
          <a:p>
            <a:pPr marL="742950" lvl="1" indent="-285750">
              <a:buFont typeface="Arial" panose="020B0604020202020204" pitchFamily="34" charset="0"/>
              <a:buChar char="•"/>
            </a:pPr>
            <a:r>
              <a:rPr lang="en-US" dirty="0">
                <a:solidFill>
                  <a:schemeClr val="bg1"/>
                </a:solidFill>
              </a:rPr>
              <a:t>Low Demand - When the demand for a class is lower than the average demand, decrease the price by a certain percentage (e.g. 10-20%).</a:t>
            </a:r>
            <a:endParaRPr lang="en-IN" dirty="0">
              <a:solidFill>
                <a:schemeClr val="bg1"/>
              </a:solidFill>
            </a:endParaRPr>
          </a:p>
        </p:txBody>
      </p:sp>
      <p:sp>
        <p:nvSpPr>
          <p:cNvPr id="10" name="TextBox 9">
            <a:extLst>
              <a:ext uri="{FF2B5EF4-FFF2-40B4-BE49-F238E27FC236}">
                <a16:creationId xmlns:a16="http://schemas.microsoft.com/office/drawing/2014/main" id="{A87C96D1-2C07-DF6A-E033-950A30629CCB}"/>
              </a:ext>
            </a:extLst>
          </p:cNvPr>
          <p:cNvSpPr txBox="1"/>
          <p:nvPr/>
        </p:nvSpPr>
        <p:spPr>
          <a:xfrm>
            <a:off x="613528" y="2279994"/>
            <a:ext cx="10758665" cy="3970318"/>
          </a:xfrm>
          <a:prstGeom prst="rect">
            <a:avLst/>
          </a:prstGeom>
          <a:noFill/>
        </p:spPr>
        <p:txBody>
          <a:bodyPr wrap="square" rtlCol="0">
            <a:spAutoFit/>
          </a:bodyPr>
          <a:lstStyle/>
          <a:p>
            <a:pPr marL="285750" indent="-285750">
              <a:buFont typeface="Wingdings" panose="05000000000000000000" pitchFamily="2" charset="2"/>
              <a:buChar char="v"/>
            </a:pPr>
            <a:r>
              <a:rPr lang="en-IN" u="sng" dirty="0">
                <a:solidFill>
                  <a:schemeClr val="bg1"/>
                </a:solidFill>
              </a:rPr>
              <a:t>Time based pricing </a:t>
            </a:r>
            <a:r>
              <a:rPr lang="en-IN" dirty="0">
                <a:solidFill>
                  <a:schemeClr val="bg1"/>
                </a:solidFill>
              </a:rPr>
              <a:t>– </a:t>
            </a:r>
          </a:p>
          <a:p>
            <a:pPr marL="742950" lvl="1" indent="-285750">
              <a:buFont typeface="Arial" panose="020B0604020202020204" pitchFamily="34" charset="0"/>
              <a:buChar char="•"/>
            </a:pPr>
            <a:r>
              <a:rPr lang="en-US" dirty="0">
                <a:solidFill>
                  <a:schemeClr val="bg1"/>
                </a:solidFill>
              </a:rPr>
              <a:t>Peak times - Using historical booking data to identify peak hours and days. Increasing the price (15-20%)</a:t>
            </a:r>
          </a:p>
          <a:p>
            <a:pPr lvl="1"/>
            <a:r>
              <a:rPr lang="en-US" dirty="0">
                <a:solidFill>
                  <a:schemeClr val="bg1"/>
                </a:solidFill>
              </a:rPr>
              <a:t>     during these times.</a:t>
            </a:r>
          </a:p>
          <a:p>
            <a:pPr marL="742950" lvl="1" indent="-285750">
              <a:buFont typeface="Arial" panose="020B0604020202020204" pitchFamily="34" charset="0"/>
              <a:buChar char="•"/>
            </a:pPr>
            <a:r>
              <a:rPr lang="en-US" dirty="0">
                <a:solidFill>
                  <a:schemeClr val="bg1"/>
                </a:solidFill>
              </a:rPr>
              <a:t>Off peak times - Identifying off-peak hours and applying a lower pricing rate (10-15%) to encourage bookings.</a:t>
            </a:r>
            <a:endParaRPr lang="en-IN" dirty="0">
              <a:solidFill>
                <a:schemeClr val="bg1"/>
              </a:solidFill>
            </a:endParaRPr>
          </a:p>
          <a:p>
            <a:pPr marL="285750" indent="-285750">
              <a:buFont typeface="Wingdings" panose="05000000000000000000" pitchFamily="2" charset="2"/>
              <a:buChar char="v"/>
            </a:pPr>
            <a:r>
              <a:rPr lang="en-IN" u="sng" dirty="0">
                <a:solidFill>
                  <a:schemeClr val="bg1"/>
                </a:solidFill>
              </a:rPr>
              <a:t>Class popularity based pricing </a:t>
            </a:r>
            <a:r>
              <a:rPr lang="en-IN" dirty="0">
                <a:solidFill>
                  <a:schemeClr val="bg1"/>
                </a:solidFill>
              </a:rPr>
              <a:t>– </a:t>
            </a:r>
          </a:p>
          <a:p>
            <a:pPr marL="742950" lvl="1" indent="-285750">
              <a:buFont typeface="Arial" panose="020B0604020202020204" pitchFamily="34" charset="0"/>
              <a:buChar char="•"/>
            </a:pPr>
            <a:r>
              <a:rPr lang="en-US" dirty="0">
                <a:solidFill>
                  <a:schemeClr val="bg1"/>
                </a:solidFill>
              </a:rPr>
              <a:t>Popular classes - Tracking booking rates, customer reviews, and repeat attendance for each class. Applying</a:t>
            </a:r>
          </a:p>
          <a:p>
            <a:pPr lvl="1"/>
            <a:r>
              <a:rPr lang="en-US" dirty="0">
                <a:solidFill>
                  <a:schemeClr val="bg1"/>
                </a:solidFill>
              </a:rPr>
              <a:t>     a premium price (10-15%) for the most popular classes.</a:t>
            </a:r>
          </a:p>
          <a:p>
            <a:pPr marL="742950" lvl="1" indent="-285750">
              <a:buFont typeface="Arial" panose="020B0604020202020204" pitchFamily="34" charset="0"/>
              <a:buChar char="•"/>
            </a:pPr>
            <a:r>
              <a:rPr lang="en-US" dirty="0">
                <a:solidFill>
                  <a:schemeClr val="bg1"/>
                </a:solidFill>
              </a:rPr>
              <a:t>Non popular classes - Slightly decreasing the price for less popular classes for encouraging attendance.</a:t>
            </a:r>
          </a:p>
          <a:p>
            <a:pPr marL="285750" indent="-285750">
              <a:buFont typeface="Wingdings" panose="05000000000000000000" pitchFamily="2" charset="2"/>
              <a:buChar char="v"/>
            </a:pPr>
            <a:r>
              <a:rPr lang="en-US" u="sng" dirty="0">
                <a:solidFill>
                  <a:schemeClr val="bg1"/>
                </a:solidFill>
              </a:rPr>
              <a:t>Location based pricing</a:t>
            </a:r>
            <a:r>
              <a:rPr lang="en-US" dirty="0">
                <a:solidFill>
                  <a:schemeClr val="bg1"/>
                </a:solidFill>
              </a:rPr>
              <a:t> – </a:t>
            </a:r>
          </a:p>
          <a:p>
            <a:pPr marL="742950" lvl="1" indent="-285750">
              <a:buFont typeface="Arial" panose="020B0604020202020204" pitchFamily="34" charset="0"/>
              <a:buChar char="•"/>
            </a:pPr>
            <a:r>
              <a:rPr lang="en-US" dirty="0">
                <a:solidFill>
                  <a:schemeClr val="bg1"/>
                </a:solidFill>
              </a:rPr>
              <a:t>High demand locations – Analyzing booking patterns across different locations and increasing prices (10-15%) in locations with consistently high demand and limited competition.</a:t>
            </a:r>
          </a:p>
          <a:p>
            <a:pPr marL="742950" lvl="1" indent="-285750">
              <a:buFont typeface="Arial" panose="020B0604020202020204" pitchFamily="34" charset="0"/>
              <a:buChar char="•"/>
            </a:pPr>
            <a:r>
              <a:rPr lang="en-US" dirty="0">
                <a:solidFill>
                  <a:schemeClr val="bg1"/>
                </a:solidFill>
              </a:rPr>
              <a:t>Low demand locations – Analyzing booking patterns and competition benchmarks and decreasing prices (10-15%) in low demand areas.</a:t>
            </a:r>
          </a:p>
          <a:p>
            <a:pPr marL="742950" lvl="1"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949511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527F97A4-A713-1CD0-C103-F4FFE74430F3}"/>
              </a:ext>
            </a:extLst>
          </p:cNvPr>
          <p:cNvSpPr txBox="1"/>
          <p:nvPr/>
        </p:nvSpPr>
        <p:spPr>
          <a:xfrm>
            <a:off x="3561722" y="712754"/>
            <a:ext cx="5381298" cy="1323439"/>
          </a:xfrm>
          <a:prstGeom prst="rect">
            <a:avLst/>
          </a:prstGeom>
          <a:noFill/>
        </p:spPr>
        <p:txBody>
          <a:bodyPr wrap="square" rtlCol="0">
            <a:spAutoFit/>
          </a:bodyPr>
          <a:lstStyle/>
          <a:p>
            <a:pPr algn="ctr"/>
            <a:r>
              <a:rPr lang="en-IN" sz="4000" dirty="0">
                <a:solidFill>
                  <a:schemeClr val="bg1"/>
                </a:solidFill>
              </a:rPr>
              <a:t>BENEFITS OF DYNAMIC PRICING</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510540" y="1041155"/>
            <a:ext cx="3388798"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r="2275"/>
          <a:stretch/>
        </p:blipFill>
        <p:spPr>
          <a:xfrm>
            <a:off x="8408276" y="1112055"/>
            <a:ext cx="3150931" cy="441332"/>
          </a:xfrm>
          <a:prstGeom prst="rect">
            <a:avLst/>
          </a:prstGeom>
        </p:spPr>
      </p:pic>
      <p:sp>
        <p:nvSpPr>
          <p:cNvPr id="16" name="TextBox 15">
            <a:extLst>
              <a:ext uri="{FF2B5EF4-FFF2-40B4-BE49-F238E27FC236}">
                <a16:creationId xmlns:a16="http://schemas.microsoft.com/office/drawing/2014/main" id="{B068A726-E95F-BA87-D468-7F49D85B7C82}"/>
              </a:ext>
            </a:extLst>
          </p:cNvPr>
          <p:cNvSpPr txBox="1"/>
          <p:nvPr/>
        </p:nvSpPr>
        <p:spPr>
          <a:xfrm>
            <a:off x="1303282" y="2171660"/>
            <a:ext cx="9144000" cy="3877985"/>
          </a:xfrm>
          <a:prstGeom prst="rect">
            <a:avLst/>
          </a:prstGeom>
          <a:noFill/>
        </p:spPr>
        <p:txBody>
          <a:bodyPr wrap="square" rtlCol="0">
            <a:spAutoFit/>
          </a:bodyPr>
          <a:lstStyle/>
          <a:p>
            <a:pPr marL="285750" indent="-285750">
              <a:buFont typeface="Wingdings" panose="05000000000000000000" pitchFamily="2" charset="2"/>
              <a:buChar char="v"/>
            </a:pPr>
            <a:r>
              <a:rPr lang="en-IN" sz="2400" u="sng" dirty="0">
                <a:solidFill>
                  <a:schemeClr val="bg1"/>
                </a:solidFill>
              </a:rPr>
              <a:t>INCREASED REVENUE –</a:t>
            </a:r>
          </a:p>
          <a:p>
            <a:pPr marL="285750" indent="-285750">
              <a:buFont typeface="Wingdings" panose="05000000000000000000" pitchFamily="2" charset="2"/>
              <a:buChar char="v"/>
            </a:pPr>
            <a:endParaRPr lang="en-IN" sz="2400" u="sng" dirty="0">
              <a:solidFill>
                <a:schemeClr val="bg1"/>
              </a:solidFill>
            </a:endParaRPr>
          </a:p>
          <a:p>
            <a:pPr marL="742950" lvl="1" indent="-285750">
              <a:buFont typeface="Arial" panose="020B0604020202020204" pitchFamily="34" charset="0"/>
              <a:buChar char="•"/>
            </a:pPr>
            <a:r>
              <a:rPr lang="en-IN" u="sng" dirty="0">
                <a:solidFill>
                  <a:schemeClr val="bg1"/>
                </a:solidFill>
              </a:rPr>
              <a:t>Higher revenue per class </a:t>
            </a:r>
            <a:r>
              <a:rPr lang="en-IN" dirty="0">
                <a:solidFill>
                  <a:schemeClr val="bg1"/>
                </a:solidFill>
              </a:rPr>
              <a:t>- </a:t>
            </a:r>
            <a:r>
              <a:rPr lang="en-US" dirty="0">
                <a:solidFill>
                  <a:schemeClr val="bg1"/>
                </a:solidFill>
              </a:rPr>
              <a:t> During high-demand periods, increasing prices captures additional revenue from customers willing to pay more. Conversely, lowering prices during low-demand times can attract more customers, filling up otherwise empty slots. This balance ensures that each class is generating maximum possible revenue.</a:t>
            </a:r>
          </a:p>
          <a:p>
            <a:pPr marL="742950" lvl="1"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r>
              <a:rPr lang="en-US" u="sng" dirty="0">
                <a:solidFill>
                  <a:schemeClr val="bg1"/>
                </a:solidFill>
              </a:rPr>
              <a:t>Increased overall company revenue </a:t>
            </a:r>
            <a:r>
              <a:rPr lang="en-US" dirty="0">
                <a:solidFill>
                  <a:schemeClr val="bg1"/>
                </a:solidFill>
              </a:rPr>
              <a:t>- . By ensuring that classes are fully booked at the best possible rates, the company can see a substantial increase in its total income. This approach not only maximizes revenue from each session but also encourages higher attendance rates, contributing to the company's financial growth. </a:t>
            </a:r>
            <a:endParaRPr lang="en-IN" dirty="0">
              <a:solidFill>
                <a:schemeClr val="bg1"/>
              </a:solidFill>
            </a:endParaRPr>
          </a:p>
          <a:p>
            <a:endParaRPr lang="en-IN" dirty="0">
              <a:solidFill>
                <a:schemeClr val="bg1"/>
              </a:solidFill>
            </a:endParaRPr>
          </a:p>
          <a:p>
            <a:pPr marL="285750" indent="-285750">
              <a:buFont typeface="Wingdings" panose="05000000000000000000" pitchFamily="2" charset="2"/>
              <a:buChar char="v"/>
            </a:pPr>
            <a:endParaRPr lang="en-US" dirty="0">
              <a:solidFill>
                <a:schemeClr val="bg1"/>
              </a:solidFill>
            </a:endParaRPr>
          </a:p>
        </p:txBody>
      </p:sp>
    </p:spTree>
    <p:extLst>
      <p:ext uri="{BB962C8B-B14F-4D97-AF65-F5344CB8AC3E}">
        <p14:creationId xmlns:p14="http://schemas.microsoft.com/office/powerpoint/2010/main" val="2102334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1677</TotalTime>
  <Words>1101</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Manshoo Gulati</dc:creator>
  <cp:lastModifiedBy>Manshoo Gulati</cp:lastModifiedBy>
  <cp:revision>16</cp:revision>
  <dcterms:created xsi:type="dcterms:W3CDTF">2024-06-19T07:42:03Z</dcterms:created>
  <dcterms:modified xsi:type="dcterms:W3CDTF">2024-06-20T11:39:59Z</dcterms:modified>
</cp:coreProperties>
</file>