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6" r:id="rId3"/>
    <p:sldId id="267" r:id="rId4"/>
    <p:sldId id="257" r:id="rId5"/>
    <p:sldId id="258" r:id="rId7"/>
    <p:sldId id="288" r:id="rId8"/>
    <p:sldId id="272" r:id="rId9"/>
    <p:sldId id="273" r:id="rId10"/>
    <p:sldId id="302" r:id="rId11"/>
    <p:sldId id="301" r:id="rId12"/>
    <p:sldId id="274" r:id="rId13"/>
    <p:sldId id="314" r:id="rId14"/>
    <p:sldId id="316" r:id="rId15"/>
    <p:sldId id="276" r:id="rId16"/>
  </p:sldIdLst>
  <p:sldSz cx="12192000" cy="6858000"/>
  <p:notesSz cx="6858000" cy="9144000"/>
  <p:embeddedFontLst>
    <p:embeddedFont>
      <p:font typeface="SimSun" panose="02010600030101010101" pitchFamily="2" charset="-122"/>
      <p:regular r:id="rId20"/>
    </p:embeddedFont>
    <p:embeddedFont>
      <p:font typeface="Calibri" panose="020F050202020403020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4" userDrawn="1">
          <p15:clr>
            <a:srgbClr val="A4A3A4"/>
          </p15:clr>
        </p15:guide>
        <p15:guide id="2" pos="18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showGuides="1">
      <p:cViewPr varScale="1">
        <p:scale>
          <a:sx n="48" d="100"/>
          <a:sy n="48" d="100"/>
        </p:scale>
        <p:origin x="576" y="48"/>
      </p:cViewPr>
      <p:guideLst>
        <p:guide orient="horz" pos="1414"/>
        <p:guide pos="189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jpe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hyperlink" Target="https://hr-path.com/en/blog/generation-zs-career-aspirations-beliefs-and-paradoxes/2022/07/15/?cn-reloaded=1" TargetMode="External"/><Relationship Id="rId1" Type="http://schemas.openxmlformats.org/officeDocument/2006/relationships/hyperlink" Target="https://www.workdesign.com/2022/08/authentically-gen-z-the-values-aspirations-drivers-that-will-re-define-the-future-of-work/" TargetMode="Externa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217170" y="381000"/>
            <a:ext cx="11681460" cy="1475740"/>
          </a:xfrm>
          <a:prstGeom prst="rect">
            <a:avLst/>
          </a:prstGeom>
        </p:spPr>
        <p:txBody>
          <a:bodyPr wrap="square" lIns="0" tIns="0" rIns="0" bIns="0" rtlCol="0" anchor="t">
            <a:noAutofit/>
          </a:bodyPr>
          <a:lstStyle/>
          <a:p>
            <a:pPr marL="0" lvl="1" indent="0" algn="ctr"/>
            <a:r>
              <a:rPr lang="en-US" sz="4000" b="1" spc="-243"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Understanding Career Aspirations of Gen-Z</a:t>
            </a:r>
            <a:endParaRPr lang="en-US" sz="4000" b="1" spc="-243"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5" name="TextBox 5"/>
          <p:cNvSpPr txBox="1"/>
          <p:nvPr/>
        </p:nvSpPr>
        <p:spPr>
          <a:xfrm>
            <a:off x="152400" y="6121400"/>
            <a:ext cx="4536017" cy="403860"/>
          </a:xfrm>
          <a:prstGeom prst="rect">
            <a:avLst/>
          </a:prstGeom>
        </p:spPr>
        <p:txBody>
          <a:bodyPr wrap="square" lIns="0" tIns="0" rIns="0" bIns="0" rtlCol="0" anchor="t">
            <a:spAutoFit/>
          </a:bodyPr>
          <a:lstStyle/>
          <a:p>
            <a:pPr marL="0" lvl="1" indent="0" algn="just">
              <a:lnSpc>
                <a:spcPts val="3150"/>
              </a:lnSpc>
            </a:pPr>
            <a:r>
              <a:rPr lang="en-US" sz="2335" b="1" spc="-161"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Presented  by  Mansi Chaudhari</a:t>
            </a:r>
            <a:endParaRPr lang="en-US" sz="2335" b="1" spc="-161"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2590800" y="53340"/>
            <a:ext cx="6716395" cy="809625"/>
          </a:xfrm>
          <a:prstGeom prst="rect">
            <a:avLst/>
          </a:prstGeom>
        </p:spPr>
        <p:txBody>
          <a:bodyPr wrap="square" lIns="0" tIns="0" rIns="0" bIns="0" rtlCol="0" anchor="t">
            <a:noAutofit/>
          </a:bodyPr>
          <a:lstStyle/>
          <a:p>
            <a:pPr algn="ctr"/>
            <a:r>
              <a:rPr lang="en-US" sz="4000" dirty="0">
                <a:latin typeface="Arial" panose="020B0604020202020204" pitchFamily="34" charset="0"/>
                <a:cs typeface="Arial" panose="020B0604020202020204" pitchFamily="34" charset="0"/>
              </a:rPr>
              <a:t>  Walmart</a:t>
            </a:r>
            <a:endParaRPr lang="en-US" sz="4000" dirty="0">
              <a:latin typeface="Arial" panose="020B0604020202020204" pitchFamily="34" charset="0"/>
              <a:cs typeface="Arial" panose="020B0604020202020204" pitchFamily="34" charset="0"/>
            </a:endParaRPr>
          </a:p>
        </p:txBody>
      </p:sp>
      <p:sp>
        <p:nvSpPr>
          <p:cNvPr id="3" name="Text Box 2"/>
          <p:cNvSpPr txBox="1"/>
          <p:nvPr/>
        </p:nvSpPr>
        <p:spPr>
          <a:xfrm>
            <a:off x="6019800" y="1600200"/>
            <a:ext cx="6096000" cy="4707890"/>
          </a:xfrm>
          <a:prstGeom prst="rect">
            <a:avLst/>
          </a:prstGeom>
          <a:noFill/>
        </p:spPr>
        <p:txBody>
          <a:bodyPr wrap="square" rtlCol="0" anchor="t">
            <a:spAutoFit/>
          </a:bodyPr>
          <a:p>
            <a:pPr algn="just"/>
            <a:r>
              <a:rPr lang="en-US" sz="2000">
                <a:latin typeface="Calibri" panose="020F0502020204030204" charset="0"/>
                <a:cs typeface="Calibri" panose="020F0502020204030204" charset="0"/>
              </a:rPr>
              <a:t>If you’re thinking ‘scale’, think bigger and don’t stop there. Take a regular day at Walmart Global Tech India and match that with 260 million customers a week, 11,695 stores, under 59 banners in 28 countries, and eCommerce websites in 11 countries.</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That’s Walmart Global Tech India for you!</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Through our products and engineering services across all Walmart properties (stores, app, and online) we help customers live better by saving them time and money.</a:t>
            </a:r>
            <a:endParaRPr lang="en-US" sz="2000">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Our teams are engaged in cutting edge engineering and product development to support Walmart’s strategy of offering customers an anywhere, anytime shopping experience.</a:t>
            </a:r>
            <a:endParaRPr lang="en-US" sz="2000">
              <a:latin typeface="Calibri" panose="020F0502020204030204" charset="0"/>
              <a:cs typeface="Calibri" panose="020F0502020204030204" charset="0"/>
            </a:endParaRPr>
          </a:p>
        </p:txBody>
      </p:sp>
      <p:pic>
        <p:nvPicPr>
          <p:cNvPr id="101" name="Picture 100"/>
          <p:cNvPicPr/>
          <p:nvPr/>
        </p:nvPicPr>
        <p:blipFill>
          <a:blip r:embed="rId1"/>
          <a:stretch>
            <a:fillRect/>
          </a:stretch>
        </p:blipFill>
        <p:spPr>
          <a:xfrm>
            <a:off x="4114800" y="71120"/>
            <a:ext cx="900000" cy="598805"/>
          </a:xfrm>
          <a:prstGeom prst="rect">
            <a:avLst/>
          </a:prstGeom>
          <a:noFill/>
          <a:ln w="9525">
            <a:noFill/>
          </a:ln>
        </p:spPr>
      </p:pic>
      <p:pic>
        <p:nvPicPr>
          <p:cNvPr id="13" name="Picture 12"/>
          <p:cNvPicPr/>
          <p:nvPr/>
        </p:nvPicPr>
        <p:blipFill>
          <a:blip r:embed="rId1"/>
          <a:stretch>
            <a:fillRect/>
          </a:stretch>
        </p:blipFill>
        <p:spPr>
          <a:xfrm>
            <a:off x="7239000" y="76200"/>
            <a:ext cx="972000" cy="576000"/>
          </a:xfrm>
          <a:prstGeom prst="rect">
            <a:avLst/>
          </a:prstGeom>
          <a:noFill/>
          <a:ln w="9525">
            <a:noFill/>
          </a:ln>
        </p:spPr>
      </p:pic>
      <p:sp>
        <p:nvSpPr>
          <p:cNvPr id="18" name="Text Box 17"/>
          <p:cNvSpPr txBox="1"/>
          <p:nvPr/>
        </p:nvSpPr>
        <p:spPr>
          <a:xfrm>
            <a:off x="2562860" y="867410"/>
            <a:ext cx="8778240" cy="368300"/>
          </a:xfrm>
          <a:prstGeom prst="rect">
            <a:avLst/>
          </a:prstGeom>
          <a:noFill/>
        </p:spPr>
        <p:txBody>
          <a:bodyPr wrap="square" rtlCol="0" anchor="t">
            <a:spAutoFit/>
          </a:bodyPr>
          <a:p>
            <a:r>
              <a:rPr lang="en-US"/>
              <a:t>      </a:t>
            </a:r>
            <a:r>
              <a:rPr lang="en-US" b="1">
                <a:latin typeface="Calibri" panose="020F0502020204030204" charset="0"/>
                <a:cs typeface="Calibri" panose="020F0502020204030204" charset="0"/>
              </a:rPr>
              <a:t>   HQ - Bangalore/Bengaluru, Karnataka, India |  Retail 5k-10k Employees (India)</a:t>
            </a:r>
            <a:endParaRPr lang="en-US" b="1">
              <a:latin typeface="Calibri" panose="020F0502020204030204" charset="0"/>
              <a:cs typeface="Calibri" panose="020F0502020204030204" charset="0"/>
            </a:endParaRPr>
          </a:p>
        </p:txBody>
      </p:sp>
      <p:pic>
        <p:nvPicPr>
          <p:cNvPr id="19" name="Picture 18" descr="feedback"/>
          <p:cNvPicPr>
            <a:picLocks noChangeAspect="1"/>
          </p:cNvPicPr>
          <p:nvPr/>
        </p:nvPicPr>
        <p:blipFill>
          <a:blip r:embed="rId2"/>
          <a:stretch>
            <a:fillRect/>
          </a:stretch>
        </p:blipFill>
        <p:spPr>
          <a:xfrm>
            <a:off x="76200" y="1390015"/>
            <a:ext cx="3204000" cy="3153277"/>
          </a:xfrm>
          <a:prstGeom prst="rect">
            <a:avLst/>
          </a:prstGeom>
          <a:ln w="12700">
            <a:solidFill>
              <a:schemeClr val="tx1"/>
            </a:solidFill>
          </a:ln>
        </p:spPr>
      </p:pic>
      <p:sp>
        <p:nvSpPr>
          <p:cNvPr id="23" name="Text Box 22"/>
          <p:cNvSpPr txBox="1"/>
          <p:nvPr/>
        </p:nvSpPr>
        <p:spPr>
          <a:xfrm>
            <a:off x="128270" y="218440"/>
            <a:ext cx="2691130" cy="1171575"/>
          </a:xfrm>
          <a:prstGeom prst="rect">
            <a:avLst/>
          </a:prstGeom>
          <a:noFill/>
        </p:spPr>
        <p:txBody>
          <a:bodyPr wrap="square" rtlCol="0">
            <a:noAutofit/>
          </a:bodyPr>
          <a:p>
            <a:r>
              <a:rPr lang="en-US" b="1">
                <a:solidFill>
                  <a:srgbClr val="00B050"/>
                </a:solidFill>
                <a:latin typeface="Calibri" panose="020F0502020204030204" charset="0"/>
                <a:cs typeface="Calibri" panose="020F0502020204030204" charset="0"/>
              </a:rPr>
              <a:t>Glassdoor</a:t>
            </a:r>
            <a:endParaRPr lang="en-US"/>
          </a:p>
          <a:p>
            <a:r>
              <a:rPr lang="en-US"/>
              <a:t>  </a:t>
            </a:r>
            <a:endParaRPr lang="en-US"/>
          </a:p>
          <a:p>
            <a:r>
              <a:rPr lang="en-US" b="1">
                <a:solidFill>
                  <a:srgbClr val="00B050"/>
                </a:solidFill>
                <a:latin typeface="Calibri" panose="020F0502020204030204" charset="0"/>
                <a:cs typeface="Calibri" panose="020F0502020204030204" charset="0"/>
              </a:rPr>
              <a:t>Ambitionbox</a:t>
            </a:r>
            <a:r>
              <a:rPr lang="en-US"/>
              <a:t>  </a:t>
            </a:r>
            <a:endParaRPr lang="en-US"/>
          </a:p>
        </p:txBody>
      </p:sp>
      <p:pic>
        <p:nvPicPr>
          <p:cNvPr id="24" name="Picture 23" descr="ratings"/>
          <p:cNvPicPr>
            <a:picLocks noChangeAspect="1"/>
          </p:cNvPicPr>
          <p:nvPr/>
        </p:nvPicPr>
        <p:blipFill>
          <a:blip r:embed="rId3"/>
          <a:stretch>
            <a:fillRect/>
          </a:stretch>
        </p:blipFill>
        <p:spPr>
          <a:xfrm>
            <a:off x="1524000" y="255905"/>
            <a:ext cx="1419225" cy="333375"/>
          </a:xfrm>
          <a:prstGeom prst="rect">
            <a:avLst/>
          </a:prstGeom>
        </p:spPr>
      </p:pic>
      <p:pic>
        <p:nvPicPr>
          <p:cNvPr id="25" name="Picture 24" descr="ambitionbox"/>
          <p:cNvPicPr>
            <a:picLocks noChangeAspect="1"/>
          </p:cNvPicPr>
          <p:nvPr/>
        </p:nvPicPr>
        <p:blipFill>
          <a:blip r:embed="rId4"/>
          <a:stretch>
            <a:fillRect/>
          </a:stretch>
        </p:blipFill>
        <p:spPr>
          <a:xfrm>
            <a:off x="1619885" y="589280"/>
            <a:ext cx="942975" cy="609600"/>
          </a:xfrm>
          <a:prstGeom prst="rect">
            <a:avLst/>
          </a:prstGeom>
        </p:spPr>
      </p:pic>
      <p:sp>
        <p:nvSpPr>
          <p:cNvPr id="26" name="Text Box 25"/>
          <p:cNvSpPr txBox="1"/>
          <p:nvPr/>
        </p:nvSpPr>
        <p:spPr>
          <a:xfrm>
            <a:off x="63500" y="4572000"/>
            <a:ext cx="3517900" cy="2197735"/>
          </a:xfrm>
          <a:prstGeom prst="rect">
            <a:avLst/>
          </a:prstGeom>
          <a:noFill/>
        </p:spPr>
        <p:txBody>
          <a:bodyPr wrap="square" rtlCol="0">
            <a:noAutofit/>
          </a:bodyPr>
          <a:p>
            <a:r>
              <a:rPr lang="en-US" sz="2400" b="1">
                <a:latin typeface="Calibri" panose="020F0502020204030204" charset="0"/>
                <a:cs typeface="Calibri" panose="020F0502020204030204" charset="0"/>
                <a:sym typeface="+mn-ea"/>
              </a:rPr>
              <a:t>Ratings</a:t>
            </a:r>
            <a:endParaRPr lang="en-US" sz="2400" b="1">
              <a:latin typeface="Calibri" panose="020F0502020204030204" charset="0"/>
              <a:cs typeface="Calibri" panose="020F0502020204030204" charset="0"/>
              <a:sym typeface="+mn-ea"/>
            </a:endParaRPr>
          </a:p>
          <a:p>
            <a:endParaRPr lang="en-US" sz="1400" b="1">
              <a:latin typeface="Calibri" panose="020F0502020204030204" charset="0"/>
              <a:cs typeface="Calibri" panose="020F0502020204030204" charset="0"/>
              <a:sym typeface="+mn-ea"/>
            </a:endParaRPr>
          </a:p>
          <a:p>
            <a:r>
              <a:rPr lang="en-US" sz="1600">
                <a:latin typeface="Calibri" panose="020F0502020204030204" charset="0"/>
                <a:cs typeface="Calibri" panose="020F0502020204030204" charset="0"/>
                <a:sym typeface="+mn-ea"/>
              </a:rPr>
              <a:t>55% of Walmart employees would recommend working there to a friend based on Glassdoor reviews. Employees also rated Walmart 3.0 out of 5 for work life balance, 3.1 for culture and values and 3.3 for career opportunities.</a:t>
            </a:r>
            <a:endParaRPr lang="en-US" sz="1600">
              <a:latin typeface="Calibri" panose="020F0502020204030204" charset="0"/>
              <a:cs typeface="Calibri" panose="020F0502020204030204" charset="0"/>
              <a:sym typeface="+mn-ea"/>
            </a:endParaRPr>
          </a:p>
        </p:txBody>
      </p:sp>
      <p:pic>
        <p:nvPicPr>
          <p:cNvPr id="27" name="Picture 26" descr="location_pin_002"/>
          <p:cNvPicPr>
            <a:picLocks noChangeAspect="1"/>
          </p:cNvPicPr>
          <p:nvPr/>
        </p:nvPicPr>
        <p:blipFill>
          <a:blip r:embed="rId5"/>
          <a:stretch>
            <a:fillRect/>
          </a:stretch>
        </p:blipFill>
        <p:spPr>
          <a:xfrm>
            <a:off x="2895600" y="939165"/>
            <a:ext cx="254635" cy="254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76200" y="1268730"/>
            <a:ext cx="7632000" cy="4154961"/>
          </a:xfrm>
          <a:prstGeom prst="rect">
            <a:avLst/>
          </a:prstGeom>
          <a:ln>
            <a:solidFill>
              <a:schemeClr val="tx1"/>
            </a:solidFill>
          </a:ln>
        </p:spPr>
      </p:pic>
      <p:sp>
        <p:nvSpPr>
          <p:cNvPr id="5" name="Text Box 4"/>
          <p:cNvSpPr txBox="1"/>
          <p:nvPr/>
        </p:nvSpPr>
        <p:spPr>
          <a:xfrm>
            <a:off x="3048000" y="152400"/>
            <a:ext cx="6093460" cy="521970"/>
          </a:xfrm>
          <a:prstGeom prst="rect">
            <a:avLst/>
          </a:prstGeom>
          <a:noFill/>
        </p:spPr>
        <p:txBody>
          <a:bodyPr wrap="square" rtlCol="0">
            <a:spAutoFit/>
          </a:bodyPr>
          <a:p>
            <a:r>
              <a:rPr lang="en-US" sz="2800" b="1">
                <a:latin typeface="Calibri" panose="020F0502020204030204" charset="0"/>
                <a:cs typeface="Calibri" panose="020F0502020204030204" charset="0"/>
              </a:rPr>
              <a:t>Distribution of </a:t>
            </a:r>
            <a:r>
              <a:rPr lang="en-US" sz="2800" b="1">
                <a:latin typeface="Calibri" panose="020F0502020204030204" charset="0"/>
                <a:cs typeface="Calibri" panose="020F0502020204030204" charset="0"/>
              </a:rPr>
              <a:t>Manager by Employees</a:t>
            </a:r>
            <a:endParaRPr lang="en-US" sz="2800" b="1">
              <a:latin typeface="Calibri" panose="020F0502020204030204" charset="0"/>
              <a:cs typeface="Calibri" panose="020F0502020204030204" charset="0"/>
            </a:endParaRPr>
          </a:p>
        </p:txBody>
      </p:sp>
      <p:sp>
        <p:nvSpPr>
          <p:cNvPr id="6" name="Text Box 5"/>
          <p:cNvSpPr txBox="1"/>
          <p:nvPr/>
        </p:nvSpPr>
        <p:spPr>
          <a:xfrm>
            <a:off x="7848600" y="1281430"/>
            <a:ext cx="4199255" cy="5576570"/>
          </a:xfrm>
          <a:prstGeom prst="rect">
            <a:avLst/>
          </a:prstGeom>
          <a:noFill/>
        </p:spPr>
        <p:txBody>
          <a:bodyPr wrap="square" rtlCol="0">
            <a:noAutofit/>
          </a:bodyPr>
          <a:p>
            <a:r>
              <a:rPr lang="en-US" b="1">
                <a:latin typeface="Calibri" panose="020F0502020204030204" charset="0"/>
                <a:cs typeface="Calibri" panose="020F0502020204030204" charset="0"/>
              </a:rPr>
              <a:t>Problem</a:t>
            </a:r>
            <a:r>
              <a:rPr lang="en-US">
                <a:latin typeface="Calibri" panose="020F0502020204030204" charset="0"/>
                <a:cs typeface="Calibri" panose="020F0502020204030204" charset="0"/>
              </a:rPr>
              <a:t> : From overall ratings ,management has less ratings i.e 2.9 on glassdoor.</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rPr>
              <a:t>Reason: </a:t>
            </a:r>
            <a:r>
              <a:rPr lang="en-US">
                <a:latin typeface="Calibri" panose="020F0502020204030204" charset="0"/>
                <a:cs typeface="Calibri" panose="020F0502020204030204" charset="0"/>
              </a:rPr>
              <a:t>Manger didnot give as such attention to employees ,</a:t>
            </a:r>
            <a:r>
              <a:rPr lang="en-US">
                <a:latin typeface="Calibri" panose="020F0502020204030204" charset="0"/>
                <a:cs typeface="Calibri" panose="020F0502020204030204" charset="0"/>
                <a:sym typeface="+mn-ea"/>
              </a:rPr>
              <a:t>sometimes  managers can be rude,</a:t>
            </a:r>
            <a:r>
              <a:rPr lang="en-US">
                <a:latin typeface="Calibri" panose="020F0502020204030204" charset="0"/>
                <a:cs typeface="Calibri" panose="020F0502020204030204" charset="0"/>
              </a:rPr>
              <a:t> they put all pressures on employees and ultimately  converted into overtime.It may distracts worklife balance of employees.   </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rPr>
              <a:t>Recommendation</a:t>
            </a:r>
            <a:r>
              <a:rPr lang="en-US">
                <a:latin typeface="Calibri" panose="020F0502020204030204" charset="0"/>
                <a:cs typeface="Calibri" panose="020F0502020204030204" charset="0"/>
              </a:rPr>
              <a:t> :Manager can define work towards employees in clear and concise way  and can have one &amp; one discussion with them on regural basis .It will beneficial for employees what they have to achieve       </a:t>
            </a:r>
            <a:endParaRPr lang="en-US">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p:txBody>
      </p:sp>
      <p:sp>
        <p:nvSpPr>
          <p:cNvPr id="7" name="Text Box 6"/>
          <p:cNvSpPr txBox="1"/>
          <p:nvPr/>
        </p:nvSpPr>
        <p:spPr>
          <a:xfrm>
            <a:off x="7848600" y="4343400"/>
            <a:ext cx="4132580" cy="1868805"/>
          </a:xfrm>
          <a:prstGeom prst="rect">
            <a:avLst/>
          </a:prstGeom>
          <a:noFill/>
        </p:spPr>
        <p:txBody>
          <a:bodyPr wrap="square" rtlCol="0">
            <a:noAutofit/>
          </a:bodyPr>
          <a:p>
            <a:endParaRPr lang="en-US" b="1"/>
          </a:p>
        </p:txBody>
      </p:sp>
      <p:pic>
        <p:nvPicPr>
          <p:cNvPr id="9" name="Picture 8" descr="walmart_logo"/>
          <p:cNvPicPr>
            <a:picLocks noChangeAspect="1"/>
          </p:cNvPicPr>
          <p:nvPr/>
        </p:nvPicPr>
        <p:blipFill>
          <a:blip r:embed="rId2"/>
          <a:stretch>
            <a:fillRect/>
          </a:stretch>
        </p:blipFill>
        <p:spPr>
          <a:xfrm>
            <a:off x="2362200" y="76200"/>
            <a:ext cx="721995" cy="721995"/>
          </a:xfrm>
          <a:prstGeom prst="rect">
            <a:avLst/>
          </a:prstGeom>
        </p:spPr>
      </p:pic>
      <p:pic>
        <p:nvPicPr>
          <p:cNvPr id="11" name="Picture 10" descr="walmart_logo"/>
          <p:cNvPicPr>
            <a:picLocks noChangeAspect="1"/>
          </p:cNvPicPr>
          <p:nvPr/>
        </p:nvPicPr>
        <p:blipFill>
          <a:blip r:embed="rId2"/>
          <a:stretch>
            <a:fillRect/>
          </a:stretch>
        </p:blipFill>
        <p:spPr>
          <a:xfrm>
            <a:off x="8915400" y="76200"/>
            <a:ext cx="721995" cy="721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133600" y="152400"/>
            <a:ext cx="9853295" cy="521970"/>
          </a:xfrm>
          <a:prstGeom prst="rect">
            <a:avLst/>
          </a:prstGeom>
          <a:noFill/>
        </p:spPr>
        <p:txBody>
          <a:bodyPr wrap="square" rtlCol="0">
            <a:spAutoFit/>
          </a:bodyPr>
          <a:p>
            <a:r>
              <a:rPr lang="en-US" sz="2800" b="1">
                <a:latin typeface="Calibri" panose="020F0502020204030204" charset="0"/>
                <a:cs typeface="Calibri" panose="020F0502020204030204" charset="0"/>
              </a:rPr>
              <a:t>Distribution of </a:t>
            </a:r>
            <a:r>
              <a:rPr lang="en-US" sz="2800" b="1">
                <a:latin typeface="Calibri" panose="020F0502020204030204" charset="0"/>
                <a:cs typeface="Calibri" panose="020F0502020204030204" charset="0"/>
              </a:rPr>
              <a:t> Employees by WorkingEnvironment</a:t>
            </a:r>
            <a:endParaRPr lang="en-US" sz="2800" b="1">
              <a:latin typeface="Calibri" panose="020F0502020204030204" charset="0"/>
              <a:cs typeface="Calibri" panose="020F0502020204030204" charset="0"/>
            </a:endParaRPr>
          </a:p>
        </p:txBody>
      </p:sp>
      <p:sp>
        <p:nvSpPr>
          <p:cNvPr id="6" name="Text Box 5"/>
          <p:cNvSpPr txBox="1"/>
          <p:nvPr/>
        </p:nvSpPr>
        <p:spPr>
          <a:xfrm>
            <a:off x="7848600" y="1281430"/>
            <a:ext cx="4199255" cy="2894330"/>
          </a:xfrm>
          <a:prstGeom prst="rect">
            <a:avLst/>
          </a:prstGeom>
          <a:noFill/>
        </p:spPr>
        <p:txBody>
          <a:bodyPr wrap="square" rtlCol="0">
            <a:noAutofit/>
          </a:bodyPr>
          <a:p>
            <a:r>
              <a:rPr lang="en-US" b="1">
                <a:latin typeface="Calibri" panose="020F0502020204030204" charset="0"/>
                <a:cs typeface="Calibri" panose="020F0502020204030204" charset="0"/>
              </a:rPr>
              <a:t>Problem</a:t>
            </a:r>
            <a:r>
              <a:rPr lang="en-US">
                <a:latin typeface="Calibri" panose="020F0502020204030204" charset="0"/>
                <a:cs typeface="Calibri" panose="020F0502020204030204" charset="0"/>
              </a:rPr>
              <a:t> : From overall ratings ,work/life balance has less ratings i.e 3 on glassdoor.</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rPr>
              <a:t>Reason: </a:t>
            </a:r>
            <a:r>
              <a:rPr lang="en-US">
                <a:latin typeface="Calibri" panose="020F0502020204030204" charset="0"/>
                <a:cs typeface="Calibri" panose="020F0502020204030204" charset="0"/>
              </a:rPr>
              <a:t>Due to high volume of work employees have to extend their regular shift-timing/working hrs, which leads to distraction in terms of work and personal life.Most of time, employees have to work as an overtime which distrubs their mental as well as physical health.</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rPr>
              <a:t>Recommendation</a:t>
            </a:r>
            <a:r>
              <a:rPr lang="en-US">
                <a:latin typeface="Calibri" panose="020F0502020204030204" charset="0"/>
                <a:cs typeface="Calibri" panose="020F0502020204030204" charset="0"/>
              </a:rPr>
              <a:t> Manager can set proper vision that does not change frequently, it could help employees to work within shift timing.management have to be focused on employees instead of just focusing on customers.</a:t>
            </a:r>
            <a:endParaRPr lang="en-US" b="1">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p:txBody>
      </p:sp>
      <p:pic>
        <p:nvPicPr>
          <p:cNvPr id="9" name="Picture 8" descr="walmart_logo"/>
          <p:cNvPicPr>
            <a:picLocks noChangeAspect="1"/>
          </p:cNvPicPr>
          <p:nvPr/>
        </p:nvPicPr>
        <p:blipFill>
          <a:blip r:embed="rId1"/>
          <a:stretch>
            <a:fillRect/>
          </a:stretch>
        </p:blipFill>
        <p:spPr>
          <a:xfrm>
            <a:off x="1447800" y="112395"/>
            <a:ext cx="685800" cy="685800"/>
          </a:xfrm>
          <a:prstGeom prst="rect">
            <a:avLst/>
          </a:prstGeom>
        </p:spPr>
      </p:pic>
      <p:pic>
        <p:nvPicPr>
          <p:cNvPr id="11" name="Picture 10" descr="walmart_logo"/>
          <p:cNvPicPr>
            <a:picLocks noChangeAspect="1"/>
          </p:cNvPicPr>
          <p:nvPr/>
        </p:nvPicPr>
        <p:blipFill>
          <a:blip r:embed="rId1"/>
          <a:stretch>
            <a:fillRect/>
          </a:stretch>
        </p:blipFill>
        <p:spPr>
          <a:xfrm>
            <a:off x="9906000" y="152400"/>
            <a:ext cx="676910" cy="676910"/>
          </a:xfrm>
          <a:prstGeom prst="rect">
            <a:avLst/>
          </a:prstGeom>
        </p:spPr>
      </p:pic>
      <p:pic>
        <p:nvPicPr>
          <p:cNvPr id="3" name="Picture 2" descr="pre"/>
          <p:cNvPicPr>
            <a:picLocks noChangeAspect="1"/>
          </p:cNvPicPr>
          <p:nvPr/>
        </p:nvPicPr>
        <p:blipFill>
          <a:blip r:embed="rId2"/>
          <a:stretch>
            <a:fillRect/>
          </a:stretch>
        </p:blipFill>
        <p:spPr>
          <a:xfrm>
            <a:off x="304800" y="1371600"/>
            <a:ext cx="5648401" cy="3888000"/>
          </a:xfrm>
          <a:prstGeom prst="rect">
            <a:avLst/>
          </a:prstGeom>
          <a:ln w="9525">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ext Box 1"/>
          <p:cNvSpPr txBox="1"/>
          <p:nvPr/>
        </p:nvSpPr>
        <p:spPr>
          <a:xfrm>
            <a:off x="2057400" y="-76200"/>
            <a:ext cx="7809230" cy="1126490"/>
          </a:xfrm>
          <a:prstGeom prst="rect">
            <a:avLst/>
          </a:prstGeom>
          <a:noFill/>
        </p:spPr>
        <p:txBody>
          <a:bodyPr wrap="square" rtlCol="0" anchor="t">
            <a:noAutofit/>
          </a:bodyPr>
          <a:p>
            <a:r>
              <a:rPr lang="en-US" sz="5400" b="1" spc="-681" dirty="0">
                <a:solidFill>
                  <a:schemeClr val="accent3"/>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a:t>
            </a:r>
            <a:r>
              <a:rPr lang="en-US" sz="6600" b="1" spc="-68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sym typeface="+mn-ea"/>
              </a:rPr>
              <a:t>                   </a:t>
            </a:r>
            <a:r>
              <a:rPr lang="en-US" sz="7200" b="1" spc="-68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sym typeface="+mn-ea"/>
              </a:rPr>
              <a:t>Thank  </a:t>
            </a:r>
            <a:r>
              <a:rPr lang="en-US" sz="6600" b="1" spc="-68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sym typeface="+mn-ea"/>
              </a:rPr>
              <a:t>you</a:t>
            </a:r>
            <a:endParaRPr lang="en-US" sz="6600" b="1" spc="-68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sym typeface="+mn-ea"/>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nodeType="clickEffect">
                                  <p:stCondLst>
                                    <p:cond delay="0"/>
                                  </p:stCondLst>
                                  <p:iterate type="lt">
                                    <p:tmPct val="19000"/>
                                  </p:iterate>
                                  <p:childTnLst>
                                    <p:animEffect transition="out" filter="diamond(out)">
                                      <p:cBhvr>
                                        <p:cTn id="6" dur="800"/>
                                        <p:tgtEl>
                                          <p:spTgt spid="2">
                                            <p:txEl>
                                              <p:pRg st="0" end="0"/>
                                            </p:txEl>
                                          </p:spTgt>
                                        </p:tgtEl>
                                      </p:cBhvr>
                                    </p:animEffect>
                                    <p:set>
                                      <p:cBhvr>
                                        <p:cTn id="7" dur="1" fill="hold">
                                          <p:stCondLst>
                                            <p:cond delay="7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p:bldP spid="2" grpId="2" bldLvl="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7" name="TextBox 36"/>
          <p:cNvSpPr txBox="1"/>
          <p:nvPr/>
        </p:nvSpPr>
        <p:spPr>
          <a:xfrm>
            <a:off x="990600" y="126987"/>
            <a:ext cx="9817100" cy="645160"/>
          </a:xfrm>
          <a:prstGeom prst="rect">
            <a:avLst/>
          </a:prstGeom>
          <a:noFill/>
        </p:spPr>
        <p:txBody>
          <a:bodyPr wrap="square" rtlCol="0">
            <a:spAutoFit/>
          </a:bodyPr>
          <a:lstStyle/>
          <a:p>
            <a:pPr algn="ctr"/>
            <a:r>
              <a:rPr lang="en-IN" sz="3600" b="1" dirty="0">
                <a:solidFill>
                  <a:schemeClr val="tx1">
                    <a:lumMod val="85000"/>
                    <a:lumOff val="15000"/>
                  </a:schemeClr>
                </a:solidFill>
              </a:rPr>
              <a:t>LEARNING ROADMAP</a:t>
            </a:r>
            <a:endParaRPr lang="en-IN" sz="3600" b="1" dirty="0">
              <a:solidFill>
                <a:schemeClr val="tx1">
                  <a:lumMod val="85000"/>
                  <a:lumOff val="15000"/>
                </a:schemeClr>
              </a:solidFill>
            </a:endParaRPr>
          </a:p>
        </p:txBody>
      </p:sp>
      <p:pic>
        <p:nvPicPr>
          <p:cNvPr id="2" name="Picture 1"/>
          <p:cNvPicPr>
            <a:picLocks noChangeAspect="1"/>
          </p:cNvPicPr>
          <p:nvPr/>
        </p:nvPicPr>
        <p:blipFill>
          <a:blip r:embed="rId1"/>
          <a:stretch>
            <a:fillRect/>
          </a:stretch>
        </p:blipFill>
        <p:spPr>
          <a:xfrm>
            <a:off x="1963420" y="1371600"/>
            <a:ext cx="8227342" cy="4464000"/>
          </a:xfrm>
          <a:prstGeom prst="rect">
            <a:avLst/>
          </a:prstGeom>
          <a:ln>
            <a:solidFill>
              <a:schemeClr val="tx1"/>
            </a:solidFill>
          </a:ln>
          <a:effectLst>
            <a:outerShdw blurRad="50800" dist="38100" dir="2700000" algn="tl" rotWithShape="0">
              <a:prstClr val="black">
                <a:alpha val="40000"/>
              </a:prstClr>
            </a:outerShdw>
          </a:effectLst>
          <a:scene3d>
            <a:camera prst="perspectiveFront"/>
            <a:lightRig rig="threePt" dir="t"/>
          </a:scene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 Box 3"/>
          <p:cNvSpPr txBox="1"/>
          <p:nvPr/>
        </p:nvSpPr>
        <p:spPr>
          <a:xfrm>
            <a:off x="1692275" y="76200"/>
            <a:ext cx="8475345" cy="673100"/>
          </a:xfrm>
          <a:prstGeom prst="rect">
            <a:avLst/>
          </a:prstGeom>
          <a:noFill/>
        </p:spPr>
        <p:txBody>
          <a:bodyPr wrap="square" rtlCol="0" anchor="t">
            <a:noAutofit/>
            <a:scene3d>
              <a:camera prst="orthographicFront"/>
              <a:lightRig rig="threePt" dir="t"/>
            </a:scene3d>
          </a:bodyPr>
          <a:p>
            <a:pPr marL="0" lvl="1" indent="0" algn="ctr">
              <a:lnSpc>
                <a:spcPts val="5670"/>
              </a:lnSpc>
            </a:pPr>
            <a:r>
              <a:rPr lang="en-US" sz="3600" b="1" spc="-243" dirty="0">
                <a:solidFill>
                  <a:schemeClr val="tx1"/>
                </a:solidFill>
                <a:effectLst/>
                <a:latin typeface="Calibri" panose="020F0502020204030204" charset="0"/>
                <a:cs typeface="Calibri" panose="020F0502020204030204" charset="0"/>
                <a:sym typeface="+mn-ea"/>
              </a:rPr>
              <a:t>Understanding Career Aspirations of Gen-Z</a:t>
            </a:r>
            <a:endParaRPr lang="en-US" sz="3600" b="1" spc="-243" dirty="0">
              <a:solidFill>
                <a:schemeClr val="tx1"/>
              </a:solidFill>
              <a:effectLst/>
              <a:latin typeface="Calibri" panose="020F0502020204030204" charset="0"/>
              <a:cs typeface="Calibri" panose="020F0502020204030204" charset="0"/>
              <a:sym typeface="+mn-ea"/>
            </a:endParaRPr>
          </a:p>
        </p:txBody>
      </p:sp>
      <p:sp>
        <p:nvSpPr>
          <p:cNvPr id="5" name="Text Box 4"/>
          <p:cNvSpPr txBox="1"/>
          <p:nvPr/>
        </p:nvSpPr>
        <p:spPr>
          <a:xfrm>
            <a:off x="69003" y="883920"/>
            <a:ext cx="11772053" cy="5551170"/>
          </a:xfrm>
          <a:prstGeom prst="rect">
            <a:avLst/>
          </a:prstGeom>
          <a:noFill/>
        </p:spPr>
        <p:txBody>
          <a:bodyPr wrap="square" rtlCol="0" anchor="t">
            <a:noAutofit/>
          </a:bodyPr>
          <a:p>
            <a:pPr algn="ctr"/>
            <a:r>
              <a:rPr lang="en-US" sz="1400" b="1" i="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G                                   </a:t>
            </a:r>
            <a:endParaRPr lang="en-US" sz="1400" b="1" i="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6" name="Picture 5" descr="file7cttykh4mqe176bjl9r9"/>
          <p:cNvPicPr>
            <a:picLocks noChangeAspect="1"/>
          </p:cNvPicPr>
          <p:nvPr/>
        </p:nvPicPr>
        <p:blipFill>
          <a:blip r:embed="rId1"/>
          <a:stretch>
            <a:fillRect/>
          </a:stretch>
        </p:blipFill>
        <p:spPr>
          <a:xfrm>
            <a:off x="101600" y="774700"/>
            <a:ext cx="6240357" cy="6040543"/>
          </a:xfrm>
          <a:prstGeom prst="rect">
            <a:avLst/>
          </a:prstGeom>
          <a:ln>
            <a:solidFill>
              <a:schemeClr val="accent1"/>
            </a:solidFill>
          </a:ln>
        </p:spPr>
      </p:pic>
      <p:sp>
        <p:nvSpPr>
          <p:cNvPr id="7" name="Text Box 6"/>
          <p:cNvSpPr txBox="1"/>
          <p:nvPr/>
        </p:nvSpPr>
        <p:spPr>
          <a:xfrm>
            <a:off x="6341745" y="1418590"/>
            <a:ext cx="5850255" cy="5231130"/>
          </a:xfrm>
          <a:prstGeom prst="rect">
            <a:avLst/>
          </a:prstGeom>
          <a:noFill/>
          <a:ln>
            <a:noFill/>
          </a:ln>
        </p:spPr>
        <p:txBody>
          <a:bodyPr wrap="square" rtlCol="0">
            <a:noAutofit/>
          </a:bodyPr>
          <a:p>
            <a:pPr algn="just"/>
            <a:r>
              <a:rPr lang="en-US" sz="1865">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Gen-z more often called iGen because of its fluidity in using technology.Gen zers are well versed in using it.Their unique perspective about careers and life goals makes them the best fit for the post-pandemic workforce. Called the 'change generation’.Gen-Z and the second half of millennials prioritize purpose over money.They look for values and growth, and most importantly, a corporate culture that aligns with their ethics.Gen Z can surprise you with their research and analytical skills while also being passionate about their career paths. They thrive off an organization that encourages them to excel in their areas of interest.A creative work environment, remote-work options, and time-off benefits can all bring in a change for the better. As digital natives, Gen Zers are agile enough to adapt to this new reality.</a:t>
            </a:r>
            <a:endParaRPr lang="en-US" sz="1865">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3" name="Text Box 2"/>
          <p:cNvSpPr txBox="1"/>
          <p:nvPr/>
        </p:nvSpPr>
        <p:spPr>
          <a:xfrm>
            <a:off x="55457" y="1181947"/>
            <a:ext cx="12069233" cy="5608320"/>
          </a:xfrm>
          <a:prstGeom prst="rect">
            <a:avLst/>
          </a:prstGeom>
          <a:noFill/>
          <a:ln>
            <a:noFill/>
          </a:ln>
        </p:spPr>
        <p:txBody>
          <a:bodyPr wrap="square" rtlCol="0" anchor="t">
            <a:noAutofit/>
          </a:bodyPr>
          <a:p>
            <a:pPr algn="just" fontAlgn="auto"/>
            <a:r>
              <a:rPr lang="en-US" sz="1865" dirty="0">
                <a:latin typeface="Calibri" panose="020F0502020204030204" charset="0"/>
                <a:cs typeface="Calibri" panose="020F0502020204030204" charset="0"/>
                <a:sym typeface="+mn-ea"/>
              </a:rPr>
              <a:t>For this problem statement</a:t>
            </a:r>
            <a:r>
              <a:rPr lang="en-US" sz="1865" dirty="0">
                <a:effectLst/>
                <a:latin typeface="Calibri" panose="020F0502020204030204" charset="0"/>
                <a:cs typeface="Calibri" panose="020F0502020204030204" charset="0"/>
                <a:sym typeface="+mn-ea"/>
              </a:rPr>
              <a:t>, we are going to discuss and understand about the Career Aspirations of Generation-Z who are going to be the 25-27% of the total workforce of our country by 2030, their contributions will be huge in the prospect of our countries and world economic growth.  In general Gen-Z are more focused towards fast growth (carrier &amp; financial), work-life balance, flexibility and environmental responsibility.</a:t>
            </a:r>
            <a:endParaRPr lang="en-US" sz="1865" b="0" i="0" dirty="0">
              <a:effectLst/>
              <a:latin typeface="Calibri" panose="020F0502020204030204" charset="0"/>
              <a:cs typeface="Calibri" panose="020F0502020204030204" charset="0"/>
            </a:endParaRPr>
          </a:p>
          <a:p>
            <a:pPr algn="just" fontAlgn="auto"/>
            <a:endParaRPr lang="en-US" sz="1865" b="0" i="0" dirty="0">
              <a:effectLst/>
              <a:latin typeface="Calibri" panose="020F0502020204030204" charset="0"/>
              <a:cs typeface="Calibri" panose="020F0502020204030204" charset="0"/>
            </a:endParaRPr>
          </a:p>
          <a:p>
            <a:pPr algn="just" fontAlgn="auto"/>
            <a:r>
              <a:rPr lang="en-US" sz="1865" dirty="0">
                <a:effectLst/>
                <a:latin typeface="Calibri" panose="020F0502020204030204" charset="0"/>
                <a:cs typeface="Calibri" panose="020F0502020204030204" charset="0"/>
                <a:sym typeface="+mn-ea"/>
              </a:rPr>
              <a:t>Well, there are some new situations where Gen-Z are not understood properly as a result of which employers and employees are facing difficulties. So this analytical learning is focused</a:t>
            </a:r>
            <a:r>
              <a:rPr lang="en-US" sz="1865" dirty="0">
                <a:latin typeface="Calibri" panose="020F0502020204030204" charset="0"/>
                <a:cs typeface="Calibri" panose="020F0502020204030204" charset="0"/>
                <a:sym typeface="+mn-ea"/>
              </a:rPr>
              <a:t> on understanding the gap which might help the recruiters get the right people with right aspirations on board.</a:t>
            </a:r>
            <a:endParaRPr lang="en-US" sz="1865" dirty="0">
              <a:latin typeface="Calibri" panose="020F0502020204030204" charset="0"/>
              <a:cs typeface="Calibri" panose="020F0502020204030204" charset="0"/>
            </a:endParaRPr>
          </a:p>
          <a:p>
            <a:pPr algn="just" fontAlgn="auto"/>
            <a:endParaRPr lang="en-US" sz="1865" dirty="0">
              <a:latin typeface="Calibri" panose="020F0502020204030204" charset="0"/>
              <a:cs typeface="Calibri" panose="020F0502020204030204" charset="0"/>
            </a:endParaRPr>
          </a:p>
          <a:p>
            <a:pPr algn="just" fontAlgn="auto"/>
            <a:r>
              <a:rPr lang="en-US" sz="1865" dirty="0">
                <a:effectLst/>
                <a:latin typeface="Calibri" panose="020F0502020204030204" charset="0"/>
                <a:cs typeface="Calibri" panose="020F0502020204030204" charset="0"/>
                <a:sym typeface="+mn-ea"/>
              </a:rPr>
              <a:t>Here are some articles for better research and understanding</a:t>
            </a:r>
            <a:r>
              <a:rPr lang="en-US" sz="1865" dirty="0">
                <a:latin typeface="Calibri" panose="020F0502020204030204" charset="0"/>
                <a:cs typeface="Calibri" panose="020F0502020204030204" charset="0"/>
                <a:sym typeface="+mn-ea"/>
              </a:rPr>
              <a:t>:</a:t>
            </a:r>
            <a:endParaRPr lang="en-US" sz="1865" dirty="0">
              <a:latin typeface="Calibri" panose="020F0502020204030204" charset="0"/>
              <a:cs typeface="Calibri" panose="020F0502020204030204" charset="0"/>
            </a:endParaRPr>
          </a:p>
          <a:p>
            <a:pPr algn="just" fontAlgn="auto"/>
            <a:endParaRPr lang="en-US" sz="1865" dirty="0">
              <a:latin typeface="Calibri" panose="020F0502020204030204" charset="0"/>
              <a:cs typeface="Calibri" panose="020F0502020204030204" charset="0"/>
            </a:endParaRPr>
          </a:p>
          <a:p>
            <a:pPr marL="342900" indent="-342900" algn="just" fontAlgn="auto">
              <a:buFont typeface="Arial" panose="020B0604020202020204" pitchFamily="34" charset="0"/>
              <a:buChar char="•"/>
            </a:pPr>
            <a:r>
              <a:rPr lang="en-US" sz="1865" b="1" dirty="0">
                <a:solidFill>
                  <a:srgbClr val="2682F4"/>
                </a:solidFill>
                <a:effectLst/>
                <a:latin typeface="Calibri" panose="020F0502020204030204" charset="0"/>
                <a:cs typeface="Calibri" panose="020F0502020204030204" charset="0"/>
                <a:sym typeface="+mn-ea"/>
                <a:hlinkClick r:id="rId1"/>
              </a:rPr>
              <a:t>https://www2.deloitte.com/us/en/pages/consumer-business/articles/understanding-generation-z-in-the-workplace.html</a:t>
            </a:r>
            <a:r>
              <a:rPr lang="en-US" sz="1865" b="1" dirty="0">
                <a:solidFill>
                  <a:srgbClr val="2682F4"/>
                </a:solidFill>
                <a:effectLst/>
                <a:latin typeface="Calibri" panose="020F0502020204030204" charset="0"/>
                <a:cs typeface="Calibri" panose="020F0502020204030204" charset="0"/>
                <a:sym typeface="+mn-ea"/>
                <a:hlinkClick r:id="rId2"/>
              </a:rPr>
              <a:t>https://hr-path.com/en/blog/generation-zs-career-aspirations-beliefs-and-paradoxes/2022/07/15/?cn-reloaded=1</a:t>
            </a:r>
            <a:endParaRPr lang="en-US" sz="1865" b="1" dirty="0">
              <a:solidFill>
                <a:srgbClr val="2682F4"/>
              </a:solidFill>
              <a:effectLst/>
              <a:latin typeface="Calibri" panose="020F0502020204030204" charset="0"/>
              <a:cs typeface="Calibri" panose="020F0502020204030204" charset="0"/>
              <a:sym typeface="+mn-ea"/>
              <a:hlinkClick r:id="rId2"/>
            </a:endParaRPr>
          </a:p>
          <a:p>
            <a:pPr indent="0" algn="just" fontAlgn="auto">
              <a:buFont typeface="Arial" panose="020B0604020202020204" pitchFamily="34" charset="0"/>
              <a:buNone/>
            </a:pPr>
            <a:endParaRPr lang="en-US" sz="1865" b="1" dirty="0">
              <a:solidFill>
                <a:srgbClr val="2682F4"/>
              </a:solidFill>
              <a:effectLst/>
              <a:latin typeface="Calibri" panose="020F0502020204030204" charset="0"/>
              <a:cs typeface="Calibri" panose="020F0502020204030204" charset="0"/>
              <a:sym typeface="+mn-ea"/>
              <a:hlinkClick r:id="rId2"/>
            </a:endParaRPr>
          </a:p>
          <a:p>
            <a:pPr marL="342900" indent="-342900" algn="just" fontAlgn="auto">
              <a:buFont typeface="Arial" panose="020B0604020202020204" pitchFamily="34" charset="0"/>
              <a:buChar char="•"/>
            </a:pPr>
            <a:r>
              <a:rPr lang="en-US" sz="1865" b="1" dirty="0">
                <a:solidFill>
                  <a:srgbClr val="2682F4"/>
                </a:solidFill>
                <a:effectLst>
                  <a:outerShdw blurRad="38100" dist="19050" dir="2700000" algn="tl" rotWithShape="0">
                    <a:schemeClr val="dk1">
                      <a:alpha val="40000"/>
                    </a:schemeClr>
                  </a:outerShdw>
                </a:effectLst>
                <a:latin typeface="Calibri" panose="020F0502020204030204" charset="0"/>
                <a:cs typeface="Calibri" panose="020F0502020204030204" charset="0"/>
              </a:rPr>
              <a:t>https://www.hibob.com/blog/gen-z-career-expectations/</a:t>
            </a:r>
            <a:endParaRPr lang="en-US" sz="1865" b="1" dirty="0">
              <a:solidFill>
                <a:srgbClr val="2682F4"/>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US" sz="1865" b="1" i="0" dirty="0">
              <a:solidFill>
                <a:srgbClr val="2682F4"/>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4" name="Text Box 3"/>
          <p:cNvSpPr txBox="1"/>
          <p:nvPr/>
        </p:nvSpPr>
        <p:spPr>
          <a:xfrm>
            <a:off x="4013200" y="298027"/>
            <a:ext cx="4064000" cy="542925"/>
          </a:xfrm>
          <a:prstGeom prst="rect">
            <a:avLst/>
          </a:prstGeom>
          <a:noFill/>
        </p:spPr>
        <p:txBody>
          <a:bodyPr wrap="square" rtlCol="0">
            <a:spAutoFit/>
          </a:bodyPr>
          <a:p>
            <a:pPr algn="just"/>
            <a:r>
              <a:rPr lang="en-US" sz="2400" b="1">
                <a:latin typeface="Calibri" panose="020F0502020204030204" charset="0"/>
                <a:cs typeface="Calibri" panose="020F0502020204030204" charset="0"/>
              </a:rPr>
              <a:t>      </a:t>
            </a:r>
            <a:r>
              <a:rPr lang="en-US" sz="2935"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Problem Statement</a:t>
            </a:r>
            <a:endParaRPr lang="en-US" sz="2935"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3098800" y="361087"/>
            <a:ext cx="5537200" cy="1107440"/>
          </a:xfrm>
          <a:prstGeom prst="rect">
            <a:avLst/>
          </a:prstGeom>
        </p:spPr>
        <p:txBody>
          <a:bodyPr wrap="square" lIns="0" tIns="0" rIns="0" bIns="0" rtlCol="0" anchor="t">
            <a:spAutoFit/>
          </a:bodyPr>
          <a:p>
            <a:pPr algn="ctr"/>
            <a:r>
              <a:rPr lang="en-US" sz="2400" b="1" dirty="0"/>
              <a:t>Approaching the problem statement and creating a Business Research Document.</a:t>
            </a:r>
            <a:endParaRPr lang="en-IN" sz="2400" b="1" dirty="0"/>
          </a:p>
        </p:txBody>
      </p:sp>
      <p:pic>
        <p:nvPicPr>
          <p:cNvPr id="4" name="Picture 3"/>
          <p:cNvPicPr>
            <a:picLocks noChangeAspect="1"/>
          </p:cNvPicPr>
          <p:nvPr/>
        </p:nvPicPr>
        <p:blipFill>
          <a:blip r:embed="rId1"/>
          <a:stretch>
            <a:fillRect/>
          </a:stretch>
        </p:blipFill>
        <p:spPr>
          <a:xfrm>
            <a:off x="203200" y="1143000"/>
            <a:ext cx="3993226" cy="2839966"/>
          </a:xfrm>
          <a:prstGeom prst="rect">
            <a:avLst/>
          </a:prstGeom>
        </p:spPr>
      </p:pic>
      <p:pic>
        <p:nvPicPr>
          <p:cNvPr id="6" name="Picture 5"/>
          <p:cNvPicPr>
            <a:picLocks noChangeAspect="1"/>
          </p:cNvPicPr>
          <p:nvPr/>
        </p:nvPicPr>
        <p:blipFill>
          <a:blip r:embed="rId2"/>
          <a:stretch>
            <a:fillRect/>
          </a:stretch>
        </p:blipFill>
        <p:spPr>
          <a:xfrm>
            <a:off x="4471167" y="1706823"/>
            <a:ext cx="3937341" cy="1610499"/>
          </a:xfrm>
          <a:prstGeom prst="rect">
            <a:avLst/>
          </a:prstGeom>
        </p:spPr>
      </p:pic>
      <p:pic>
        <p:nvPicPr>
          <p:cNvPr id="12" name="Picture 11"/>
          <p:cNvPicPr>
            <a:picLocks noChangeAspect="1"/>
          </p:cNvPicPr>
          <p:nvPr/>
        </p:nvPicPr>
        <p:blipFill rotWithShape="1">
          <a:blip r:embed="rId3"/>
          <a:srcRect l="6670" t="6407" r="7334" b="12116"/>
          <a:stretch>
            <a:fillRect/>
          </a:stretch>
        </p:blipFill>
        <p:spPr>
          <a:xfrm>
            <a:off x="8530849" y="1099751"/>
            <a:ext cx="3611991" cy="1610499"/>
          </a:xfrm>
          <a:prstGeom prst="rect">
            <a:avLst/>
          </a:prstGeom>
        </p:spPr>
      </p:pic>
      <p:pic>
        <p:nvPicPr>
          <p:cNvPr id="10" name="Picture 9"/>
          <p:cNvPicPr>
            <a:picLocks noChangeAspect="1"/>
          </p:cNvPicPr>
          <p:nvPr/>
        </p:nvPicPr>
        <p:blipFill>
          <a:blip r:embed="rId4"/>
          <a:stretch>
            <a:fillRect/>
          </a:stretch>
        </p:blipFill>
        <p:spPr>
          <a:xfrm>
            <a:off x="297175" y="4495800"/>
            <a:ext cx="4110076" cy="1610499"/>
          </a:xfrm>
          <a:prstGeom prst="rect">
            <a:avLst/>
          </a:prstGeom>
        </p:spPr>
      </p:pic>
      <p:pic>
        <p:nvPicPr>
          <p:cNvPr id="8" name="Picture 7"/>
          <p:cNvPicPr>
            <a:picLocks noChangeAspect="1"/>
          </p:cNvPicPr>
          <p:nvPr/>
        </p:nvPicPr>
        <p:blipFill>
          <a:blip r:embed="rId5"/>
          <a:stretch>
            <a:fillRect/>
          </a:stretch>
        </p:blipFill>
        <p:spPr>
          <a:xfrm>
            <a:off x="4532542" y="3751383"/>
            <a:ext cx="3998307" cy="2626587"/>
          </a:xfrm>
          <a:prstGeom prst="rect">
            <a:avLst/>
          </a:prstGeom>
        </p:spPr>
      </p:pic>
      <p:pic>
        <p:nvPicPr>
          <p:cNvPr id="14" name="Picture 13"/>
          <p:cNvPicPr>
            <a:picLocks noChangeAspect="1"/>
          </p:cNvPicPr>
          <p:nvPr/>
        </p:nvPicPr>
        <p:blipFill>
          <a:blip r:embed="rId6"/>
          <a:stretch>
            <a:fillRect/>
          </a:stretch>
        </p:blipFill>
        <p:spPr>
          <a:xfrm>
            <a:off x="8613447" y="3730891"/>
            <a:ext cx="3529393" cy="16104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3251200" y="76200"/>
            <a:ext cx="5537200" cy="492125"/>
          </a:xfrm>
          <a:prstGeom prst="rect">
            <a:avLst/>
          </a:prstGeom>
        </p:spPr>
        <p:txBody>
          <a:bodyPr wrap="square" lIns="0" tIns="0" rIns="0" bIns="0" rtlCol="0" anchor="t">
            <a:spAutoFit/>
          </a:bodyPr>
          <a:lstStyle/>
          <a:p>
            <a:pPr algn="ctr"/>
            <a:r>
              <a:rPr lang="en-US" sz="3200" b="1" dirty="0">
                <a:latin typeface="Calibri" panose="020F0502020204030204" charset="0"/>
                <a:cs typeface="Calibri" panose="020F0502020204030204" charset="0"/>
              </a:rPr>
              <a:t>DATA COLLECTION PROCESS </a:t>
            </a:r>
            <a:endParaRPr lang="en-US" sz="3200" b="1" dirty="0">
              <a:latin typeface="Calibri" panose="020F0502020204030204" charset="0"/>
              <a:cs typeface="Calibri" panose="020F0502020204030204" charset="0"/>
            </a:endParaRPr>
          </a:p>
        </p:txBody>
      </p:sp>
      <p:sp>
        <p:nvSpPr>
          <p:cNvPr id="3" name="Text Box 2"/>
          <p:cNvSpPr txBox="1"/>
          <p:nvPr/>
        </p:nvSpPr>
        <p:spPr>
          <a:xfrm>
            <a:off x="381000" y="1371600"/>
            <a:ext cx="4737735" cy="4955540"/>
          </a:xfrm>
          <a:prstGeom prst="rect">
            <a:avLst/>
          </a:prstGeom>
          <a:noFill/>
        </p:spPr>
        <p:txBody>
          <a:bodyPr wrap="square" rtlCol="0" anchor="t">
            <a:noAutofit/>
          </a:bodyPr>
          <a:p>
            <a:pPr marL="457200" indent="-457200">
              <a:buFont typeface="Arial" panose="020B0604020202020204" pitchFamily="34" charset="0"/>
              <a:buChar char="•"/>
            </a:pPr>
            <a:r>
              <a:rPr lang="en-US" sz="2000" dirty="0">
                <a:solidFill>
                  <a:srgbClr val="333333"/>
                </a:solidFill>
                <a:effectLst/>
                <a:latin typeface="Calibri" panose="020F0502020204030204" charset="0"/>
                <a:cs typeface="Calibri" panose="020F0502020204030204" charset="0"/>
                <a:sym typeface="+mn-ea"/>
              </a:rPr>
              <a:t>Data collection improves customer experience and drives better decision-making and overall growth for businesses across the board.</a:t>
            </a:r>
            <a:endParaRPr lang="en-US" sz="2000" b="0" i="0" dirty="0">
              <a:solidFill>
                <a:srgbClr val="333333"/>
              </a:solidFill>
              <a:effectLst/>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dirty="0">
              <a:solidFill>
                <a:srgbClr val="333333"/>
              </a:solidFill>
              <a:latin typeface="Calibri" panose="020F0502020204030204" charset="0"/>
              <a:cs typeface="Calibri" panose="020F0502020204030204" charset="0"/>
            </a:endParaRPr>
          </a:p>
          <a:p>
            <a:pPr marL="457200" indent="-457200">
              <a:buFont typeface="Arial" panose="020B0604020202020204" pitchFamily="34" charset="0"/>
              <a:buChar char="•"/>
            </a:pPr>
            <a:r>
              <a:rPr lang="en-US" sz="2000" dirty="0">
                <a:solidFill>
                  <a:srgbClr val="333333"/>
                </a:solidFill>
                <a:latin typeface="Calibri" panose="020F0502020204030204" charset="0"/>
                <a:cs typeface="Calibri" panose="020F0502020204030204" charset="0"/>
                <a:sym typeface="+mn-ea"/>
              </a:rPr>
              <a:t>For our problem statement we gathered data from the Gen-Zs through platforms like LinkedIn, Instagram, etc. </a:t>
            </a:r>
            <a:endParaRPr lang="en-US" sz="2000" dirty="0">
              <a:solidFill>
                <a:srgbClr val="333333"/>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dirty="0">
              <a:solidFill>
                <a:srgbClr val="333333"/>
              </a:solidFill>
              <a:latin typeface="Calibri" panose="020F0502020204030204" charset="0"/>
              <a:cs typeface="Calibri" panose="020F0502020204030204" charset="0"/>
            </a:endParaRPr>
          </a:p>
          <a:p>
            <a:pPr marL="457200" indent="-457200">
              <a:buFont typeface="Arial" panose="020B0604020202020204" pitchFamily="34" charset="0"/>
              <a:buChar char="•"/>
            </a:pPr>
            <a:r>
              <a:rPr lang="en-US" sz="2000" dirty="0">
                <a:solidFill>
                  <a:srgbClr val="333333"/>
                </a:solidFill>
                <a:latin typeface="Calibri" panose="020F0502020204030204" charset="0"/>
                <a:cs typeface="Calibri" panose="020F0502020204030204" charset="0"/>
                <a:sym typeface="+mn-ea"/>
              </a:rPr>
              <a:t>We received around 3100 complete forms and around 50,000 responses. The responses were roughly from 1800 different Postal codes across India.</a:t>
            </a:r>
            <a:endParaRPr lang="en-US" sz="2000" dirty="0">
              <a:solidFill>
                <a:srgbClr val="333333"/>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dirty="0">
              <a:solidFill>
                <a:srgbClr val="333333"/>
              </a:solidFill>
              <a:latin typeface="Calibri" panose="020F0502020204030204" charset="0"/>
              <a:cs typeface="Calibri" panose="020F0502020204030204" charset="0"/>
            </a:endParaRPr>
          </a:p>
        </p:txBody>
      </p:sp>
      <p:pic>
        <p:nvPicPr>
          <p:cNvPr id="7" name="Picture 6"/>
          <p:cNvPicPr>
            <a:picLocks noChangeAspect="1"/>
          </p:cNvPicPr>
          <p:nvPr/>
        </p:nvPicPr>
        <p:blipFill>
          <a:blip r:embed="rId1"/>
          <a:stretch>
            <a:fillRect/>
          </a:stretch>
        </p:blipFill>
        <p:spPr>
          <a:xfrm>
            <a:off x="5892800" y="939668"/>
            <a:ext cx="5161727" cy="2133785"/>
          </a:xfrm>
          <a:prstGeom prst="rect">
            <a:avLst/>
          </a:prstGeom>
          <a:ln>
            <a:noFill/>
          </a:ln>
        </p:spPr>
      </p:pic>
      <p:pic>
        <p:nvPicPr>
          <p:cNvPr id="11" name="Picture 10"/>
          <p:cNvPicPr>
            <a:picLocks noChangeAspect="1"/>
          </p:cNvPicPr>
          <p:nvPr/>
        </p:nvPicPr>
        <p:blipFill>
          <a:blip r:embed="rId2"/>
          <a:stretch>
            <a:fillRect/>
          </a:stretch>
        </p:blipFill>
        <p:spPr>
          <a:xfrm>
            <a:off x="5892800" y="3342640"/>
            <a:ext cx="5198957" cy="579120"/>
          </a:xfrm>
          <a:prstGeom prst="rect">
            <a:avLst/>
          </a:prstGeom>
          <a:ln>
            <a:noFill/>
          </a:ln>
        </p:spPr>
      </p:pic>
      <p:pic>
        <p:nvPicPr>
          <p:cNvPr id="13" name="Picture 12"/>
          <p:cNvPicPr>
            <a:picLocks noChangeAspect="1"/>
          </p:cNvPicPr>
          <p:nvPr/>
        </p:nvPicPr>
        <p:blipFill>
          <a:blip r:embed="rId3"/>
          <a:stretch>
            <a:fillRect/>
          </a:stretch>
        </p:blipFill>
        <p:spPr>
          <a:xfrm>
            <a:off x="5908040" y="4191000"/>
            <a:ext cx="5200227" cy="614680"/>
          </a:xfrm>
          <a:prstGeom prst="rect">
            <a:avLst/>
          </a:prstGeom>
          <a:ln>
            <a:noFill/>
          </a:ln>
        </p:spPr>
      </p:pic>
      <p:pic>
        <p:nvPicPr>
          <p:cNvPr id="15" name="Picture 14"/>
          <p:cNvPicPr>
            <a:picLocks noChangeAspect="1"/>
          </p:cNvPicPr>
          <p:nvPr/>
        </p:nvPicPr>
        <p:blipFill>
          <a:blip r:embed="rId4"/>
          <a:stretch>
            <a:fillRect/>
          </a:stretch>
        </p:blipFill>
        <p:spPr>
          <a:xfrm>
            <a:off x="5908040" y="5003800"/>
            <a:ext cx="5200650" cy="9499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4" name="Text Box 3"/>
          <p:cNvSpPr txBox="1"/>
          <p:nvPr/>
        </p:nvSpPr>
        <p:spPr>
          <a:xfrm>
            <a:off x="101600" y="1600200"/>
            <a:ext cx="3650827" cy="3477683"/>
          </a:xfrm>
          <a:prstGeom prst="rect">
            <a:avLst/>
          </a:prstGeom>
          <a:noFill/>
        </p:spPr>
        <p:txBody>
          <a:bodyPr wrap="square" rtlCol="0" anchor="t">
            <a:noAutofit/>
          </a:bodyPr>
          <a:p>
            <a:pPr marL="342900" indent="-342900">
              <a:buFont typeface="Arial" panose="020B0604020202020204" pitchFamily="34" charset="0"/>
              <a:buChar char="•"/>
            </a:pPr>
            <a:r>
              <a:rPr lang="en-IN" sz="1865" dirty="0">
                <a:latin typeface="Calibri" panose="020F0502020204030204" charset="0"/>
                <a:cs typeface="Calibri" panose="020F0502020204030204" charset="0"/>
                <a:sym typeface="+mn-ea"/>
              </a:rPr>
              <a:t>We worked on MYSQL Server Workbench. Imported data from csv and xlsx files to the server, wrote codes to get the answers to the required for the Analysis of Business questions.</a:t>
            </a:r>
            <a:endParaRPr lang="en-IN" sz="1865" dirty="0">
              <a:latin typeface="Calibri" panose="020F0502020204030204" charset="0"/>
              <a:cs typeface="Calibri" panose="020F0502020204030204" charset="0"/>
            </a:endParaRPr>
          </a:p>
          <a:p>
            <a:endParaRPr lang="en-IN" sz="1865" dirty="0">
              <a:latin typeface="Calibri" panose="020F0502020204030204" charset="0"/>
              <a:cs typeface="Calibri" panose="020F0502020204030204" charset="0"/>
            </a:endParaRPr>
          </a:p>
          <a:p>
            <a:pPr marL="342900" indent="-342900">
              <a:buFont typeface="Arial" panose="020B0604020202020204" pitchFamily="34" charset="0"/>
              <a:buChar char="•"/>
            </a:pPr>
            <a:r>
              <a:rPr lang="en-IN" sz="1865" dirty="0">
                <a:latin typeface="Calibri" panose="020F0502020204030204" charset="0"/>
                <a:cs typeface="Calibri" panose="020F0502020204030204" charset="0"/>
                <a:sym typeface="+mn-ea"/>
              </a:rPr>
              <a:t>We solved 22 business questions and here we have some snippets of the codes along with the outputs:</a:t>
            </a:r>
            <a:endParaRPr lang="en-IN" sz="1865" dirty="0">
              <a:latin typeface="Calibri" panose="020F0502020204030204" charset="0"/>
              <a:cs typeface="Calibri" panose="020F0502020204030204" charset="0"/>
              <a:sym typeface="+mn-ea"/>
            </a:endParaRPr>
          </a:p>
        </p:txBody>
      </p:sp>
      <p:pic>
        <p:nvPicPr>
          <p:cNvPr id="19" name="Picture 18"/>
          <p:cNvPicPr>
            <a:picLocks noChangeAspect="1"/>
          </p:cNvPicPr>
          <p:nvPr/>
        </p:nvPicPr>
        <p:blipFill>
          <a:blip r:embed="rId1"/>
          <a:stretch>
            <a:fillRect/>
          </a:stretch>
        </p:blipFill>
        <p:spPr>
          <a:xfrm>
            <a:off x="4007273" y="1427480"/>
            <a:ext cx="4232910" cy="2814320"/>
          </a:xfrm>
          <a:prstGeom prst="rect">
            <a:avLst/>
          </a:prstGeom>
        </p:spPr>
      </p:pic>
      <p:pic>
        <p:nvPicPr>
          <p:cNvPr id="23" name="Picture 22"/>
          <p:cNvPicPr>
            <a:picLocks noChangeAspect="1"/>
          </p:cNvPicPr>
          <p:nvPr/>
        </p:nvPicPr>
        <p:blipFill>
          <a:blip r:embed="rId2"/>
          <a:stretch>
            <a:fillRect/>
          </a:stretch>
        </p:blipFill>
        <p:spPr>
          <a:xfrm>
            <a:off x="8382000" y="1414780"/>
            <a:ext cx="3699933" cy="2853267"/>
          </a:xfrm>
          <a:prstGeom prst="rect">
            <a:avLst/>
          </a:prstGeom>
        </p:spPr>
      </p:pic>
      <p:pic>
        <p:nvPicPr>
          <p:cNvPr id="21" name="Picture 20"/>
          <p:cNvPicPr>
            <a:picLocks noChangeAspect="1"/>
          </p:cNvPicPr>
          <p:nvPr/>
        </p:nvPicPr>
        <p:blipFill>
          <a:blip r:embed="rId3"/>
          <a:stretch>
            <a:fillRect/>
          </a:stretch>
        </p:blipFill>
        <p:spPr>
          <a:xfrm>
            <a:off x="4013200" y="4456430"/>
            <a:ext cx="4368377" cy="2236893"/>
          </a:xfrm>
          <a:prstGeom prst="rect">
            <a:avLst/>
          </a:prstGeom>
        </p:spPr>
      </p:pic>
      <p:sp>
        <p:nvSpPr>
          <p:cNvPr id="6" name="Text Box 5"/>
          <p:cNvSpPr txBox="1"/>
          <p:nvPr/>
        </p:nvSpPr>
        <p:spPr>
          <a:xfrm>
            <a:off x="2133600" y="218440"/>
            <a:ext cx="8045450" cy="460375"/>
          </a:xfrm>
          <a:prstGeom prst="rect">
            <a:avLst/>
          </a:prstGeom>
          <a:noFill/>
        </p:spPr>
        <p:txBody>
          <a:bodyPr wrap="square" rtlCol="0">
            <a:spAutoFit/>
          </a:bodyPr>
          <a:p>
            <a:r>
              <a:rPr lang="en-US" sz="2400" b="1">
                <a:latin typeface="Calibri" panose="020F0502020204030204" charset="0"/>
                <a:cs typeface="Calibri" panose="020F0502020204030204" charset="0"/>
              </a:rPr>
              <a:t>Cleaning the data and Analysis of Business questions using sql</a:t>
            </a:r>
            <a:endParaRPr lang="en-US" sz="2400" b="1">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127000"/>
            <a:ext cx="9308465" cy="690245"/>
          </a:xfrm>
          <a:prstGeom prst="rect">
            <a:avLst/>
          </a:prstGeom>
          <a:noFill/>
        </p:spPr>
        <p:txBody>
          <a:bodyPr wrap="square" rtlCol="0">
            <a:noAutofit/>
          </a:bodyPr>
          <a:p>
            <a:pPr algn="just"/>
            <a:r>
              <a:rPr lang="en-US" sz="1865">
                <a:latin typeface="Calibri" panose="020F0502020204030204" charset="0"/>
                <a:cs typeface="Calibri" panose="020F0502020204030204" charset="0"/>
              </a:rPr>
              <a:t>                                           </a:t>
            </a:r>
            <a:r>
              <a:rPr lang="en-US" sz="3600" b="1">
                <a:latin typeface="Calibri" panose="020F0502020204030204" charset="0"/>
                <a:cs typeface="Calibri" panose="020F0502020204030204" charset="0"/>
              </a:rPr>
              <a:t>Comprehensive Dashboard</a:t>
            </a:r>
            <a:endParaRPr lang="en-US" sz="3600" b="1">
              <a:latin typeface="Calibri" panose="020F0502020204030204" charset="0"/>
              <a:cs typeface="Calibri" panose="020F0502020204030204" charset="0"/>
            </a:endParaRPr>
          </a:p>
        </p:txBody>
      </p:sp>
      <p:pic>
        <p:nvPicPr>
          <p:cNvPr id="4" name="Picture 3" descr="Capturetoday"/>
          <p:cNvPicPr>
            <a:picLocks noChangeAspect="1"/>
          </p:cNvPicPr>
          <p:nvPr/>
        </p:nvPicPr>
        <p:blipFill>
          <a:blip r:embed="rId1"/>
          <a:stretch>
            <a:fillRect/>
          </a:stretch>
        </p:blipFill>
        <p:spPr>
          <a:xfrm>
            <a:off x="1016000" y="889000"/>
            <a:ext cx="10440001" cy="5425277"/>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5595" y="-38100"/>
            <a:ext cx="10374630" cy="735965"/>
          </a:xfrm>
          <a:prstGeom prst="rect">
            <a:avLst/>
          </a:prstGeom>
          <a:noFill/>
        </p:spPr>
        <p:txBody>
          <a:bodyPr wrap="square" rtlCol="0">
            <a:noAutofit/>
          </a:bodyPr>
          <a:p>
            <a:r>
              <a:rPr lang="en-US" sz="2800">
                <a:latin typeface="Calibri" panose="020F0502020204030204" charset="0"/>
                <a:cs typeface="Calibri" panose="020F0502020204030204" charset="0"/>
              </a:rPr>
              <a:t>                                           </a:t>
            </a:r>
            <a:r>
              <a:rPr lang="en-US" sz="2400">
                <a:latin typeface="Calibri" panose="020F0502020204030204" charset="0"/>
                <a:cs typeface="Calibri" panose="020F0502020204030204" charset="0"/>
              </a:rPr>
              <a:t>    </a:t>
            </a:r>
            <a:r>
              <a:rPr lang="en-US" sz="3200" b="1">
                <a:latin typeface="Calibri" panose="020F0502020204030204" charset="0"/>
                <a:cs typeface="Calibri" panose="020F0502020204030204" charset="0"/>
              </a:rPr>
              <a:t>Focused Area Dashboard</a:t>
            </a:r>
            <a:endParaRPr lang="en-US" sz="3200" b="1">
              <a:latin typeface="Calibri" panose="020F0502020204030204" charset="0"/>
              <a:cs typeface="Calibri" panose="020F0502020204030204" charset="0"/>
            </a:endParaRPr>
          </a:p>
        </p:txBody>
      </p:sp>
      <p:pic>
        <p:nvPicPr>
          <p:cNvPr id="3" name="Picture 2" descr="learnin_asp"/>
          <p:cNvPicPr>
            <a:picLocks noChangeAspect="1"/>
          </p:cNvPicPr>
          <p:nvPr/>
        </p:nvPicPr>
        <p:blipFill>
          <a:blip r:embed="rId1"/>
          <a:stretch>
            <a:fillRect/>
          </a:stretch>
        </p:blipFill>
        <p:spPr>
          <a:xfrm>
            <a:off x="76200" y="482600"/>
            <a:ext cx="6185535" cy="3143885"/>
          </a:xfrm>
          <a:prstGeom prst="rect">
            <a:avLst/>
          </a:prstGeom>
          <a:ln>
            <a:solidFill>
              <a:schemeClr val="tx1"/>
            </a:solidFill>
          </a:ln>
        </p:spPr>
      </p:pic>
      <p:pic>
        <p:nvPicPr>
          <p:cNvPr id="4" name="Picture 3" descr="manger_asp_capture"/>
          <p:cNvPicPr>
            <a:picLocks noChangeAspect="1"/>
          </p:cNvPicPr>
          <p:nvPr/>
        </p:nvPicPr>
        <p:blipFill>
          <a:blip r:embed="rId2"/>
          <a:stretch>
            <a:fillRect/>
          </a:stretch>
        </p:blipFill>
        <p:spPr>
          <a:xfrm>
            <a:off x="76200" y="3733800"/>
            <a:ext cx="6191810" cy="2916000"/>
          </a:xfrm>
          <a:prstGeom prst="rect">
            <a:avLst/>
          </a:prstGeom>
          <a:ln>
            <a:solidFill>
              <a:schemeClr val="tx1"/>
            </a:solidFill>
          </a:ln>
        </p:spPr>
      </p:pic>
      <p:pic>
        <p:nvPicPr>
          <p:cNvPr id="5" name="Picture 4" descr="mission_asp_capture"/>
          <p:cNvPicPr>
            <a:picLocks noChangeAspect="1"/>
          </p:cNvPicPr>
          <p:nvPr/>
        </p:nvPicPr>
        <p:blipFill>
          <a:blip r:embed="rId3"/>
          <a:stretch>
            <a:fillRect/>
          </a:stretch>
        </p:blipFill>
        <p:spPr>
          <a:xfrm>
            <a:off x="6324600" y="3734435"/>
            <a:ext cx="5760000" cy="2914760"/>
          </a:xfrm>
          <a:prstGeom prst="rect">
            <a:avLst/>
          </a:prstGeom>
          <a:ln>
            <a:solidFill>
              <a:schemeClr val="tx1"/>
            </a:solidFill>
          </a:ln>
        </p:spPr>
      </p:pic>
      <p:sp>
        <p:nvSpPr>
          <p:cNvPr id="6" name="Text Box 5"/>
          <p:cNvSpPr txBox="1"/>
          <p:nvPr/>
        </p:nvSpPr>
        <p:spPr>
          <a:xfrm>
            <a:off x="6477000" y="1374140"/>
            <a:ext cx="5334635" cy="2360295"/>
          </a:xfrm>
          <a:prstGeom prst="rect">
            <a:avLst/>
          </a:prstGeom>
          <a:noFill/>
        </p:spPr>
        <p:txBody>
          <a:bodyPr wrap="square" rtlCol="0">
            <a:noAutofit/>
          </a:bodyPr>
          <a:p>
            <a:pPr algn="ctr"/>
            <a:r>
              <a:rPr lang="en-US"/>
              <a:t>    </a:t>
            </a:r>
            <a:r>
              <a:rPr lang="en-US" sz="1600">
                <a:latin typeface="Calibri" panose="020F0502020204030204" charset="0"/>
                <a:cs typeface="Calibri" panose="020F0502020204030204" charset="0"/>
              </a:rPr>
              <a:t>  </a:t>
            </a:r>
            <a:r>
              <a:rPr lang="en-IN" sz="2000" dirty="0">
                <a:latin typeface="Calibri" panose="020F0502020204030204" charset="0"/>
                <a:cs typeface="Calibri" panose="020F0502020204030204" charset="0"/>
                <a:sym typeface="+mn-ea"/>
              </a:rPr>
              <a:t>We made three focused dashboards along with one comprehensive dashboard. These three dashboards were based of 3 aspects : </a:t>
            </a:r>
            <a:endParaRPr lang="en-IN" sz="2000" dirty="0">
              <a:latin typeface="Calibri" panose="020F0502020204030204" charset="0"/>
              <a:cs typeface="Calibri" panose="020F0502020204030204" charset="0"/>
            </a:endParaRPr>
          </a:p>
          <a:p>
            <a:pPr marL="342900" indent="-342900" algn="ctr">
              <a:buFont typeface="Arial" panose="020B0604020202020204" pitchFamily="34" charset="0"/>
              <a:buChar char="•"/>
            </a:pPr>
            <a:r>
              <a:rPr lang="en-US" sz="2000">
                <a:latin typeface="Calibri" panose="020F0502020204030204" charset="0"/>
                <a:cs typeface="Calibri" panose="020F0502020204030204" charset="0"/>
              </a:rPr>
              <a:t>Learning Dashboard</a:t>
            </a:r>
            <a:endParaRPr lang="en-US" sz="2000">
              <a:latin typeface="Calibri" panose="020F0502020204030204" charset="0"/>
              <a:cs typeface="Calibri" panose="020F0502020204030204" charset="0"/>
            </a:endParaRPr>
          </a:p>
          <a:p>
            <a:pPr marL="342900" indent="-342900" algn="ctr">
              <a:buFont typeface="Arial" panose="020B0604020202020204" pitchFamily="34" charset="0"/>
              <a:buChar char="•"/>
            </a:pPr>
            <a:r>
              <a:rPr lang="en-US" sz="2000">
                <a:latin typeface="Calibri" panose="020F0502020204030204" charset="0"/>
                <a:cs typeface="Calibri" panose="020F0502020204030204" charset="0"/>
              </a:rPr>
              <a:t>Manager Dashboard</a:t>
            </a:r>
            <a:endParaRPr lang="en-US" sz="2000">
              <a:latin typeface="Calibri" panose="020F0502020204030204" charset="0"/>
              <a:cs typeface="Calibri" panose="020F0502020204030204" charset="0"/>
            </a:endParaRPr>
          </a:p>
          <a:p>
            <a:pPr marL="342900" indent="-342900" algn="ctr">
              <a:buFont typeface="Arial" panose="020B0604020202020204" pitchFamily="34" charset="0"/>
              <a:buChar char="•"/>
            </a:pPr>
            <a:r>
              <a:rPr lang="en-US" sz="2000">
                <a:latin typeface="Calibri" panose="020F0502020204030204" charset="0"/>
                <a:cs typeface="Calibri" panose="020F0502020204030204" charset="0"/>
              </a:rPr>
              <a:t>Mission Dashbaord</a:t>
            </a:r>
            <a:endParaRPr lang="en-US" sz="2000">
              <a:latin typeface="Calibri" panose="020F0502020204030204" charset="0"/>
              <a:cs typeface="Calibri" panose="020F0502020204030204" charset="0"/>
            </a:endParaRPr>
          </a:p>
          <a:p>
            <a:pPr algn="ctr"/>
            <a:endParaRPr lang="en-US"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Business Cooperat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5365</Words>
  <Application>WPS Presentation</Application>
  <PresentationFormat>Custom</PresentationFormat>
  <Paragraphs>96</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Calibri</vt:lpstr>
      <vt:lpstr>Microsoft YaHei</vt:lpstr>
      <vt:lpstr>Arial Unicode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Analysis of Results Presentation</dc:title>
  <dc:creator>Nipun</dc:creator>
  <cp:lastModifiedBy>Jira practice</cp:lastModifiedBy>
  <cp:revision>83</cp:revision>
  <dcterms:created xsi:type="dcterms:W3CDTF">2006-08-16T00:00:00Z</dcterms:created>
  <dcterms:modified xsi:type="dcterms:W3CDTF">2024-02-01T11:47:25Z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7F7E41A75A624B3697FB243D2355BA5A_13</vt:lpwstr>
  </property>
  <property fmtid="{D5CDD505-2E9C-101B-9397-08002B2CF9AE}" pid="3" name="KSOProductBuildVer">
    <vt:lpwstr>1033-12.2.0.13431</vt:lpwstr>
  </property>
</Properties>
</file>