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74" r:id="rId11"/>
    <p:sldId id="269" r:id="rId12"/>
    <p:sldId id="275" r:id="rId13"/>
    <p:sldId id="263" r:id="rId14"/>
    <p:sldId id="270" r:id="rId15"/>
    <p:sldId id="276" r:id="rId16"/>
    <p:sldId id="258" r:id="rId17"/>
    <p:sldId id="271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1C30C3-34FB-4E53-9B92-4AA80E75763A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5294A41-D64F-4F89-A7D4-4A95C242F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000240"/>
            <a:ext cx="6715172" cy="2928958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Phishing Site </a:t>
            </a:r>
            <a:b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Detection Using ML</a:t>
            </a:r>
            <a:b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sz="6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2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Name- Mansi Bhanushali</a:t>
            </a:r>
            <a:br>
              <a:rPr lang="en-IN" sz="2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22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Roll no:- 2021009 </a:t>
            </a:r>
            <a: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br>
              <a:rPr lang="en-IN" sz="5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en-US" sz="5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/>
          <a:lstStyle/>
          <a:p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043890" cy="535785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Gradient Boosting</a:t>
            </a:r>
          </a:p>
          <a:p>
            <a:r>
              <a:rPr lang="en-GB" sz="2000" i="1" dirty="0" smtClean="0"/>
              <a:t>Gradient boosting is a machine learning technique for regression and classification problems, which produces a prediction model in the form of an ensemble of weak prediction models, typically decision trees.</a:t>
            </a:r>
            <a:r>
              <a:rPr lang="en-GB" sz="2000" dirty="0" smtClean="0"/>
              <a:t> The objective of it is to define a loss function and minimize it.</a:t>
            </a:r>
          </a:p>
          <a:p>
            <a:endParaRPr lang="en-GB" sz="2200" i="1" dirty="0" smtClean="0"/>
          </a:p>
          <a:p>
            <a:endParaRPr lang="en-GB" sz="2200" i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 descr="C:\Users\Mansi\Downloads\image.png"/>
          <p:cNvPicPr>
            <a:picLocks noChangeAspect="1" noChangeArrowheads="1"/>
          </p:cNvPicPr>
          <p:nvPr/>
        </p:nvPicPr>
        <p:blipFill>
          <a:blip r:embed="rId2"/>
          <a:srcRect l="20271"/>
          <a:stretch>
            <a:fillRect/>
          </a:stretch>
        </p:blipFill>
        <p:spPr bwMode="auto">
          <a:xfrm>
            <a:off x="3500430" y="3643314"/>
            <a:ext cx="5072098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err="1" smtClean="0"/>
              <a:t>AdaBoost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err="1" smtClean="0"/>
              <a:t>AdaBoost</a:t>
            </a:r>
            <a:r>
              <a:rPr lang="en-GB" sz="2000" b="1" dirty="0" smtClean="0"/>
              <a:t> algorithm,</a:t>
            </a:r>
            <a:r>
              <a:rPr lang="en-GB" sz="2000" dirty="0" smtClean="0"/>
              <a:t> short for Adaptive Boosting, is a Boosting technique that is used as an Ensemble Method in Machine Learning. It is called Adaptive Boosting as the weights are re-assigned to each instance, with higher weights to incorrectly classified instances.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It works on the principle where learners are grown sequentially. Except for the first, each subsequent learner is grown from previously grown learners.</a:t>
            </a:r>
            <a:endParaRPr lang="en-IN" sz="2000" dirty="0" smtClean="0"/>
          </a:p>
          <a:p>
            <a:pPr>
              <a:buNone/>
            </a:pPr>
            <a:r>
              <a:rPr lang="en-IN" dirty="0" err="1" smtClean="0"/>
              <a:t>XGBoost</a:t>
            </a:r>
            <a:r>
              <a:rPr lang="en-GB" dirty="0" smtClean="0"/>
              <a:t>	</a:t>
            </a:r>
          </a:p>
          <a:p>
            <a:pPr>
              <a:buNone/>
            </a:pPr>
            <a:r>
              <a:rPr lang="en-GB" sz="2200" dirty="0" smtClean="0"/>
              <a:t>	</a:t>
            </a:r>
            <a:r>
              <a:rPr lang="en-GB" sz="2000" dirty="0" err="1" smtClean="0"/>
              <a:t>XGBoost</a:t>
            </a:r>
            <a:r>
              <a:rPr lang="en-GB" sz="2000" dirty="0" smtClean="0"/>
              <a:t> stands for “Extreme Gradient Boosting”.  </a:t>
            </a:r>
            <a:r>
              <a:rPr lang="en-GB" sz="2000" dirty="0" err="1" smtClean="0"/>
              <a:t>XGBoost</a:t>
            </a:r>
            <a:r>
              <a:rPr lang="en-GB" sz="2000" dirty="0" smtClean="0"/>
              <a:t> is an ensemble learning method. his powerful algorithm lies in its scalability, which drives fast learning through parallel and distributed computing and offers efficient memory usage.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1000132"/>
          </a:xfrm>
        </p:spPr>
        <p:txBody>
          <a:bodyPr/>
          <a:lstStyle/>
          <a:p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Support Vector Machine:</a:t>
            </a:r>
          </a:p>
          <a:p>
            <a:r>
              <a:rPr lang="en-GB" sz="2000" dirty="0" smtClean="0"/>
              <a:t>The goal of the SVM algorithm is to create the best line or decision boundary that can segregate n-dimensional space into classes.This best decision boundary is called a hyperplane.</a:t>
            </a:r>
          </a:p>
          <a:p>
            <a:r>
              <a:rPr lang="en-GB" sz="2000" dirty="0" smtClean="0"/>
              <a:t>SVM chooses the extreme points/vectors that help in creating the hyperplane. These extreme cases are called as support vectors.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17793" t="20942" r="28635" b="22908"/>
          <a:stretch>
            <a:fillRect/>
          </a:stretch>
        </p:blipFill>
        <p:spPr bwMode="auto">
          <a:xfrm>
            <a:off x="3929058" y="3857628"/>
            <a:ext cx="4929222" cy="254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pPr algn="l"/>
            <a:r>
              <a:rPr lang="en-IN" dirty="0" smtClean="0"/>
              <a:t>Data Set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	Some of the data set features used for identifying a phishing Website:-</a:t>
            </a:r>
          </a:p>
          <a:p>
            <a:pPr marL="457200" indent="-457200">
              <a:buAutoNum type="arabicParenR"/>
            </a:pPr>
            <a:r>
              <a:rPr lang="en-GB" sz="2400" dirty="0" smtClean="0"/>
              <a:t>Having IP Address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GB" sz="2400" dirty="0" smtClean="0"/>
              <a:t>URL Length</a:t>
            </a:r>
            <a:endParaRPr lang="en-GB" sz="2000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GB" sz="2400" dirty="0" smtClean="0"/>
              <a:t>Shortening Service</a:t>
            </a:r>
            <a:endParaRPr lang="en-GB" sz="2000" dirty="0" smtClean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GB" sz="2400" dirty="0" smtClean="0"/>
              <a:t>Having @ Symbol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GB" sz="2400" dirty="0" smtClean="0"/>
              <a:t>Double Slash Redirection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GB" sz="2400" dirty="0" smtClean="0"/>
              <a:t>Prefix Suffix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GB" sz="2400" dirty="0" smtClean="0"/>
              <a:t>Having Sub Domain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GB" sz="2400" dirty="0" smtClean="0"/>
          </a:p>
          <a:p>
            <a:pPr>
              <a:buNone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/>
          <a:lstStyle/>
          <a:p>
            <a:pPr algn="l"/>
            <a:r>
              <a:rPr lang="en-IN" dirty="0" smtClean="0"/>
              <a:t>Evaluation Matrix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507209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NL→L : Number of legitimate websites classified as legitimate</a:t>
            </a:r>
          </a:p>
          <a:p>
            <a:pPr>
              <a:buNone/>
            </a:pPr>
            <a:r>
              <a:rPr lang="en-GB" sz="2000" dirty="0" smtClean="0"/>
              <a:t>NP→P : Number of phishing websites classified as phishing</a:t>
            </a:r>
          </a:p>
          <a:p>
            <a:pPr>
              <a:buNone/>
            </a:pPr>
            <a:r>
              <a:rPr lang="en-GB" sz="2000" dirty="0" smtClean="0"/>
              <a:t>NL→P: Number of legitimate websites misclassified as phishing</a:t>
            </a:r>
          </a:p>
          <a:p>
            <a:pPr>
              <a:buNone/>
            </a:pPr>
            <a:r>
              <a:rPr lang="en-GB" sz="2000" dirty="0" smtClean="0"/>
              <a:t>NP→L : Number of phishing websites misclassified as legitimate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8" name="Picture 3" descr="C:\Users\Mansi\Downloads\Pic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929354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003" t="37433" r="22512" b="35342"/>
          <a:stretch>
            <a:fillRect/>
          </a:stretch>
        </p:blipFill>
        <p:spPr bwMode="auto">
          <a:xfrm>
            <a:off x="642910" y="1785926"/>
            <a:ext cx="776888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	By evaluating various machine learning models on phishing website dataset it was observed that </a:t>
            </a:r>
            <a:r>
              <a:rPr lang="en-GB" sz="2200" dirty="0" err="1" smtClean="0"/>
              <a:t>ensembling</a:t>
            </a:r>
            <a:r>
              <a:rPr lang="en-GB" sz="2200" dirty="0" smtClean="0"/>
              <a:t> classifiers namely Random Forest, </a:t>
            </a:r>
            <a:r>
              <a:rPr lang="en-GB" sz="2200" dirty="0" err="1" smtClean="0"/>
              <a:t>XGBoost</a:t>
            </a:r>
            <a:r>
              <a:rPr lang="en-GB" sz="2200" dirty="0" smtClean="0"/>
              <a:t> both provided better accuracy  compared to other models. This is the reason ensemble based learning is used in most classifications 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Implementation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Train the dataset using explained dataset features.</a:t>
            </a:r>
          </a:p>
          <a:p>
            <a:r>
              <a:rPr lang="en-IN" sz="2000" dirty="0" smtClean="0"/>
              <a:t>Implement Decision Tree and Random forest to calculate accuracy, </a:t>
            </a:r>
            <a:r>
              <a:rPr lang="en-IN" sz="2000" dirty="0" err="1" smtClean="0"/>
              <a:t>recall,precision</a:t>
            </a:r>
            <a:r>
              <a:rPr lang="en-IN" sz="2000" dirty="0" smtClean="0"/>
              <a:t> </a:t>
            </a:r>
            <a:r>
              <a:rPr lang="en-IN" sz="2000" dirty="0" smtClean="0"/>
              <a:t>and F1 score.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https://en.wikipedia.org/wiki/Phishing</a:t>
            </a:r>
          </a:p>
          <a:p>
            <a:pPr>
              <a:buNone/>
            </a:pPr>
            <a:r>
              <a:rPr lang="en-US" sz="1800" dirty="0" smtClean="0"/>
              <a:t>https://www.javatpoint.com/machine-learning-decision-tree</a:t>
            </a:r>
          </a:p>
          <a:p>
            <a:pPr>
              <a:buNone/>
            </a:pPr>
            <a:r>
              <a:rPr lang="en-US" sz="1800" dirty="0" smtClean="0"/>
              <a:t>https://www.mygreatlearning.com/blog/adaboost-algorithm/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1800" dirty="0" smtClean="0"/>
              <a:t>https://www.javatpoint.com/machine-learning-support-vector-machine</a:t>
            </a:r>
          </a:p>
          <a:p>
            <a:pPr>
              <a:buNone/>
            </a:pPr>
            <a:r>
              <a:rPr lang="en-US" sz="1800" dirty="0" smtClean="0"/>
              <a:t>Algorithm</a:t>
            </a:r>
          </a:p>
          <a:p>
            <a:pPr>
              <a:buNone/>
            </a:pPr>
            <a:r>
              <a:rPr lang="en-US" sz="1800" dirty="0" smtClean="0"/>
              <a:t>https://www.javatpoint.com/machine-learning-random-forest-algorithm</a:t>
            </a:r>
          </a:p>
          <a:p>
            <a:pPr>
              <a:buNone/>
            </a:pPr>
            <a:r>
              <a:rPr lang="en-US" sz="1800" dirty="0" smtClean="0"/>
              <a:t>https://medium.com/mlreview/gradient-boosting-from-scratch </a:t>
            </a:r>
          </a:p>
          <a:p>
            <a:pPr>
              <a:buNone/>
            </a:pPr>
            <a:r>
              <a:rPr lang="en-US" sz="1800" dirty="0" smtClean="0"/>
              <a:t>https://machinelearningmastery.com/boosting-and-adaboost-for</a:t>
            </a:r>
          </a:p>
          <a:p>
            <a:pPr>
              <a:buNone/>
            </a:pPr>
            <a:r>
              <a:rPr lang="en-US" sz="1800" dirty="0" smtClean="0"/>
              <a:t>machine-learning/</a:t>
            </a:r>
          </a:p>
          <a:p>
            <a:pPr>
              <a:buNone/>
            </a:pPr>
            <a:r>
              <a:rPr lang="en-US" sz="1800" dirty="0" smtClean="0"/>
              <a:t>https://www.tutorialspoint.com/machine_learning_with_python/machine</a:t>
            </a:r>
          </a:p>
          <a:p>
            <a:pPr>
              <a:buNone/>
            </a:pPr>
            <a:r>
              <a:rPr lang="en-US" sz="1800" dirty="0" smtClean="0"/>
              <a:t>_learning_with_python_classification_algorithms_logistic_regression</a:t>
            </a:r>
          </a:p>
          <a:p>
            <a:pPr>
              <a:buNone/>
            </a:pPr>
            <a:r>
              <a:rPr lang="en-US" sz="1800" dirty="0" smtClean="0"/>
              <a:t>https://www.javatpoint.com/k-nearest-neighbor-algorithm-for-machine-</a:t>
            </a:r>
          </a:p>
          <a:p>
            <a:pPr>
              <a:buNone/>
            </a:pPr>
            <a:r>
              <a:rPr lang="en-US" sz="1800" dirty="0" smtClean="0"/>
              <a:t>Learning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Phishing attack is cybercrime trying to obtain </a:t>
            </a:r>
            <a:r>
              <a:rPr lang="en-GB" sz="2000" dirty="0"/>
              <a:t>sensitive, confidential information such as usernames, passwords, credit card </a:t>
            </a:r>
            <a:r>
              <a:rPr lang="en-GB" sz="2000" dirty="0" smtClean="0"/>
              <a:t>information and more by creating a counterfeit website that mimics a legitimate website.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49113" t="37250" r="21602" b="29603"/>
          <a:stretch>
            <a:fillRect/>
          </a:stretch>
        </p:blipFill>
        <p:spPr bwMode="auto">
          <a:xfrm>
            <a:off x="3286116" y="3071810"/>
            <a:ext cx="514353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IN" dirty="0" smtClean="0"/>
              <a:t>Phishing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0066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 smtClean="0"/>
              <a:t>Link manipulation	</a:t>
            </a:r>
          </a:p>
          <a:p>
            <a:pPr marL="514350" indent="-514350"/>
            <a:r>
              <a:rPr lang="en-US" sz="2200" dirty="0" smtClean="0"/>
              <a:t>Filter evasion</a:t>
            </a:r>
          </a:p>
          <a:p>
            <a:pPr marL="514350" indent="-514350"/>
            <a:r>
              <a:rPr lang="en-US" sz="2200" dirty="0" smtClean="0"/>
              <a:t>Website forgery</a:t>
            </a:r>
          </a:p>
          <a:p>
            <a:pPr marL="514350" indent="-514350"/>
            <a:r>
              <a:rPr lang="en-US" sz="2200" dirty="0" smtClean="0"/>
              <a:t>Covert redirect</a:t>
            </a:r>
          </a:p>
          <a:p>
            <a:pPr marL="514350" indent="-514350"/>
            <a:r>
              <a:rPr lang="en-US" sz="2200" dirty="0" smtClean="0"/>
              <a:t>Social engineering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IN" sz="2600" dirty="0" smtClean="0"/>
              <a:t>	</a:t>
            </a:r>
            <a:endParaRPr lang="en-GB" sz="2400" dirty="0" smtClean="0"/>
          </a:p>
          <a:p>
            <a:pPr marL="514350" indent="-514350"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pPr algn="l"/>
            <a:r>
              <a:rPr lang="en-IN" dirty="0" smtClean="0"/>
              <a:t>Phishing Detection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1) List Based Approach -</a:t>
            </a:r>
            <a:r>
              <a:rPr lang="en-GB" sz="2800" dirty="0" smtClean="0"/>
              <a:t> </a:t>
            </a:r>
          </a:p>
          <a:p>
            <a:pPr>
              <a:buNone/>
            </a:pPr>
            <a:r>
              <a:rPr lang="en-GB" sz="2400" dirty="0" smtClean="0"/>
              <a:t>	The</a:t>
            </a:r>
            <a:r>
              <a:rPr lang="en-GB" sz="2400" dirty="0"/>
              <a:t> lists based technique incorporates two </a:t>
            </a:r>
            <a:r>
              <a:rPr lang="en-GB" sz="2400" dirty="0" smtClean="0"/>
              <a:t>sort of</a:t>
            </a:r>
            <a:r>
              <a:rPr lang="en-GB" sz="2400" dirty="0"/>
              <a:t> </a:t>
            </a:r>
            <a:r>
              <a:rPr lang="en-GB" sz="2400" dirty="0" smtClean="0"/>
              <a:t>lists:</a:t>
            </a:r>
          </a:p>
          <a:p>
            <a:pPr>
              <a:buNone/>
            </a:pPr>
            <a:r>
              <a:rPr lang="en-GB" sz="2400" dirty="0" smtClean="0"/>
              <a:t>	Blacklist  and  Whitelist</a:t>
            </a:r>
          </a:p>
          <a:p>
            <a:pPr>
              <a:buNone/>
            </a:pPr>
            <a:r>
              <a:rPr lang="en-GB" sz="2400" dirty="0" smtClean="0"/>
              <a:t>	Blacklist-  list of malicious websites.</a:t>
            </a:r>
          </a:p>
          <a:p>
            <a:pPr>
              <a:buNone/>
            </a:pPr>
            <a:r>
              <a:rPr lang="en-GB" sz="2400" dirty="0" smtClean="0"/>
              <a:t>	Whitelist- list of valid websites.</a:t>
            </a:r>
          </a:p>
          <a:p>
            <a:pPr>
              <a:buNone/>
            </a:pPr>
            <a:r>
              <a:rPr lang="en-GB" sz="2800" dirty="0" smtClean="0"/>
              <a:t>2) Visual Similarity Based Approach –</a:t>
            </a:r>
          </a:p>
          <a:p>
            <a:pPr>
              <a:buNone/>
            </a:pPr>
            <a:r>
              <a:rPr lang="en-GB" sz="2400" dirty="0" smtClean="0"/>
              <a:t>	Phishing website appearance is exactly similar to the targeted legitimate website.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Phishing Detection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dirty="0" smtClean="0"/>
              <a:t>3) Machine learning based Approach:</a:t>
            </a:r>
          </a:p>
          <a:p>
            <a:pPr>
              <a:buNone/>
            </a:pPr>
            <a:r>
              <a:rPr lang="en-GB" sz="2400" dirty="0" smtClean="0"/>
              <a:t>	Machine learning methods are used to classify malicious activities or phishing website.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pPr algn="l"/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Logistic Regression</a:t>
            </a:r>
          </a:p>
          <a:p>
            <a:r>
              <a:rPr lang="en-GB" sz="2000" dirty="0" smtClean="0"/>
              <a:t>Logistic Regression is a Machine Learning algorithm which is used for the classification problems, it is a predictive analysis algorithm and based on the concept of probability. </a:t>
            </a:r>
          </a:p>
          <a:p>
            <a:r>
              <a:rPr lang="en-GB" sz="2000" dirty="0" smtClean="0"/>
              <a:t>To map predicted values to probabilities, we use the Sigmoid function.</a:t>
            </a:r>
          </a:p>
          <a:p>
            <a:pPr>
              <a:buNone/>
            </a:pPr>
            <a:endParaRPr lang="en-GB" sz="2200" dirty="0" smtClean="0"/>
          </a:p>
          <a:p>
            <a:endParaRPr lang="en-GB" sz="2200" dirty="0" smtClean="0"/>
          </a:p>
          <a:p>
            <a:pPr>
              <a:buNone/>
            </a:pPr>
            <a:endParaRPr lang="en-GB" sz="2400" dirty="0" smtClean="0"/>
          </a:p>
        </p:txBody>
      </p:sp>
      <p:pic>
        <p:nvPicPr>
          <p:cNvPr id="7" name="Picture 2" descr="C:\Users\Mansi\Downloads\0_s6Rhp40yHBtxMIc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000504"/>
            <a:ext cx="4500594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K Nearest Neighbour</a:t>
            </a:r>
          </a:p>
          <a:p>
            <a:r>
              <a:rPr lang="en-GB" sz="2000" dirty="0" smtClean="0"/>
              <a:t>K-NN algorithm assumes the similarity between the new case/data and available cases and put the new case into the category that is most similar to the available categories.</a:t>
            </a:r>
          </a:p>
          <a:p>
            <a:r>
              <a:rPr lang="en-GB" sz="2000" dirty="0" smtClean="0"/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endParaRPr lang="en-GB" sz="2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467600" cy="1000132"/>
          </a:xfrm>
        </p:spPr>
        <p:txBody>
          <a:bodyPr/>
          <a:lstStyle/>
          <a:p>
            <a:pPr algn="l"/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Decision tree</a:t>
            </a:r>
          </a:p>
          <a:p>
            <a:r>
              <a:rPr lang="en-GB" sz="2000" dirty="0" smtClean="0"/>
              <a:t>A decision tree is a flowchart-like tree structure where an internal node represents a feature or attribute, the branch represents a decision rule, and each leaf node represents the outcome. </a:t>
            </a:r>
          </a:p>
          <a:p>
            <a:r>
              <a:rPr lang="en-GB" sz="2000" dirty="0" smtClean="0"/>
              <a:t>The topmost node in a decision tree is known as the root node. It learns to partition based on the attribute value. It partitions the tree in a recursive manner called recursive partitioning.</a:t>
            </a:r>
          </a:p>
          <a:p>
            <a:endParaRPr lang="en-US" sz="2200" dirty="0"/>
          </a:p>
        </p:txBody>
      </p:sp>
      <p:pic>
        <p:nvPicPr>
          <p:cNvPr id="6" name="Picture 5" descr="Decision Tree Algorithm — Explained - Towards Data Science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428992" y="3929066"/>
            <a:ext cx="5143536" cy="24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186766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Random forest</a:t>
            </a:r>
          </a:p>
          <a:p>
            <a:pPr>
              <a:buFont typeface="Arial" pitchFamily="34" charset="0"/>
              <a:buChar char="•"/>
            </a:pPr>
            <a:r>
              <a:rPr lang="en-GB" sz="2000" i="1" dirty="0" smtClean="0"/>
              <a:t>Random Forest is a classifier that contains a number of decision trees on various subsets of the given dataset and takes the average to improve the predictive accuracy of that dataset.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Instead of relying on one decision tree, the random forest takes the prediction from each tree and based on the majority votes of predictions.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Random Forest Simple Explanation - Will Koehrsen - Medium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68" y="3857628"/>
            <a:ext cx="4714908" cy="271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3316</TotalTime>
  <Words>482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Phishing Site  Detection Using ML   Name- Mansi Bhanushali Roll no:- 2021009     </vt:lpstr>
      <vt:lpstr>Introduction</vt:lpstr>
      <vt:lpstr>Phishing Techniques</vt:lpstr>
      <vt:lpstr>Phishing Detection Approach</vt:lpstr>
      <vt:lpstr>Phishing Detection Approach</vt:lpstr>
      <vt:lpstr>Machine learning Approach</vt:lpstr>
      <vt:lpstr>Machine Learning Approach</vt:lpstr>
      <vt:lpstr>Machine Learning Approach</vt:lpstr>
      <vt:lpstr>Machine Learning Approach</vt:lpstr>
      <vt:lpstr>Machine Learning Approach</vt:lpstr>
      <vt:lpstr>Machine Learning Approach</vt:lpstr>
      <vt:lpstr>Machine Learning Approach</vt:lpstr>
      <vt:lpstr>Data Set Features</vt:lpstr>
      <vt:lpstr>Evaluation Matrix</vt:lpstr>
      <vt:lpstr>Result</vt:lpstr>
      <vt:lpstr>Conclusion</vt:lpstr>
      <vt:lpstr>Implementation Strategy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Site Detection Using ML</dc:title>
  <dc:creator>Mansi</dc:creator>
  <cp:lastModifiedBy>Mansi</cp:lastModifiedBy>
  <cp:revision>209</cp:revision>
  <dcterms:created xsi:type="dcterms:W3CDTF">2021-03-21T07:15:08Z</dcterms:created>
  <dcterms:modified xsi:type="dcterms:W3CDTF">2021-04-30T07:49:47Z</dcterms:modified>
</cp:coreProperties>
</file>