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8"/>
  </p:notesMasterIdLst>
  <p:handoutMasterIdLst>
    <p:handoutMasterId r:id="rId19"/>
  </p:handoutMasterIdLst>
  <p:sldIdLst>
    <p:sldId id="369" r:id="rId6"/>
    <p:sldId id="370" r:id="rId7"/>
    <p:sldId id="373" r:id="rId8"/>
    <p:sldId id="374" r:id="rId9"/>
    <p:sldId id="375" r:id="rId10"/>
    <p:sldId id="376" r:id="rId11"/>
    <p:sldId id="371" r:id="rId12"/>
    <p:sldId id="377" r:id="rId13"/>
    <p:sldId id="378" r:id="rId14"/>
    <p:sldId id="380" r:id="rId15"/>
    <p:sldId id="372" r:id="rId16"/>
    <p:sldId id="379" r:id="rId17"/>
  </p:sldIdLst>
  <p:sldSz cx="9144000" cy="6858000" type="screen4x3"/>
  <p:notesSz cx="6808788"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BE7"/>
    <a:srgbClr val="FFFFE7"/>
    <a:srgbClr val="FFD9B2"/>
    <a:srgbClr val="FFAA99"/>
    <a:srgbClr val="E67386"/>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EA0FD-FF5C-4C54-B457-CE408284A874}" v="1" dt="2020-02-12T04:22:29.9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33" autoAdjust="0"/>
    <p:restoredTop sz="77045" autoAdjust="0"/>
  </p:normalViewPr>
  <p:slideViewPr>
    <p:cSldViewPr snapToGrid="0">
      <p:cViewPr varScale="1">
        <p:scale>
          <a:sx n="72" d="100"/>
          <a:sy n="72" d="100"/>
        </p:scale>
        <p:origin x="1194" y="66"/>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1" d="100"/>
        <a:sy n="51" d="100"/>
      </p:scale>
      <p:origin x="0" y="0"/>
    </p:cViewPr>
  </p:sorterViewPr>
  <p:notesViewPr>
    <p:cSldViewPr snapToGrid="0">
      <p:cViewPr varScale="1">
        <p:scale>
          <a:sx n="57" d="100"/>
          <a:sy n="57" d="100"/>
        </p:scale>
        <p:origin x="-2520" y="-84"/>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6967"/>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56738" y="0"/>
            <a:ext cx="2950475" cy="496967"/>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10/18/2021</a:t>
            </a:fld>
            <a:endParaRPr lang="en-US" dirty="0">
              <a:latin typeface="Arial" pitchFamily="34" charset="0"/>
            </a:endParaRPr>
          </a:p>
        </p:txBody>
      </p:sp>
      <p:sp>
        <p:nvSpPr>
          <p:cNvPr id="4" name="Footer Placeholder 3"/>
          <p:cNvSpPr>
            <a:spLocks noGrp="1"/>
          </p:cNvSpPr>
          <p:nvPr>
            <p:ph type="ftr" sz="quarter" idx="2"/>
          </p:nvPr>
        </p:nvSpPr>
        <p:spPr>
          <a:xfrm>
            <a:off x="0" y="9440647"/>
            <a:ext cx="2950475" cy="496967"/>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56738" y="9440647"/>
            <a:ext cx="2950475" cy="496967"/>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2295686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6967"/>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56738" y="0"/>
            <a:ext cx="2950475" cy="496967"/>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10/18/2021</a:t>
            </a:fld>
            <a:endParaRPr lang="en-US" dirty="0"/>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880" y="4721187"/>
            <a:ext cx="544703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4"/>
          </p:nvPr>
        </p:nvSpPr>
        <p:spPr>
          <a:xfrm>
            <a:off x="0" y="9440647"/>
            <a:ext cx="2950475" cy="496967"/>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56738" y="9440647"/>
            <a:ext cx="2950475" cy="496967"/>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234478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itchFamily="34" charset="0"/>
              </a:defRPr>
            </a:lvl1pPr>
            <a:lvl2pPr marL="742950" indent="-285750" eaLnBrk="0" hangingPunct="0">
              <a:defRPr>
                <a:solidFill>
                  <a:schemeClr val="bg1"/>
                </a:solidFill>
                <a:latin typeface="Calibri" pitchFamily="34" charset="0"/>
              </a:defRPr>
            </a:lvl2pPr>
            <a:lvl3pPr marL="1143000" indent="-228600" eaLnBrk="0" hangingPunct="0">
              <a:defRPr>
                <a:solidFill>
                  <a:schemeClr val="bg1"/>
                </a:solidFill>
                <a:latin typeface="Calibri" pitchFamily="34" charset="0"/>
              </a:defRPr>
            </a:lvl3pPr>
            <a:lvl4pPr marL="1600200" indent="-228600" eaLnBrk="0" hangingPunct="0">
              <a:defRPr>
                <a:solidFill>
                  <a:schemeClr val="bg1"/>
                </a:solidFill>
                <a:latin typeface="Calibri" pitchFamily="34" charset="0"/>
              </a:defRPr>
            </a:lvl4pPr>
            <a:lvl5pPr marL="2057400" indent="-228600" eaLnBrk="0" hangingPunct="0">
              <a:defRPr>
                <a:solidFill>
                  <a:schemeClr val="bg1"/>
                </a:solidFill>
                <a:latin typeface="Calibri" pitchFamily="34" charset="0"/>
              </a:defRPr>
            </a:lvl5pPr>
            <a:lvl6pPr marL="2514600" indent="-228600" algn="ctr" eaLnBrk="0" fontAlgn="base" hangingPunct="0">
              <a:spcBef>
                <a:spcPct val="50000"/>
              </a:spcBef>
              <a:spcAft>
                <a:spcPct val="0"/>
              </a:spcAft>
              <a:defRPr>
                <a:solidFill>
                  <a:schemeClr val="bg1"/>
                </a:solidFill>
                <a:latin typeface="Calibri" pitchFamily="34" charset="0"/>
              </a:defRPr>
            </a:lvl6pPr>
            <a:lvl7pPr marL="2971800" indent="-228600" algn="ctr" eaLnBrk="0" fontAlgn="base" hangingPunct="0">
              <a:spcBef>
                <a:spcPct val="50000"/>
              </a:spcBef>
              <a:spcAft>
                <a:spcPct val="0"/>
              </a:spcAft>
              <a:defRPr>
                <a:solidFill>
                  <a:schemeClr val="bg1"/>
                </a:solidFill>
                <a:latin typeface="Calibri" pitchFamily="34" charset="0"/>
              </a:defRPr>
            </a:lvl7pPr>
            <a:lvl8pPr marL="3429000" indent="-228600" algn="ctr" eaLnBrk="0" fontAlgn="base" hangingPunct="0">
              <a:spcBef>
                <a:spcPct val="50000"/>
              </a:spcBef>
              <a:spcAft>
                <a:spcPct val="0"/>
              </a:spcAft>
              <a:defRPr>
                <a:solidFill>
                  <a:schemeClr val="bg1"/>
                </a:solidFill>
                <a:latin typeface="Calibri" pitchFamily="34" charset="0"/>
              </a:defRPr>
            </a:lvl8pPr>
            <a:lvl9pPr marL="3886200" indent="-228600" algn="ctr" eaLnBrk="0" fontAlgn="base" hangingPunct="0">
              <a:spcBef>
                <a:spcPct val="50000"/>
              </a:spcBef>
              <a:spcAft>
                <a:spcPct val="0"/>
              </a:spcAft>
              <a:defRPr>
                <a:solidFill>
                  <a:schemeClr val="bg1"/>
                </a:solidFill>
                <a:latin typeface="Calibri" pitchFamily="34" charset="0"/>
              </a:defRPr>
            </a:lvl9pPr>
          </a:lstStyle>
          <a:p>
            <a:pPr eaLnBrk="1" hangingPunct="1"/>
            <a:fld id="{8C5CC167-7467-4ED5-8225-7B02667C0C48}" type="slidenum">
              <a:rPr lang="fr-CA" smtClean="0">
                <a:solidFill>
                  <a:schemeClr val="tx1"/>
                </a:solidFill>
                <a:latin typeface="Arial" charset="0"/>
              </a:rPr>
              <a:pPr eaLnBrk="1" hangingPunct="1"/>
              <a:t>1</a:t>
            </a:fld>
            <a:endParaRPr lang="fr-CA">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7" name="Image 22" descr="cover- Ice.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ice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ice_part1.jpg &lt;IGNORE&gt;"/>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a:t>Click to edit Master </a:t>
            </a:r>
            <a:br>
              <a:rPr lang="en-US" noProof="0"/>
            </a:br>
            <a:r>
              <a:rPr lang="en-US" noProof="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
        <p:nvSpPr>
          <p:cNvPr id="20" name="TextBox 19"/>
          <p:cNvSpPr txBox="1"/>
          <p:nvPr userDrawn="1"/>
        </p:nvSpPr>
        <p:spPr bwMode="auto">
          <a:xfrm>
            <a:off x="449263" y="6515640"/>
            <a:ext cx="2272672"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a:solidFill>
                  <a:srgbClr val="666666"/>
                </a:solidFill>
                <a:latin typeface="Arial" pitchFamily="34" charset="0"/>
                <a:ea typeface="+mn-ea"/>
                <a:cs typeface="Arial" pitchFamily="34" charset="0"/>
              </a:rPr>
              <a:t>© CGI Group Inc. CONFIDENTIAL</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endParaRPr lang="en-US" noProof="0" dirty="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a:t>Click to edit Master title style</a:t>
            </a:r>
            <a:endParaRPr lang="en-US"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0" name="Slide Number Placeholder 5"/>
          <p:cNvSpPr>
            <a:spLocks noGrp="1"/>
          </p:cNvSpPr>
          <p:nvPr>
            <p:ph type="sldNum" sz="quarter" idx="12"/>
          </p:nvPr>
        </p:nvSpPr>
        <p:spPr>
          <a:xfrm>
            <a:off x="4274211" y="4765667"/>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2" name="Group 1">
            <a:extLst>
              <a:ext uri="{FF2B5EF4-FFF2-40B4-BE49-F238E27FC236}">
                <a16:creationId xmlns:a16="http://schemas.microsoft.com/office/drawing/2014/main" id="{77A81495-AF34-4007-A0A8-8ADEB34A75C9}"/>
              </a:ext>
            </a:extLst>
          </p:cNvPr>
          <p:cNvGrpSpPr/>
          <p:nvPr userDrawn="1"/>
        </p:nvGrpSpPr>
        <p:grpSpPr>
          <a:xfrm>
            <a:off x="221728" y="5529263"/>
            <a:ext cx="8691018" cy="1328737"/>
            <a:chOff x="2" y="5561553"/>
            <a:chExt cx="8691018" cy="1328737"/>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61553"/>
              <a:ext cx="3794758" cy="1328737"/>
            </a:xfrm>
            <a:prstGeom prst="rect">
              <a:avLst/>
            </a:prstGeom>
          </p:spPr>
        </p:pic>
        <p:grpSp>
          <p:nvGrpSpPr>
            <p:cNvPr id="13" name="Group 12"/>
            <p:cNvGrpSpPr/>
            <p:nvPr userDrawn="1"/>
          </p:nvGrpSpPr>
          <p:grpSpPr bwMode="gray">
            <a:xfrm>
              <a:off x="7975371" y="6311956"/>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ice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loudlabs.nuvepro.com/company/VISAInc/ho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lobal.gotowebinar.com/join/7897034876714638864/3800541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9263" y="2538374"/>
            <a:ext cx="8250237" cy="3614776"/>
          </a:xfrm>
        </p:spPr>
        <p:txBody>
          <a:bodyPr>
            <a:normAutofit fontScale="92500" lnSpcReduction="20000"/>
          </a:bodyPr>
          <a:lstStyle/>
          <a:p>
            <a:pPr algn="ctr"/>
            <a:r>
              <a:rPr lang="en-IN" dirty="0"/>
              <a:t>											</a:t>
            </a:r>
          </a:p>
          <a:p>
            <a:pPr algn="ctr"/>
            <a:endParaRPr lang="en-IN" dirty="0"/>
          </a:p>
          <a:p>
            <a:pPr algn="ctr"/>
            <a:r>
              <a:rPr lang="en-IN" dirty="0"/>
              <a:t>				              </a:t>
            </a:r>
            <a:r>
              <a:rPr lang="en-IN" sz="3000" dirty="0">
                <a:solidFill>
                  <a:schemeClr val="tx2"/>
                </a:solidFill>
                <a:ea typeface="+mj-ea"/>
                <a:cs typeface="+mj-cs"/>
              </a:rPr>
              <a:t>By Neha Gandhi</a:t>
            </a:r>
          </a:p>
          <a:p>
            <a:r>
              <a:rPr lang="en-IN" sz="1400" dirty="0"/>
              <a:t>                                                                                                       Microsoft Certified Trainer</a:t>
            </a:r>
            <a:br>
              <a:rPr lang="en-IN" sz="1400" dirty="0"/>
            </a:br>
            <a:r>
              <a:rPr lang="en-IN" sz="1400" dirty="0"/>
              <a:t>  					          </a:t>
            </a:r>
            <a:r>
              <a:rPr lang="en-US" sz="1400" dirty="0"/>
              <a:t>AZ-900: Azure Fundamentals</a:t>
            </a:r>
          </a:p>
          <a:p>
            <a:r>
              <a:rPr lang="en-US" sz="1400" dirty="0"/>
              <a:t>  					          AZ-204: Azure Developer Associate</a:t>
            </a:r>
          </a:p>
          <a:p>
            <a:r>
              <a:rPr lang="en-US" sz="1400" dirty="0"/>
              <a:t>					          DP-203 Azure Data Engineer Associate</a:t>
            </a:r>
          </a:p>
          <a:p>
            <a:pPr algn="r"/>
            <a:endParaRPr lang="en-IN" dirty="0"/>
          </a:p>
          <a:p>
            <a:pPr algn="r"/>
            <a:endParaRPr lang="en-IN" dirty="0"/>
          </a:p>
          <a:p>
            <a:r>
              <a:rPr lang="en-IN" dirty="0"/>
              <a:t>All the slides and content is taken from Microsoft which is allowed to be used by MCT only .</a:t>
            </a:r>
            <a:br>
              <a:rPr lang="en-IN" dirty="0"/>
            </a:br>
            <a:r>
              <a:rPr lang="en-IN" dirty="0">
                <a:solidFill>
                  <a:srgbClr val="FF0000"/>
                </a:solidFill>
              </a:rPr>
              <a:t>Student use prohibited</a:t>
            </a:r>
          </a:p>
          <a:p>
            <a:endParaRPr lang="en-IN" dirty="0"/>
          </a:p>
        </p:txBody>
      </p:sp>
      <p:sp>
        <p:nvSpPr>
          <p:cNvPr id="4" name="Title 1"/>
          <p:cNvSpPr>
            <a:spLocks noGrp="1"/>
          </p:cNvSpPr>
          <p:nvPr>
            <p:ph type="title"/>
          </p:nvPr>
        </p:nvSpPr>
        <p:spPr>
          <a:xfrm>
            <a:off x="447675" y="185739"/>
            <a:ext cx="8239125" cy="1599170"/>
          </a:xfrm>
        </p:spPr>
        <p:txBody>
          <a:bodyPr/>
          <a:lstStyle/>
          <a:p>
            <a:pPr algn="ctr"/>
            <a:r>
              <a:rPr lang="en-US" dirty="0"/>
              <a:t>Developing ASP.NET Core MVC Web Applications</a:t>
            </a:r>
          </a:p>
        </p:txBody>
      </p:sp>
    </p:spTree>
    <p:extLst>
      <p:ext uri="{BB962C8B-B14F-4D97-AF65-F5344CB8AC3E}">
        <p14:creationId xmlns:p14="http://schemas.microsoft.com/office/powerpoint/2010/main" val="57993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DD70-3FE3-4A2B-9D6D-217BE9530560}"/>
              </a:ext>
            </a:extLst>
          </p:cNvPr>
          <p:cNvSpPr>
            <a:spLocks noGrp="1"/>
          </p:cNvSpPr>
          <p:nvPr>
            <p:ph type="title"/>
          </p:nvPr>
        </p:nvSpPr>
        <p:spPr/>
        <p:txBody>
          <a:bodyPr>
            <a:normAutofit fontScale="90000"/>
          </a:bodyPr>
          <a:lstStyle/>
          <a:p>
            <a:br>
              <a:rPr lang="en-US" dirty="0"/>
            </a:br>
            <a:r>
              <a:rPr lang="en-US" dirty="0"/>
              <a:t>Objectives - Module 1 - Exploring ASP.NET Core MVC</a:t>
            </a:r>
            <a:br>
              <a:rPr lang="en-US" dirty="0"/>
            </a:br>
            <a:endParaRPr lang="en-IN" dirty="0"/>
          </a:p>
        </p:txBody>
      </p:sp>
      <p:sp>
        <p:nvSpPr>
          <p:cNvPr id="3" name="Content Placeholder 2">
            <a:extLst>
              <a:ext uri="{FF2B5EF4-FFF2-40B4-BE49-F238E27FC236}">
                <a16:creationId xmlns:a16="http://schemas.microsoft.com/office/drawing/2014/main" id="{EDFB3C02-CC09-49E7-AC49-A6AD9B0F0C05}"/>
              </a:ext>
            </a:extLst>
          </p:cNvPr>
          <p:cNvSpPr>
            <a:spLocks noGrp="1"/>
          </p:cNvSpPr>
          <p:nvPr>
            <p:ph sz="quarter" idx="17"/>
          </p:nvPr>
        </p:nvSpPr>
        <p:spPr/>
        <p:txBody>
          <a:bodyPr/>
          <a:lstStyle/>
          <a:p>
            <a:r>
              <a:rPr lang="en-US" dirty="0"/>
              <a:t>After completing this module, you will be able to:</a:t>
            </a:r>
          </a:p>
          <a:p>
            <a:pPr lvl="1"/>
            <a:r>
              <a:rPr lang="en-US" dirty="0"/>
              <a:t>Understand the variety of technologies available in the Microsoft web stack.</a:t>
            </a:r>
          </a:p>
          <a:p>
            <a:pPr lvl="1"/>
            <a:r>
              <a:rPr lang="en-US" dirty="0"/>
              <a:t> Describe the different programming models available for developers in ASP.NET.</a:t>
            </a:r>
          </a:p>
          <a:p>
            <a:pPr lvl="1"/>
            <a:r>
              <a:rPr lang="en-US" dirty="0"/>
              <a:t> Choose between ASP.NET Core and ASP.NET 4.x.</a:t>
            </a:r>
          </a:p>
          <a:p>
            <a:pPr lvl="1"/>
            <a:r>
              <a:rPr lang="en-US" dirty="0"/>
              <a:t>Exploring ASP.NET Core MVC</a:t>
            </a:r>
          </a:p>
          <a:p>
            <a:pPr lvl="1"/>
            <a:r>
              <a:rPr lang="en-US" dirty="0"/>
              <a:t> Describe the role of ASP.NET Core MVC in the web technologies stack,  and how to use ASP.NET Core</a:t>
            </a:r>
          </a:p>
          <a:p>
            <a:pPr lvl="1"/>
            <a:r>
              <a:rPr lang="en-US" dirty="0"/>
              <a:t>MVC to build web applications. </a:t>
            </a:r>
          </a:p>
          <a:p>
            <a:pPr lvl="1"/>
            <a:r>
              <a:rPr lang="en-US" dirty="0"/>
              <a:t> Distinguish between MVC models, MVC controllers, and MVC views</a:t>
            </a:r>
            <a:endParaRPr lang="en-IN" dirty="0"/>
          </a:p>
        </p:txBody>
      </p:sp>
      <p:sp>
        <p:nvSpPr>
          <p:cNvPr id="4" name="Slide Number Placeholder 3">
            <a:extLst>
              <a:ext uri="{FF2B5EF4-FFF2-40B4-BE49-F238E27FC236}">
                <a16:creationId xmlns:a16="http://schemas.microsoft.com/office/drawing/2014/main" id="{272881B6-571A-4056-9526-83E9908E1EA9}"/>
              </a:ext>
            </a:extLst>
          </p:cNvPr>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301116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the training</a:t>
            </a:r>
            <a:endParaRPr lang="en-IN" dirty="0"/>
          </a:p>
        </p:txBody>
      </p:sp>
      <p:sp>
        <p:nvSpPr>
          <p:cNvPr id="3" name="Content Placeholder 2"/>
          <p:cNvSpPr>
            <a:spLocks noGrp="1"/>
          </p:cNvSpPr>
          <p:nvPr>
            <p:ph sz="quarter" idx="17"/>
          </p:nvPr>
        </p:nvSpPr>
        <p:spPr/>
        <p:txBody>
          <a:bodyPr/>
          <a:lstStyle/>
          <a:p>
            <a:pPr marL="342900" indent="-342900">
              <a:buFont typeface="Arial" panose="020B0604020202020204" pitchFamily="34" charset="0"/>
              <a:buChar char="•"/>
            </a:pPr>
            <a:r>
              <a:rPr lang="en-US" dirty="0"/>
              <a:t>Pre -Test  and Post Test</a:t>
            </a:r>
          </a:p>
          <a:p>
            <a:pPr marL="342900" indent="-342900">
              <a:buFont typeface="Arial" panose="020B0604020202020204" pitchFamily="34" charset="0"/>
              <a:buChar char="•"/>
            </a:pPr>
            <a:r>
              <a:rPr lang="en-US" dirty="0"/>
              <a:t>Feedback is Important </a:t>
            </a:r>
          </a:p>
          <a:p>
            <a:pPr marL="342900" indent="-342900">
              <a:buFont typeface="Arial" panose="020B0604020202020204" pitchFamily="34" charset="0"/>
              <a:buChar char="•"/>
            </a:pPr>
            <a:r>
              <a:rPr lang="en-US" dirty="0"/>
              <a:t>Microsoft account to login visual  studio if the trail version expire in lab</a:t>
            </a:r>
          </a:p>
          <a:p>
            <a:pPr marL="342900" indent="-342900">
              <a:buFont typeface="Arial" panose="020B0604020202020204" pitchFamily="34" charset="0"/>
              <a:buChar char="•"/>
            </a:pPr>
            <a:r>
              <a:rPr lang="en-US" dirty="0" err="1"/>
              <a:t>CloudLabUrl</a:t>
            </a:r>
            <a:r>
              <a:rPr lang="en-US" dirty="0"/>
              <a:t>  :</a:t>
            </a:r>
            <a:r>
              <a:rPr lang="en-US" sz="1800" u="sng" dirty="0">
                <a:solidFill>
                  <a:srgbClr val="0462C1"/>
                </a:solidFill>
                <a:effectLst/>
                <a:latin typeface="Arial" panose="020B0604020202020204" pitchFamily="34" charset="0"/>
                <a:ea typeface="Arial" panose="020B0604020202020204" pitchFamily="34" charset="0"/>
                <a:hlinkClick r:id="rId2"/>
              </a:rPr>
              <a:t> https://cloudlabs.nuvepro.com/company/YourName/home</a:t>
            </a:r>
            <a:endParaRPr lang="en-IN" sz="1800" dirty="0">
              <a:effectLst/>
              <a:latin typeface="Arial" panose="020B0604020202020204" pitchFamily="34" charset="0"/>
              <a:ea typeface="Arial" panose="020B0604020202020204" pitchFamily="34" charset="0"/>
            </a:endParaRP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11</a:t>
            </a:fld>
            <a:endParaRPr lang="en-US" dirty="0"/>
          </a:p>
        </p:txBody>
      </p:sp>
    </p:spTree>
    <p:extLst>
      <p:ext uri="{BB962C8B-B14F-4D97-AF65-F5344CB8AC3E}">
        <p14:creationId xmlns:p14="http://schemas.microsoft.com/office/powerpoint/2010/main" val="291639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C8E4-55F3-433E-AE56-B7B94B0AF8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5A2DBF-66C2-4371-8538-15D8E299DA68}"/>
              </a:ext>
            </a:extLst>
          </p:cNvPr>
          <p:cNvSpPr>
            <a:spLocks noGrp="1"/>
          </p:cNvSpPr>
          <p:nvPr>
            <p:ph sz="quarter" idx="17"/>
          </p:nvPr>
        </p:nvSpPr>
        <p:spPr/>
        <p:txBody>
          <a:bodyPr/>
          <a:lstStyle/>
          <a:p>
            <a:r>
              <a:rPr lang="en-US" dirty="0"/>
              <a:t>Instructor  Link  ( Link For  All Days )  -     </a:t>
            </a:r>
            <a:r>
              <a:rPr lang="en-US" dirty="0">
                <a:hlinkClick r:id="rId2"/>
              </a:rPr>
              <a:t>https://global.gotowebinar.com/join/7897034876714638864/380054170</a:t>
            </a:r>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0F9FA56E-FED9-41C2-803C-BA8365F3C2DC}"/>
              </a:ext>
            </a:extLst>
          </p:cNvPr>
          <p:cNvSpPr>
            <a:spLocks noGrp="1"/>
          </p:cNvSpPr>
          <p:nvPr>
            <p:ph type="sldNum" sz="quarter" idx="12"/>
          </p:nvPr>
        </p:nvSpPr>
        <p:spPr/>
        <p:txBody>
          <a:bodyPr/>
          <a:lstStyle/>
          <a:p>
            <a:fld id="{525A3C56-E491-49B2-93F3-63532DF516BC}" type="slidenum">
              <a:rPr lang="en-US" smtClean="0"/>
              <a:pPr/>
              <a:t>12</a:t>
            </a:fld>
            <a:endParaRPr lang="en-US" dirty="0"/>
          </a:p>
        </p:txBody>
      </p:sp>
    </p:spTree>
    <p:extLst>
      <p:ext uri="{BB962C8B-B14F-4D97-AF65-F5344CB8AC3E}">
        <p14:creationId xmlns:p14="http://schemas.microsoft.com/office/powerpoint/2010/main" val="385141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Profile</a:t>
            </a:r>
            <a:endParaRPr lang="en-IN" dirty="0"/>
          </a:p>
        </p:txBody>
      </p:sp>
      <p:sp>
        <p:nvSpPr>
          <p:cNvPr id="3" name="Content Placeholder 2"/>
          <p:cNvSpPr>
            <a:spLocks noGrp="1"/>
          </p:cNvSpPr>
          <p:nvPr>
            <p:ph sz="quarter" idx="17"/>
          </p:nvPr>
        </p:nvSpPr>
        <p:spPr/>
        <p:txBody>
          <a:bodyPr/>
          <a:lstStyle/>
          <a:p>
            <a:r>
              <a:rPr lang="en-US" dirty="0"/>
              <a:t>8+ Year of  Experience in IT.</a:t>
            </a:r>
          </a:p>
          <a:p>
            <a:r>
              <a:rPr lang="en-US" dirty="0"/>
              <a:t>3+ Year of  Experience in the current training.</a:t>
            </a:r>
          </a:p>
          <a:p>
            <a:r>
              <a:rPr lang="en-US" dirty="0"/>
              <a:t>4+ Year of Experience in delivering Azure Cloud certification trainings.</a:t>
            </a:r>
          </a:p>
          <a:p>
            <a:r>
              <a:rPr lang="en-US" dirty="0"/>
              <a:t>Delivered more than 10 industry ready projects.</a:t>
            </a:r>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71484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9673-D979-4125-9EA1-2D56C035C1AE}"/>
              </a:ext>
            </a:extLst>
          </p:cNvPr>
          <p:cNvSpPr>
            <a:spLocks noGrp="1"/>
          </p:cNvSpPr>
          <p:nvPr>
            <p:ph type="title"/>
          </p:nvPr>
        </p:nvSpPr>
        <p:spPr/>
        <p:txBody>
          <a:bodyPr/>
          <a:lstStyle/>
          <a:p>
            <a:r>
              <a:rPr lang="en-US" dirty="0"/>
              <a:t>About this course: Audience </a:t>
            </a:r>
            <a:endParaRPr lang="en-IN" dirty="0"/>
          </a:p>
        </p:txBody>
      </p:sp>
      <p:sp>
        <p:nvSpPr>
          <p:cNvPr id="3" name="Content Placeholder 2">
            <a:extLst>
              <a:ext uri="{FF2B5EF4-FFF2-40B4-BE49-F238E27FC236}">
                <a16:creationId xmlns:a16="http://schemas.microsoft.com/office/drawing/2014/main" id="{BB5E7D51-10C7-4750-986A-D05C77FC721B}"/>
              </a:ext>
            </a:extLst>
          </p:cNvPr>
          <p:cNvSpPr>
            <a:spLocks noGrp="1"/>
          </p:cNvSpPr>
          <p:nvPr>
            <p:ph sz="quarter" idx="17"/>
          </p:nvPr>
        </p:nvSpPr>
        <p:spPr/>
        <p:txBody>
          <a:bodyPr/>
          <a:lstStyle/>
          <a:p>
            <a:r>
              <a:rPr lang="en-US" dirty="0"/>
              <a:t>This course is intended for professional web developers who use Visual Studio in an individual-based or team-based scenario in small to large development environments. Candidates for this course are interested in developing advanced web applications and want to manage the rendered HTML comprehensively. They want to create websites that separate the user interface, data access, and application logic.</a:t>
            </a:r>
          </a:p>
          <a:p>
            <a:endParaRPr lang="en-IN" dirty="0"/>
          </a:p>
        </p:txBody>
      </p:sp>
      <p:sp>
        <p:nvSpPr>
          <p:cNvPr id="4" name="Slide Number Placeholder 3">
            <a:extLst>
              <a:ext uri="{FF2B5EF4-FFF2-40B4-BE49-F238E27FC236}">
                <a16:creationId xmlns:a16="http://schemas.microsoft.com/office/drawing/2014/main" id="{9AF7152E-2ECD-42D1-931E-E73E0003FA8C}"/>
              </a:ext>
            </a:extLst>
          </p:cNvPr>
          <p:cNvSpPr>
            <a:spLocks noGrp="1"/>
          </p:cNvSpPr>
          <p:nvPr>
            <p:ph type="sldNum" sz="quarter" idx="12"/>
          </p:nvPr>
        </p:nvSpPr>
        <p:spPr/>
        <p:txBody>
          <a:bodyPr/>
          <a:lstStyle/>
          <a:p>
            <a:fld id="{525A3C56-E491-49B2-93F3-63532DF516BC}" type="slidenum">
              <a:rPr lang="en-US" smtClean="0"/>
              <a:pPr/>
              <a:t>3</a:t>
            </a:fld>
            <a:endParaRPr lang="en-US" dirty="0"/>
          </a:p>
        </p:txBody>
      </p:sp>
    </p:spTree>
    <p:extLst>
      <p:ext uri="{BB962C8B-B14F-4D97-AF65-F5344CB8AC3E}">
        <p14:creationId xmlns:p14="http://schemas.microsoft.com/office/powerpoint/2010/main" val="395665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CF82-7648-4448-BFC4-483A1F56FFA6}"/>
              </a:ext>
            </a:extLst>
          </p:cNvPr>
          <p:cNvSpPr>
            <a:spLocks noGrp="1"/>
          </p:cNvSpPr>
          <p:nvPr>
            <p:ph type="title"/>
          </p:nvPr>
        </p:nvSpPr>
        <p:spPr/>
        <p:txBody>
          <a:bodyPr/>
          <a:lstStyle/>
          <a:p>
            <a:r>
              <a:rPr lang="en-US" dirty="0"/>
              <a:t>About this course: Prerequisites</a:t>
            </a:r>
            <a:endParaRPr lang="en-IN" dirty="0"/>
          </a:p>
        </p:txBody>
      </p:sp>
      <p:sp>
        <p:nvSpPr>
          <p:cNvPr id="3" name="Content Placeholder 2">
            <a:extLst>
              <a:ext uri="{FF2B5EF4-FFF2-40B4-BE49-F238E27FC236}">
                <a16:creationId xmlns:a16="http://schemas.microsoft.com/office/drawing/2014/main" id="{C3A5C5BA-FDE3-4D35-9574-51D798BFB24E}"/>
              </a:ext>
            </a:extLst>
          </p:cNvPr>
          <p:cNvSpPr>
            <a:spLocks noGrp="1"/>
          </p:cNvSpPr>
          <p:nvPr>
            <p:ph sz="quarter" idx="17"/>
          </p:nvPr>
        </p:nvSpPr>
        <p:spPr/>
        <p:txBody>
          <a:bodyPr/>
          <a:lstStyle/>
          <a:p>
            <a:pPr marL="0" indent="0">
              <a:spcBef>
                <a:spcPts val="0"/>
              </a:spcBef>
              <a:spcAft>
                <a:spcPts val="1200"/>
              </a:spcAft>
              <a:buNone/>
            </a:pPr>
            <a:r>
              <a:rPr lang="en-CA" sz="2000" dirty="0"/>
              <a:t>Candidates who attend this course typically are IT professionals who have:</a:t>
            </a:r>
          </a:p>
          <a:p>
            <a:pPr marL="342900" lvl="0" indent="-342900">
              <a:buFont typeface="Arial" panose="020B0604020202020204" pitchFamily="34" charset="0"/>
              <a:buChar char="•"/>
            </a:pPr>
            <a:r>
              <a:rPr lang="en-US" sz="2000" dirty="0"/>
              <a:t>Experience with Visual Studio 2017. </a:t>
            </a:r>
          </a:p>
          <a:p>
            <a:pPr marL="342900" lvl="0" indent="-342900">
              <a:buFont typeface="Arial" panose="020B0604020202020204" pitchFamily="34" charset="0"/>
              <a:buChar char="•"/>
            </a:pPr>
            <a:r>
              <a:rPr lang="en-US" sz="2000" dirty="0"/>
              <a:t>Experience with C# programming and concepts such as Lambda expressions, LINQ, and anonymous types.</a:t>
            </a:r>
          </a:p>
          <a:p>
            <a:pPr marL="342900" lvl="0" indent="-342900">
              <a:buFont typeface="Arial" panose="020B0604020202020204" pitchFamily="34" charset="0"/>
              <a:buChar char="•"/>
            </a:pPr>
            <a:r>
              <a:rPr lang="en-US" sz="2000" dirty="0"/>
              <a:t>Experience in using the .NET Framework.</a:t>
            </a:r>
          </a:p>
          <a:p>
            <a:pPr marL="342900" lvl="0" indent="-342900">
              <a:buFont typeface="Arial" panose="020B0604020202020204" pitchFamily="34" charset="0"/>
              <a:buChar char="•"/>
            </a:pPr>
            <a:r>
              <a:rPr lang="en-US" sz="2000" dirty="0"/>
              <a:t>Experience with HTML, CSS, and JavaScript.</a:t>
            </a:r>
          </a:p>
          <a:p>
            <a:pPr marL="342900" lvl="0" indent="-342900">
              <a:buFont typeface="Arial" panose="020B0604020202020204" pitchFamily="34" charset="0"/>
              <a:buChar char="•"/>
            </a:pPr>
            <a:r>
              <a:rPr lang="en-US" sz="2000" dirty="0"/>
              <a:t>Experience with querying and manipulating data with ADO.NET.</a:t>
            </a:r>
          </a:p>
          <a:p>
            <a:pPr marL="342900" indent="-342900">
              <a:buFont typeface="Arial" panose="020B0604020202020204" pitchFamily="34" charset="0"/>
              <a:buChar char="•"/>
            </a:pPr>
            <a:r>
              <a:rPr lang="en-US" sz="2000" dirty="0"/>
              <a:t>Knowledge of XML and JSON data structures.</a:t>
            </a:r>
            <a:endParaRPr lang="en-CA" sz="2400" dirty="0"/>
          </a:p>
          <a:p>
            <a:endParaRPr lang="en-IN" dirty="0"/>
          </a:p>
        </p:txBody>
      </p:sp>
      <p:sp>
        <p:nvSpPr>
          <p:cNvPr id="4" name="Slide Number Placeholder 3">
            <a:extLst>
              <a:ext uri="{FF2B5EF4-FFF2-40B4-BE49-F238E27FC236}">
                <a16:creationId xmlns:a16="http://schemas.microsoft.com/office/drawing/2014/main" id="{ABFC3AF6-E412-40FA-B5DF-708FCEC915F8}"/>
              </a:ext>
            </a:extLst>
          </p:cNvPr>
          <p:cNvSpPr>
            <a:spLocks noGrp="1"/>
          </p:cNvSpPr>
          <p:nvPr>
            <p:ph type="sldNum" sz="quarter" idx="12"/>
          </p:nvPr>
        </p:nvSpPr>
        <p:spPr/>
        <p:txBody>
          <a:bodyPr/>
          <a:lstStyle/>
          <a:p>
            <a:fld id="{525A3C56-E491-49B2-93F3-63532DF516BC}" type="slidenum">
              <a:rPr lang="en-US" smtClean="0"/>
              <a:pPr/>
              <a:t>4</a:t>
            </a:fld>
            <a:endParaRPr lang="en-US" dirty="0"/>
          </a:p>
        </p:txBody>
      </p:sp>
    </p:spTree>
    <p:extLst>
      <p:ext uri="{BB962C8B-B14F-4D97-AF65-F5344CB8AC3E}">
        <p14:creationId xmlns:p14="http://schemas.microsoft.com/office/powerpoint/2010/main" val="7836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FB8E-290E-4624-8DD6-74342C2BE420}"/>
              </a:ext>
            </a:extLst>
          </p:cNvPr>
          <p:cNvSpPr>
            <a:spLocks noGrp="1"/>
          </p:cNvSpPr>
          <p:nvPr>
            <p:ph type="title"/>
          </p:nvPr>
        </p:nvSpPr>
        <p:spPr/>
        <p:txBody>
          <a:bodyPr/>
          <a:lstStyle/>
          <a:p>
            <a:r>
              <a:rPr lang="en-US" dirty="0"/>
              <a:t>About this course: Objectives</a:t>
            </a:r>
            <a:endParaRPr lang="en-IN" dirty="0"/>
          </a:p>
        </p:txBody>
      </p:sp>
      <p:sp>
        <p:nvSpPr>
          <p:cNvPr id="3" name="Content Placeholder 2">
            <a:extLst>
              <a:ext uri="{FF2B5EF4-FFF2-40B4-BE49-F238E27FC236}">
                <a16:creationId xmlns:a16="http://schemas.microsoft.com/office/drawing/2014/main" id="{2738F785-5A1E-4A85-AFCA-7844A2D39581}"/>
              </a:ext>
            </a:extLst>
          </p:cNvPr>
          <p:cNvSpPr>
            <a:spLocks noGrp="1"/>
          </p:cNvSpPr>
          <p:nvPr>
            <p:ph sz="quarter" idx="17"/>
          </p:nvPr>
        </p:nvSpPr>
        <p:spPr/>
        <p:txBody>
          <a:bodyPr>
            <a:normAutofit fontScale="92500" lnSpcReduction="10000"/>
          </a:bodyPr>
          <a:lstStyle/>
          <a:p>
            <a:r>
              <a:rPr lang="en-US" b="1" dirty="0"/>
              <a:t>After completing this course, students will be able to:</a:t>
            </a:r>
          </a:p>
          <a:p>
            <a:pPr marL="342900" indent="-342900">
              <a:buFont typeface="Arial" panose="020B0604020202020204" pitchFamily="34" charset="0"/>
              <a:buChar char="•"/>
            </a:pPr>
            <a:r>
              <a:rPr lang="en-US" dirty="0"/>
              <a:t>Describe the Microsoft Web Technologies stack and select an appropriate technology to use to develop any given application.</a:t>
            </a:r>
          </a:p>
          <a:p>
            <a:pPr marL="342900" indent="-342900">
              <a:buFont typeface="Arial" panose="020B0604020202020204" pitchFamily="34" charset="0"/>
              <a:buChar char="•"/>
            </a:pPr>
            <a:r>
              <a:rPr lang="en-US" dirty="0"/>
              <a:t>Design the architecture and implementation of a web application that will meet a set of functional requirements, user interface requirements, and address business models.</a:t>
            </a:r>
          </a:p>
          <a:p>
            <a:pPr marL="342900" indent="-342900">
              <a:buFont typeface="Arial" panose="020B0604020202020204" pitchFamily="34" charset="0"/>
              <a:buChar char="•"/>
            </a:pPr>
            <a:r>
              <a:rPr lang="en-US" dirty="0"/>
              <a:t>Configure the pipeline of ASP.NET Core web applications by using middleware and leverage dependency injection across Model-View-Controller (MVC) applications.</a:t>
            </a:r>
          </a:p>
          <a:p>
            <a:pPr marL="342900" indent="-342900">
              <a:buFont typeface="Arial" panose="020B0604020202020204" pitchFamily="34" charset="0"/>
              <a:buChar char="•"/>
            </a:pPr>
            <a:r>
              <a:rPr lang="en-US" dirty="0"/>
              <a:t>Add controllers to an MVC application to manage user interaction, update models, and select and return views.</a:t>
            </a:r>
          </a:p>
          <a:p>
            <a:pPr marL="342900" indent="-342900">
              <a:buFont typeface="Arial" panose="020B0604020202020204" pitchFamily="34" charset="0"/>
              <a:buChar char="•"/>
            </a:pPr>
            <a:r>
              <a:rPr lang="en-US" dirty="0"/>
              <a:t>Develop a web application that uses the ASP.NET Core routing engine to present friendly URLs and a logical navigation hierarchy to users. </a:t>
            </a:r>
          </a:p>
          <a:p>
            <a:pPr marL="342900" indent="-342900">
              <a:buFont typeface="Arial" panose="020B0604020202020204" pitchFamily="34" charset="0"/>
              <a:buChar char="•"/>
            </a:pPr>
            <a:r>
              <a:rPr lang="en-US" dirty="0"/>
              <a:t>Create views, which display and edit data and interact with models and controllers, in an MVC application.</a:t>
            </a:r>
          </a:p>
          <a:p>
            <a:pPr marL="342900" indent="-342900">
              <a:buFont typeface="Arial" panose="020B0604020202020204" pitchFamily="34" charset="0"/>
              <a:buChar char="•"/>
            </a:pPr>
            <a:r>
              <a:rPr lang="en-US" dirty="0"/>
              <a:t>Create MVC models and write code that implements business logic within model methods, properties, and events.</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60E78D1E-4979-4A39-8C7D-F694CFB52687}"/>
              </a:ext>
            </a:extLst>
          </p:cNvPr>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340971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3A3D-1594-4A0B-AF6B-C6B145E28701}"/>
              </a:ext>
            </a:extLst>
          </p:cNvPr>
          <p:cNvSpPr>
            <a:spLocks noGrp="1"/>
          </p:cNvSpPr>
          <p:nvPr>
            <p:ph type="title"/>
          </p:nvPr>
        </p:nvSpPr>
        <p:spPr/>
        <p:txBody>
          <a:bodyPr/>
          <a:lstStyle/>
          <a:p>
            <a:r>
              <a:rPr lang="en-US" dirty="0"/>
              <a:t>About this course: Objectives, continued</a:t>
            </a:r>
            <a:endParaRPr lang="en-IN" dirty="0"/>
          </a:p>
        </p:txBody>
      </p:sp>
      <p:sp>
        <p:nvSpPr>
          <p:cNvPr id="3" name="Content Placeholder 2">
            <a:extLst>
              <a:ext uri="{FF2B5EF4-FFF2-40B4-BE49-F238E27FC236}">
                <a16:creationId xmlns:a16="http://schemas.microsoft.com/office/drawing/2014/main" id="{B63B78AE-E064-4BF5-990A-B15CB0C7B5BA}"/>
              </a:ext>
            </a:extLst>
          </p:cNvPr>
          <p:cNvSpPr>
            <a:spLocks noGrp="1"/>
          </p:cNvSpPr>
          <p:nvPr>
            <p:ph sz="quarter" idx="17"/>
          </p:nvPr>
        </p:nvSpPr>
        <p:spPr/>
        <p:txBody>
          <a:bodyPr>
            <a:normAutofit/>
          </a:bodyPr>
          <a:lstStyle/>
          <a:p>
            <a:pPr marL="0" indent="0">
              <a:spcBef>
                <a:spcPts val="0"/>
              </a:spcBef>
              <a:spcAft>
                <a:spcPts val="600"/>
              </a:spcAft>
              <a:buNone/>
            </a:pPr>
            <a:r>
              <a:rPr lang="en-US" dirty="0">
                <a:solidFill>
                  <a:schemeClr val="tx2"/>
                </a:solidFill>
                <a:ea typeface="+mj-ea"/>
                <a:cs typeface="+mj-cs"/>
              </a:rPr>
              <a:t>After completing this course, students will be able to:</a:t>
            </a:r>
          </a:p>
          <a:p>
            <a:pPr>
              <a:spcBef>
                <a:spcPts val="0"/>
              </a:spcBef>
              <a:spcAft>
                <a:spcPts val="600"/>
              </a:spcAft>
            </a:pPr>
            <a:endParaRPr lang="en-US" sz="2000" dirty="0"/>
          </a:p>
          <a:p>
            <a:pPr marL="342900" indent="-342900">
              <a:spcBef>
                <a:spcPts val="0"/>
              </a:spcBef>
              <a:spcAft>
                <a:spcPts val="600"/>
              </a:spcAft>
              <a:buFont typeface="Arial" panose="020B0604020202020204" pitchFamily="34" charset="0"/>
              <a:buChar char="•"/>
            </a:pPr>
            <a:r>
              <a:rPr lang="en-US" sz="2000" dirty="0"/>
              <a:t>Connect an ASP.NET Core application to a database by using Entity Framework Core.</a:t>
            </a:r>
          </a:p>
          <a:p>
            <a:pPr marL="342900" indent="-342900">
              <a:spcBef>
                <a:spcPts val="0"/>
              </a:spcBef>
              <a:spcAft>
                <a:spcPts val="600"/>
              </a:spcAft>
              <a:buFont typeface="Arial" panose="020B0604020202020204" pitchFamily="34" charset="0"/>
              <a:buChar char="•"/>
            </a:pPr>
            <a:r>
              <a:rPr lang="en-US" sz="2000" dirty="0"/>
              <a:t>Implement a consistent look and feel across an entire MVC web application.</a:t>
            </a:r>
          </a:p>
          <a:p>
            <a:pPr marL="342900" indent="-342900">
              <a:spcBef>
                <a:spcPts val="0"/>
              </a:spcBef>
              <a:spcAft>
                <a:spcPts val="600"/>
              </a:spcAft>
              <a:buFont typeface="Arial" panose="020B0604020202020204" pitchFamily="34" charset="0"/>
              <a:buChar char="•"/>
            </a:pPr>
            <a:r>
              <a:rPr lang="en-US" sz="2000" dirty="0"/>
              <a:t>Run unit tests and debugging tools against a web application in Visual Studio 2017.</a:t>
            </a:r>
          </a:p>
          <a:p>
            <a:pPr marL="342900" indent="-342900">
              <a:spcBef>
                <a:spcPts val="0"/>
              </a:spcBef>
              <a:spcAft>
                <a:spcPts val="600"/>
              </a:spcAft>
              <a:buFont typeface="Arial" panose="020B0604020202020204" pitchFamily="34" charset="0"/>
              <a:buChar char="•"/>
            </a:pPr>
            <a:r>
              <a:rPr lang="en-US" sz="2000" dirty="0"/>
              <a:t>Write an MVC application that authenticates and authorizes users to access content securely by using Identity.</a:t>
            </a:r>
          </a:p>
          <a:p>
            <a:endParaRPr lang="en-IN" dirty="0"/>
          </a:p>
        </p:txBody>
      </p:sp>
      <p:sp>
        <p:nvSpPr>
          <p:cNvPr id="4" name="Slide Number Placeholder 3">
            <a:extLst>
              <a:ext uri="{FF2B5EF4-FFF2-40B4-BE49-F238E27FC236}">
                <a16:creationId xmlns:a16="http://schemas.microsoft.com/office/drawing/2014/main" id="{D8BF21A2-5232-4D89-81BF-8CA4BF6C4F96}"/>
              </a:ext>
            </a:extLst>
          </p:cNvPr>
          <p:cNvSpPr>
            <a:spLocks noGrp="1"/>
          </p:cNvSpPr>
          <p:nvPr>
            <p:ph type="sldNum" sz="quarter" idx="12"/>
          </p:nvPr>
        </p:nvSpPr>
        <p:spPr/>
        <p:txBody>
          <a:bodyPr/>
          <a:lstStyle/>
          <a:p>
            <a:fld id="{525A3C56-E491-49B2-93F3-63532DF516BC}" type="slidenum">
              <a:rPr lang="en-US" smtClean="0"/>
              <a:pPr/>
              <a:t>6</a:t>
            </a:fld>
            <a:endParaRPr lang="en-US" dirty="0"/>
          </a:p>
        </p:txBody>
      </p:sp>
    </p:spTree>
    <p:extLst>
      <p:ext uri="{BB962C8B-B14F-4D97-AF65-F5344CB8AC3E}">
        <p14:creationId xmlns:p14="http://schemas.microsoft.com/office/powerpoint/2010/main" val="47148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Training Agenda Day wise</a:t>
            </a:r>
            <a:endParaRPr lang="en-IN" dirty="0"/>
          </a:p>
        </p:txBody>
      </p:sp>
      <p:sp>
        <p:nvSpPr>
          <p:cNvPr id="6" name="Content Placeholder 5"/>
          <p:cNvSpPr>
            <a:spLocks noGrp="1"/>
          </p:cNvSpPr>
          <p:nvPr>
            <p:ph sz="quarter" idx="17"/>
          </p:nvPr>
        </p:nvSpPr>
        <p:spPr/>
        <p:txBody>
          <a:bodyPr>
            <a:normAutofit fontScale="92500" lnSpcReduction="10000"/>
          </a:bodyPr>
          <a:lstStyle/>
          <a:p>
            <a:pPr>
              <a:spcBef>
                <a:spcPts val="0"/>
              </a:spcBef>
            </a:pPr>
            <a:r>
              <a:rPr lang="en-US" dirty="0">
                <a:solidFill>
                  <a:srgbClr val="0070C0"/>
                </a:solidFill>
              </a:rPr>
              <a:t>Day – 1</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1 - </a:t>
            </a:r>
            <a:r>
              <a:rPr lang="en-US" sz="2000" dirty="0"/>
              <a:t>Exploring ASP.NET Core MVC</a:t>
            </a:r>
          </a:p>
          <a:p>
            <a:pPr marL="0" indent="0">
              <a:spcBef>
                <a:spcPts val="0"/>
              </a:spcBef>
              <a:buNone/>
            </a:pPr>
            <a:endParaRPr lang="en-US" sz="2000" dirty="0"/>
          </a:p>
          <a:p>
            <a:pPr marL="342900" indent="-342900">
              <a:spcBef>
                <a:spcPts val="0"/>
              </a:spcBef>
              <a:buFont typeface="Arial" panose="020B0604020202020204" pitchFamily="34" charset="0"/>
              <a:buChar char="•"/>
            </a:pPr>
            <a:r>
              <a:rPr lang="en-US" sz="2000" dirty="0"/>
              <a:t>Module Overview </a:t>
            </a:r>
          </a:p>
          <a:p>
            <a:pPr marL="342900" indent="-342900">
              <a:spcBef>
                <a:spcPts val="0"/>
              </a:spcBef>
              <a:buFont typeface="Arial" panose="020B0604020202020204" pitchFamily="34" charset="0"/>
              <a:buChar char="•"/>
            </a:pPr>
            <a:r>
              <a:rPr lang="en-US" sz="2000" dirty="0"/>
              <a:t>Lesson 1: Overview of Microsoft Web Technologies </a:t>
            </a:r>
          </a:p>
          <a:p>
            <a:pPr marL="342900" indent="-342900">
              <a:spcBef>
                <a:spcPts val="0"/>
              </a:spcBef>
              <a:buFont typeface="Arial" panose="020B0604020202020204" pitchFamily="34" charset="0"/>
              <a:buChar char="•"/>
            </a:pPr>
            <a:r>
              <a:rPr lang="en-US" sz="2000" dirty="0"/>
              <a:t>Lesson 2: Overview of ASP.NET 4.x </a:t>
            </a:r>
          </a:p>
          <a:p>
            <a:pPr marL="342900" indent="-342900">
              <a:spcBef>
                <a:spcPts val="0"/>
              </a:spcBef>
              <a:buFont typeface="Arial" panose="020B0604020202020204" pitchFamily="34" charset="0"/>
              <a:buChar char="•"/>
            </a:pPr>
            <a:r>
              <a:rPr lang="en-US" sz="2000" dirty="0"/>
              <a:t>Lesson 3: Introduction to ASP.NET Core MVC</a:t>
            </a:r>
          </a:p>
          <a:p>
            <a:pPr marL="342900" indent="-342900">
              <a:spcBef>
                <a:spcPts val="0"/>
              </a:spcBef>
              <a:buFont typeface="Arial" panose="020B0604020202020204" pitchFamily="34" charset="0"/>
              <a:buChar char="•"/>
            </a:pPr>
            <a:r>
              <a:rPr lang="en-US" sz="2000" dirty="0"/>
              <a:t>Lab: Exploring ASP.NET Core MVC</a:t>
            </a:r>
          </a:p>
          <a:p>
            <a:pPr marL="0" indent="0">
              <a:spcBef>
                <a:spcPts val="0"/>
              </a:spcBef>
              <a:buNone/>
            </a:pPr>
            <a:endParaRPr lang="en-CA" sz="2000" dirty="0">
              <a:solidFill>
                <a:srgbClr val="0070C0"/>
              </a:solidFill>
            </a:endParaRPr>
          </a:p>
          <a:p>
            <a:pPr marL="0" indent="0">
              <a:spcBef>
                <a:spcPts val="0"/>
              </a:spcBef>
              <a:buNone/>
            </a:pPr>
            <a:r>
              <a:rPr lang="en-CA" dirty="0">
                <a:solidFill>
                  <a:srgbClr val="0070C0"/>
                </a:solidFill>
              </a:rPr>
              <a:t>Day – 2</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2 - </a:t>
            </a:r>
            <a:r>
              <a:rPr lang="en-US" sz="2000" dirty="0"/>
              <a:t>Configure Middleware and Services in ASP.NET Core</a:t>
            </a:r>
          </a:p>
          <a:p>
            <a:pPr marL="0" indent="0">
              <a:spcBef>
                <a:spcPts val="0"/>
              </a:spcBef>
              <a:buNone/>
            </a:pPr>
            <a:endParaRPr lang="en-US" sz="2000" dirty="0"/>
          </a:p>
          <a:p>
            <a:pPr marL="342900" indent="-342900">
              <a:spcBef>
                <a:spcPts val="0"/>
              </a:spcBef>
              <a:buFont typeface="Arial" panose="020B0604020202020204" pitchFamily="34" charset="0"/>
              <a:buChar char="•"/>
            </a:pPr>
            <a:r>
              <a:rPr lang="en-US" sz="2000" dirty="0"/>
              <a:t>Module Overview</a:t>
            </a:r>
          </a:p>
          <a:p>
            <a:pPr marL="342900" indent="-342900">
              <a:spcBef>
                <a:spcPts val="0"/>
              </a:spcBef>
              <a:buFont typeface="Arial" panose="020B0604020202020204" pitchFamily="34" charset="0"/>
              <a:buChar char="•"/>
            </a:pPr>
            <a:r>
              <a:rPr lang="en-US" sz="2000" dirty="0"/>
              <a:t>Lesson 1: Configuring Middleware</a:t>
            </a:r>
          </a:p>
          <a:p>
            <a:pPr marL="342900" indent="-342900">
              <a:spcBef>
                <a:spcPts val="0"/>
              </a:spcBef>
              <a:buFont typeface="Arial" panose="020B0604020202020204" pitchFamily="34" charset="0"/>
              <a:buChar char="•"/>
            </a:pPr>
            <a:r>
              <a:rPr lang="en-US" sz="2000" dirty="0"/>
              <a:t>Lesson 2: Configuring Services </a:t>
            </a:r>
          </a:p>
          <a:p>
            <a:pPr marL="342900" indent="-342900">
              <a:spcBef>
                <a:spcPts val="0"/>
              </a:spcBef>
              <a:buFont typeface="Arial" panose="020B0604020202020204" pitchFamily="34" charset="0"/>
              <a:buChar char="•"/>
            </a:pPr>
            <a:r>
              <a:rPr lang="en-US" sz="2000" dirty="0"/>
              <a:t>Lab: Configuring Middleware and Services in ASP.NET Core</a:t>
            </a:r>
          </a:p>
          <a:p>
            <a:pPr marL="0" indent="0">
              <a:spcBef>
                <a:spcPts val="0"/>
              </a:spcBef>
              <a:buNone/>
            </a:pPr>
            <a:endParaRPr lang="en-CA" sz="2000" dirty="0">
              <a:solidFill>
                <a:srgbClr val="0070C0"/>
              </a:solidFill>
            </a:endParaRPr>
          </a:p>
          <a:p>
            <a:pPr marL="0" indent="0">
              <a:spcBef>
                <a:spcPts val="0"/>
              </a:spcBef>
              <a:buNone/>
            </a:pPr>
            <a:endParaRPr lang="en-US" sz="2000" dirty="0"/>
          </a:p>
          <a:p>
            <a:pPr marL="0" indent="0">
              <a:spcBef>
                <a:spcPts val="0"/>
              </a:spcBef>
              <a:buNone/>
            </a:pPr>
            <a:endParaRPr lang="en-US" sz="2000" dirty="0"/>
          </a:p>
          <a:p>
            <a:pPr marL="0" indent="0">
              <a:spcBef>
                <a:spcPts val="0"/>
              </a:spcBef>
              <a:buNone/>
            </a:pPr>
            <a:endParaRPr lang="en-CA" sz="2000" dirty="0">
              <a:solidFill>
                <a:srgbClr val="0070C0"/>
              </a:solidFill>
            </a:endParaRPr>
          </a:p>
          <a:p>
            <a:pPr lvl="1"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7</a:t>
            </a:fld>
            <a:endParaRPr lang="en-US" dirty="0"/>
          </a:p>
        </p:txBody>
      </p:sp>
    </p:spTree>
    <p:extLst>
      <p:ext uri="{BB962C8B-B14F-4D97-AF65-F5344CB8AC3E}">
        <p14:creationId xmlns:p14="http://schemas.microsoft.com/office/powerpoint/2010/main" val="280902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5B50-1093-489F-9B12-ECEE34701117}"/>
              </a:ext>
            </a:extLst>
          </p:cNvPr>
          <p:cNvSpPr>
            <a:spLocks noGrp="1"/>
          </p:cNvSpPr>
          <p:nvPr>
            <p:ph type="title"/>
          </p:nvPr>
        </p:nvSpPr>
        <p:spPr/>
        <p:txBody>
          <a:bodyPr/>
          <a:lstStyle/>
          <a:p>
            <a:r>
              <a:rPr lang="en-US" dirty="0"/>
              <a:t>Training Agenda Day wise</a:t>
            </a:r>
            <a:endParaRPr lang="en-IN" dirty="0"/>
          </a:p>
        </p:txBody>
      </p:sp>
      <p:sp>
        <p:nvSpPr>
          <p:cNvPr id="3" name="Content Placeholder 2">
            <a:extLst>
              <a:ext uri="{FF2B5EF4-FFF2-40B4-BE49-F238E27FC236}">
                <a16:creationId xmlns:a16="http://schemas.microsoft.com/office/drawing/2014/main" id="{49AD615F-A98A-4E02-AC77-E5E1120D0959}"/>
              </a:ext>
            </a:extLst>
          </p:cNvPr>
          <p:cNvSpPr>
            <a:spLocks noGrp="1"/>
          </p:cNvSpPr>
          <p:nvPr>
            <p:ph sz="quarter" idx="17"/>
          </p:nvPr>
        </p:nvSpPr>
        <p:spPr/>
        <p:txBody>
          <a:bodyPr>
            <a:normAutofit/>
          </a:bodyPr>
          <a:lstStyle/>
          <a:p>
            <a:pPr>
              <a:spcBef>
                <a:spcPts val="0"/>
              </a:spcBef>
            </a:pPr>
            <a:r>
              <a:rPr lang="en-CA" dirty="0">
                <a:solidFill>
                  <a:srgbClr val="0070C0"/>
                </a:solidFill>
              </a:rPr>
              <a:t>Day - 3</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r>
              <a:rPr lang="en-CA" dirty="0">
                <a:solidFill>
                  <a:srgbClr val="0070C0"/>
                </a:solidFill>
              </a:rPr>
              <a:t> - </a:t>
            </a:r>
            <a:r>
              <a:rPr lang="en-US" sz="2000" dirty="0"/>
              <a:t>Developing Controllers and Views</a:t>
            </a:r>
          </a:p>
          <a:p>
            <a:pPr marL="342900" indent="-342900">
              <a:spcBef>
                <a:spcPts val="0"/>
              </a:spcBef>
              <a:buFont typeface="Arial" panose="020B0604020202020204" pitchFamily="34" charset="0"/>
              <a:buChar char="•"/>
            </a:pPr>
            <a:r>
              <a:rPr lang="en-US" sz="2000" dirty="0"/>
              <a:t>Module Overview 03-1</a:t>
            </a:r>
          </a:p>
          <a:p>
            <a:pPr marL="342900" indent="-342900">
              <a:spcBef>
                <a:spcPts val="0"/>
              </a:spcBef>
              <a:buFont typeface="Arial" panose="020B0604020202020204" pitchFamily="34" charset="0"/>
              <a:buChar char="•"/>
            </a:pPr>
            <a:r>
              <a:rPr lang="en-US" sz="2000" dirty="0"/>
              <a:t>Lesson 1: Configuring Middleware </a:t>
            </a:r>
          </a:p>
          <a:p>
            <a:pPr marL="342900" indent="-342900">
              <a:spcBef>
                <a:spcPts val="0"/>
              </a:spcBef>
              <a:buFont typeface="Arial" panose="020B0604020202020204" pitchFamily="34" charset="0"/>
              <a:buChar char="•"/>
            </a:pPr>
            <a:r>
              <a:rPr lang="en-US" sz="2000" dirty="0"/>
              <a:t>Lesson 2: Configuring Services </a:t>
            </a:r>
          </a:p>
          <a:p>
            <a:pPr marL="342900" indent="-342900">
              <a:spcBef>
                <a:spcPts val="0"/>
              </a:spcBef>
              <a:buFont typeface="Arial" panose="020B0604020202020204" pitchFamily="34" charset="0"/>
              <a:buChar char="•"/>
            </a:pPr>
            <a:r>
              <a:rPr lang="en-US" sz="2000" dirty="0"/>
              <a:t>Lab: Configuring Middleware and Services in ASP.NET Core </a:t>
            </a:r>
          </a:p>
          <a:p>
            <a:pPr marL="0" indent="0">
              <a:spcBef>
                <a:spcPts val="0"/>
              </a:spcBef>
              <a:buNone/>
            </a:pPr>
            <a:endParaRPr lang="en-US" dirty="0"/>
          </a:p>
          <a:p>
            <a:pPr marL="0" indent="0">
              <a:spcBef>
                <a:spcPts val="0"/>
              </a:spcBef>
              <a:buNone/>
            </a:pPr>
            <a:r>
              <a:rPr lang="en-US" sz="2000" dirty="0">
                <a:solidFill>
                  <a:srgbClr val="0070C0"/>
                </a:solidFill>
              </a:rPr>
              <a:t>Day - 4 </a:t>
            </a:r>
          </a:p>
          <a:p>
            <a:pPr marL="0" indent="0">
              <a:spcBef>
                <a:spcPts val="0"/>
              </a:spcBef>
              <a:buNone/>
            </a:pPr>
            <a:endParaRPr lang="en-US" sz="2000" dirty="0">
              <a:solidFill>
                <a:srgbClr val="0070C0"/>
              </a:solidFill>
            </a:endParaRPr>
          </a:p>
          <a:p>
            <a:pPr marL="0" indent="0">
              <a:spcBef>
                <a:spcPts val="0"/>
              </a:spcBef>
              <a:buNone/>
            </a:pPr>
            <a:r>
              <a:rPr lang="en-CA" sz="2000" dirty="0">
                <a:solidFill>
                  <a:srgbClr val="0070C0"/>
                </a:solidFill>
              </a:rPr>
              <a:t>Module 4 - </a:t>
            </a:r>
            <a:r>
              <a:rPr lang="en-US" sz="2000" dirty="0"/>
              <a:t>Using Entity Framework Core in ASP.NET Core</a:t>
            </a:r>
          </a:p>
          <a:p>
            <a:pPr marL="342900" indent="-342900">
              <a:spcBef>
                <a:spcPts val="0"/>
              </a:spcBef>
              <a:buFont typeface="Arial" panose="020B0604020202020204" pitchFamily="34" charset="0"/>
              <a:buChar char="•"/>
            </a:pPr>
            <a:r>
              <a:rPr lang="en-US" sz="2000" dirty="0"/>
              <a:t>Lesson 1: Introduction to Entity Framework Core </a:t>
            </a:r>
          </a:p>
          <a:p>
            <a:pPr marL="342900" indent="-342900">
              <a:spcBef>
                <a:spcPts val="0"/>
              </a:spcBef>
              <a:buFont typeface="Arial" panose="020B0604020202020204" pitchFamily="34" charset="0"/>
              <a:buChar char="•"/>
            </a:pPr>
            <a:r>
              <a:rPr lang="en-US" sz="2000" dirty="0"/>
              <a:t>Lesson 2: Working with Entity Framework Core </a:t>
            </a:r>
          </a:p>
          <a:p>
            <a:pPr marL="342900" indent="-342900">
              <a:spcBef>
                <a:spcPts val="0"/>
              </a:spcBef>
              <a:buFont typeface="Arial" panose="020B0604020202020204" pitchFamily="34" charset="0"/>
              <a:buChar char="•"/>
            </a:pPr>
            <a:r>
              <a:rPr lang="en-US" sz="2000" dirty="0"/>
              <a:t>Lesson 3: Using Entity Framework Core to Connect to Microsoft SQL Server </a:t>
            </a:r>
          </a:p>
          <a:p>
            <a:pPr marL="342900" indent="-342900">
              <a:spcBef>
                <a:spcPts val="0"/>
              </a:spcBef>
              <a:buFont typeface="Arial" panose="020B0604020202020204" pitchFamily="34" charset="0"/>
              <a:buChar char="•"/>
            </a:pPr>
            <a:r>
              <a:rPr lang="en-US" sz="2000" dirty="0"/>
              <a:t>Lab: Using Entity Framework Core in ASP.NET Core</a:t>
            </a:r>
          </a:p>
          <a:p>
            <a:pPr marL="0" indent="0">
              <a:spcBef>
                <a:spcPts val="0"/>
              </a:spcBef>
              <a:buNone/>
            </a:pPr>
            <a:endParaRPr lang="en-US" dirty="0"/>
          </a:p>
          <a:p>
            <a:endParaRPr lang="en-IN" dirty="0"/>
          </a:p>
        </p:txBody>
      </p:sp>
      <p:sp>
        <p:nvSpPr>
          <p:cNvPr id="4" name="Slide Number Placeholder 3">
            <a:extLst>
              <a:ext uri="{FF2B5EF4-FFF2-40B4-BE49-F238E27FC236}">
                <a16:creationId xmlns:a16="http://schemas.microsoft.com/office/drawing/2014/main" id="{0A0FA143-459A-48F3-BF00-51C0473A570B}"/>
              </a:ext>
            </a:extLst>
          </p:cNvPr>
          <p:cNvSpPr>
            <a:spLocks noGrp="1"/>
          </p:cNvSpPr>
          <p:nvPr>
            <p:ph type="sldNum" sz="quarter" idx="12"/>
          </p:nvPr>
        </p:nvSpPr>
        <p:spPr/>
        <p:txBody>
          <a:bodyPr/>
          <a:lstStyle/>
          <a:p>
            <a:fld id="{525A3C56-E491-49B2-93F3-63532DF516BC}" type="slidenum">
              <a:rPr lang="en-US" smtClean="0"/>
              <a:pPr/>
              <a:t>8</a:t>
            </a:fld>
            <a:endParaRPr lang="en-US" dirty="0"/>
          </a:p>
        </p:txBody>
      </p:sp>
    </p:spTree>
    <p:extLst>
      <p:ext uri="{BB962C8B-B14F-4D97-AF65-F5344CB8AC3E}">
        <p14:creationId xmlns:p14="http://schemas.microsoft.com/office/powerpoint/2010/main" val="355575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F9AC-826C-43A2-9B4C-CB53B64EBD5C}"/>
              </a:ext>
            </a:extLst>
          </p:cNvPr>
          <p:cNvSpPr>
            <a:spLocks noGrp="1"/>
          </p:cNvSpPr>
          <p:nvPr>
            <p:ph type="title"/>
          </p:nvPr>
        </p:nvSpPr>
        <p:spPr/>
        <p:txBody>
          <a:bodyPr/>
          <a:lstStyle/>
          <a:p>
            <a:r>
              <a:rPr lang="en-US" dirty="0"/>
              <a:t>Training Agenda Day wise</a:t>
            </a:r>
            <a:endParaRPr lang="en-IN" dirty="0"/>
          </a:p>
        </p:txBody>
      </p:sp>
      <p:sp>
        <p:nvSpPr>
          <p:cNvPr id="3" name="Content Placeholder 2">
            <a:extLst>
              <a:ext uri="{FF2B5EF4-FFF2-40B4-BE49-F238E27FC236}">
                <a16:creationId xmlns:a16="http://schemas.microsoft.com/office/drawing/2014/main" id="{D195193B-826B-4797-AFAF-AAF035EE4B6A}"/>
              </a:ext>
            </a:extLst>
          </p:cNvPr>
          <p:cNvSpPr>
            <a:spLocks noGrp="1"/>
          </p:cNvSpPr>
          <p:nvPr>
            <p:ph sz="quarter" idx="17"/>
          </p:nvPr>
        </p:nvSpPr>
        <p:spPr/>
        <p:txBody>
          <a:bodyPr/>
          <a:lstStyle/>
          <a:p>
            <a:pPr marL="0" indent="0">
              <a:spcBef>
                <a:spcPts val="0"/>
              </a:spcBef>
              <a:buNone/>
            </a:pPr>
            <a:r>
              <a:rPr lang="en-US" dirty="0">
                <a:solidFill>
                  <a:srgbClr val="0070C0"/>
                </a:solidFill>
              </a:rPr>
              <a:t>Day – 5 </a:t>
            </a:r>
          </a:p>
          <a:p>
            <a:pPr marL="0" indent="0">
              <a:spcBef>
                <a:spcPts val="0"/>
              </a:spcBef>
              <a:buNone/>
            </a:pPr>
            <a:endParaRPr lang="en-US" dirty="0">
              <a:solidFill>
                <a:srgbClr val="0070C0"/>
              </a:solidFill>
            </a:endParaRPr>
          </a:p>
          <a:p>
            <a:pPr marL="0" indent="0">
              <a:spcBef>
                <a:spcPts val="0"/>
              </a:spcBef>
              <a:buNone/>
            </a:pPr>
            <a:r>
              <a:rPr lang="en-CA" sz="2000" dirty="0">
                <a:solidFill>
                  <a:srgbClr val="0070C0"/>
                </a:solidFill>
              </a:rPr>
              <a:t>Module 5 </a:t>
            </a:r>
            <a:r>
              <a:rPr lang="en-US" sz="2000" dirty="0"/>
              <a:t>Implementing Web APIs</a:t>
            </a:r>
          </a:p>
          <a:p>
            <a:pPr marL="342900" indent="-342900">
              <a:spcBef>
                <a:spcPts val="0"/>
              </a:spcBef>
              <a:buFont typeface="Arial" panose="020B0604020202020204" pitchFamily="34" charset="0"/>
              <a:buChar char="•"/>
            </a:pPr>
            <a:r>
              <a:rPr lang="en-US" sz="2000" dirty="0"/>
              <a:t>Module Overview 13-1</a:t>
            </a:r>
          </a:p>
          <a:p>
            <a:pPr marL="342900" indent="-342900">
              <a:spcBef>
                <a:spcPts val="0"/>
              </a:spcBef>
              <a:buFont typeface="Arial" panose="020B0604020202020204" pitchFamily="34" charset="0"/>
              <a:buChar char="•"/>
            </a:pPr>
            <a:r>
              <a:rPr lang="en-US" sz="2000" dirty="0"/>
              <a:t>Lesson 1: Introducing Web APIs </a:t>
            </a:r>
          </a:p>
          <a:p>
            <a:pPr marL="342900" indent="-342900">
              <a:spcBef>
                <a:spcPts val="0"/>
              </a:spcBef>
              <a:buFont typeface="Arial" panose="020B0604020202020204" pitchFamily="34" charset="0"/>
              <a:buChar char="•"/>
            </a:pPr>
            <a:r>
              <a:rPr lang="en-US" sz="2000" dirty="0"/>
              <a:t>Lesson 2: Developing a Web API </a:t>
            </a:r>
          </a:p>
          <a:p>
            <a:pPr marL="342900" indent="-342900">
              <a:spcBef>
                <a:spcPts val="0"/>
              </a:spcBef>
              <a:buFont typeface="Arial" panose="020B0604020202020204" pitchFamily="34" charset="0"/>
              <a:buChar char="•"/>
            </a:pPr>
            <a:r>
              <a:rPr lang="en-US" sz="2000" dirty="0"/>
              <a:t>Lesson 3: Calling a Web API </a:t>
            </a:r>
          </a:p>
          <a:p>
            <a:pPr marL="342900" indent="-342900">
              <a:spcBef>
                <a:spcPts val="0"/>
              </a:spcBef>
              <a:buFont typeface="Arial" panose="020B0604020202020204" pitchFamily="34" charset="0"/>
              <a:buChar char="•"/>
            </a:pPr>
            <a:r>
              <a:rPr lang="en-US" sz="2000" dirty="0"/>
              <a:t>Lab: Implementing Web APIs </a:t>
            </a:r>
          </a:p>
          <a:p>
            <a:endParaRPr lang="en-IN" dirty="0"/>
          </a:p>
        </p:txBody>
      </p:sp>
      <p:sp>
        <p:nvSpPr>
          <p:cNvPr id="4" name="Slide Number Placeholder 3">
            <a:extLst>
              <a:ext uri="{FF2B5EF4-FFF2-40B4-BE49-F238E27FC236}">
                <a16:creationId xmlns:a16="http://schemas.microsoft.com/office/drawing/2014/main" id="{04C9C923-6C87-46E3-B483-34EBB90922BF}"/>
              </a:ext>
            </a:extLst>
          </p:cNvPr>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4013175909"/>
      </p:ext>
    </p:extLst>
  </p:cSld>
  <p:clrMapOvr>
    <a:masterClrMapping/>
  </p:clrMapOvr>
</p:sld>
</file>

<file path=ppt/theme/theme1.xml><?xml version="1.0" encoding="utf-8"?>
<a:theme xmlns:a="http://schemas.openxmlformats.org/drawingml/2006/main" name="CGI Onscreen Template - Ice v17">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2" ma:contentTypeDescription="Create a new document." ma:contentTypeScope="" ma:versionID="932543ea927b72e086287f4d6b3ada9b">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c4e0bb6a8f3c457cd45f9ca23030de3a"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s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SMeta2010Field xmlns="http://schemas.microsoft.com/sharepoint/v3">e3756241-2df6-41de-be5e-75b6e6bb08f6;2012-09-21 22:00:55;PENDINGCLASSIFICATION;False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c79d12643ffc4d60ab657aaa1718cc32>
    <p43f7bb208e443c9b50eb304fe6606a3 xmlns="d95a5b16-1b8d-4c7c-9ebf-89c0983b6970">
      <Terms xmlns="http://schemas.microsoft.com/office/infopath/2007/PartnerControls"/>
    </p43f7bb208e443c9b50eb304fe6606a3>
    <TaxCatchAll xmlns="d95a5b16-1b8d-4c7c-9ebf-89c0983b6970"/>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Props1.xml><?xml version="1.0" encoding="utf-8"?>
<ds:datastoreItem xmlns:ds="http://schemas.openxmlformats.org/officeDocument/2006/customXml" ds:itemID="{6F2C6FE6-5625-438C-ACCA-347FE9C06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4.xml><?xml version="1.0" encoding="utf-8"?>
<ds:datastoreItem xmlns:ds="http://schemas.openxmlformats.org/officeDocument/2006/customXml" ds:itemID="{2F4C4F6A-F6A5-45C8-BAAA-52FB70E387C7}">
  <ds:schemaRefs>
    <ds:schemaRef ds:uri="http://schemas.microsoft.com/office/2006/metadata/properties"/>
    <ds:schemaRef ds:uri="http://schemas.microsoft.com/sharepoint/v3"/>
    <ds:schemaRef ds:uri="d95a5b16-1b8d-4c7c-9ebf-89c0983b6970"/>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CGI Onscreen Template - Ice v17</Template>
  <TotalTime>0</TotalTime>
  <Words>935</Words>
  <Application>Microsoft Office PowerPoint</Application>
  <PresentationFormat>On-screen Show (4:3)</PresentationFormat>
  <Paragraphs>119</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Verdana</vt:lpstr>
      <vt:lpstr>CGI Onscreen Template - Ice v17</vt:lpstr>
      <vt:lpstr>Developing ASP.NET Core MVC Web Applications</vt:lpstr>
      <vt:lpstr>Trainer Profile</vt:lpstr>
      <vt:lpstr>About this course: Audience </vt:lpstr>
      <vt:lpstr>About this course: Prerequisites</vt:lpstr>
      <vt:lpstr>About this course: Objectives</vt:lpstr>
      <vt:lpstr>About this course: Objectives, continued</vt:lpstr>
      <vt:lpstr>Training Agenda Day wise</vt:lpstr>
      <vt:lpstr>Training Agenda Day wise</vt:lpstr>
      <vt:lpstr>Training Agenda Day wise</vt:lpstr>
      <vt:lpstr> Objectives - Module 1 - Exploring ASP.NET Core MVC </vt:lpstr>
      <vt:lpstr>Start with the training</vt:lpstr>
      <vt:lpstr>PowerPoint Presentation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karen.sellers</dc:creator>
  <cp:lastModifiedBy>Mansi Gandhi (MGAN)</cp:lastModifiedBy>
  <cp:revision>310</cp:revision>
  <cp:lastPrinted>2017-07-24T02:37:22Z</cp:lastPrinted>
  <dcterms:created xsi:type="dcterms:W3CDTF">2012-12-22T14:27:28Z</dcterms:created>
  <dcterms:modified xsi:type="dcterms:W3CDTF">2021-10-18T07:53:33Z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ies>
</file>