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1F497D"/>
                </a:solidFill>
              </a:defRPr>
            </a:pPr>
            <a:r>
              <a:t>Exploratory Data Analysis (EDA) for Real Estate Pricing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 i="1"/>
            </a:pPr>
            <a:r>
              <a:t>Unveiling the Dynamics of House Valuation in a Dynamic Market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Market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>
              <a:defRPr sz="2000"/>
            </a:pPr>
            <a:r>
              <a:t>Sale prices show patterns based on month of sale</a:t>
            </a:r>
          </a:p>
          <a:p>
            <a:pPr>
              <a:defRPr sz="2000"/>
            </a:pPr>
            <a:r>
              <a:t>Certain months show consistently higher prices</a:t>
            </a:r>
          </a:p>
          <a:p>
            <a:pPr>
              <a:defRPr sz="2000"/>
            </a:pPr>
            <a:r>
              <a:t>Normal sales vs. abnormal conditions show distinct pricing patterns</a:t>
            </a:r>
          </a:p>
          <a:p>
            <a:pPr>
              <a:defRPr sz="2000"/>
            </a:pPr>
            <a:r>
              <a:t>Understanding seasonal variations can optimize listing timing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price_trend_by_mont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600200"/>
            <a:ext cx="4038600" cy="20193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Impact of Amenities</a:t>
            </a:r>
          </a:p>
        </p:txBody>
      </p:sp>
      <p:pic>
        <p:nvPicPr>
          <p:cNvPr id="3" name="Picture 2" descr="amenities_impac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28800"/>
            <a:ext cx="64008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4864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i="1" sz="1800"/>
            </a:pPr>
            <a:r>
              <a:t>Presence of garage, fireplace, and other amenities adds significant value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Market Segmentation</a:t>
            </a:r>
          </a:p>
        </p:txBody>
      </p:sp>
      <p:pic>
        <p:nvPicPr>
          <p:cNvPr id="3" name="Picture 2" descr="clusters_visualiz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28800"/>
            <a:ext cx="6400800" cy="4267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4864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i="1" sz="1800"/>
            </a:pPr>
            <a:r>
              <a:t>Cluster analysis identified four distinct property segments in the market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Market Segments Identified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Luxury Segment: $331,635 avg. price, newer homes (34 yrs), high quality (8.1/10)</a:t>
            </a:r>
          </a:p>
          <a:p>
            <a:pPr>
              <a:defRPr sz="2400"/>
            </a:pPr>
            <a:r>
              <a:t>Mid-Range Modern: $207,966 avg. price, newer homes (28 yrs), good quality (6.9/10)</a:t>
            </a:r>
          </a:p>
          <a:p>
            <a:pPr>
              <a:defRPr sz="2400"/>
            </a:pPr>
            <a:r>
              <a:t>Mid-Range Older: $160,782 avg. price, older homes (83 yrs), average quality (5.7/10)</a:t>
            </a:r>
          </a:p>
          <a:p>
            <a:pPr>
              <a:defRPr sz="2400"/>
            </a:pPr>
            <a:r>
              <a:t>Economy Segment: $121,201 avg. price, older homes (69 yrs), basic quality (5.0/10)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1F497D"/>
                </a:solidFill>
              </a:defRPr>
            </a:pPr>
            <a:r>
              <a:t>Recommendations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Strategic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Develop a multi-factor pricing model weighing quality, size, location, and age</a:t>
            </a:r>
          </a:p>
          <a:p>
            <a:pPr>
              <a:defRPr sz="2400"/>
            </a:pPr>
            <a:r>
              <a:t>Target properties in growing neighborhoods with renovation potential</a:t>
            </a:r>
          </a:p>
          <a:p>
            <a:pPr>
              <a:defRPr sz="2400"/>
            </a:pPr>
            <a:r>
              <a:t>Prioritize bathroom additions and quality improvements for maximum ROI</a:t>
            </a:r>
          </a:p>
          <a:p>
            <a:pPr>
              <a:defRPr sz="2400"/>
            </a:pPr>
            <a:r>
              <a:t>Consider seasonal trends when listing properties</a:t>
            </a:r>
          </a:p>
          <a:p>
            <a:pPr>
              <a:defRPr sz="2400"/>
            </a:pPr>
            <a:r>
              <a:t>Tailor marketing approaches based on the four identified property clusters</a:t>
            </a:r>
          </a:p>
          <a:p>
            <a:pPr>
              <a:defRPr sz="2400"/>
            </a:pPr>
            <a:r>
              <a:t>Use price per square foot by neighborhood as benchmark for competitive pricing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Overall quality and size are the strongest price determinants</a:t>
            </a:r>
          </a:p>
          <a:p>
            <a:pPr>
              <a:defRPr sz="2400"/>
            </a:pPr>
            <a:r>
              <a:t>Location significantly impacts property valuation</a:t>
            </a:r>
          </a:p>
          <a:p>
            <a:pPr>
              <a:defRPr sz="2400"/>
            </a:pPr>
            <a:r>
              <a:t>Property age negatively affects price but can be offset by renovations</a:t>
            </a:r>
          </a:p>
          <a:p>
            <a:pPr>
              <a:defRPr sz="2400"/>
            </a:pPr>
            <a:r>
              <a:t>Market segmentation reveals distinct pricing strategies for different property types</a:t>
            </a:r>
          </a:p>
          <a:p>
            <a:pPr>
              <a:defRPr sz="2400"/>
            </a:pPr>
            <a:r>
              <a:t>Data-driven approach enables optimized pricing and investment decisions</a:t>
            </a:r>
          </a:p>
          <a:p>
            <a:pPr>
              <a:defRPr sz="2400"/>
            </a:pPr>
            <a:r>
              <a:t>Continued analysis can further refine pricing strategies and market positioning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5400" b="1">
                <a:solidFill>
                  <a:srgbClr val="1F497D"/>
                </a:solidFill>
              </a:defRPr>
            </a:pPr>
            <a:r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3200" i="1"/>
            </a:pPr>
            <a:r>
              <a:t>Questions &amp; Discussion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Analysis of 1,460 properties with 81 features</a:t>
            </a:r>
          </a:p>
          <a:p>
            <a:pPr>
              <a:defRPr sz="2400"/>
            </a:pPr>
            <a:r>
              <a:t>Objective: Identify factors influencing house prices</a:t>
            </a:r>
          </a:p>
          <a:p>
            <a:pPr>
              <a:defRPr sz="2400"/>
            </a:pPr>
            <a:r>
              <a:t>Enable informed decision-making for pricing strategy</a:t>
            </a:r>
          </a:p>
          <a:p>
            <a:pPr>
              <a:defRPr sz="2400"/>
            </a:pPr>
            <a:r>
              <a:t>Uncover patterns and trends in the real estate market</a:t>
            </a:r>
          </a:p>
          <a:p>
            <a:pPr>
              <a:defRPr sz="2400"/>
            </a:pPr>
            <a:r>
              <a:t>Provide actionable insights for business opportunities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Data Cleaning: Handled missing values and outliers</a:t>
            </a:r>
          </a:p>
          <a:p>
            <a:pPr>
              <a:defRPr sz="2400"/>
            </a:pPr>
            <a:r>
              <a:t>Feature Engineering: Created new metrics (e.g., price per sq ft)</a:t>
            </a:r>
          </a:p>
          <a:p>
            <a:pPr>
              <a:defRPr sz="2400"/>
            </a:pPr>
            <a:r>
              <a:t>Univariate Analysis: Distribution of individual variables</a:t>
            </a:r>
          </a:p>
          <a:p>
            <a:pPr>
              <a:defRPr sz="2400"/>
            </a:pPr>
            <a:r>
              <a:t>Multivariate Analysis: Relationships between variables</a:t>
            </a:r>
          </a:p>
          <a:p>
            <a:pPr>
              <a:defRPr sz="2400"/>
            </a:pPr>
            <a:r>
              <a:t>Statistical Modeling: Correlation analysis and clustering</a:t>
            </a:r>
          </a:p>
          <a:p>
            <a:pPr>
              <a:defRPr sz="2400"/>
            </a:pPr>
            <a:r>
              <a:t>Visualization: Charts and graphs for pattern identification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1F497D"/>
                </a:solidFill>
              </a:defRPr>
            </a:pPr>
            <a:r>
              <a:t>Key Findings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Primary Price Determinants</a:t>
            </a:r>
          </a:p>
        </p:txBody>
      </p:sp>
      <p:pic>
        <p:nvPicPr>
          <p:cNvPr id="3" name="Picture 2" descr="correlation_matri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28800"/>
            <a:ext cx="6400800" cy="5334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4864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i="1" sz="1800"/>
            </a:pPr>
            <a:r>
              <a:t>Correlation matrix showing the strongest factors influencing house prices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Size Impact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>
              <a:defRPr sz="2000"/>
            </a:pPr>
            <a:r>
              <a:t>Strong positive correlation between living area and price (0.71)</a:t>
            </a:r>
          </a:p>
          <a:p>
            <a:pPr>
              <a:defRPr sz="2000"/>
            </a:pPr>
            <a:r>
              <a:t>Each additional bathroom adds significant value</a:t>
            </a:r>
          </a:p>
          <a:p>
            <a:pPr>
              <a:defRPr sz="2000"/>
            </a:pPr>
            <a:r>
              <a:t>Bedrooms show positive but weaker correlation (0.17)</a:t>
            </a:r>
          </a:p>
          <a:p>
            <a:pPr>
              <a:defRPr sz="2000"/>
            </a:pPr>
            <a:r>
              <a:t>Total square footage is the second strongest predictor (0.78)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key_features_vs_sale_pri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600200"/>
            <a:ext cx="4038600" cy="6731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Quality and Condition Impact</a:t>
            </a:r>
          </a:p>
        </p:txBody>
      </p:sp>
      <p:pic>
        <p:nvPicPr>
          <p:cNvPr id="3" name="Picture 2" descr="quality_vs_pri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28800"/>
            <a:ext cx="6400800" cy="4267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4864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i="1" sz="1800"/>
            </a:pPr>
            <a:r>
              <a:t>Overall quality is the strongest single predictor of price (0.79 correlation)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Location Analysis</a:t>
            </a:r>
          </a:p>
        </p:txBody>
      </p:sp>
      <p:pic>
        <p:nvPicPr>
          <p:cNvPr id="3" name="Picture 2" descr="price_per_sqft_by_neighborhoo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28800"/>
            <a:ext cx="64008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4864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i="1" sz="1800"/>
            </a:pPr>
            <a:r>
              <a:t>Price per square foot varies significantly by neighborhood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Property Age and Renovations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Property age has a negative correlation with price (-0.52)</a:t>
            </a:r>
          </a:p>
          <a:p>
            <a:pPr>
              <a:defRPr sz="2400"/>
            </a:pPr>
            <a:r>
              <a:t>Remodeled homes sell for higher prices than similar non-remodeled homes</a:t>
            </a:r>
          </a:p>
          <a:p>
            <a:pPr>
              <a:defRPr sz="2400"/>
            </a:pPr>
            <a:r>
              <a:t>Newer homes with modern features command premium prices</a:t>
            </a:r>
          </a:p>
          <a:p>
            <a:pPr>
              <a:defRPr sz="2400"/>
            </a:pPr>
            <a:r>
              <a:t>Renovation can significantly offset the negative impact of 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