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33" r:id="rId1"/>
  </p:sldMasterIdLst>
  <p:notesMasterIdLst>
    <p:notesMasterId r:id="rId53"/>
  </p:notesMasterIdLst>
  <p:sldIdLst>
    <p:sldId id="323" r:id="rId2"/>
    <p:sldId id="288" r:id="rId3"/>
    <p:sldId id="289" r:id="rId4"/>
    <p:sldId id="343" r:id="rId5"/>
    <p:sldId id="292" r:id="rId6"/>
    <p:sldId id="293" r:id="rId7"/>
    <p:sldId id="295" r:id="rId8"/>
    <p:sldId id="326" r:id="rId9"/>
    <p:sldId id="297" r:id="rId10"/>
    <p:sldId id="324" r:id="rId11"/>
    <p:sldId id="325" r:id="rId12"/>
    <p:sldId id="330" r:id="rId13"/>
    <p:sldId id="328" r:id="rId14"/>
    <p:sldId id="329"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31" r:id="rId29"/>
    <p:sldId id="311" r:id="rId30"/>
    <p:sldId id="312" r:id="rId31"/>
    <p:sldId id="313" r:id="rId32"/>
    <p:sldId id="314" r:id="rId33"/>
    <p:sldId id="315" r:id="rId34"/>
    <p:sldId id="316" r:id="rId35"/>
    <p:sldId id="317" r:id="rId36"/>
    <p:sldId id="318" r:id="rId37"/>
    <p:sldId id="332" r:id="rId38"/>
    <p:sldId id="333" r:id="rId39"/>
    <p:sldId id="334" r:id="rId40"/>
    <p:sldId id="335" r:id="rId41"/>
    <p:sldId id="336" r:id="rId42"/>
    <p:sldId id="337" r:id="rId43"/>
    <p:sldId id="338" r:id="rId44"/>
    <p:sldId id="339" r:id="rId45"/>
    <p:sldId id="340" r:id="rId46"/>
    <p:sldId id="341" r:id="rId47"/>
    <p:sldId id="342" r:id="rId48"/>
    <p:sldId id="319" r:id="rId49"/>
    <p:sldId id="320" r:id="rId50"/>
    <p:sldId id="321" r:id="rId51"/>
    <p:sldId id="28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6"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DBF5B-C646-4420-A632-1DB90B40C9CC}"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2D0E2-BF02-4ECB-A31A-77C0BFC739AB}" type="slidenum">
              <a:rPr lang="en-IN" smtClean="0"/>
              <a:t>‹#›</a:t>
            </a:fld>
            <a:endParaRPr lang="en-IN"/>
          </a:p>
        </p:txBody>
      </p:sp>
    </p:spTree>
    <p:extLst>
      <p:ext uri="{BB962C8B-B14F-4D97-AF65-F5344CB8AC3E}">
        <p14:creationId xmlns:p14="http://schemas.microsoft.com/office/powerpoint/2010/main" val="71270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B2D0E2-BF02-4ECB-A31A-77C0BFC739AB}" type="slidenum">
              <a:rPr lang="en-IN" smtClean="0"/>
              <a:t>30</a:t>
            </a:fld>
            <a:endParaRPr lang="en-IN"/>
          </a:p>
        </p:txBody>
      </p:sp>
    </p:spTree>
    <p:extLst>
      <p:ext uri="{BB962C8B-B14F-4D97-AF65-F5344CB8AC3E}">
        <p14:creationId xmlns:p14="http://schemas.microsoft.com/office/powerpoint/2010/main" val="84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B2D0E2-BF02-4ECB-A31A-77C0BFC739AB}" type="slidenum">
              <a:rPr lang="en-IN" smtClean="0"/>
              <a:t>40</a:t>
            </a:fld>
            <a:endParaRPr lang="en-IN"/>
          </a:p>
        </p:txBody>
      </p:sp>
    </p:spTree>
    <p:extLst>
      <p:ext uri="{BB962C8B-B14F-4D97-AF65-F5344CB8AC3E}">
        <p14:creationId xmlns:p14="http://schemas.microsoft.com/office/powerpoint/2010/main" val="1222594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F5424BAD-9AEB-4892-8845-60569F8CF830}" type="datetime1">
              <a:rPr lang="en-US" smtClean="0"/>
              <a:t>3/30/2024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51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FAC3A-4C5D-46D9-B3C0-B9B5894A43B4}" type="datetime1">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74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EE5A0-8CFA-4F02-BDE7-8D11452AB88E}" type="datetime1">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420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066800" y="2103120"/>
            <a:ext cx="10058400" cy="3235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22602" y="6214535"/>
            <a:ext cx="2743200" cy="256032"/>
          </a:xfrm>
        </p:spPr>
        <p:txBody>
          <a:bodyPr/>
          <a:lstStyle/>
          <a:p>
            <a:fld id="{FCB02201-0932-40E4-8AFD-D5B5295023B3}" type="datetime1">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pic>
        <p:nvPicPr>
          <p:cNvPr id="7" name="Picture 6">
            <a:extLst>
              <a:ext uri="{FF2B5EF4-FFF2-40B4-BE49-F238E27FC236}">
                <a16:creationId xmlns:a16="http://schemas.microsoft.com/office/drawing/2014/main" id="{890AC218-824B-ABEA-8111-8FB336118B02}"/>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901382" y="5854281"/>
            <a:ext cx="1868016" cy="567852"/>
          </a:xfrm>
          <a:prstGeom prst="rect">
            <a:avLst/>
          </a:prstGeom>
        </p:spPr>
      </p:pic>
    </p:spTree>
    <p:extLst>
      <p:ext uri="{BB962C8B-B14F-4D97-AF65-F5344CB8AC3E}">
        <p14:creationId xmlns:p14="http://schemas.microsoft.com/office/powerpoint/2010/main" val="63015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AA1ADD0-F411-4779-9A6E-4A765E4E6D47}" type="datetime1">
              <a:rPr lang="en-US" smtClean="0"/>
              <a:t>3/30/2024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683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4BB35-435D-4BA5-8C12-AEFD7B9A6F2E}" type="datetime1">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377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ECE069-6FF3-47AD-8DD6-A8DBA8C207EB}" type="datetime1">
              <a:rPr lang="en-US" smtClean="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34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D627D56-D2F3-4403-8C76-3E70D4C42179}" type="datetime1">
              <a:rPr lang="en-US" smtClean="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353351" y="6214535"/>
            <a:ext cx="1463040" cy="256032"/>
          </a:xfrm>
        </p:spPr>
        <p:txBody>
          <a:bodyPr/>
          <a:lstStyle>
            <a:lvl1pPr>
              <a:defRPr sz="20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2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71D57-1509-4913-B51B-33D08F2A4DA2}" type="datetime1">
              <a:rPr lang="en-US" smtClean="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87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59338"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BDCC914-5860-47E9-B15F-5388213F0F68}" type="datetime1">
              <a:rPr lang="en-US" smtClean="0"/>
              <a:t>3/30/2024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64009"/>
            <a:ext cx="1463040" cy="256032"/>
          </a:xfrm>
        </p:spPr>
        <p:txBody>
          <a:body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18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89963"/>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7012F2C-E9D7-4AAA-8765-116E6E23B7C1}" type="datetime1">
              <a:rPr lang="en-US" smtClean="0"/>
              <a:t>3/30/2024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6CE9EA36-C67A-69CA-7474-2D69FFC7E705}"/>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860688" y="5902715"/>
            <a:ext cx="1868016" cy="567852"/>
          </a:xfrm>
          <a:prstGeom prst="rect">
            <a:avLst/>
          </a:prstGeom>
        </p:spPr>
      </p:pic>
    </p:spTree>
    <p:extLst>
      <p:ext uri="{BB962C8B-B14F-4D97-AF65-F5344CB8AC3E}">
        <p14:creationId xmlns:p14="http://schemas.microsoft.com/office/powerpoint/2010/main" val="136783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11D334D-7186-4F10-9D98-28E095A221C4}" type="datetime1">
              <a:rPr lang="en-US" smtClean="0"/>
              <a:t>3/30/2024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798863858"/>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php-tutorial/" TargetMode="External"/><Relationship Id="rId2" Type="http://schemas.openxmlformats.org/officeDocument/2006/relationships/hyperlink" Target="https://www.w3schools.com/ph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8430-EAD4-9229-57AF-09A51D26AED8}"/>
              </a:ext>
            </a:extLst>
          </p:cNvPr>
          <p:cNvSpPr>
            <a:spLocks noGrp="1"/>
          </p:cNvSpPr>
          <p:nvPr>
            <p:ph type="ctrTitle"/>
          </p:nvPr>
        </p:nvSpPr>
        <p:spPr/>
        <p:txBody>
          <a:bodyPr/>
          <a:lstStyle/>
          <a:p>
            <a:r>
              <a:rPr lang="en-IN" sz="7200" b="1" dirty="0"/>
              <a:t>Super Market Store</a:t>
            </a:r>
            <a:endParaRPr lang="en-IN" dirty="0"/>
          </a:p>
        </p:txBody>
      </p:sp>
      <p:sp>
        <p:nvSpPr>
          <p:cNvPr id="3" name="Subtitle 2">
            <a:extLst>
              <a:ext uri="{FF2B5EF4-FFF2-40B4-BE49-F238E27FC236}">
                <a16:creationId xmlns:a16="http://schemas.microsoft.com/office/drawing/2014/main" id="{B32152B1-4434-42BC-78BA-9BCBA6C53C66}"/>
              </a:ext>
            </a:extLst>
          </p:cNvPr>
          <p:cNvSpPr>
            <a:spLocks noGrp="1"/>
          </p:cNvSpPr>
          <p:nvPr>
            <p:ph type="subTitle" idx="1"/>
          </p:nvPr>
        </p:nvSpPr>
        <p:spPr>
          <a:xfrm>
            <a:off x="1561706" y="4200939"/>
            <a:ext cx="9070848" cy="1258957"/>
          </a:xfrm>
        </p:spPr>
        <p:txBody>
          <a:bodyPr>
            <a:normAutofit fontScale="85000" lnSpcReduction="20000"/>
          </a:bodyPr>
          <a:lstStyle/>
          <a:p>
            <a:pPr lvl="8" algn="just"/>
            <a:r>
              <a:rPr lang="en-IN" b="1" dirty="0">
                <a:latin typeface="Calibri" panose="020F0502020204030204" pitchFamily="34" charset="0"/>
                <a:ea typeface="Calibri" panose="020F0502020204030204" pitchFamily="34" charset="0"/>
                <a:cs typeface="Calibri" panose="020F0502020204030204" pitchFamily="34" charset="0"/>
              </a:rPr>
              <a:t>			Project(22030501020)</a:t>
            </a:r>
          </a:p>
          <a:p>
            <a:pPr lvl="8" algn="just"/>
            <a:r>
              <a:rPr lang="en-IN" b="1" dirty="0">
                <a:latin typeface="Calibri" panose="020F0502020204030204" pitchFamily="34" charset="0"/>
                <a:ea typeface="Calibri" panose="020F0502020204030204" pitchFamily="34" charset="0"/>
                <a:cs typeface="Calibri" panose="020F0502020204030204" pitchFamily="34" charset="0"/>
              </a:rPr>
              <a:t>			MCA SEMESTER-4</a:t>
            </a:r>
          </a:p>
          <a:p>
            <a:pPr lvl="8" algn="just"/>
            <a:r>
              <a:rPr lang="en-IN" b="1" dirty="0">
                <a:latin typeface="Calibri" panose="020F0502020204030204" pitchFamily="34" charset="0"/>
                <a:ea typeface="Calibri" panose="020F0502020204030204" pitchFamily="34" charset="0"/>
                <a:cs typeface="Calibri" panose="020F0502020204030204" pitchFamily="34" charset="0"/>
              </a:rPr>
              <a:t>			Mansi R. </a:t>
            </a:r>
            <a:r>
              <a:rPr lang="en-IN" b="1" dirty="0" err="1">
                <a:latin typeface="Calibri" panose="020F0502020204030204" pitchFamily="34" charset="0"/>
                <a:ea typeface="Calibri" panose="020F0502020204030204" pitchFamily="34" charset="0"/>
                <a:cs typeface="Calibri" panose="020F0502020204030204" pitchFamily="34" charset="0"/>
              </a:rPr>
              <a:t>Gami</a:t>
            </a:r>
            <a:endParaRPr lang="en-IN" b="1" dirty="0">
              <a:latin typeface="Calibri" panose="020F0502020204030204" pitchFamily="34" charset="0"/>
              <a:ea typeface="Calibri" panose="020F0502020204030204" pitchFamily="34" charset="0"/>
              <a:cs typeface="Calibri" panose="020F0502020204030204" pitchFamily="34" charset="0"/>
            </a:endParaRPr>
          </a:p>
          <a:p>
            <a:pPr lvl="8" algn="just"/>
            <a:r>
              <a:rPr lang="en-IN" b="1" dirty="0">
                <a:latin typeface="Calibri" panose="020F0502020204030204" pitchFamily="34" charset="0"/>
                <a:ea typeface="Calibri" panose="020F0502020204030204" pitchFamily="34" charset="0"/>
                <a:cs typeface="Calibri" panose="020F0502020204030204" pitchFamily="34" charset="0"/>
              </a:rPr>
              <a:t>			Internal Guide : Nidhi K. </a:t>
            </a:r>
            <a:r>
              <a:rPr lang="en-IN" b="1" dirty="0" err="1">
                <a:latin typeface="Calibri" panose="020F0502020204030204" pitchFamily="34" charset="0"/>
                <a:ea typeface="Calibri" panose="020F0502020204030204" pitchFamily="34" charset="0"/>
                <a:cs typeface="Calibri" panose="020F0502020204030204" pitchFamily="34" charset="0"/>
              </a:rPr>
              <a:t>Chitroda</a:t>
            </a:r>
            <a:endParaRPr lang="en-IN" b="1" dirty="0">
              <a:latin typeface="Calibri" panose="020F0502020204030204" pitchFamily="34" charset="0"/>
              <a:ea typeface="Calibri" panose="020F0502020204030204" pitchFamily="34" charset="0"/>
              <a:cs typeface="Calibri" panose="020F0502020204030204" pitchFamily="34" charset="0"/>
            </a:endParaRPr>
          </a:p>
          <a:p>
            <a:pPr lvl="8" algn="just"/>
            <a:r>
              <a:rPr lang="en-IN" b="1" dirty="0">
                <a:latin typeface="Calibri" panose="020F0502020204030204" pitchFamily="34" charset="0"/>
                <a:ea typeface="Calibri" panose="020F0502020204030204" pitchFamily="34" charset="0"/>
                <a:cs typeface="Calibri" panose="020F0502020204030204" pitchFamily="34" charset="0"/>
              </a:rPr>
              <a:t>			Darshan University</a:t>
            </a:r>
          </a:p>
        </p:txBody>
      </p:sp>
      <p:pic>
        <p:nvPicPr>
          <p:cNvPr id="4" name="Picture 3">
            <a:extLst>
              <a:ext uri="{FF2B5EF4-FFF2-40B4-BE49-F238E27FC236}">
                <a16:creationId xmlns:a16="http://schemas.microsoft.com/office/drawing/2014/main" id="{E9B7D7C8-1FF7-5162-C656-28EF39E43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6462" y="73537"/>
            <a:ext cx="3167534" cy="962888"/>
          </a:xfrm>
          <a:prstGeom prst="rect">
            <a:avLst/>
          </a:prstGeom>
        </p:spPr>
      </p:pic>
    </p:spTree>
    <p:extLst>
      <p:ext uri="{BB962C8B-B14F-4D97-AF65-F5344CB8AC3E}">
        <p14:creationId xmlns:p14="http://schemas.microsoft.com/office/powerpoint/2010/main" val="308160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a:xfrm>
            <a:off x="1066800" y="506653"/>
            <a:ext cx="10058400" cy="1026441"/>
          </a:xfrm>
        </p:spPr>
        <p:txBody>
          <a:bodyPr/>
          <a:lstStyle/>
          <a:p>
            <a:r>
              <a:rPr lang="en-IN" b="1" dirty="0"/>
              <a:t>Diagram</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926840" y="2189447"/>
            <a:ext cx="10058400" cy="4236098"/>
          </a:xfrm>
        </p:spPr>
        <p:txBody>
          <a:bodyPr>
            <a:normAutofit/>
          </a:bodyPr>
          <a:lstStyle/>
          <a:p>
            <a:pPr marL="0" indent="0" algn="l" fontAlgn="auto">
              <a:buNone/>
            </a:pPr>
            <a:endParaRPr lang="en-US" sz="1000" b="0" i="0" dirty="0">
              <a:effectLst/>
              <a:latin typeface="-apple-system"/>
            </a:endParaRPr>
          </a:p>
          <a:p>
            <a:pPr marL="0" indent="0" algn="l" fontAlgn="auto">
              <a:buNone/>
            </a:pPr>
            <a:endParaRPr lang="en-US" dirty="0">
              <a:latin typeface="-apple-system"/>
            </a:endParaRPr>
          </a:p>
        </p:txBody>
      </p:sp>
      <p:grpSp>
        <p:nvGrpSpPr>
          <p:cNvPr id="43" name="Group 42">
            <a:extLst>
              <a:ext uri="{FF2B5EF4-FFF2-40B4-BE49-F238E27FC236}">
                <a16:creationId xmlns:a16="http://schemas.microsoft.com/office/drawing/2014/main" id="{21D5633D-9C05-6F4C-D044-0659C84A45B7}"/>
              </a:ext>
            </a:extLst>
          </p:cNvPr>
          <p:cNvGrpSpPr/>
          <p:nvPr/>
        </p:nvGrpSpPr>
        <p:grpSpPr>
          <a:xfrm>
            <a:off x="3617808" y="2189447"/>
            <a:ext cx="4956383" cy="3745299"/>
            <a:chOff x="2954150" y="2183385"/>
            <a:chExt cx="4956383" cy="3745299"/>
          </a:xfrm>
        </p:grpSpPr>
        <p:sp>
          <p:nvSpPr>
            <p:cNvPr id="4" name="Smiley Face 3">
              <a:extLst>
                <a:ext uri="{FF2B5EF4-FFF2-40B4-BE49-F238E27FC236}">
                  <a16:creationId xmlns:a16="http://schemas.microsoft.com/office/drawing/2014/main" id="{EF609438-3222-57E0-CEC9-4207703E8779}"/>
                </a:ext>
              </a:extLst>
            </p:cNvPr>
            <p:cNvSpPr/>
            <p:nvPr/>
          </p:nvSpPr>
          <p:spPr>
            <a:xfrm>
              <a:off x="3053017" y="3113252"/>
              <a:ext cx="770721" cy="754294"/>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802368A-4A37-3D20-CE93-30BB5411EBD9}"/>
                </a:ext>
              </a:extLst>
            </p:cNvPr>
            <p:cNvCxnSpPr>
              <a:cxnSpLocks/>
              <a:stCxn id="4" idx="4"/>
            </p:cNvCxnSpPr>
            <p:nvPr/>
          </p:nvCxnSpPr>
          <p:spPr>
            <a:xfrm>
              <a:off x="3438378" y="3867546"/>
              <a:ext cx="0" cy="675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99E727-1546-D331-67A4-08A94C2FB251}"/>
                </a:ext>
              </a:extLst>
            </p:cNvPr>
            <p:cNvCxnSpPr>
              <a:cxnSpLocks/>
            </p:cNvCxnSpPr>
            <p:nvPr/>
          </p:nvCxnSpPr>
          <p:spPr>
            <a:xfrm>
              <a:off x="2969041" y="4139215"/>
              <a:ext cx="9703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429969-19F7-9834-FEA1-A66701407B64}"/>
                </a:ext>
              </a:extLst>
            </p:cNvPr>
            <p:cNvCxnSpPr>
              <a:cxnSpLocks/>
            </p:cNvCxnSpPr>
            <p:nvPr/>
          </p:nvCxnSpPr>
          <p:spPr>
            <a:xfrm>
              <a:off x="3425327" y="4543406"/>
              <a:ext cx="514098" cy="438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73EE81-DE3C-DBF1-C687-ED39BBCE1796}"/>
                </a:ext>
              </a:extLst>
            </p:cNvPr>
            <p:cNvCxnSpPr>
              <a:cxnSpLocks/>
            </p:cNvCxnSpPr>
            <p:nvPr/>
          </p:nvCxnSpPr>
          <p:spPr>
            <a:xfrm flipH="1">
              <a:off x="2954150" y="4543406"/>
              <a:ext cx="484227" cy="438539"/>
            </a:xfrm>
            <a:prstGeom prst="line">
              <a:avLst/>
            </a:prstGeom>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986AB6CC-A8C5-DA25-3E63-7CF4021E67DD}"/>
                </a:ext>
              </a:extLst>
            </p:cNvPr>
            <p:cNvSpPr/>
            <p:nvPr/>
          </p:nvSpPr>
          <p:spPr>
            <a:xfrm>
              <a:off x="5671726" y="2183385"/>
              <a:ext cx="2108716" cy="61517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&amp; Logout </a:t>
              </a:r>
            </a:p>
          </p:txBody>
        </p:sp>
        <p:sp>
          <p:nvSpPr>
            <p:cNvPr id="25" name="Oval 24">
              <a:extLst>
                <a:ext uri="{FF2B5EF4-FFF2-40B4-BE49-F238E27FC236}">
                  <a16:creationId xmlns:a16="http://schemas.microsoft.com/office/drawing/2014/main" id="{70A0B069-5C1A-A4B1-84F4-03B1800B8F51}"/>
                </a:ext>
              </a:extLst>
            </p:cNvPr>
            <p:cNvSpPr/>
            <p:nvPr/>
          </p:nvSpPr>
          <p:spPr>
            <a:xfrm>
              <a:off x="5671726" y="3008413"/>
              <a:ext cx="2108717"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Product</a:t>
              </a:r>
            </a:p>
          </p:txBody>
        </p:sp>
        <p:sp>
          <p:nvSpPr>
            <p:cNvPr id="26" name="Oval 25">
              <a:extLst>
                <a:ext uri="{FF2B5EF4-FFF2-40B4-BE49-F238E27FC236}">
                  <a16:creationId xmlns:a16="http://schemas.microsoft.com/office/drawing/2014/main" id="{0E7BB6DE-796F-E4E3-F039-290764422E7C}"/>
                </a:ext>
              </a:extLst>
            </p:cNvPr>
            <p:cNvSpPr/>
            <p:nvPr/>
          </p:nvSpPr>
          <p:spPr>
            <a:xfrm>
              <a:off x="5671726" y="3793695"/>
              <a:ext cx="2108718"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to Cart</a:t>
              </a:r>
            </a:p>
          </p:txBody>
        </p:sp>
        <p:sp>
          <p:nvSpPr>
            <p:cNvPr id="27" name="Oval 26">
              <a:extLst>
                <a:ext uri="{FF2B5EF4-FFF2-40B4-BE49-F238E27FC236}">
                  <a16:creationId xmlns:a16="http://schemas.microsoft.com/office/drawing/2014/main" id="{A5ECBE7A-4366-017D-2A9D-E9B8A8467528}"/>
                </a:ext>
              </a:extLst>
            </p:cNvPr>
            <p:cNvSpPr/>
            <p:nvPr/>
          </p:nvSpPr>
          <p:spPr>
            <a:xfrm>
              <a:off x="5719592" y="4584520"/>
              <a:ext cx="2108719"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 Product Price</a:t>
              </a:r>
            </a:p>
          </p:txBody>
        </p:sp>
        <p:sp>
          <p:nvSpPr>
            <p:cNvPr id="28" name="Oval 27">
              <a:extLst>
                <a:ext uri="{FF2B5EF4-FFF2-40B4-BE49-F238E27FC236}">
                  <a16:creationId xmlns:a16="http://schemas.microsoft.com/office/drawing/2014/main" id="{D0FF894B-E7CA-870A-A39A-838B967521C0}"/>
                </a:ext>
              </a:extLst>
            </p:cNvPr>
            <p:cNvSpPr/>
            <p:nvPr/>
          </p:nvSpPr>
          <p:spPr>
            <a:xfrm>
              <a:off x="5801815" y="5368640"/>
              <a:ext cx="2108718"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Record</a:t>
              </a:r>
            </a:p>
          </p:txBody>
        </p:sp>
        <p:cxnSp>
          <p:nvCxnSpPr>
            <p:cNvPr id="30" name="Straight Connector 29">
              <a:extLst>
                <a:ext uri="{FF2B5EF4-FFF2-40B4-BE49-F238E27FC236}">
                  <a16:creationId xmlns:a16="http://schemas.microsoft.com/office/drawing/2014/main" id="{C1264F68-3A66-EC86-011F-D20E79FE17BE}"/>
                </a:ext>
              </a:extLst>
            </p:cNvPr>
            <p:cNvCxnSpPr>
              <a:cxnSpLocks/>
              <a:endCxn id="24" idx="2"/>
            </p:cNvCxnSpPr>
            <p:nvPr/>
          </p:nvCxnSpPr>
          <p:spPr>
            <a:xfrm flipV="1">
              <a:off x="3939425" y="2490972"/>
              <a:ext cx="1732301" cy="164824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9D30B58-E5C6-AEBD-D735-F2A23FA09F37}"/>
                </a:ext>
              </a:extLst>
            </p:cNvPr>
            <p:cNvCxnSpPr>
              <a:cxnSpLocks/>
              <a:endCxn id="25" idx="2"/>
            </p:cNvCxnSpPr>
            <p:nvPr/>
          </p:nvCxnSpPr>
          <p:spPr>
            <a:xfrm flipV="1">
              <a:off x="3939423" y="3288435"/>
              <a:ext cx="1732303" cy="85078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21FC997-D588-63F5-591B-E263406D5A8E}"/>
                </a:ext>
              </a:extLst>
            </p:cNvPr>
            <p:cNvCxnSpPr>
              <a:cxnSpLocks/>
              <a:endCxn id="26" idx="2"/>
            </p:cNvCxnSpPr>
            <p:nvPr/>
          </p:nvCxnSpPr>
          <p:spPr>
            <a:xfrm flipV="1">
              <a:off x="3939423" y="4073717"/>
              <a:ext cx="1732303" cy="6549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0DC57D7-EF57-A128-055B-6E7E5A19A235}"/>
                </a:ext>
              </a:extLst>
            </p:cNvPr>
            <p:cNvCxnSpPr>
              <a:cxnSpLocks/>
              <a:endCxn id="27" idx="2"/>
            </p:cNvCxnSpPr>
            <p:nvPr/>
          </p:nvCxnSpPr>
          <p:spPr>
            <a:xfrm>
              <a:off x="3939423" y="4139215"/>
              <a:ext cx="1780169" cy="7253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A3DCE38-B4F3-1116-7338-45A16C828CCD}"/>
                </a:ext>
              </a:extLst>
            </p:cNvPr>
            <p:cNvCxnSpPr>
              <a:cxnSpLocks/>
              <a:endCxn id="28" idx="2"/>
            </p:cNvCxnSpPr>
            <p:nvPr/>
          </p:nvCxnSpPr>
          <p:spPr>
            <a:xfrm>
              <a:off x="3939421" y="4139214"/>
              <a:ext cx="1862394" cy="1509448"/>
            </a:xfrm>
            <a:prstGeom prst="line">
              <a:avLst/>
            </a:prstGeom>
          </p:spPr>
          <p:style>
            <a:lnRef idx="1">
              <a:schemeClr val="dk1"/>
            </a:lnRef>
            <a:fillRef idx="0">
              <a:schemeClr val="dk1"/>
            </a:fillRef>
            <a:effectRef idx="0">
              <a:schemeClr val="dk1"/>
            </a:effectRef>
            <a:fontRef idx="minor">
              <a:schemeClr val="tx1"/>
            </a:fontRef>
          </p:style>
        </p:cxnSp>
      </p:grpSp>
      <p:sp>
        <p:nvSpPr>
          <p:cNvPr id="39" name="TextBox 38">
            <a:extLst>
              <a:ext uri="{FF2B5EF4-FFF2-40B4-BE49-F238E27FC236}">
                <a16:creationId xmlns:a16="http://schemas.microsoft.com/office/drawing/2014/main" id="{32DB11AE-99FC-F9AF-FC15-4FB11A2D425F}"/>
              </a:ext>
            </a:extLst>
          </p:cNvPr>
          <p:cNvSpPr txBox="1"/>
          <p:nvPr/>
        </p:nvSpPr>
        <p:spPr>
          <a:xfrm>
            <a:off x="1306286" y="1554552"/>
            <a:ext cx="3275045"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Use Case : User</a:t>
            </a:r>
          </a:p>
        </p:txBody>
      </p:sp>
    </p:spTree>
    <p:extLst>
      <p:ext uri="{BB962C8B-B14F-4D97-AF65-F5344CB8AC3E}">
        <p14:creationId xmlns:p14="http://schemas.microsoft.com/office/powerpoint/2010/main" val="220351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a:xfrm>
            <a:off x="1066800" y="506653"/>
            <a:ext cx="10058400" cy="1026441"/>
          </a:xfrm>
        </p:spPr>
        <p:txBody>
          <a:bodyPr/>
          <a:lstStyle/>
          <a:p>
            <a:r>
              <a:rPr lang="en-IN" b="1" dirty="0"/>
              <a:t>Diagram</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926840" y="2037675"/>
            <a:ext cx="10058400" cy="4387870"/>
          </a:xfrm>
        </p:spPr>
        <p:txBody>
          <a:bodyPr>
            <a:normAutofit/>
          </a:bodyPr>
          <a:lstStyle/>
          <a:p>
            <a:pPr marL="0" indent="0" algn="l" fontAlgn="auto">
              <a:buNone/>
            </a:pPr>
            <a:endParaRPr lang="en-US" sz="1000" b="0" i="0" dirty="0">
              <a:effectLst/>
              <a:latin typeface="-apple-system"/>
            </a:endParaRPr>
          </a:p>
          <a:p>
            <a:pPr marL="0" indent="0" algn="l" fontAlgn="auto">
              <a:buNone/>
            </a:pPr>
            <a:endParaRPr lang="en-US" dirty="0">
              <a:latin typeface="-apple-system"/>
            </a:endParaRPr>
          </a:p>
        </p:txBody>
      </p:sp>
      <p:sp>
        <p:nvSpPr>
          <p:cNvPr id="39" name="TextBox 38">
            <a:extLst>
              <a:ext uri="{FF2B5EF4-FFF2-40B4-BE49-F238E27FC236}">
                <a16:creationId xmlns:a16="http://schemas.microsoft.com/office/drawing/2014/main" id="{32DB11AE-99FC-F9AF-FC15-4FB11A2D425F}"/>
              </a:ext>
            </a:extLst>
          </p:cNvPr>
          <p:cNvSpPr txBox="1"/>
          <p:nvPr/>
        </p:nvSpPr>
        <p:spPr>
          <a:xfrm>
            <a:off x="1306286" y="1554552"/>
            <a:ext cx="3275045"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Activity : Login</a:t>
            </a:r>
          </a:p>
        </p:txBody>
      </p:sp>
      <p:grpSp>
        <p:nvGrpSpPr>
          <p:cNvPr id="303" name="Group 302">
            <a:extLst>
              <a:ext uri="{FF2B5EF4-FFF2-40B4-BE49-F238E27FC236}">
                <a16:creationId xmlns:a16="http://schemas.microsoft.com/office/drawing/2014/main" id="{78929008-1A67-9712-E266-398ACB59F794}"/>
              </a:ext>
            </a:extLst>
          </p:cNvPr>
          <p:cNvGrpSpPr/>
          <p:nvPr/>
        </p:nvGrpSpPr>
        <p:grpSpPr>
          <a:xfrm>
            <a:off x="3415138" y="2037675"/>
            <a:ext cx="5081804" cy="4434172"/>
            <a:chOff x="4300327" y="2016217"/>
            <a:chExt cx="5081804" cy="4434172"/>
          </a:xfrm>
        </p:grpSpPr>
        <p:sp>
          <p:nvSpPr>
            <p:cNvPr id="5" name="Flowchart: Connector 4">
              <a:extLst>
                <a:ext uri="{FF2B5EF4-FFF2-40B4-BE49-F238E27FC236}">
                  <a16:creationId xmlns:a16="http://schemas.microsoft.com/office/drawing/2014/main" id="{05C71C43-8A53-A374-D7E0-161651F48C68}"/>
                </a:ext>
              </a:extLst>
            </p:cNvPr>
            <p:cNvSpPr/>
            <p:nvPr/>
          </p:nvSpPr>
          <p:spPr>
            <a:xfrm>
              <a:off x="5274365" y="2016217"/>
              <a:ext cx="371061" cy="3814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Diamond 42">
              <a:extLst>
                <a:ext uri="{FF2B5EF4-FFF2-40B4-BE49-F238E27FC236}">
                  <a16:creationId xmlns:a16="http://schemas.microsoft.com/office/drawing/2014/main" id="{AFC8E534-8143-E346-577F-B3195A921E0B}"/>
                </a:ext>
              </a:extLst>
            </p:cNvPr>
            <p:cNvSpPr/>
            <p:nvPr/>
          </p:nvSpPr>
          <p:spPr>
            <a:xfrm>
              <a:off x="4300328" y="4384582"/>
              <a:ext cx="2319131" cy="56845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Correct ?</a:t>
              </a:r>
              <a:endParaRPr lang="en-IN" dirty="0"/>
            </a:p>
          </p:txBody>
        </p:sp>
        <p:cxnSp>
          <p:nvCxnSpPr>
            <p:cNvPr id="47" name="Straight Arrow Connector 46">
              <a:extLst>
                <a:ext uri="{FF2B5EF4-FFF2-40B4-BE49-F238E27FC236}">
                  <a16:creationId xmlns:a16="http://schemas.microsoft.com/office/drawing/2014/main" id="{3FC008D3-A474-26BD-BBD0-66A6AEC796F1}"/>
                </a:ext>
              </a:extLst>
            </p:cNvPr>
            <p:cNvCxnSpPr>
              <a:cxnSpLocks/>
              <a:endCxn id="43" idx="0"/>
            </p:cNvCxnSpPr>
            <p:nvPr/>
          </p:nvCxnSpPr>
          <p:spPr>
            <a:xfrm>
              <a:off x="5459894" y="4003107"/>
              <a:ext cx="0" cy="381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ECDC0AA3-8B7C-24DE-DBA2-BA76A92469F0}"/>
                </a:ext>
              </a:extLst>
            </p:cNvPr>
            <p:cNvSpPr/>
            <p:nvPr/>
          </p:nvSpPr>
          <p:spPr>
            <a:xfrm>
              <a:off x="7381051" y="4262013"/>
              <a:ext cx="2001080" cy="8135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Alert : Id or Password Wrong</a:t>
              </a:r>
            </a:p>
          </p:txBody>
        </p:sp>
        <p:cxnSp>
          <p:nvCxnSpPr>
            <p:cNvPr id="61" name="Straight Arrow Connector 60">
              <a:extLst>
                <a:ext uri="{FF2B5EF4-FFF2-40B4-BE49-F238E27FC236}">
                  <a16:creationId xmlns:a16="http://schemas.microsoft.com/office/drawing/2014/main" id="{328B94AB-81A9-45DD-21BA-A1239E074803}"/>
                </a:ext>
              </a:extLst>
            </p:cNvPr>
            <p:cNvCxnSpPr>
              <a:cxnSpLocks/>
              <a:stCxn id="43" idx="3"/>
              <a:endCxn id="59" idx="1"/>
            </p:cNvCxnSpPr>
            <p:nvPr/>
          </p:nvCxnSpPr>
          <p:spPr>
            <a:xfrm flipV="1">
              <a:off x="6619459" y="4668808"/>
              <a:ext cx="761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ectangle: Rounded Corners 72">
              <a:extLst>
                <a:ext uri="{FF2B5EF4-FFF2-40B4-BE49-F238E27FC236}">
                  <a16:creationId xmlns:a16="http://schemas.microsoft.com/office/drawing/2014/main" id="{0C3F0CF6-D6F1-2C34-009E-1F78BC939519}"/>
                </a:ext>
              </a:extLst>
            </p:cNvPr>
            <p:cNvSpPr/>
            <p:nvPr/>
          </p:nvSpPr>
          <p:spPr>
            <a:xfrm>
              <a:off x="4300327" y="5403213"/>
              <a:ext cx="2319131" cy="3814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Open Home Page</a:t>
              </a:r>
            </a:p>
          </p:txBody>
        </p:sp>
        <p:cxnSp>
          <p:nvCxnSpPr>
            <p:cNvPr id="75" name="Straight Arrow Connector 74">
              <a:extLst>
                <a:ext uri="{FF2B5EF4-FFF2-40B4-BE49-F238E27FC236}">
                  <a16:creationId xmlns:a16="http://schemas.microsoft.com/office/drawing/2014/main" id="{8C5C03D2-407A-752B-BDB9-87AB71EF37D3}"/>
                </a:ext>
              </a:extLst>
            </p:cNvPr>
            <p:cNvCxnSpPr>
              <a:cxnSpLocks/>
              <a:stCxn id="43" idx="2"/>
              <a:endCxn id="73" idx="0"/>
            </p:cNvCxnSpPr>
            <p:nvPr/>
          </p:nvCxnSpPr>
          <p:spPr>
            <a:xfrm flipH="1">
              <a:off x="5459893" y="4953035"/>
              <a:ext cx="1" cy="450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Oval 82">
              <a:extLst>
                <a:ext uri="{FF2B5EF4-FFF2-40B4-BE49-F238E27FC236}">
                  <a16:creationId xmlns:a16="http://schemas.microsoft.com/office/drawing/2014/main" id="{0AEDAC0F-A2B8-360A-4429-33A701E7AB0F}"/>
                </a:ext>
              </a:extLst>
            </p:cNvPr>
            <p:cNvSpPr/>
            <p:nvPr/>
          </p:nvSpPr>
          <p:spPr>
            <a:xfrm>
              <a:off x="5274364" y="6068914"/>
              <a:ext cx="371062" cy="38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4" name="Flowchart: Connector 83">
              <a:extLst>
                <a:ext uri="{FF2B5EF4-FFF2-40B4-BE49-F238E27FC236}">
                  <a16:creationId xmlns:a16="http://schemas.microsoft.com/office/drawing/2014/main" id="{C245AD37-5516-9F4A-FCBB-82451D5580FD}"/>
                </a:ext>
              </a:extLst>
            </p:cNvPr>
            <p:cNvSpPr/>
            <p:nvPr/>
          </p:nvSpPr>
          <p:spPr>
            <a:xfrm>
              <a:off x="5309828" y="6119959"/>
              <a:ext cx="300130" cy="27938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86" name="Straight Arrow Connector 85">
              <a:extLst>
                <a:ext uri="{FF2B5EF4-FFF2-40B4-BE49-F238E27FC236}">
                  <a16:creationId xmlns:a16="http://schemas.microsoft.com/office/drawing/2014/main" id="{FB8101D4-115A-C41D-3A75-06780D474F73}"/>
                </a:ext>
              </a:extLst>
            </p:cNvPr>
            <p:cNvCxnSpPr>
              <a:cxnSpLocks/>
              <a:stCxn id="73" idx="2"/>
              <a:endCxn id="83" idx="0"/>
            </p:cNvCxnSpPr>
            <p:nvPr/>
          </p:nvCxnSpPr>
          <p:spPr>
            <a:xfrm>
              <a:off x="5459893" y="5784688"/>
              <a:ext cx="2" cy="28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Oval 139">
              <a:extLst>
                <a:ext uri="{FF2B5EF4-FFF2-40B4-BE49-F238E27FC236}">
                  <a16:creationId xmlns:a16="http://schemas.microsoft.com/office/drawing/2014/main" id="{A91095B8-0E31-A090-96DA-F7AD65838693}"/>
                </a:ext>
              </a:extLst>
            </p:cNvPr>
            <p:cNvSpPr/>
            <p:nvPr/>
          </p:nvSpPr>
          <p:spPr>
            <a:xfrm>
              <a:off x="8222973" y="6051944"/>
              <a:ext cx="371062" cy="38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1" name="Flowchart: Connector 140">
              <a:extLst>
                <a:ext uri="{FF2B5EF4-FFF2-40B4-BE49-F238E27FC236}">
                  <a16:creationId xmlns:a16="http://schemas.microsoft.com/office/drawing/2014/main" id="{244B60CF-ED22-232E-C4B0-93908A34704D}"/>
                </a:ext>
              </a:extLst>
            </p:cNvPr>
            <p:cNvSpPr/>
            <p:nvPr/>
          </p:nvSpPr>
          <p:spPr>
            <a:xfrm>
              <a:off x="8258437" y="6102989"/>
              <a:ext cx="300130" cy="27938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43" name="Straight Arrow Connector 142">
              <a:extLst>
                <a:ext uri="{FF2B5EF4-FFF2-40B4-BE49-F238E27FC236}">
                  <a16:creationId xmlns:a16="http://schemas.microsoft.com/office/drawing/2014/main" id="{FA83C102-D3F0-687C-EDA1-97677C19B180}"/>
                </a:ext>
              </a:extLst>
            </p:cNvPr>
            <p:cNvCxnSpPr>
              <a:cxnSpLocks/>
              <a:stCxn id="59" idx="2"/>
            </p:cNvCxnSpPr>
            <p:nvPr/>
          </p:nvCxnSpPr>
          <p:spPr>
            <a:xfrm>
              <a:off x="8381591" y="5075603"/>
              <a:ext cx="13456" cy="976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8" name="Rectangle: Rounded Corners 267">
              <a:extLst>
                <a:ext uri="{FF2B5EF4-FFF2-40B4-BE49-F238E27FC236}">
                  <a16:creationId xmlns:a16="http://schemas.microsoft.com/office/drawing/2014/main" id="{31651E7D-3DE9-9419-D1C0-DFE6E4117964}"/>
                </a:ext>
              </a:extLst>
            </p:cNvPr>
            <p:cNvSpPr/>
            <p:nvPr/>
          </p:nvSpPr>
          <p:spPr>
            <a:xfrm>
              <a:off x="4300327" y="2880815"/>
              <a:ext cx="2319131" cy="3814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Screen</a:t>
              </a:r>
            </a:p>
          </p:txBody>
        </p:sp>
        <p:sp>
          <p:nvSpPr>
            <p:cNvPr id="269" name="Rectangle: Rounded Corners 268">
              <a:extLst>
                <a:ext uri="{FF2B5EF4-FFF2-40B4-BE49-F238E27FC236}">
                  <a16:creationId xmlns:a16="http://schemas.microsoft.com/office/drawing/2014/main" id="{3345AD87-6DD2-08BA-3B9D-1E3441A3436A}"/>
                </a:ext>
              </a:extLst>
            </p:cNvPr>
            <p:cNvSpPr/>
            <p:nvPr/>
          </p:nvSpPr>
          <p:spPr>
            <a:xfrm>
              <a:off x="4300327" y="3534684"/>
              <a:ext cx="2319131" cy="468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Enter Username and Password</a:t>
              </a:r>
            </a:p>
          </p:txBody>
        </p:sp>
        <p:cxnSp>
          <p:nvCxnSpPr>
            <p:cNvPr id="270" name="Straight Arrow Connector 269">
              <a:extLst>
                <a:ext uri="{FF2B5EF4-FFF2-40B4-BE49-F238E27FC236}">
                  <a16:creationId xmlns:a16="http://schemas.microsoft.com/office/drawing/2014/main" id="{7B951048-A4B3-CC40-E075-161EC4123596}"/>
                </a:ext>
              </a:extLst>
            </p:cNvPr>
            <p:cNvCxnSpPr>
              <a:cxnSpLocks/>
              <a:endCxn id="268" idx="0"/>
            </p:cNvCxnSpPr>
            <p:nvPr/>
          </p:nvCxnSpPr>
          <p:spPr>
            <a:xfrm flipH="1">
              <a:off x="5459893" y="2397692"/>
              <a:ext cx="2" cy="483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1" name="Straight Arrow Connector 270">
              <a:extLst>
                <a:ext uri="{FF2B5EF4-FFF2-40B4-BE49-F238E27FC236}">
                  <a16:creationId xmlns:a16="http://schemas.microsoft.com/office/drawing/2014/main" id="{8C6CCB14-2215-FB0C-825A-48580EB08B7F}"/>
                </a:ext>
              </a:extLst>
            </p:cNvPr>
            <p:cNvCxnSpPr>
              <a:cxnSpLocks/>
              <a:stCxn id="268" idx="2"/>
              <a:endCxn id="269" idx="0"/>
            </p:cNvCxnSpPr>
            <p:nvPr/>
          </p:nvCxnSpPr>
          <p:spPr>
            <a:xfrm>
              <a:off x="5459893" y="3262290"/>
              <a:ext cx="0" cy="272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TextBox 3">
            <a:extLst>
              <a:ext uri="{FF2B5EF4-FFF2-40B4-BE49-F238E27FC236}">
                <a16:creationId xmlns:a16="http://schemas.microsoft.com/office/drawing/2014/main" id="{AD0AE9FC-69A5-8BA5-F4ED-7CCC1440283A}"/>
              </a:ext>
            </a:extLst>
          </p:cNvPr>
          <p:cNvSpPr txBox="1"/>
          <p:nvPr/>
        </p:nvSpPr>
        <p:spPr>
          <a:xfrm>
            <a:off x="5734270" y="4376708"/>
            <a:ext cx="761592" cy="369332"/>
          </a:xfrm>
          <a:prstGeom prst="rect">
            <a:avLst/>
          </a:prstGeom>
          <a:noFill/>
        </p:spPr>
        <p:txBody>
          <a:bodyPr wrap="square" rtlCol="0">
            <a:spAutoFit/>
          </a:bodyPr>
          <a:lstStyle/>
          <a:p>
            <a:r>
              <a:rPr lang="en-US" dirty="0"/>
              <a:t>False</a:t>
            </a:r>
            <a:endParaRPr lang="en-IN" dirty="0"/>
          </a:p>
        </p:txBody>
      </p:sp>
      <p:sp>
        <p:nvSpPr>
          <p:cNvPr id="6" name="TextBox 5">
            <a:extLst>
              <a:ext uri="{FF2B5EF4-FFF2-40B4-BE49-F238E27FC236}">
                <a16:creationId xmlns:a16="http://schemas.microsoft.com/office/drawing/2014/main" id="{5E855B72-F748-197C-D386-5603CE587F0A}"/>
              </a:ext>
            </a:extLst>
          </p:cNvPr>
          <p:cNvSpPr txBox="1"/>
          <p:nvPr/>
        </p:nvSpPr>
        <p:spPr>
          <a:xfrm>
            <a:off x="3986016" y="5014916"/>
            <a:ext cx="709583" cy="369332"/>
          </a:xfrm>
          <a:prstGeom prst="rect">
            <a:avLst/>
          </a:prstGeom>
          <a:noFill/>
        </p:spPr>
        <p:txBody>
          <a:bodyPr wrap="square" rtlCol="0">
            <a:spAutoFit/>
          </a:bodyPr>
          <a:lstStyle/>
          <a:p>
            <a:r>
              <a:rPr lang="en-US" dirty="0"/>
              <a:t>True</a:t>
            </a:r>
            <a:endParaRPr lang="en-IN" dirty="0"/>
          </a:p>
        </p:txBody>
      </p:sp>
    </p:spTree>
    <p:extLst>
      <p:ext uri="{BB962C8B-B14F-4D97-AF65-F5344CB8AC3E}">
        <p14:creationId xmlns:p14="http://schemas.microsoft.com/office/powerpoint/2010/main" val="3483552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a:xfrm>
            <a:off x="1066800" y="506653"/>
            <a:ext cx="10058400" cy="1026441"/>
          </a:xfrm>
        </p:spPr>
        <p:txBody>
          <a:bodyPr/>
          <a:lstStyle/>
          <a:p>
            <a:r>
              <a:rPr lang="en-IN" b="1" dirty="0"/>
              <a:t>Diagram</a:t>
            </a:r>
          </a:p>
        </p:txBody>
      </p:sp>
      <p:sp>
        <p:nvSpPr>
          <p:cNvPr id="39" name="TextBox 38">
            <a:extLst>
              <a:ext uri="{FF2B5EF4-FFF2-40B4-BE49-F238E27FC236}">
                <a16:creationId xmlns:a16="http://schemas.microsoft.com/office/drawing/2014/main" id="{32DB11AE-99FC-F9AF-FC15-4FB11A2D425F}"/>
              </a:ext>
            </a:extLst>
          </p:cNvPr>
          <p:cNvSpPr txBox="1"/>
          <p:nvPr/>
        </p:nvSpPr>
        <p:spPr>
          <a:xfrm>
            <a:off x="1306286" y="1554552"/>
            <a:ext cx="3275045"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ER Diagram</a:t>
            </a:r>
          </a:p>
        </p:txBody>
      </p:sp>
      <p:grpSp>
        <p:nvGrpSpPr>
          <p:cNvPr id="6" name="Group 5">
            <a:extLst>
              <a:ext uri="{FF2B5EF4-FFF2-40B4-BE49-F238E27FC236}">
                <a16:creationId xmlns:a16="http://schemas.microsoft.com/office/drawing/2014/main" id="{2FB2EDE9-0531-6D27-41E9-F9A177E6527D}"/>
              </a:ext>
            </a:extLst>
          </p:cNvPr>
          <p:cNvGrpSpPr/>
          <p:nvPr/>
        </p:nvGrpSpPr>
        <p:grpSpPr>
          <a:xfrm>
            <a:off x="743342" y="2037675"/>
            <a:ext cx="10924758" cy="4328739"/>
            <a:chOff x="873970" y="2138330"/>
            <a:chExt cx="10924758" cy="4328739"/>
          </a:xfrm>
        </p:grpSpPr>
        <p:sp>
          <p:nvSpPr>
            <p:cNvPr id="7" name="Rectangle 6">
              <a:extLst>
                <a:ext uri="{FF2B5EF4-FFF2-40B4-BE49-F238E27FC236}">
                  <a16:creationId xmlns:a16="http://schemas.microsoft.com/office/drawing/2014/main" id="{D6C2D41F-9A14-F32F-0C4C-2E5127D1C6DC}"/>
                </a:ext>
              </a:extLst>
            </p:cNvPr>
            <p:cNvSpPr/>
            <p:nvPr/>
          </p:nvSpPr>
          <p:spPr>
            <a:xfrm>
              <a:off x="1948070" y="2204299"/>
              <a:ext cx="1404730" cy="3445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Variety</a:t>
              </a:r>
            </a:p>
          </p:txBody>
        </p:sp>
        <p:sp>
          <p:nvSpPr>
            <p:cNvPr id="9" name="Oval 8">
              <a:extLst>
                <a:ext uri="{FF2B5EF4-FFF2-40B4-BE49-F238E27FC236}">
                  <a16:creationId xmlns:a16="http://schemas.microsoft.com/office/drawing/2014/main" id="{8B38900A-E9D5-26D2-BACE-0ED2303ACA3B}"/>
                </a:ext>
              </a:extLst>
            </p:cNvPr>
            <p:cNvSpPr/>
            <p:nvPr/>
          </p:nvSpPr>
          <p:spPr>
            <a:xfrm>
              <a:off x="1258957" y="2786453"/>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c_id</a:t>
              </a:r>
              <a:endParaRPr lang="en-IN" dirty="0"/>
            </a:p>
          </p:txBody>
        </p:sp>
        <p:sp>
          <p:nvSpPr>
            <p:cNvPr id="11" name="Oval 10">
              <a:extLst>
                <a:ext uri="{FF2B5EF4-FFF2-40B4-BE49-F238E27FC236}">
                  <a16:creationId xmlns:a16="http://schemas.microsoft.com/office/drawing/2014/main" id="{19507462-E742-1E31-1D8A-A3256113C346}"/>
                </a:ext>
              </a:extLst>
            </p:cNvPr>
            <p:cNvSpPr/>
            <p:nvPr/>
          </p:nvSpPr>
          <p:spPr>
            <a:xfrm>
              <a:off x="2133060" y="3065025"/>
              <a:ext cx="1033669" cy="344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c_nm</a:t>
              </a:r>
              <a:endParaRPr lang="en-IN" dirty="0"/>
            </a:p>
          </p:txBody>
        </p:sp>
        <p:sp>
          <p:nvSpPr>
            <p:cNvPr id="12" name="Oval 11">
              <a:extLst>
                <a:ext uri="{FF2B5EF4-FFF2-40B4-BE49-F238E27FC236}">
                  <a16:creationId xmlns:a16="http://schemas.microsoft.com/office/drawing/2014/main" id="{F27EE52C-96CE-3A15-43E5-1ED3832E71FF}"/>
                </a:ext>
              </a:extLst>
            </p:cNvPr>
            <p:cNvSpPr/>
            <p:nvPr/>
          </p:nvSpPr>
          <p:spPr>
            <a:xfrm>
              <a:off x="3127513" y="2786453"/>
              <a:ext cx="1033668" cy="344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c_img</a:t>
              </a:r>
              <a:endParaRPr lang="en-IN" dirty="0"/>
            </a:p>
          </p:txBody>
        </p:sp>
        <p:cxnSp>
          <p:nvCxnSpPr>
            <p:cNvPr id="14" name="Straight Arrow Connector 13">
              <a:extLst>
                <a:ext uri="{FF2B5EF4-FFF2-40B4-BE49-F238E27FC236}">
                  <a16:creationId xmlns:a16="http://schemas.microsoft.com/office/drawing/2014/main" id="{167758EB-D6BB-641D-511E-D6B480DF6A52}"/>
                </a:ext>
              </a:extLst>
            </p:cNvPr>
            <p:cNvCxnSpPr>
              <a:endCxn id="9" idx="0"/>
            </p:cNvCxnSpPr>
            <p:nvPr/>
          </p:nvCxnSpPr>
          <p:spPr>
            <a:xfrm flipH="1">
              <a:off x="1722783" y="2548856"/>
              <a:ext cx="371060" cy="237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CE03D11-6913-7E2E-0913-2D6D0C817212}"/>
                </a:ext>
              </a:extLst>
            </p:cNvPr>
            <p:cNvCxnSpPr>
              <a:cxnSpLocks/>
              <a:stCxn id="7" idx="2"/>
              <a:endCxn id="11" idx="0"/>
            </p:cNvCxnSpPr>
            <p:nvPr/>
          </p:nvCxnSpPr>
          <p:spPr>
            <a:xfrm flipH="1">
              <a:off x="2649895" y="2548856"/>
              <a:ext cx="540" cy="516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6B7660A-6282-0916-8F0D-B661A779A840}"/>
                </a:ext>
              </a:extLst>
            </p:cNvPr>
            <p:cNvCxnSpPr>
              <a:cxnSpLocks/>
            </p:cNvCxnSpPr>
            <p:nvPr/>
          </p:nvCxnSpPr>
          <p:spPr>
            <a:xfrm>
              <a:off x="3166730" y="2548856"/>
              <a:ext cx="463825" cy="237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Diamond 17">
              <a:extLst>
                <a:ext uri="{FF2B5EF4-FFF2-40B4-BE49-F238E27FC236}">
                  <a16:creationId xmlns:a16="http://schemas.microsoft.com/office/drawing/2014/main" id="{9EF455AF-EFF7-EFB6-E00E-7B12DDA8C151}"/>
                </a:ext>
              </a:extLst>
            </p:cNvPr>
            <p:cNvSpPr/>
            <p:nvPr/>
          </p:nvSpPr>
          <p:spPr>
            <a:xfrm>
              <a:off x="3999859" y="2141732"/>
              <a:ext cx="973358" cy="4696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has</a:t>
              </a:r>
            </a:p>
          </p:txBody>
        </p:sp>
        <p:cxnSp>
          <p:nvCxnSpPr>
            <p:cNvPr id="20" name="Straight Connector 19">
              <a:extLst>
                <a:ext uri="{FF2B5EF4-FFF2-40B4-BE49-F238E27FC236}">
                  <a16:creationId xmlns:a16="http://schemas.microsoft.com/office/drawing/2014/main" id="{2CE28979-2A90-40FF-1A81-7EC7FA879782}"/>
                </a:ext>
              </a:extLst>
            </p:cNvPr>
            <p:cNvCxnSpPr>
              <a:stCxn id="7" idx="3"/>
              <a:endCxn id="18" idx="1"/>
            </p:cNvCxnSpPr>
            <p:nvPr/>
          </p:nvCxnSpPr>
          <p:spPr>
            <a:xfrm flipV="1">
              <a:off x="3352800" y="2376577"/>
              <a:ext cx="647059" cy="1"/>
            </a:xfrm>
            <a:prstGeom prst="line">
              <a:avLst/>
            </a:prstGeom>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BE2CEF4A-2F92-DCDB-0042-DA056A5AB640}"/>
                </a:ext>
              </a:extLst>
            </p:cNvPr>
            <p:cNvSpPr/>
            <p:nvPr/>
          </p:nvSpPr>
          <p:spPr>
            <a:xfrm>
              <a:off x="5509526" y="2204298"/>
              <a:ext cx="1423392" cy="3445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Sub-catalogue</a:t>
              </a:r>
            </a:p>
          </p:txBody>
        </p:sp>
        <p:cxnSp>
          <p:nvCxnSpPr>
            <p:cNvPr id="23" name="Straight Connector 22">
              <a:extLst>
                <a:ext uri="{FF2B5EF4-FFF2-40B4-BE49-F238E27FC236}">
                  <a16:creationId xmlns:a16="http://schemas.microsoft.com/office/drawing/2014/main" id="{D8E2F9D5-CD83-A9F7-A840-5FF22571EA1A}"/>
                </a:ext>
              </a:extLst>
            </p:cNvPr>
            <p:cNvCxnSpPr>
              <a:stCxn id="18" idx="3"/>
              <a:endCxn id="22" idx="1"/>
            </p:cNvCxnSpPr>
            <p:nvPr/>
          </p:nvCxnSpPr>
          <p:spPr>
            <a:xfrm>
              <a:off x="4973217" y="2376577"/>
              <a:ext cx="536309" cy="0"/>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29BC75B3-EAAA-9E54-2BBB-068C16ED3CE5}"/>
                </a:ext>
              </a:extLst>
            </p:cNvPr>
            <p:cNvSpPr/>
            <p:nvPr/>
          </p:nvSpPr>
          <p:spPr>
            <a:xfrm>
              <a:off x="4691268" y="2736352"/>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s_id</a:t>
              </a:r>
              <a:endParaRPr lang="en-IN" dirty="0"/>
            </a:p>
          </p:txBody>
        </p:sp>
        <p:sp>
          <p:nvSpPr>
            <p:cNvPr id="27" name="Oval 26">
              <a:extLst>
                <a:ext uri="{FF2B5EF4-FFF2-40B4-BE49-F238E27FC236}">
                  <a16:creationId xmlns:a16="http://schemas.microsoft.com/office/drawing/2014/main" id="{F17990C4-3C1B-08F0-99DA-FD04D62EE0DC}"/>
                </a:ext>
              </a:extLst>
            </p:cNvPr>
            <p:cNvSpPr/>
            <p:nvPr/>
          </p:nvSpPr>
          <p:spPr>
            <a:xfrm>
              <a:off x="5271592" y="3096128"/>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c_id</a:t>
              </a:r>
              <a:endParaRPr lang="en-IN" dirty="0"/>
            </a:p>
          </p:txBody>
        </p:sp>
        <p:sp>
          <p:nvSpPr>
            <p:cNvPr id="28" name="Oval 27">
              <a:extLst>
                <a:ext uri="{FF2B5EF4-FFF2-40B4-BE49-F238E27FC236}">
                  <a16:creationId xmlns:a16="http://schemas.microsoft.com/office/drawing/2014/main" id="{DC26B6FA-1212-693D-EA5F-909D3130F46C}"/>
                </a:ext>
              </a:extLst>
            </p:cNvPr>
            <p:cNvSpPr/>
            <p:nvPr/>
          </p:nvSpPr>
          <p:spPr>
            <a:xfrm>
              <a:off x="6251712" y="3084110"/>
              <a:ext cx="1033668" cy="3565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s_nm</a:t>
              </a:r>
              <a:endParaRPr lang="en-IN" dirty="0"/>
            </a:p>
          </p:txBody>
        </p:sp>
        <p:sp>
          <p:nvSpPr>
            <p:cNvPr id="30" name="Oval 29">
              <a:extLst>
                <a:ext uri="{FF2B5EF4-FFF2-40B4-BE49-F238E27FC236}">
                  <a16:creationId xmlns:a16="http://schemas.microsoft.com/office/drawing/2014/main" id="{A0A0801F-2D78-4FFE-45C7-21C8863621D7}"/>
                </a:ext>
              </a:extLst>
            </p:cNvPr>
            <p:cNvSpPr/>
            <p:nvPr/>
          </p:nvSpPr>
          <p:spPr>
            <a:xfrm>
              <a:off x="6896818" y="2736352"/>
              <a:ext cx="1027784" cy="3597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s_img</a:t>
              </a:r>
              <a:endParaRPr lang="en-IN" dirty="0"/>
            </a:p>
          </p:txBody>
        </p:sp>
        <p:cxnSp>
          <p:nvCxnSpPr>
            <p:cNvPr id="31" name="Straight Arrow Connector 30">
              <a:extLst>
                <a:ext uri="{FF2B5EF4-FFF2-40B4-BE49-F238E27FC236}">
                  <a16:creationId xmlns:a16="http://schemas.microsoft.com/office/drawing/2014/main" id="{8173714B-D57D-073B-4FF1-9B44DB4D30B2}"/>
                </a:ext>
              </a:extLst>
            </p:cNvPr>
            <p:cNvCxnSpPr>
              <a:cxnSpLocks/>
              <a:endCxn id="26" idx="0"/>
            </p:cNvCxnSpPr>
            <p:nvPr/>
          </p:nvCxnSpPr>
          <p:spPr>
            <a:xfrm flipH="1">
              <a:off x="5155094" y="2548855"/>
              <a:ext cx="347328" cy="187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8BA7959-33F9-F4A0-26A1-E3D0DFF50ADF}"/>
                </a:ext>
              </a:extLst>
            </p:cNvPr>
            <p:cNvCxnSpPr>
              <a:cxnSpLocks/>
              <a:endCxn id="27" idx="0"/>
            </p:cNvCxnSpPr>
            <p:nvPr/>
          </p:nvCxnSpPr>
          <p:spPr>
            <a:xfrm flipH="1">
              <a:off x="5735418" y="2556464"/>
              <a:ext cx="316396" cy="539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CE7AE2E-E470-F067-1F17-6ADE04D42763}"/>
                </a:ext>
              </a:extLst>
            </p:cNvPr>
            <p:cNvCxnSpPr>
              <a:endCxn id="28" idx="0"/>
            </p:cNvCxnSpPr>
            <p:nvPr/>
          </p:nvCxnSpPr>
          <p:spPr>
            <a:xfrm>
              <a:off x="6494106" y="2548855"/>
              <a:ext cx="274440" cy="535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097FE33-A79D-7D00-5BA4-0A820606423A}"/>
                </a:ext>
              </a:extLst>
            </p:cNvPr>
            <p:cNvCxnSpPr>
              <a:endCxn id="30" idx="0"/>
            </p:cNvCxnSpPr>
            <p:nvPr/>
          </p:nvCxnSpPr>
          <p:spPr>
            <a:xfrm>
              <a:off x="6939348" y="2548855"/>
              <a:ext cx="471362" cy="187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669680D9-94F1-3981-DFCE-726039837DBE}"/>
                </a:ext>
              </a:extLst>
            </p:cNvPr>
            <p:cNvSpPr/>
            <p:nvPr/>
          </p:nvSpPr>
          <p:spPr>
            <a:xfrm>
              <a:off x="9122945" y="2204297"/>
              <a:ext cx="1404730" cy="3445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Cart</a:t>
              </a:r>
            </a:p>
          </p:txBody>
        </p:sp>
        <p:sp>
          <p:nvSpPr>
            <p:cNvPr id="37" name="Oval 36">
              <a:extLst>
                <a:ext uri="{FF2B5EF4-FFF2-40B4-BE49-F238E27FC236}">
                  <a16:creationId xmlns:a16="http://schemas.microsoft.com/office/drawing/2014/main" id="{6AA4A946-1596-8B78-48F2-52094B72343D}"/>
                </a:ext>
              </a:extLst>
            </p:cNvPr>
            <p:cNvSpPr/>
            <p:nvPr/>
          </p:nvSpPr>
          <p:spPr>
            <a:xfrm>
              <a:off x="8095404" y="2736352"/>
              <a:ext cx="1190222" cy="3123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cart_id</a:t>
              </a:r>
              <a:endParaRPr lang="en-IN" dirty="0"/>
            </a:p>
          </p:txBody>
        </p:sp>
        <p:sp>
          <p:nvSpPr>
            <p:cNvPr id="40" name="Oval 39">
              <a:extLst>
                <a:ext uri="{FF2B5EF4-FFF2-40B4-BE49-F238E27FC236}">
                  <a16:creationId xmlns:a16="http://schemas.microsoft.com/office/drawing/2014/main" id="{0420B6AC-7E48-6857-0FEF-36D37F799EB4}"/>
                </a:ext>
              </a:extLst>
            </p:cNvPr>
            <p:cNvSpPr/>
            <p:nvPr/>
          </p:nvSpPr>
          <p:spPr>
            <a:xfrm>
              <a:off x="8099610" y="3236173"/>
              <a:ext cx="836817" cy="2537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p_id</a:t>
              </a:r>
              <a:endParaRPr lang="en-IN" dirty="0"/>
            </a:p>
          </p:txBody>
        </p:sp>
        <p:sp>
          <p:nvSpPr>
            <p:cNvPr id="43" name="Oval 42">
              <a:extLst>
                <a:ext uri="{FF2B5EF4-FFF2-40B4-BE49-F238E27FC236}">
                  <a16:creationId xmlns:a16="http://schemas.microsoft.com/office/drawing/2014/main" id="{012B4CC0-B8C2-A08C-84CF-F8A88E56AABE}"/>
                </a:ext>
              </a:extLst>
            </p:cNvPr>
            <p:cNvSpPr/>
            <p:nvPr/>
          </p:nvSpPr>
          <p:spPr>
            <a:xfrm>
              <a:off x="8771734" y="4069525"/>
              <a:ext cx="1027784" cy="2537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p_nm</a:t>
              </a:r>
              <a:endParaRPr lang="en-IN" dirty="0"/>
            </a:p>
          </p:txBody>
        </p:sp>
        <p:sp>
          <p:nvSpPr>
            <p:cNvPr id="46" name="Oval 45">
              <a:extLst>
                <a:ext uri="{FF2B5EF4-FFF2-40B4-BE49-F238E27FC236}">
                  <a16:creationId xmlns:a16="http://schemas.microsoft.com/office/drawing/2014/main" id="{A2AD5D62-BDAF-02B3-E8D5-63E035B5BA34}"/>
                </a:ext>
              </a:extLst>
            </p:cNvPr>
            <p:cNvSpPr/>
            <p:nvPr/>
          </p:nvSpPr>
          <p:spPr>
            <a:xfrm>
              <a:off x="10587476" y="2737652"/>
              <a:ext cx="1027784" cy="295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p_qnt</a:t>
              </a:r>
              <a:endParaRPr lang="en-IN" dirty="0"/>
            </a:p>
          </p:txBody>
        </p:sp>
        <p:sp>
          <p:nvSpPr>
            <p:cNvPr id="47" name="Oval 46">
              <a:extLst>
                <a:ext uri="{FF2B5EF4-FFF2-40B4-BE49-F238E27FC236}">
                  <a16:creationId xmlns:a16="http://schemas.microsoft.com/office/drawing/2014/main" id="{40AF20D9-F15D-858A-A4B1-587B55785F33}"/>
                </a:ext>
              </a:extLst>
            </p:cNvPr>
            <p:cNvSpPr/>
            <p:nvPr/>
          </p:nvSpPr>
          <p:spPr>
            <a:xfrm>
              <a:off x="10610024" y="3323521"/>
              <a:ext cx="1188704" cy="2537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p_img</a:t>
              </a:r>
              <a:endParaRPr lang="en-IN" dirty="0"/>
            </a:p>
          </p:txBody>
        </p:sp>
        <p:sp>
          <p:nvSpPr>
            <p:cNvPr id="49" name="Oval 48">
              <a:extLst>
                <a:ext uri="{FF2B5EF4-FFF2-40B4-BE49-F238E27FC236}">
                  <a16:creationId xmlns:a16="http://schemas.microsoft.com/office/drawing/2014/main" id="{52FE8B3C-5D0C-15B2-52BA-D8B1052E78A6}"/>
                </a:ext>
              </a:extLst>
            </p:cNvPr>
            <p:cNvSpPr/>
            <p:nvPr/>
          </p:nvSpPr>
          <p:spPr>
            <a:xfrm>
              <a:off x="8286128" y="3671562"/>
              <a:ext cx="836817" cy="2537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u_id</a:t>
              </a:r>
              <a:endParaRPr lang="en-IN" dirty="0"/>
            </a:p>
          </p:txBody>
        </p:sp>
        <p:sp>
          <p:nvSpPr>
            <p:cNvPr id="51" name="Oval 50">
              <a:extLst>
                <a:ext uri="{FF2B5EF4-FFF2-40B4-BE49-F238E27FC236}">
                  <a16:creationId xmlns:a16="http://schemas.microsoft.com/office/drawing/2014/main" id="{D49DCF5F-4F84-3026-9DB3-0C0333400C19}"/>
                </a:ext>
              </a:extLst>
            </p:cNvPr>
            <p:cNvSpPr/>
            <p:nvPr/>
          </p:nvSpPr>
          <p:spPr>
            <a:xfrm>
              <a:off x="10408974" y="3835775"/>
              <a:ext cx="1272278" cy="344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p_price</a:t>
              </a:r>
              <a:endParaRPr lang="en-IN" dirty="0"/>
            </a:p>
          </p:txBody>
        </p:sp>
        <p:cxnSp>
          <p:nvCxnSpPr>
            <p:cNvPr id="52" name="Straight Arrow Connector 51">
              <a:extLst>
                <a:ext uri="{FF2B5EF4-FFF2-40B4-BE49-F238E27FC236}">
                  <a16:creationId xmlns:a16="http://schemas.microsoft.com/office/drawing/2014/main" id="{2D05FB45-CE55-E8D7-B90F-8B27F95FBA22}"/>
                </a:ext>
              </a:extLst>
            </p:cNvPr>
            <p:cNvCxnSpPr>
              <a:endCxn id="37" idx="0"/>
            </p:cNvCxnSpPr>
            <p:nvPr/>
          </p:nvCxnSpPr>
          <p:spPr>
            <a:xfrm flipH="1">
              <a:off x="8690515" y="2548854"/>
              <a:ext cx="432430" cy="187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Diamond 52">
              <a:extLst>
                <a:ext uri="{FF2B5EF4-FFF2-40B4-BE49-F238E27FC236}">
                  <a16:creationId xmlns:a16="http://schemas.microsoft.com/office/drawing/2014/main" id="{EB480C23-B91B-770E-E147-4438EB848B24}"/>
                </a:ext>
              </a:extLst>
            </p:cNvPr>
            <p:cNvSpPr/>
            <p:nvPr/>
          </p:nvSpPr>
          <p:spPr>
            <a:xfrm>
              <a:off x="7530233" y="2138330"/>
              <a:ext cx="973358" cy="4696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has</a:t>
              </a:r>
            </a:p>
          </p:txBody>
        </p:sp>
        <p:cxnSp>
          <p:nvCxnSpPr>
            <p:cNvPr id="55" name="Straight Connector 54">
              <a:extLst>
                <a:ext uri="{FF2B5EF4-FFF2-40B4-BE49-F238E27FC236}">
                  <a16:creationId xmlns:a16="http://schemas.microsoft.com/office/drawing/2014/main" id="{CDFF22BE-058B-BA3A-5849-118C91749735}"/>
                </a:ext>
              </a:extLst>
            </p:cNvPr>
            <p:cNvCxnSpPr>
              <a:stCxn id="22" idx="3"/>
              <a:endCxn id="53" idx="1"/>
            </p:cNvCxnSpPr>
            <p:nvPr/>
          </p:nvCxnSpPr>
          <p:spPr>
            <a:xfrm flipV="1">
              <a:off x="6932918" y="2373175"/>
              <a:ext cx="597315" cy="3402"/>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B1B44B-4E63-7ECD-7ECE-DE49C0845E8E}"/>
                </a:ext>
              </a:extLst>
            </p:cNvPr>
            <p:cNvCxnSpPr>
              <a:stCxn id="53" idx="3"/>
              <a:endCxn id="35" idx="1"/>
            </p:cNvCxnSpPr>
            <p:nvPr/>
          </p:nvCxnSpPr>
          <p:spPr>
            <a:xfrm>
              <a:off x="8503591" y="2373175"/>
              <a:ext cx="619354" cy="340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D09354D-40FF-F83D-949F-529D1FC7274F}"/>
                </a:ext>
              </a:extLst>
            </p:cNvPr>
            <p:cNvCxnSpPr>
              <a:endCxn id="40" idx="6"/>
            </p:cNvCxnSpPr>
            <p:nvPr/>
          </p:nvCxnSpPr>
          <p:spPr>
            <a:xfrm flipH="1">
              <a:off x="8936427" y="2556464"/>
              <a:ext cx="627451" cy="806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10F89C9-6A88-A170-C957-AB15A207A5D1}"/>
                </a:ext>
              </a:extLst>
            </p:cNvPr>
            <p:cNvCxnSpPr>
              <a:cxnSpLocks/>
              <a:endCxn id="49" idx="7"/>
            </p:cNvCxnSpPr>
            <p:nvPr/>
          </p:nvCxnSpPr>
          <p:spPr>
            <a:xfrm flipH="1">
              <a:off x="9000396" y="2556464"/>
              <a:ext cx="682849" cy="11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5EBF45E-E61F-6864-1F93-BE06D630ED50}"/>
                </a:ext>
              </a:extLst>
            </p:cNvPr>
            <p:cNvCxnSpPr>
              <a:cxnSpLocks/>
              <a:stCxn id="35" idx="2"/>
            </p:cNvCxnSpPr>
            <p:nvPr/>
          </p:nvCxnSpPr>
          <p:spPr>
            <a:xfrm flipH="1">
              <a:off x="9265757" y="2548854"/>
              <a:ext cx="559553" cy="1520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31311730-7156-6572-1E97-7542A8B9B1A5}"/>
                </a:ext>
              </a:extLst>
            </p:cNvPr>
            <p:cNvCxnSpPr>
              <a:endCxn id="46" idx="0"/>
            </p:cNvCxnSpPr>
            <p:nvPr/>
          </p:nvCxnSpPr>
          <p:spPr>
            <a:xfrm>
              <a:off x="10527675" y="2556464"/>
              <a:ext cx="573693" cy="18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7BB4713B-73C2-5672-CA21-79A57B5533DA}"/>
                </a:ext>
              </a:extLst>
            </p:cNvPr>
            <p:cNvCxnSpPr>
              <a:endCxn id="47" idx="1"/>
            </p:cNvCxnSpPr>
            <p:nvPr/>
          </p:nvCxnSpPr>
          <p:spPr>
            <a:xfrm>
              <a:off x="10375641" y="2548854"/>
              <a:ext cx="408465" cy="811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78C4624-75D0-8380-154D-5CB5E6DFFC82}"/>
                </a:ext>
              </a:extLst>
            </p:cNvPr>
            <p:cNvCxnSpPr>
              <a:endCxn id="51" idx="1"/>
            </p:cNvCxnSpPr>
            <p:nvPr/>
          </p:nvCxnSpPr>
          <p:spPr>
            <a:xfrm>
              <a:off x="10188757" y="2540413"/>
              <a:ext cx="406538" cy="1345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DFCD46C-1AD8-6653-4918-6F20633986F4}"/>
                </a:ext>
              </a:extLst>
            </p:cNvPr>
            <p:cNvCxnSpPr>
              <a:cxnSpLocks/>
              <a:endCxn id="74" idx="0"/>
            </p:cNvCxnSpPr>
            <p:nvPr/>
          </p:nvCxnSpPr>
          <p:spPr>
            <a:xfrm>
              <a:off x="9970921" y="2534461"/>
              <a:ext cx="82011" cy="2604903"/>
            </a:xfrm>
            <a:prstGeom prst="line">
              <a:avLst/>
            </a:prstGeom>
          </p:spPr>
          <p:style>
            <a:lnRef idx="1">
              <a:schemeClr val="dk1"/>
            </a:lnRef>
            <a:fillRef idx="0">
              <a:schemeClr val="dk1"/>
            </a:fillRef>
            <a:effectRef idx="0">
              <a:schemeClr val="dk1"/>
            </a:effectRef>
            <a:fontRef idx="minor">
              <a:schemeClr val="tx1"/>
            </a:fontRef>
          </p:style>
        </p:cxnSp>
        <p:sp>
          <p:nvSpPr>
            <p:cNvPr id="74" name="Diamond 73">
              <a:extLst>
                <a:ext uri="{FF2B5EF4-FFF2-40B4-BE49-F238E27FC236}">
                  <a16:creationId xmlns:a16="http://schemas.microsoft.com/office/drawing/2014/main" id="{3E4E0381-7DBD-00EB-481C-C2D285B4A18C}"/>
                </a:ext>
              </a:extLst>
            </p:cNvPr>
            <p:cNvSpPr/>
            <p:nvPr/>
          </p:nvSpPr>
          <p:spPr>
            <a:xfrm>
              <a:off x="9566253" y="5139364"/>
              <a:ext cx="973358" cy="4696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has</a:t>
              </a:r>
            </a:p>
          </p:txBody>
        </p:sp>
        <p:sp>
          <p:nvSpPr>
            <p:cNvPr id="75" name="Rectangle 74">
              <a:extLst>
                <a:ext uri="{FF2B5EF4-FFF2-40B4-BE49-F238E27FC236}">
                  <a16:creationId xmlns:a16="http://schemas.microsoft.com/office/drawing/2014/main" id="{0587A34D-AB56-CFCE-1A6E-9F64E36E5409}"/>
                </a:ext>
              </a:extLst>
            </p:cNvPr>
            <p:cNvSpPr/>
            <p:nvPr/>
          </p:nvSpPr>
          <p:spPr>
            <a:xfrm>
              <a:off x="6939348" y="5201930"/>
              <a:ext cx="1404730" cy="3445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Checkout</a:t>
              </a:r>
            </a:p>
          </p:txBody>
        </p:sp>
        <p:cxnSp>
          <p:nvCxnSpPr>
            <p:cNvPr id="76" name="Straight Connector 75">
              <a:extLst>
                <a:ext uri="{FF2B5EF4-FFF2-40B4-BE49-F238E27FC236}">
                  <a16:creationId xmlns:a16="http://schemas.microsoft.com/office/drawing/2014/main" id="{57C5CC1F-E15C-6042-7AD3-6298D57A960A}"/>
                </a:ext>
              </a:extLst>
            </p:cNvPr>
            <p:cNvCxnSpPr>
              <a:stCxn id="75" idx="3"/>
              <a:endCxn id="74" idx="1"/>
            </p:cNvCxnSpPr>
            <p:nvPr/>
          </p:nvCxnSpPr>
          <p:spPr>
            <a:xfrm>
              <a:off x="8344078" y="5374209"/>
              <a:ext cx="1222175" cy="0"/>
            </a:xfrm>
            <a:prstGeom prst="line">
              <a:avLst/>
            </a:prstGeom>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6CDFE553-1821-2ACE-A8CB-919CA48DA095}"/>
                </a:ext>
              </a:extLst>
            </p:cNvPr>
            <p:cNvSpPr/>
            <p:nvPr/>
          </p:nvSpPr>
          <p:spPr>
            <a:xfrm>
              <a:off x="2271599" y="5201929"/>
              <a:ext cx="1404730" cy="3445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Bill</a:t>
              </a:r>
            </a:p>
          </p:txBody>
        </p:sp>
        <p:sp>
          <p:nvSpPr>
            <p:cNvPr id="80" name="Diamond 79">
              <a:extLst>
                <a:ext uri="{FF2B5EF4-FFF2-40B4-BE49-F238E27FC236}">
                  <a16:creationId xmlns:a16="http://schemas.microsoft.com/office/drawing/2014/main" id="{2C7A951F-9693-91E3-9AF7-C092817054DE}"/>
                </a:ext>
              </a:extLst>
            </p:cNvPr>
            <p:cNvSpPr/>
            <p:nvPr/>
          </p:nvSpPr>
          <p:spPr>
            <a:xfrm>
              <a:off x="4844697" y="5137899"/>
              <a:ext cx="973358" cy="4696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has</a:t>
              </a:r>
            </a:p>
          </p:txBody>
        </p:sp>
        <p:cxnSp>
          <p:nvCxnSpPr>
            <p:cNvPr id="82" name="Straight Connector 81">
              <a:extLst>
                <a:ext uri="{FF2B5EF4-FFF2-40B4-BE49-F238E27FC236}">
                  <a16:creationId xmlns:a16="http://schemas.microsoft.com/office/drawing/2014/main" id="{643899B7-9448-161A-5775-8B8AE0D0CB15}"/>
                </a:ext>
              </a:extLst>
            </p:cNvPr>
            <p:cNvCxnSpPr>
              <a:stCxn id="80" idx="3"/>
              <a:endCxn id="75" idx="1"/>
            </p:cNvCxnSpPr>
            <p:nvPr/>
          </p:nvCxnSpPr>
          <p:spPr>
            <a:xfrm>
              <a:off x="5818055" y="5372744"/>
              <a:ext cx="1121293" cy="1465"/>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4E59B21-70CF-49B4-2716-DF862C4F9A52}"/>
                </a:ext>
              </a:extLst>
            </p:cNvPr>
            <p:cNvCxnSpPr>
              <a:stCxn id="78" idx="3"/>
              <a:endCxn id="80" idx="1"/>
            </p:cNvCxnSpPr>
            <p:nvPr/>
          </p:nvCxnSpPr>
          <p:spPr>
            <a:xfrm flipV="1">
              <a:off x="3676329" y="5372744"/>
              <a:ext cx="1168368" cy="1464"/>
            </a:xfrm>
            <a:prstGeom prst="line">
              <a:avLst/>
            </a:prstGeom>
          </p:spPr>
          <p:style>
            <a:lnRef idx="1">
              <a:schemeClr val="dk1"/>
            </a:lnRef>
            <a:fillRef idx="0">
              <a:schemeClr val="dk1"/>
            </a:fillRef>
            <a:effectRef idx="0">
              <a:schemeClr val="dk1"/>
            </a:effectRef>
            <a:fontRef idx="minor">
              <a:schemeClr val="tx1"/>
            </a:fontRef>
          </p:style>
        </p:cxnSp>
        <p:sp>
          <p:nvSpPr>
            <p:cNvPr id="84" name="Oval 83">
              <a:extLst>
                <a:ext uri="{FF2B5EF4-FFF2-40B4-BE49-F238E27FC236}">
                  <a16:creationId xmlns:a16="http://schemas.microsoft.com/office/drawing/2014/main" id="{6B24A43B-9735-294B-E818-2ACEBC361AEF}"/>
                </a:ext>
              </a:extLst>
            </p:cNvPr>
            <p:cNvSpPr/>
            <p:nvPr/>
          </p:nvSpPr>
          <p:spPr>
            <a:xfrm>
              <a:off x="8503591" y="5694467"/>
              <a:ext cx="1190222" cy="3123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c_city</a:t>
              </a:r>
              <a:endParaRPr lang="en-IN" dirty="0"/>
            </a:p>
          </p:txBody>
        </p:sp>
        <p:sp>
          <p:nvSpPr>
            <p:cNvPr id="86" name="Oval 85">
              <a:extLst>
                <a:ext uri="{FF2B5EF4-FFF2-40B4-BE49-F238E27FC236}">
                  <a16:creationId xmlns:a16="http://schemas.microsoft.com/office/drawing/2014/main" id="{04E3D6D6-934E-7DFC-0228-5C6A44C7C541}"/>
                </a:ext>
              </a:extLst>
            </p:cNvPr>
            <p:cNvSpPr/>
            <p:nvPr/>
          </p:nvSpPr>
          <p:spPr>
            <a:xfrm>
              <a:off x="8002171" y="4668437"/>
              <a:ext cx="1404730" cy="3218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chout_id</a:t>
              </a:r>
              <a:endParaRPr lang="en-IN" dirty="0"/>
            </a:p>
          </p:txBody>
        </p:sp>
        <p:sp>
          <p:nvSpPr>
            <p:cNvPr id="87" name="Oval 86">
              <a:extLst>
                <a:ext uri="{FF2B5EF4-FFF2-40B4-BE49-F238E27FC236}">
                  <a16:creationId xmlns:a16="http://schemas.microsoft.com/office/drawing/2014/main" id="{7514933A-D815-32B7-4251-32083C5D3A9B}"/>
                </a:ext>
              </a:extLst>
            </p:cNvPr>
            <p:cNvSpPr/>
            <p:nvPr/>
          </p:nvSpPr>
          <p:spPr>
            <a:xfrm>
              <a:off x="7020984" y="4240908"/>
              <a:ext cx="1190222" cy="3123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c_nm</a:t>
              </a:r>
              <a:endParaRPr lang="en-IN" dirty="0"/>
            </a:p>
          </p:txBody>
        </p:sp>
        <p:sp>
          <p:nvSpPr>
            <p:cNvPr id="89" name="Oval 88">
              <a:extLst>
                <a:ext uri="{FF2B5EF4-FFF2-40B4-BE49-F238E27FC236}">
                  <a16:creationId xmlns:a16="http://schemas.microsoft.com/office/drawing/2014/main" id="{A30E4A0F-9054-9661-53FC-8F3F2771D74E}"/>
                </a:ext>
              </a:extLst>
            </p:cNvPr>
            <p:cNvSpPr/>
            <p:nvPr/>
          </p:nvSpPr>
          <p:spPr>
            <a:xfrm>
              <a:off x="7566501" y="6112603"/>
              <a:ext cx="1361024" cy="344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c_phone</a:t>
              </a:r>
              <a:endParaRPr lang="en-IN" dirty="0"/>
            </a:p>
          </p:txBody>
        </p:sp>
        <p:sp>
          <p:nvSpPr>
            <p:cNvPr id="91" name="Oval 90">
              <a:extLst>
                <a:ext uri="{FF2B5EF4-FFF2-40B4-BE49-F238E27FC236}">
                  <a16:creationId xmlns:a16="http://schemas.microsoft.com/office/drawing/2014/main" id="{96050476-1311-94F5-65F5-1DE97FD379CB}"/>
                </a:ext>
              </a:extLst>
            </p:cNvPr>
            <p:cNvSpPr/>
            <p:nvPr/>
          </p:nvSpPr>
          <p:spPr>
            <a:xfrm>
              <a:off x="5853697" y="4682091"/>
              <a:ext cx="1190222" cy="3123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c_add</a:t>
              </a:r>
              <a:endParaRPr lang="en-IN" dirty="0"/>
            </a:p>
          </p:txBody>
        </p:sp>
        <p:sp>
          <p:nvSpPr>
            <p:cNvPr id="92" name="Oval 91">
              <a:extLst>
                <a:ext uri="{FF2B5EF4-FFF2-40B4-BE49-F238E27FC236}">
                  <a16:creationId xmlns:a16="http://schemas.microsoft.com/office/drawing/2014/main" id="{33DB1777-6AE3-7BD0-73F8-7CA6B5F4EBCF}"/>
                </a:ext>
              </a:extLst>
            </p:cNvPr>
            <p:cNvSpPr/>
            <p:nvPr/>
          </p:nvSpPr>
          <p:spPr>
            <a:xfrm>
              <a:off x="6176431" y="6123977"/>
              <a:ext cx="1353266" cy="3430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c_email</a:t>
              </a:r>
              <a:endParaRPr lang="en-IN" dirty="0"/>
            </a:p>
          </p:txBody>
        </p:sp>
        <p:sp>
          <p:nvSpPr>
            <p:cNvPr id="93" name="Oval 92">
              <a:extLst>
                <a:ext uri="{FF2B5EF4-FFF2-40B4-BE49-F238E27FC236}">
                  <a16:creationId xmlns:a16="http://schemas.microsoft.com/office/drawing/2014/main" id="{F8301136-E1C4-348E-BE9B-CAAA23195A5D}"/>
                </a:ext>
              </a:extLst>
            </p:cNvPr>
            <p:cNvSpPr/>
            <p:nvPr/>
          </p:nvSpPr>
          <p:spPr>
            <a:xfrm>
              <a:off x="5125070" y="5706621"/>
              <a:ext cx="1727994" cy="2377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grand_total</a:t>
              </a:r>
              <a:endParaRPr lang="en-IN" dirty="0"/>
            </a:p>
          </p:txBody>
        </p:sp>
        <p:cxnSp>
          <p:nvCxnSpPr>
            <p:cNvPr id="95" name="Straight Arrow Connector 94">
              <a:extLst>
                <a:ext uri="{FF2B5EF4-FFF2-40B4-BE49-F238E27FC236}">
                  <a16:creationId xmlns:a16="http://schemas.microsoft.com/office/drawing/2014/main" id="{5C969C1D-8C4D-B98F-764D-711B926254B4}"/>
                </a:ext>
              </a:extLst>
            </p:cNvPr>
            <p:cNvCxnSpPr>
              <a:endCxn id="86" idx="4"/>
            </p:cNvCxnSpPr>
            <p:nvPr/>
          </p:nvCxnSpPr>
          <p:spPr>
            <a:xfrm flipV="1">
              <a:off x="8344078" y="4990304"/>
              <a:ext cx="360458" cy="21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8D74653E-A35B-70DD-2823-AD3C4C3EF9B0}"/>
                </a:ext>
              </a:extLst>
            </p:cNvPr>
            <p:cNvCxnSpPr>
              <a:cxnSpLocks/>
              <a:stCxn id="75" idx="0"/>
              <a:endCxn id="87" idx="4"/>
            </p:cNvCxnSpPr>
            <p:nvPr/>
          </p:nvCxnSpPr>
          <p:spPr>
            <a:xfrm flipH="1" flipV="1">
              <a:off x="7616095" y="4553231"/>
              <a:ext cx="25618" cy="648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88B9A2E6-F288-1129-6697-3191F4BF95EB}"/>
                </a:ext>
              </a:extLst>
            </p:cNvPr>
            <p:cNvCxnSpPr>
              <a:endCxn id="91" idx="5"/>
            </p:cNvCxnSpPr>
            <p:nvPr/>
          </p:nvCxnSpPr>
          <p:spPr>
            <a:xfrm flipH="1" flipV="1">
              <a:off x="6869615" y="4948675"/>
              <a:ext cx="69733" cy="253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40B25E19-1867-9736-1FC6-F7D3ED9524A5}"/>
                </a:ext>
              </a:extLst>
            </p:cNvPr>
            <p:cNvCxnSpPr>
              <a:endCxn id="84" idx="1"/>
            </p:cNvCxnSpPr>
            <p:nvPr/>
          </p:nvCxnSpPr>
          <p:spPr>
            <a:xfrm>
              <a:off x="8286128" y="5546486"/>
              <a:ext cx="391767" cy="19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54B0FFEA-93E7-3E68-75FA-EEC105FF6589}"/>
                </a:ext>
              </a:extLst>
            </p:cNvPr>
            <p:cNvCxnSpPr>
              <a:endCxn id="89" idx="0"/>
            </p:cNvCxnSpPr>
            <p:nvPr/>
          </p:nvCxnSpPr>
          <p:spPr>
            <a:xfrm>
              <a:off x="7924602" y="5546486"/>
              <a:ext cx="322411" cy="566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2C2E4948-6547-9492-371A-8B848A731752}"/>
                </a:ext>
              </a:extLst>
            </p:cNvPr>
            <p:cNvCxnSpPr>
              <a:endCxn id="92" idx="0"/>
            </p:cNvCxnSpPr>
            <p:nvPr/>
          </p:nvCxnSpPr>
          <p:spPr>
            <a:xfrm flipH="1">
              <a:off x="6853064" y="5546486"/>
              <a:ext cx="432316" cy="577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4C6708E5-C69A-D339-B92D-EE8BDAC535EF}"/>
                </a:ext>
              </a:extLst>
            </p:cNvPr>
            <p:cNvCxnSpPr>
              <a:endCxn id="93" idx="7"/>
            </p:cNvCxnSpPr>
            <p:nvPr/>
          </p:nvCxnSpPr>
          <p:spPr>
            <a:xfrm flipH="1">
              <a:off x="6600005" y="5546486"/>
              <a:ext cx="339343" cy="194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Oval 104">
              <a:extLst>
                <a:ext uri="{FF2B5EF4-FFF2-40B4-BE49-F238E27FC236}">
                  <a16:creationId xmlns:a16="http://schemas.microsoft.com/office/drawing/2014/main" id="{9BE35D0D-B3CB-2972-BC35-83B449A2FE19}"/>
                </a:ext>
              </a:extLst>
            </p:cNvPr>
            <p:cNvSpPr/>
            <p:nvPr/>
          </p:nvSpPr>
          <p:spPr>
            <a:xfrm>
              <a:off x="1921749" y="4502845"/>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qty</a:t>
              </a:r>
            </a:p>
          </p:txBody>
        </p:sp>
        <p:sp>
          <p:nvSpPr>
            <p:cNvPr id="106" name="Oval 105">
              <a:extLst>
                <a:ext uri="{FF2B5EF4-FFF2-40B4-BE49-F238E27FC236}">
                  <a16:creationId xmlns:a16="http://schemas.microsoft.com/office/drawing/2014/main" id="{4028E806-28E9-75EA-A595-7825877F28BF}"/>
                </a:ext>
              </a:extLst>
            </p:cNvPr>
            <p:cNvSpPr/>
            <p:nvPr/>
          </p:nvSpPr>
          <p:spPr>
            <a:xfrm>
              <a:off x="3166729" y="4583259"/>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b_id</a:t>
              </a:r>
              <a:endParaRPr lang="en-IN" dirty="0"/>
            </a:p>
          </p:txBody>
        </p:sp>
        <p:sp>
          <p:nvSpPr>
            <p:cNvPr id="107" name="Oval 106">
              <a:extLst>
                <a:ext uri="{FF2B5EF4-FFF2-40B4-BE49-F238E27FC236}">
                  <a16:creationId xmlns:a16="http://schemas.microsoft.com/office/drawing/2014/main" id="{96BEBE82-A442-07F9-A871-0811C61E0158}"/>
                </a:ext>
              </a:extLst>
            </p:cNvPr>
            <p:cNvSpPr/>
            <p:nvPr/>
          </p:nvSpPr>
          <p:spPr>
            <a:xfrm>
              <a:off x="873970" y="4911771"/>
              <a:ext cx="1229400" cy="3123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p_price</a:t>
              </a:r>
              <a:endParaRPr lang="en-IN" dirty="0"/>
            </a:p>
          </p:txBody>
        </p:sp>
        <p:sp>
          <p:nvSpPr>
            <p:cNvPr id="108" name="Oval 107">
              <a:extLst>
                <a:ext uri="{FF2B5EF4-FFF2-40B4-BE49-F238E27FC236}">
                  <a16:creationId xmlns:a16="http://schemas.microsoft.com/office/drawing/2014/main" id="{270E0A4C-3788-B9BB-C1F9-A1F2764D4460}"/>
                </a:ext>
              </a:extLst>
            </p:cNvPr>
            <p:cNvSpPr/>
            <p:nvPr/>
          </p:nvSpPr>
          <p:spPr>
            <a:xfrm>
              <a:off x="1389089" y="5901012"/>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p_id</a:t>
              </a:r>
              <a:endParaRPr lang="en-IN" dirty="0"/>
            </a:p>
          </p:txBody>
        </p:sp>
        <p:sp>
          <p:nvSpPr>
            <p:cNvPr id="109" name="Oval 108">
              <a:extLst>
                <a:ext uri="{FF2B5EF4-FFF2-40B4-BE49-F238E27FC236}">
                  <a16:creationId xmlns:a16="http://schemas.microsoft.com/office/drawing/2014/main" id="{F277DA93-ED19-2435-903D-7B08261A7A56}"/>
                </a:ext>
              </a:extLst>
            </p:cNvPr>
            <p:cNvSpPr/>
            <p:nvPr/>
          </p:nvSpPr>
          <p:spPr>
            <a:xfrm>
              <a:off x="2445030" y="6002962"/>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u_id</a:t>
              </a:r>
              <a:endParaRPr lang="en-IN" dirty="0"/>
            </a:p>
          </p:txBody>
        </p:sp>
        <p:sp>
          <p:nvSpPr>
            <p:cNvPr id="110" name="Oval 109">
              <a:extLst>
                <a:ext uri="{FF2B5EF4-FFF2-40B4-BE49-F238E27FC236}">
                  <a16:creationId xmlns:a16="http://schemas.microsoft.com/office/drawing/2014/main" id="{BF6C7930-802C-4C3A-389F-3A2E6DE437AA}"/>
                </a:ext>
              </a:extLst>
            </p:cNvPr>
            <p:cNvSpPr/>
            <p:nvPr/>
          </p:nvSpPr>
          <p:spPr>
            <a:xfrm>
              <a:off x="3508588" y="5811733"/>
              <a:ext cx="927652" cy="344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c_id</a:t>
              </a:r>
              <a:endParaRPr lang="en-IN" dirty="0"/>
            </a:p>
          </p:txBody>
        </p:sp>
        <p:sp>
          <p:nvSpPr>
            <p:cNvPr id="112" name="Oval 111">
              <a:extLst>
                <a:ext uri="{FF2B5EF4-FFF2-40B4-BE49-F238E27FC236}">
                  <a16:creationId xmlns:a16="http://schemas.microsoft.com/office/drawing/2014/main" id="{1CBD4196-15A7-6219-22D2-90F0E070A476}"/>
                </a:ext>
              </a:extLst>
            </p:cNvPr>
            <p:cNvSpPr/>
            <p:nvPr/>
          </p:nvSpPr>
          <p:spPr>
            <a:xfrm>
              <a:off x="874327" y="5394334"/>
              <a:ext cx="1036814" cy="344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p_nm</a:t>
              </a:r>
              <a:endParaRPr lang="en-IN" dirty="0"/>
            </a:p>
          </p:txBody>
        </p:sp>
        <p:cxnSp>
          <p:nvCxnSpPr>
            <p:cNvPr id="113" name="Straight Arrow Connector 112">
              <a:extLst>
                <a:ext uri="{FF2B5EF4-FFF2-40B4-BE49-F238E27FC236}">
                  <a16:creationId xmlns:a16="http://schemas.microsoft.com/office/drawing/2014/main" id="{4FBA6E12-B4C5-3F74-CD57-B22E778DFFFF}"/>
                </a:ext>
              </a:extLst>
            </p:cNvPr>
            <p:cNvCxnSpPr>
              <a:endCxn id="106" idx="4"/>
            </p:cNvCxnSpPr>
            <p:nvPr/>
          </p:nvCxnSpPr>
          <p:spPr>
            <a:xfrm flipV="1">
              <a:off x="3372682" y="4927817"/>
              <a:ext cx="257873" cy="27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0DD5D677-5383-5AD9-6A3F-DCB305900661}"/>
                </a:ext>
              </a:extLst>
            </p:cNvPr>
            <p:cNvCxnSpPr>
              <a:endCxn id="105" idx="4"/>
            </p:cNvCxnSpPr>
            <p:nvPr/>
          </p:nvCxnSpPr>
          <p:spPr>
            <a:xfrm flipH="1" flipV="1">
              <a:off x="2385575" y="4847403"/>
              <a:ext cx="394542" cy="354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3B510804-AFE0-E5B2-458D-D990E9E1DE8A}"/>
                </a:ext>
              </a:extLst>
            </p:cNvPr>
            <p:cNvCxnSpPr>
              <a:cxnSpLocks/>
              <a:endCxn id="107" idx="6"/>
            </p:cNvCxnSpPr>
            <p:nvPr/>
          </p:nvCxnSpPr>
          <p:spPr>
            <a:xfrm flipH="1" flipV="1">
              <a:off x="2103370" y="5067933"/>
              <a:ext cx="177634" cy="156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AEA340C1-0F71-062F-B33C-FC46F7DF7907}"/>
                </a:ext>
              </a:extLst>
            </p:cNvPr>
            <p:cNvCxnSpPr>
              <a:stCxn id="78" idx="1"/>
              <a:endCxn id="112" idx="6"/>
            </p:cNvCxnSpPr>
            <p:nvPr/>
          </p:nvCxnSpPr>
          <p:spPr>
            <a:xfrm flipH="1">
              <a:off x="1911141" y="5374208"/>
              <a:ext cx="360458" cy="192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2445974A-0257-7E6D-0993-302E53D25670}"/>
                </a:ext>
              </a:extLst>
            </p:cNvPr>
            <p:cNvCxnSpPr>
              <a:cxnSpLocks/>
              <a:endCxn id="108" idx="7"/>
            </p:cNvCxnSpPr>
            <p:nvPr/>
          </p:nvCxnSpPr>
          <p:spPr>
            <a:xfrm flipH="1">
              <a:off x="2180890" y="5546486"/>
              <a:ext cx="204685" cy="404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D267C599-3E25-B1F9-8565-4AD766E78E09}"/>
                </a:ext>
              </a:extLst>
            </p:cNvPr>
            <p:cNvCxnSpPr>
              <a:stCxn id="78" idx="2"/>
              <a:endCxn id="109" idx="0"/>
            </p:cNvCxnSpPr>
            <p:nvPr/>
          </p:nvCxnSpPr>
          <p:spPr>
            <a:xfrm flipH="1">
              <a:off x="2908856" y="5546486"/>
              <a:ext cx="65108" cy="456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1C796B4E-5B25-69A1-3C65-5E6EECDFD2B8}"/>
                </a:ext>
              </a:extLst>
            </p:cNvPr>
            <p:cNvCxnSpPr>
              <a:endCxn id="110" idx="0"/>
            </p:cNvCxnSpPr>
            <p:nvPr/>
          </p:nvCxnSpPr>
          <p:spPr>
            <a:xfrm>
              <a:off x="3630555" y="5546486"/>
              <a:ext cx="341859" cy="265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3178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a:xfrm>
            <a:off x="1066800" y="506653"/>
            <a:ext cx="10058400" cy="1026441"/>
          </a:xfrm>
        </p:spPr>
        <p:txBody>
          <a:bodyPr/>
          <a:lstStyle/>
          <a:p>
            <a:r>
              <a:rPr lang="en-IN" b="1" dirty="0"/>
              <a:t>Diagram</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926840" y="2189447"/>
            <a:ext cx="10058400" cy="4236098"/>
          </a:xfrm>
        </p:spPr>
        <p:txBody>
          <a:bodyPr>
            <a:normAutofit/>
          </a:bodyPr>
          <a:lstStyle/>
          <a:p>
            <a:pPr marL="0" indent="0" algn="l" fontAlgn="auto">
              <a:buNone/>
            </a:pPr>
            <a:endParaRPr lang="en-US" sz="1000" b="0" i="0" dirty="0">
              <a:effectLst/>
              <a:latin typeface="-apple-system"/>
            </a:endParaRPr>
          </a:p>
          <a:p>
            <a:pPr marL="0" indent="0" algn="l" fontAlgn="auto">
              <a:buNone/>
            </a:pPr>
            <a:endParaRPr lang="en-US" dirty="0">
              <a:latin typeface="-apple-system"/>
            </a:endParaRPr>
          </a:p>
        </p:txBody>
      </p:sp>
      <p:sp>
        <p:nvSpPr>
          <p:cNvPr id="39" name="TextBox 38">
            <a:extLst>
              <a:ext uri="{FF2B5EF4-FFF2-40B4-BE49-F238E27FC236}">
                <a16:creationId xmlns:a16="http://schemas.microsoft.com/office/drawing/2014/main" id="{32DB11AE-99FC-F9AF-FC15-4FB11A2D425F}"/>
              </a:ext>
            </a:extLst>
          </p:cNvPr>
          <p:cNvSpPr txBox="1"/>
          <p:nvPr/>
        </p:nvSpPr>
        <p:spPr>
          <a:xfrm>
            <a:off x="1306286" y="1554552"/>
            <a:ext cx="4021494"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DFD Level 0</a:t>
            </a:r>
          </a:p>
        </p:txBody>
      </p:sp>
      <p:cxnSp>
        <p:nvCxnSpPr>
          <p:cNvPr id="17" name="Straight Arrow Connector 16">
            <a:extLst>
              <a:ext uri="{FF2B5EF4-FFF2-40B4-BE49-F238E27FC236}">
                <a16:creationId xmlns:a16="http://schemas.microsoft.com/office/drawing/2014/main" id="{525126BA-7F2C-1E5E-05D6-0E3F03311499}"/>
              </a:ext>
            </a:extLst>
          </p:cNvPr>
          <p:cNvCxnSpPr>
            <a:cxnSpLocks/>
          </p:cNvCxnSpPr>
          <p:nvPr/>
        </p:nvCxnSpPr>
        <p:spPr>
          <a:xfrm flipH="1">
            <a:off x="7022402" y="3873957"/>
            <a:ext cx="18470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60139ED1-5584-7C74-697B-D10A74C7DFDB}"/>
              </a:ext>
            </a:extLst>
          </p:cNvPr>
          <p:cNvGrpSpPr/>
          <p:nvPr/>
        </p:nvGrpSpPr>
        <p:grpSpPr>
          <a:xfrm>
            <a:off x="1534346" y="3202695"/>
            <a:ext cx="9123308" cy="1837462"/>
            <a:chOff x="1636644" y="3465981"/>
            <a:chExt cx="9123308" cy="1837462"/>
          </a:xfrm>
        </p:grpSpPr>
        <p:sp>
          <p:nvSpPr>
            <p:cNvPr id="5" name="Oval 4">
              <a:extLst>
                <a:ext uri="{FF2B5EF4-FFF2-40B4-BE49-F238E27FC236}">
                  <a16:creationId xmlns:a16="http://schemas.microsoft.com/office/drawing/2014/main" id="{335BA644-02DD-079B-0D91-E6968D041ABC}"/>
                </a:ext>
              </a:extLst>
            </p:cNvPr>
            <p:cNvSpPr/>
            <p:nvPr/>
          </p:nvSpPr>
          <p:spPr>
            <a:xfrm>
              <a:off x="5234811" y="3465981"/>
              <a:ext cx="1948681" cy="183746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Super Market Management System</a:t>
              </a:r>
            </a:p>
          </p:txBody>
        </p:sp>
        <p:sp>
          <p:nvSpPr>
            <p:cNvPr id="7" name="Rectangle 6">
              <a:extLst>
                <a:ext uri="{FF2B5EF4-FFF2-40B4-BE49-F238E27FC236}">
                  <a16:creationId xmlns:a16="http://schemas.microsoft.com/office/drawing/2014/main" id="{1CFE503D-365D-F3FC-2B2F-9F93E47225CF}"/>
                </a:ext>
              </a:extLst>
            </p:cNvPr>
            <p:cNvSpPr/>
            <p:nvPr/>
          </p:nvSpPr>
          <p:spPr>
            <a:xfrm>
              <a:off x="8971722" y="3949686"/>
              <a:ext cx="1788230" cy="715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a:t>
              </a:r>
            </a:p>
          </p:txBody>
        </p:sp>
        <p:sp>
          <p:nvSpPr>
            <p:cNvPr id="9" name="Rectangle 8">
              <a:extLst>
                <a:ext uri="{FF2B5EF4-FFF2-40B4-BE49-F238E27FC236}">
                  <a16:creationId xmlns:a16="http://schemas.microsoft.com/office/drawing/2014/main" id="{7A7F55C8-C64D-FF6C-A69A-DA2B4CBEAF93}"/>
                </a:ext>
              </a:extLst>
            </p:cNvPr>
            <p:cNvSpPr/>
            <p:nvPr/>
          </p:nvSpPr>
          <p:spPr>
            <a:xfrm>
              <a:off x="1636644" y="3949686"/>
              <a:ext cx="1788230" cy="715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Customer</a:t>
              </a:r>
            </a:p>
          </p:txBody>
        </p:sp>
        <p:cxnSp>
          <p:nvCxnSpPr>
            <p:cNvPr id="11" name="Straight Arrow Connector 10">
              <a:extLst>
                <a:ext uri="{FF2B5EF4-FFF2-40B4-BE49-F238E27FC236}">
                  <a16:creationId xmlns:a16="http://schemas.microsoft.com/office/drawing/2014/main" id="{55A3D88B-7D3F-3310-8DF8-6D446ACE6DD5}"/>
                </a:ext>
              </a:extLst>
            </p:cNvPr>
            <p:cNvCxnSpPr>
              <a:cxnSpLocks/>
            </p:cNvCxnSpPr>
            <p:nvPr/>
          </p:nvCxnSpPr>
          <p:spPr>
            <a:xfrm>
              <a:off x="3424874" y="4121426"/>
              <a:ext cx="1809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F8E3D53-3E8B-90D1-8F2B-22C47B345F7D}"/>
                </a:ext>
              </a:extLst>
            </p:cNvPr>
            <p:cNvCxnSpPr>
              <a:cxnSpLocks/>
            </p:cNvCxnSpPr>
            <p:nvPr/>
          </p:nvCxnSpPr>
          <p:spPr>
            <a:xfrm flipH="1">
              <a:off x="3424874" y="4492487"/>
              <a:ext cx="1809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65B735C-BD80-3CC8-B395-1DB09DA31B5A}"/>
                </a:ext>
              </a:extLst>
            </p:cNvPr>
            <p:cNvCxnSpPr>
              <a:cxnSpLocks/>
            </p:cNvCxnSpPr>
            <p:nvPr/>
          </p:nvCxnSpPr>
          <p:spPr>
            <a:xfrm>
              <a:off x="7183492" y="4492487"/>
              <a:ext cx="17882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BAF1E2F-6444-DA89-0A1F-8481218C5B2E}"/>
                </a:ext>
              </a:extLst>
            </p:cNvPr>
            <p:cNvSpPr txBox="1"/>
            <p:nvPr/>
          </p:nvSpPr>
          <p:spPr>
            <a:xfrm>
              <a:off x="4022621" y="3767911"/>
              <a:ext cx="986902" cy="369332"/>
            </a:xfrm>
            <a:prstGeom prst="rect">
              <a:avLst/>
            </a:prstGeom>
            <a:noFill/>
          </p:spPr>
          <p:txBody>
            <a:bodyPr wrap="square" rtlCol="0">
              <a:spAutoFit/>
            </a:bodyPr>
            <a:lstStyle/>
            <a:p>
              <a:r>
                <a:rPr lang="en-IN" dirty="0"/>
                <a:t>Login</a:t>
              </a:r>
            </a:p>
          </p:txBody>
        </p:sp>
        <p:sp>
          <p:nvSpPr>
            <p:cNvPr id="40" name="TextBox 39">
              <a:extLst>
                <a:ext uri="{FF2B5EF4-FFF2-40B4-BE49-F238E27FC236}">
                  <a16:creationId xmlns:a16="http://schemas.microsoft.com/office/drawing/2014/main" id="{7DB6DA84-2ABB-3761-C8EA-73BA54B5EDA6}"/>
                </a:ext>
              </a:extLst>
            </p:cNvPr>
            <p:cNvSpPr txBox="1"/>
            <p:nvPr/>
          </p:nvSpPr>
          <p:spPr>
            <a:xfrm>
              <a:off x="3650162" y="4494216"/>
              <a:ext cx="1446835" cy="369332"/>
            </a:xfrm>
            <a:prstGeom prst="rect">
              <a:avLst/>
            </a:prstGeom>
            <a:noFill/>
          </p:spPr>
          <p:txBody>
            <a:bodyPr wrap="square" rtlCol="0">
              <a:spAutoFit/>
            </a:bodyPr>
            <a:lstStyle/>
            <a:p>
              <a:r>
                <a:rPr lang="en-IN" dirty="0"/>
                <a:t>Confirmation</a:t>
              </a:r>
            </a:p>
          </p:txBody>
        </p:sp>
        <p:sp>
          <p:nvSpPr>
            <p:cNvPr id="41" name="TextBox 40">
              <a:extLst>
                <a:ext uri="{FF2B5EF4-FFF2-40B4-BE49-F238E27FC236}">
                  <a16:creationId xmlns:a16="http://schemas.microsoft.com/office/drawing/2014/main" id="{82F32D4B-36A4-CBFA-7F96-C5EABBD22FAA}"/>
                </a:ext>
              </a:extLst>
            </p:cNvPr>
            <p:cNvSpPr txBox="1"/>
            <p:nvPr/>
          </p:nvSpPr>
          <p:spPr>
            <a:xfrm>
              <a:off x="7657692" y="3767911"/>
              <a:ext cx="1232791" cy="369332"/>
            </a:xfrm>
            <a:prstGeom prst="rect">
              <a:avLst/>
            </a:prstGeom>
            <a:noFill/>
          </p:spPr>
          <p:txBody>
            <a:bodyPr wrap="square" rtlCol="0">
              <a:spAutoFit/>
            </a:bodyPr>
            <a:lstStyle/>
            <a:p>
              <a:r>
                <a:rPr lang="en-IN" dirty="0"/>
                <a:t>Login</a:t>
              </a:r>
            </a:p>
          </p:txBody>
        </p:sp>
        <p:sp>
          <p:nvSpPr>
            <p:cNvPr id="42" name="TextBox 41">
              <a:extLst>
                <a:ext uri="{FF2B5EF4-FFF2-40B4-BE49-F238E27FC236}">
                  <a16:creationId xmlns:a16="http://schemas.microsoft.com/office/drawing/2014/main" id="{916C7162-1DFC-6A27-1215-47CCF56DB075}"/>
                </a:ext>
              </a:extLst>
            </p:cNvPr>
            <p:cNvSpPr txBox="1"/>
            <p:nvPr/>
          </p:nvSpPr>
          <p:spPr>
            <a:xfrm>
              <a:off x="7363391" y="4502510"/>
              <a:ext cx="1445853" cy="646331"/>
            </a:xfrm>
            <a:prstGeom prst="rect">
              <a:avLst/>
            </a:prstGeom>
            <a:noFill/>
          </p:spPr>
          <p:txBody>
            <a:bodyPr wrap="square" rtlCol="0">
              <a:spAutoFit/>
            </a:bodyPr>
            <a:lstStyle/>
            <a:p>
              <a:r>
                <a:rPr lang="en-IN" dirty="0"/>
                <a:t>Confirmation</a:t>
              </a:r>
            </a:p>
            <a:p>
              <a:endParaRPr lang="en-IN" dirty="0"/>
            </a:p>
          </p:txBody>
        </p:sp>
      </p:grpSp>
    </p:spTree>
    <p:extLst>
      <p:ext uri="{BB962C8B-B14F-4D97-AF65-F5344CB8AC3E}">
        <p14:creationId xmlns:p14="http://schemas.microsoft.com/office/powerpoint/2010/main" val="5922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a:xfrm>
            <a:off x="1066800" y="506653"/>
            <a:ext cx="10058400" cy="1026441"/>
          </a:xfrm>
        </p:spPr>
        <p:txBody>
          <a:bodyPr/>
          <a:lstStyle/>
          <a:p>
            <a:r>
              <a:rPr lang="en-IN" b="1" dirty="0"/>
              <a:t>Diagram</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926840" y="2189447"/>
            <a:ext cx="10058400" cy="4236098"/>
          </a:xfrm>
        </p:spPr>
        <p:txBody>
          <a:bodyPr>
            <a:normAutofit/>
          </a:bodyPr>
          <a:lstStyle/>
          <a:p>
            <a:pPr marL="0" indent="0" algn="l" fontAlgn="auto">
              <a:buNone/>
            </a:pPr>
            <a:endParaRPr lang="en-US" sz="1000" b="0" i="0" dirty="0">
              <a:effectLst/>
              <a:latin typeface="-apple-system"/>
            </a:endParaRPr>
          </a:p>
          <a:p>
            <a:pPr marL="0" indent="0" algn="l" fontAlgn="auto">
              <a:buNone/>
            </a:pPr>
            <a:endParaRPr lang="en-US" dirty="0">
              <a:latin typeface="-apple-system"/>
            </a:endParaRPr>
          </a:p>
        </p:txBody>
      </p:sp>
      <p:sp>
        <p:nvSpPr>
          <p:cNvPr id="39" name="TextBox 38">
            <a:extLst>
              <a:ext uri="{FF2B5EF4-FFF2-40B4-BE49-F238E27FC236}">
                <a16:creationId xmlns:a16="http://schemas.microsoft.com/office/drawing/2014/main" id="{32DB11AE-99FC-F9AF-FC15-4FB11A2D425F}"/>
              </a:ext>
            </a:extLst>
          </p:cNvPr>
          <p:cNvSpPr txBox="1"/>
          <p:nvPr/>
        </p:nvSpPr>
        <p:spPr>
          <a:xfrm>
            <a:off x="1306286" y="1554018"/>
            <a:ext cx="4021494"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DFD Level 1</a:t>
            </a:r>
          </a:p>
        </p:txBody>
      </p:sp>
      <p:sp>
        <p:nvSpPr>
          <p:cNvPr id="32" name="TextBox 31">
            <a:extLst>
              <a:ext uri="{FF2B5EF4-FFF2-40B4-BE49-F238E27FC236}">
                <a16:creationId xmlns:a16="http://schemas.microsoft.com/office/drawing/2014/main" id="{23A44F0A-B01C-DA0E-A99B-49C525B4490E}"/>
              </a:ext>
            </a:extLst>
          </p:cNvPr>
          <p:cNvSpPr txBox="1"/>
          <p:nvPr/>
        </p:nvSpPr>
        <p:spPr>
          <a:xfrm>
            <a:off x="2935465" y="4122830"/>
            <a:ext cx="1412107" cy="369332"/>
          </a:xfrm>
          <a:prstGeom prst="rect">
            <a:avLst/>
          </a:prstGeom>
          <a:noFill/>
        </p:spPr>
        <p:txBody>
          <a:bodyPr wrap="square" rtlCol="0">
            <a:spAutoFit/>
          </a:bodyPr>
          <a:lstStyle/>
          <a:p>
            <a:r>
              <a:rPr lang="en-IN" dirty="0"/>
              <a:t>Add to Cart</a:t>
            </a:r>
          </a:p>
        </p:txBody>
      </p:sp>
      <p:cxnSp>
        <p:nvCxnSpPr>
          <p:cNvPr id="57" name="Straight Arrow Connector 56">
            <a:extLst>
              <a:ext uri="{FF2B5EF4-FFF2-40B4-BE49-F238E27FC236}">
                <a16:creationId xmlns:a16="http://schemas.microsoft.com/office/drawing/2014/main" id="{FA750D47-13E7-DDC8-3399-A49D4532554A}"/>
              </a:ext>
            </a:extLst>
          </p:cNvPr>
          <p:cNvCxnSpPr/>
          <p:nvPr/>
        </p:nvCxnSpPr>
        <p:spPr>
          <a:xfrm>
            <a:off x="8943233" y="4449046"/>
            <a:ext cx="0" cy="891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9C3E86B7-FDD4-8CB7-1786-68552545D2F7}"/>
              </a:ext>
            </a:extLst>
          </p:cNvPr>
          <p:cNvGrpSpPr/>
          <p:nvPr/>
        </p:nvGrpSpPr>
        <p:grpSpPr>
          <a:xfrm>
            <a:off x="1996770" y="2169485"/>
            <a:ext cx="8198459" cy="3900018"/>
            <a:chOff x="1306286" y="2130392"/>
            <a:chExt cx="8198459" cy="3900018"/>
          </a:xfrm>
        </p:grpSpPr>
        <p:sp>
          <p:nvSpPr>
            <p:cNvPr id="4" name="Oval 3">
              <a:extLst>
                <a:ext uri="{FF2B5EF4-FFF2-40B4-BE49-F238E27FC236}">
                  <a16:creationId xmlns:a16="http://schemas.microsoft.com/office/drawing/2014/main" id="{747ABC4B-53A7-FE7B-4844-ECB90EEC2023}"/>
                </a:ext>
              </a:extLst>
            </p:cNvPr>
            <p:cNvSpPr/>
            <p:nvPr/>
          </p:nvSpPr>
          <p:spPr>
            <a:xfrm>
              <a:off x="2862370" y="2130392"/>
              <a:ext cx="1759354" cy="14306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Customer Registration</a:t>
              </a:r>
            </a:p>
          </p:txBody>
        </p:sp>
        <p:sp>
          <p:nvSpPr>
            <p:cNvPr id="6" name="Oval 5">
              <a:extLst>
                <a:ext uri="{FF2B5EF4-FFF2-40B4-BE49-F238E27FC236}">
                  <a16:creationId xmlns:a16="http://schemas.microsoft.com/office/drawing/2014/main" id="{91D42874-3A39-6454-D800-786FCFB6FEC3}"/>
                </a:ext>
              </a:extLst>
            </p:cNvPr>
            <p:cNvSpPr/>
            <p:nvPr/>
          </p:nvSpPr>
          <p:spPr>
            <a:xfrm>
              <a:off x="4621724" y="3669175"/>
              <a:ext cx="1412112" cy="11574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Product &amp; Order</a:t>
              </a:r>
            </a:p>
          </p:txBody>
        </p:sp>
        <p:sp>
          <p:nvSpPr>
            <p:cNvPr id="10" name="Rectangle 9">
              <a:extLst>
                <a:ext uri="{FF2B5EF4-FFF2-40B4-BE49-F238E27FC236}">
                  <a16:creationId xmlns:a16="http://schemas.microsoft.com/office/drawing/2014/main" id="{62DCC37B-D5A7-D873-DF66-969AFB2EDC02}"/>
                </a:ext>
              </a:extLst>
            </p:cNvPr>
            <p:cNvSpPr/>
            <p:nvPr/>
          </p:nvSpPr>
          <p:spPr>
            <a:xfrm>
              <a:off x="1306286" y="5301205"/>
              <a:ext cx="1598960" cy="729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Customer</a:t>
              </a:r>
            </a:p>
          </p:txBody>
        </p:sp>
        <p:sp>
          <p:nvSpPr>
            <p:cNvPr id="12" name="Rectangle 11">
              <a:extLst>
                <a:ext uri="{FF2B5EF4-FFF2-40B4-BE49-F238E27FC236}">
                  <a16:creationId xmlns:a16="http://schemas.microsoft.com/office/drawing/2014/main" id="{71D3AC86-2F4C-F190-CE72-E623369360FA}"/>
                </a:ext>
              </a:extLst>
            </p:cNvPr>
            <p:cNvSpPr/>
            <p:nvPr/>
          </p:nvSpPr>
          <p:spPr>
            <a:xfrm>
              <a:off x="7905785" y="5301205"/>
              <a:ext cx="1598960" cy="729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a:t>
              </a:r>
            </a:p>
          </p:txBody>
        </p:sp>
        <p:cxnSp>
          <p:nvCxnSpPr>
            <p:cNvPr id="15" name="Straight Connector 14">
              <a:extLst>
                <a:ext uri="{FF2B5EF4-FFF2-40B4-BE49-F238E27FC236}">
                  <a16:creationId xmlns:a16="http://schemas.microsoft.com/office/drawing/2014/main" id="{B1CB6488-A26F-429F-15F2-49CC406B5AC9}"/>
                </a:ext>
              </a:extLst>
            </p:cNvPr>
            <p:cNvCxnSpPr>
              <a:cxnSpLocks/>
            </p:cNvCxnSpPr>
            <p:nvPr/>
          </p:nvCxnSpPr>
          <p:spPr>
            <a:xfrm>
              <a:off x="1655180" y="2569580"/>
              <a:ext cx="0" cy="273162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1855498-F303-D712-059B-C96288215F78}"/>
                </a:ext>
              </a:extLst>
            </p:cNvPr>
            <p:cNvCxnSpPr>
              <a:cxnSpLocks/>
            </p:cNvCxnSpPr>
            <p:nvPr/>
          </p:nvCxnSpPr>
          <p:spPr>
            <a:xfrm>
              <a:off x="1655180" y="2569580"/>
              <a:ext cx="125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D0B7683-0B07-ACDD-EF8C-2567759C091D}"/>
                </a:ext>
              </a:extLst>
            </p:cNvPr>
            <p:cNvCxnSpPr>
              <a:stCxn id="4" idx="6"/>
            </p:cNvCxnSpPr>
            <p:nvPr/>
          </p:nvCxnSpPr>
          <p:spPr>
            <a:xfrm>
              <a:off x="4621724" y="2845720"/>
              <a:ext cx="706056"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9884BF4-697E-737C-7966-13E6B1E5F61D}"/>
                </a:ext>
              </a:extLst>
            </p:cNvPr>
            <p:cNvCxnSpPr>
              <a:endCxn id="6" idx="0"/>
            </p:cNvCxnSpPr>
            <p:nvPr/>
          </p:nvCxnSpPr>
          <p:spPr>
            <a:xfrm>
              <a:off x="5327780" y="2845720"/>
              <a:ext cx="0" cy="823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D9F4A06C-A71F-530A-F812-983E37ADDBC3}"/>
                </a:ext>
              </a:extLst>
            </p:cNvPr>
            <p:cNvSpPr txBox="1"/>
            <p:nvPr/>
          </p:nvSpPr>
          <p:spPr>
            <a:xfrm>
              <a:off x="5298843" y="3143149"/>
              <a:ext cx="1469985" cy="369332"/>
            </a:xfrm>
            <a:prstGeom prst="rect">
              <a:avLst/>
            </a:prstGeom>
            <a:noFill/>
          </p:spPr>
          <p:txBody>
            <a:bodyPr wrap="square" rtlCol="0">
              <a:spAutoFit/>
            </a:bodyPr>
            <a:lstStyle/>
            <a:p>
              <a:r>
                <a:rPr lang="en-IN" dirty="0"/>
                <a:t>Customer info</a:t>
              </a:r>
            </a:p>
          </p:txBody>
        </p:sp>
        <p:cxnSp>
          <p:nvCxnSpPr>
            <p:cNvPr id="29" name="Straight Connector 28">
              <a:extLst>
                <a:ext uri="{FF2B5EF4-FFF2-40B4-BE49-F238E27FC236}">
                  <a16:creationId xmlns:a16="http://schemas.microsoft.com/office/drawing/2014/main" id="{AD7A06EE-7303-C9CD-8F18-56A7CA164431}"/>
                </a:ext>
              </a:extLst>
            </p:cNvPr>
            <p:cNvCxnSpPr>
              <a:stCxn id="10" idx="0"/>
            </p:cNvCxnSpPr>
            <p:nvPr/>
          </p:nvCxnSpPr>
          <p:spPr>
            <a:xfrm flipV="1">
              <a:off x="2105766" y="4409954"/>
              <a:ext cx="0" cy="89125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721ECA1-0502-BC27-D5F9-2ACBD783B4BD}"/>
                </a:ext>
              </a:extLst>
            </p:cNvPr>
            <p:cNvCxnSpPr/>
            <p:nvPr/>
          </p:nvCxnSpPr>
          <p:spPr>
            <a:xfrm>
              <a:off x="2105766" y="4409954"/>
              <a:ext cx="2515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7D2B4D1-1880-4370-275E-8DE6898E5E91}"/>
                </a:ext>
              </a:extLst>
            </p:cNvPr>
            <p:cNvCxnSpPr>
              <a:cxnSpLocks/>
            </p:cNvCxnSpPr>
            <p:nvPr/>
          </p:nvCxnSpPr>
          <p:spPr>
            <a:xfrm>
              <a:off x="4537276" y="2569580"/>
              <a:ext cx="4653023"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520DEAD-D6D2-78AF-34ED-FFDEBD8EC1D1}"/>
                </a:ext>
              </a:extLst>
            </p:cNvPr>
            <p:cNvCxnSpPr/>
            <p:nvPr/>
          </p:nvCxnSpPr>
          <p:spPr>
            <a:xfrm>
              <a:off x="9167149" y="2569580"/>
              <a:ext cx="0" cy="273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426B317D-CF60-C025-5A7A-3CD8B964BCC2}"/>
                </a:ext>
              </a:extLst>
            </p:cNvPr>
            <p:cNvSpPr txBox="1"/>
            <p:nvPr/>
          </p:nvSpPr>
          <p:spPr>
            <a:xfrm>
              <a:off x="6588150" y="2246736"/>
              <a:ext cx="1762984" cy="369332"/>
            </a:xfrm>
            <a:prstGeom prst="rect">
              <a:avLst/>
            </a:prstGeom>
            <a:noFill/>
          </p:spPr>
          <p:txBody>
            <a:bodyPr wrap="square" rtlCol="0">
              <a:spAutoFit/>
            </a:bodyPr>
            <a:lstStyle/>
            <a:p>
              <a:r>
                <a:rPr lang="en-IN" dirty="0"/>
                <a:t>Customer report</a:t>
              </a:r>
            </a:p>
          </p:txBody>
        </p:sp>
        <p:cxnSp>
          <p:nvCxnSpPr>
            <p:cNvPr id="48" name="Straight Connector 47">
              <a:extLst>
                <a:ext uri="{FF2B5EF4-FFF2-40B4-BE49-F238E27FC236}">
                  <a16:creationId xmlns:a16="http://schemas.microsoft.com/office/drawing/2014/main" id="{98365A38-A7F9-A9ED-696A-952E76473F65}"/>
                </a:ext>
              </a:extLst>
            </p:cNvPr>
            <p:cNvCxnSpPr>
              <a:cxnSpLocks/>
              <a:endCxn id="12" idx="0"/>
            </p:cNvCxnSpPr>
            <p:nvPr/>
          </p:nvCxnSpPr>
          <p:spPr>
            <a:xfrm>
              <a:off x="8705265" y="4122830"/>
              <a:ext cx="0" cy="1178375"/>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95A5C220-4930-821A-BEAF-331AE0E1C0B2}"/>
                </a:ext>
              </a:extLst>
            </p:cNvPr>
            <p:cNvCxnSpPr>
              <a:cxnSpLocks/>
            </p:cNvCxnSpPr>
            <p:nvPr/>
          </p:nvCxnSpPr>
          <p:spPr>
            <a:xfrm flipH="1">
              <a:off x="6033835" y="4122830"/>
              <a:ext cx="26714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EDF84E-5C07-52D1-4A55-D4BAAB722263}"/>
                </a:ext>
              </a:extLst>
            </p:cNvPr>
            <p:cNvSpPr txBox="1"/>
            <p:nvPr/>
          </p:nvSpPr>
          <p:spPr>
            <a:xfrm>
              <a:off x="6357291" y="3816970"/>
              <a:ext cx="2486402" cy="369332"/>
            </a:xfrm>
            <a:prstGeom prst="rect">
              <a:avLst/>
            </a:prstGeom>
            <a:noFill/>
          </p:spPr>
          <p:txBody>
            <a:bodyPr wrap="square" rtlCol="0">
              <a:spAutoFit/>
            </a:bodyPr>
            <a:lstStyle/>
            <a:p>
              <a:r>
                <a:rPr lang="en-IN" dirty="0"/>
                <a:t>Add Product stock info</a:t>
              </a:r>
            </a:p>
          </p:txBody>
        </p:sp>
        <p:cxnSp>
          <p:nvCxnSpPr>
            <p:cNvPr id="55" name="Straight Connector 54">
              <a:extLst>
                <a:ext uri="{FF2B5EF4-FFF2-40B4-BE49-F238E27FC236}">
                  <a16:creationId xmlns:a16="http://schemas.microsoft.com/office/drawing/2014/main" id="{3E398430-59E7-EA06-223C-F4681F901E9F}"/>
                </a:ext>
              </a:extLst>
            </p:cNvPr>
            <p:cNvCxnSpPr>
              <a:cxnSpLocks/>
            </p:cNvCxnSpPr>
            <p:nvPr/>
          </p:nvCxnSpPr>
          <p:spPr>
            <a:xfrm>
              <a:off x="6033835" y="4409954"/>
              <a:ext cx="2218914" cy="0"/>
            </a:xfrm>
            <a:prstGeom prst="line">
              <a:avLst/>
            </a:prstGeom>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9C094366-D988-C6BF-9F75-D0F76BB1DFD7}"/>
                </a:ext>
              </a:extLst>
            </p:cNvPr>
            <p:cNvSpPr txBox="1"/>
            <p:nvPr/>
          </p:nvSpPr>
          <p:spPr>
            <a:xfrm flipH="1">
              <a:off x="6341826" y="4390538"/>
              <a:ext cx="1412110" cy="369332"/>
            </a:xfrm>
            <a:prstGeom prst="rect">
              <a:avLst/>
            </a:prstGeom>
            <a:noFill/>
          </p:spPr>
          <p:txBody>
            <a:bodyPr wrap="square" rtlCol="0">
              <a:spAutoFit/>
            </a:bodyPr>
            <a:lstStyle/>
            <a:p>
              <a:r>
                <a:rPr lang="en-IN" dirty="0"/>
                <a:t>Bill Detail</a:t>
              </a:r>
            </a:p>
          </p:txBody>
        </p:sp>
        <p:sp>
          <p:nvSpPr>
            <p:cNvPr id="5" name="TextBox 4">
              <a:extLst>
                <a:ext uri="{FF2B5EF4-FFF2-40B4-BE49-F238E27FC236}">
                  <a16:creationId xmlns:a16="http://schemas.microsoft.com/office/drawing/2014/main" id="{1FC83527-6120-BB03-FF54-071BD1F15EFC}"/>
                </a:ext>
              </a:extLst>
            </p:cNvPr>
            <p:cNvSpPr txBox="1"/>
            <p:nvPr/>
          </p:nvSpPr>
          <p:spPr>
            <a:xfrm rot="16200000">
              <a:off x="644539" y="3697437"/>
              <a:ext cx="1759353" cy="370390"/>
            </a:xfrm>
            <a:prstGeom prst="rect">
              <a:avLst/>
            </a:prstGeom>
            <a:noFill/>
          </p:spPr>
          <p:txBody>
            <a:bodyPr wrap="square" rtlCol="0">
              <a:spAutoFit/>
            </a:bodyPr>
            <a:lstStyle/>
            <a:p>
              <a:r>
                <a:rPr lang="en-IN" dirty="0"/>
                <a:t>Customer Detail</a:t>
              </a:r>
            </a:p>
          </p:txBody>
        </p:sp>
      </p:grpSp>
    </p:spTree>
    <p:extLst>
      <p:ext uri="{BB962C8B-B14F-4D97-AF65-F5344CB8AC3E}">
        <p14:creationId xmlns:p14="http://schemas.microsoft.com/office/powerpoint/2010/main" val="159533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just" fontAlgn="auto">
              <a:buFont typeface="Wingdings" panose="05000000000000000000" pitchFamily="2" charset="2"/>
              <a:buChar char="Ø"/>
            </a:pPr>
            <a:r>
              <a:rPr lang="en-US" dirty="0">
                <a:latin typeface="-apple-system"/>
              </a:rPr>
              <a:t>  </a:t>
            </a:r>
            <a:r>
              <a:rPr lang="en-US" b="1" dirty="0">
                <a:latin typeface="Times New Roman" panose="02020603050405020304" pitchFamily="18" charset="0"/>
                <a:cs typeface="Times New Roman" panose="02020603050405020304" pitchFamily="18" charset="0"/>
              </a:rPr>
              <a:t>User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509817389"/>
              </p:ext>
            </p:extLst>
          </p:nvPr>
        </p:nvGraphicFramePr>
        <p:xfrm>
          <a:off x="1066800" y="2961086"/>
          <a:ext cx="8128000" cy="3332480"/>
        </p:xfrm>
        <a:graphic>
          <a:graphicData uri="http://schemas.openxmlformats.org/drawingml/2006/table">
            <a:tbl>
              <a:tblPr firstRow="1" bandRow="1">
                <a:tableStyleId>{073A0DAA-6AF3-43AB-8588-CEC1D06C72B9}</a:tableStyleId>
              </a:tblPr>
              <a:tblGrid>
                <a:gridCol w="174171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u_id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u_nm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952132038"/>
                  </a:ext>
                </a:extLst>
              </a:tr>
              <a:tr h="370840">
                <a:tc>
                  <a:txBody>
                    <a:bodyPr/>
                    <a:lstStyle/>
                    <a:p>
                      <a:r>
                        <a:rPr lang="en-IN" dirty="0">
                          <a:latin typeface="Times New Roman" panose="02020603050405020304" pitchFamily="18" charset="0"/>
                          <a:cs typeface="Times New Roman" panose="02020603050405020304" pitchFamily="18" charset="0"/>
                        </a:rPr>
                        <a:t>password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47548478"/>
                  </a:ext>
                </a:extLst>
              </a:tr>
              <a:tr h="370840">
                <a:tc>
                  <a:txBody>
                    <a:bodyPr/>
                    <a:lstStyle/>
                    <a:p>
                      <a:r>
                        <a:rPr lang="en-IN" dirty="0">
                          <a:latin typeface="Times New Roman" panose="02020603050405020304" pitchFamily="18" charset="0"/>
                          <a:cs typeface="Times New Roman" panose="02020603050405020304" pitchFamily="18" charset="0"/>
                        </a:rPr>
                        <a:t>address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552237373"/>
                  </a:ext>
                </a:extLst>
              </a:tr>
              <a:tr h="370840">
                <a:tc>
                  <a:txBody>
                    <a:bodyPr/>
                    <a:lstStyle/>
                    <a:p>
                      <a:r>
                        <a:rPr lang="en-IN" dirty="0">
                          <a:latin typeface="Times New Roman" panose="02020603050405020304" pitchFamily="18" charset="0"/>
                          <a:cs typeface="Times New Roman" panose="02020603050405020304" pitchFamily="18" charset="0"/>
                        </a:rPr>
                        <a:t>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229307250"/>
                  </a:ext>
                </a:extLst>
              </a:tr>
              <a:tr h="370840">
                <a:tc>
                  <a:txBody>
                    <a:bodyPr/>
                    <a:lstStyle/>
                    <a:p>
                      <a:r>
                        <a:rPr lang="en-IN" dirty="0">
                          <a:latin typeface="Times New Roman" panose="02020603050405020304" pitchFamily="18" charset="0"/>
                          <a:cs typeface="Times New Roman" panose="02020603050405020304" pitchFamily="18" charset="0"/>
                        </a:rPr>
                        <a:t>state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150799476"/>
                  </a:ext>
                </a:extLst>
              </a:tr>
              <a:tr h="370840">
                <a:tc>
                  <a:txBody>
                    <a:bodyPr/>
                    <a:lstStyle/>
                    <a:p>
                      <a:r>
                        <a:rPr lang="en-IN" dirty="0" err="1">
                          <a:latin typeface="Times New Roman" panose="02020603050405020304" pitchFamily="18" charset="0"/>
                          <a:cs typeface="Times New Roman" panose="02020603050405020304" pitchFamily="18" charset="0"/>
                        </a:rPr>
                        <a:t>phoneno</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17435834"/>
                  </a:ext>
                </a:extLst>
              </a:tr>
              <a:tr h="370840">
                <a:tc>
                  <a:txBody>
                    <a:bodyPr/>
                    <a:lstStyle/>
                    <a:p>
                      <a:r>
                        <a:rPr lang="en-IN" dirty="0" err="1">
                          <a:latin typeface="Times New Roman" panose="02020603050405020304" pitchFamily="18" charset="0"/>
                          <a:cs typeface="Times New Roman" panose="02020603050405020304" pitchFamily="18" charset="0"/>
                        </a:rPr>
                        <a:t>email_id</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2780470769"/>
                  </a:ext>
                </a:extLst>
              </a:tr>
            </a:tbl>
          </a:graphicData>
        </a:graphic>
      </p:graphicFrame>
    </p:spTree>
    <p:extLst>
      <p:ext uri="{BB962C8B-B14F-4D97-AF65-F5344CB8AC3E}">
        <p14:creationId xmlns:p14="http://schemas.microsoft.com/office/powerpoint/2010/main" val="377300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1066800" y="1790269"/>
            <a:ext cx="10058400" cy="4244771"/>
          </a:xfrm>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Admin Table:</a:t>
            </a:r>
          </a:p>
          <a:p>
            <a:pPr marL="0" indent="0" algn="l" fontAlgn="auto">
              <a:buNone/>
            </a:pPr>
            <a:endParaRPr lang="en-US" b="1" dirty="0">
              <a:latin typeface="-apple-system"/>
            </a:endParaRPr>
          </a:p>
          <a:p>
            <a:pPr marL="0" indent="0" algn="l" fontAlgn="auto">
              <a:buNone/>
            </a:pPr>
            <a:endParaRPr lang="en-US" b="1" dirty="0">
              <a:latin typeface="-apple-system"/>
            </a:endParaRPr>
          </a:p>
          <a:p>
            <a:pPr marL="0" indent="0" algn="l" fontAlgn="auto">
              <a:buNone/>
            </a:pPr>
            <a:endParaRPr lang="en-US" b="1" dirty="0">
              <a:latin typeface="-apple-system"/>
            </a:endParaRPr>
          </a:p>
          <a:p>
            <a:pPr marL="0" indent="0" algn="l" fontAlgn="auto">
              <a:buNone/>
            </a:pPr>
            <a:endParaRPr lang="en-US" b="1" dirty="0">
              <a:latin typeface="-apple-system"/>
            </a:endParaRPr>
          </a:p>
          <a:p>
            <a:pPr marL="0" indent="0" algn="l" fontAlgn="auto">
              <a:buNone/>
            </a:pPr>
            <a:endParaRPr lang="en-US" b="1" dirty="0">
              <a:latin typeface="-apple-system"/>
            </a:endParaRPr>
          </a:p>
          <a:p>
            <a:pPr algn="l" fontAlgn="auto">
              <a:buFont typeface="Wingdings" panose="05000000000000000000" pitchFamily="2" charset="2"/>
              <a:buChar char="Ø"/>
            </a:pPr>
            <a:r>
              <a:rPr lang="en-US" b="1" dirty="0">
                <a:latin typeface="-apple-system"/>
              </a:rPr>
              <a:t>  </a:t>
            </a:r>
            <a:r>
              <a:rPr lang="en-US" b="1" dirty="0">
                <a:latin typeface="Times New Roman" panose="02020603050405020304" pitchFamily="18" charset="0"/>
                <a:cs typeface="Times New Roman" panose="02020603050405020304" pitchFamily="18" charset="0"/>
              </a:rPr>
              <a:t>Catalogue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2395406853"/>
              </p:ext>
            </p:extLst>
          </p:nvPr>
        </p:nvGraphicFramePr>
        <p:xfrm>
          <a:off x="1066800" y="2546337"/>
          <a:ext cx="8121780" cy="1478280"/>
        </p:xfrm>
        <a:graphic>
          <a:graphicData uri="http://schemas.openxmlformats.org/drawingml/2006/table">
            <a:tbl>
              <a:tblPr firstRow="1" bandRow="1">
                <a:tableStyleId>{073A0DAA-6AF3-43AB-8588-CEC1D06C72B9}</a:tableStyleId>
              </a:tblPr>
              <a:tblGrid>
                <a:gridCol w="173549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a_id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a_nm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952132038"/>
                  </a:ext>
                </a:extLst>
              </a:tr>
              <a:tr h="370840">
                <a:tc>
                  <a:txBody>
                    <a:bodyPr/>
                    <a:lstStyle/>
                    <a:p>
                      <a:r>
                        <a:rPr lang="en-IN" dirty="0" err="1">
                          <a:latin typeface="Times New Roman" panose="02020603050405020304" pitchFamily="18" charset="0"/>
                          <a:cs typeface="Times New Roman" panose="02020603050405020304" pitchFamily="18" charset="0"/>
                        </a:rPr>
                        <a:t>a_password</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47548478"/>
                  </a:ext>
                </a:extLst>
              </a:tr>
            </a:tbl>
          </a:graphicData>
        </a:graphic>
      </p:graphicFrame>
      <p:graphicFrame>
        <p:nvGraphicFramePr>
          <p:cNvPr id="5" name="Table 5">
            <a:extLst>
              <a:ext uri="{FF2B5EF4-FFF2-40B4-BE49-F238E27FC236}">
                <a16:creationId xmlns:a16="http://schemas.microsoft.com/office/drawing/2014/main" id="{951FB325-1EA9-970F-CB93-C066EEF9D702}"/>
              </a:ext>
            </a:extLst>
          </p:cNvPr>
          <p:cNvGraphicFramePr>
            <a:graphicFrameLocks noGrp="1"/>
          </p:cNvGraphicFramePr>
          <p:nvPr>
            <p:extLst>
              <p:ext uri="{D42A27DB-BD31-4B8C-83A1-F6EECF244321}">
                <p14:modId xmlns:p14="http://schemas.microsoft.com/office/powerpoint/2010/main" val="4137747714"/>
              </p:ext>
            </p:extLst>
          </p:nvPr>
        </p:nvGraphicFramePr>
        <p:xfrm>
          <a:off x="1060580" y="4843807"/>
          <a:ext cx="8128000" cy="1483360"/>
        </p:xfrm>
        <a:graphic>
          <a:graphicData uri="http://schemas.openxmlformats.org/drawingml/2006/table">
            <a:tbl>
              <a:tblPr firstRow="1" bandRow="1">
                <a:tableStyleId>{073A0DAA-6AF3-43AB-8588-CEC1D06C72B9}</a:tableStyleId>
              </a:tblPr>
              <a:tblGrid>
                <a:gridCol w="1757265">
                  <a:extLst>
                    <a:ext uri="{9D8B030D-6E8A-4147-A177-3AD203B41FA5}">
                      <a16:colId xmlns:a16="http://schemas.microsoft.com/office/drawing/2014/main" val="3833041634"/>
                    </a:ext>
                  </a:extLst>
                </a:gridCol>
                <a:gridCol w="1493935">
                  <a:extLst>
                    <a:ext uri="{9D8B030D-6E8A-4147-A177-3AD203B41FA5}">
                      <a16:colId xmlns:a16="http://schemas.microsoft.com/office/drawing/2014/main" val="4179017255"/>
                    </a:ext>
                  </a:extLst>
                </a:gridCol>
                <a:gridCol w="1174620">
                  <a:extLst>
                    <a:ext uri="{9D8B030D-6E8A-4147-A177-3AD203B41FA5}">
                      <a16:colId xmlns:a16="http://schemas.microsoft.com/office/drawing/2014/main" val="127666590"/>
                    </a:ext>
                  </a:extLst>
                </a:gridCol>
                <a:gridCol w="2076580">
                  <a:extLst>
                    <a:ext uri="{9D8B030D-6E8A-4147-A177-3AD203B41FA5}">
                      <a16:colId xmlns:a16="http://schemas.microsoft.com/office/drawing/2014/main" val="3731706419"/>
                    </a:ext>
                  </a:extLst>
                </a:gridCol>
                <a:gridCol w="1625600">
                  <a:extLst>
                    <a:ext uri="{9D8B030D-6E8A-4147-A177-3AD203B41FA5}">
                      <a16:colId xmlns:a16="http://schemas.microsoft.com/office/drawing/2014/main" val="2368559236"/>
                    </a:ext>
                  </a:extLst>
                </a:gridCol>
              </a:tblGrid>
              <a:tr h="370840">
                <a:tc>
                  <a:txBody>
                    <a:bodyPr/>
                    <a:lstStyle/>
                    <a:p>
                      <a:r>
                        <a:rPr lang="en-IN" dirty="0">
                          <a:latin typeface="Times New Roman" panose="02020603050405020304" pitchFamily="18" charset="0"/>
                          <a:cs typeface="Times New Roman" panose="02020603050405020304" pitchFamily="18" charset="0"/>
                        </a:rPr>
                        <a:t>Column Name</a:t>
                      </a:r>
                    </a:p>
                  </a:txBody>
                  <a:tcPr/>
                </a:tc>
                <a:tc>
                  <a:txBody>
                    <a:bodyPr/>
                    <a:lstStyle/>
                    <a:p>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3642482677"/>
                  </a:ext>
                </a:extLst>
              </a:tr>
              <a:tr h="370840">
                <a:tc>
                  <a:txBody>
                    <a:bodyPr/>
                    <a:lstStyle/>
                    <a:p>
                      <a:r>
                        <a:rPr lang="en-IN" dirty="0" err="1">
                          <a:latin typeface="Times New Roman" panose="02020603050405020304" pitchFamily="18" charset="0"/>
                          <a:cs typeface="Times New Roman" panose="02020603050405020304" pitchFamily="18" charset="0"/>
                        </a:rPr>
                        <a:t>c_id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2002734356"/>
                  </a:ext>
                </a:extLst>
              </a:tr>
              <a:tr h="370840">
                <a:tc>
                  <a:txBody>
                    <a:bodyPr/>
                    <a:lstStyle/>
                    <a:p>
                      <a:r>
                        <a:rPr lang="en-IN" dirty="0" err="1">
                          <a:latin typeface="Times New Roman" panose="02020603050405020304" pitchFamily="18" charset="0"/>
                          <a:cs typeface="Times New Roman" panose="02020603050405020304" pitchFamily="18" charset="0"/>
                        </a:rPr>
                        <a:t>c_nm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348480042"/>
                  </a:ext>
                </a:extLst>
              </a:tr>
              <a:tr h="370840">
                <a:tc>
                  <a:txBody>
                    <a:bodyPr/>
                    <a:lstStyle/>
                    <a:p>
                      <a:r>
                        <a:rPr lang="en-IN" dirty="0" err="1">
                          <a:latin typeface="Times New Roman" panose="02020603050405020304" pitchFamily="18" charset="0"/>
                          <a:cs typeface="Times New Roman" panose="02020603050405020304" pitchFamily="18" charset="0"/>
                        </a:rPr>
                        <a:t>c_image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485374158"/>
                  </a:ext>
                </a:extLst>
              </a:tr>
            </a:tbl>
          </a:graphicData>
        </a:graphic>
      </p:graphicFrame>
    </p:spTree>
    <p:extLst>
      <p:ext uri="{BB962C8B-B14F-4D97-AF65-F5344CB8AC3E}">
        <p14:creationId xmlns:p14="http://schemas.microsoft.com/office/powerpoint/2010/main" val="239997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apple-system"/>
              </a:rPr>
              <a:t>  </a:t>
            </a:r>
            <a:r>
              <a:rPr lang="en-US" b="1" dirty="0">
                <a:latin typeface="Times New Roman" panose="02020603050405020304" pitchFamily="18" charset="0"/>
                <a:cs typeface="Times New Roman" panose="02020603050405020304" pitchFamily="18" charset="0"/>
              </a:rPr>
              <a:t>Sub-Catalogue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667552908"/>
              </p:ext>
            </p:extLst>
          </p:nvPr>
        </p:nvGraphicFramePr>
        <p:xfrm>
          <a:off x="1066800" y="2961086"/>
          <a:ext cx="8128000" cy="1849120"/>
        </p:xfrm>
        <a:graphic>
          <a:graphicData uri="http://schemas.openxmlformats.org/drawingml/2006/table">
            <a:tbl>
              <a:tblPr firstRow="1" bandRow="1">
                <a:tableStyleId>{073A0DAA-6AF3-43AB-8588-CEC1D06C72B9}</a:tableStyleId>
              </a:tblPr>
              <a:tblGrid>
                <a:gridCol w="174171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s_id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c_id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FK</a:t>
                      </a:r>
                    </a:p>
                  </a:txBody>
                  <a:tcPr/>
                </a:tc>
                <a:tc>
                  <a:txBody>
                    <a:bodyPr/>
                    <a:lstStyle/>
                    <a:p>
                      <a:r>
                        <a:rPr lang="en-IN"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1952132038"/>
                  </a:ext>
                </a:extLst>
              </a:tr>
              <a:tr h="370840">
                <a:tc>
                  <a:txBody>
                    <a:bodyPr/>
                    <a:lstStyle/>
                    <a:p>
                      <a:r>
                        <a:rPr lang="en-IN" dirty="0" err="1">
                          <a:latin typeface="Times New Roman" panose="02020603050405020304" pitchFamily="18" charset="0"/>
                          <a:cs typeface="Times New Roman" panose="02020603050405020304" pitchFamily="18" charset="0"/>
                        </a:rPr>
                        <a:t>s_img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47548478"/>
                  </a:ext>
                </a:extLst>
              </a:tr>
              <a:tr h="370840">
                <a:tc>
                  <a:txBody>
                    <a:bodyPr/>
                    <a:lstStyle/>
                    <a:p>
                      <a:r>
                        <a:rPr lang="en-IN" dirty="0" err="1">
                          <a:latin typeface="Times New Roman" panose="02020603050405020304" pitchFamily="18" charset="0"/>
                          <a:cs typeface="Times New Roman" panose="02020603050405020304" pitchFamily="18" charset="0"/>
                        </a:rPr>
                        <a:t>s_nm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552237373"/>
                  </a:ext>
                </a:extLst>
              </a:tr>
            </a:tbl>
          </a:graphicData>
        </a:graphic>
      </p:graphicFrame>
    </p:spTree>
    <p:extLst>
      <p:ext uri="{BB962C8B-B14F-4D97-AF65-F5344CB8AC3E}">
        <p14:creationId xmlns:p14="http://schemas.microsoft.com/office/powerpoint/2010/main" val="390963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apple-system"/>
              </a:rPr>
              <a:t>  </a:t>
            </a:r>
            <a:r>
              <a:rPr lang="en-US" b="1" dirty="0">
                <a:latin typeface="Times New Roman" panose="02020603050405020304" pitchFamily="18" charset="0"/>
                <a:cs typeface="Times New Roman" panose="02020603050405020304" pitchFamily="18" charset="0"/>
              </a:rPr>
              <a:t>Product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2874405809"/>
              </p:ext>
            </p:extLst>
          </p:nvPr>
        </p:nvGraphicFramePr>
        <p:xfrm>
          <a:off x="1066800" y="2961086"/>
          <a:ext cx="8128000" cy="2961640"/>
        </p:xfrm>
        <a:graphic>
          <a:graphicData uri="http://schemas.openxmlformats.org/drawingml/2006/table">
            <a:tbl>
              <a:tblPr firstRow="1" bandRow="1">
                <a:tableStyleId>{073A0DAA-6AF3-43AB-8588-CEC1D06C72B9}</a:tableStyleId>
              </a:tblPr>
              <a:tblGrid>
                <a:gridCol w="174171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p_id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u="none" dirty="0" err="1">
                          <a:latin typeface="Times New Roman" panose="02020603050405020304" pitchFamily="18" charset="0"/>
                          <a:cs typeface="Times New Roman" panose="02020603050405020304" pitchFamily="18" charset="0"/>
                        </a:rPr>
                        <a:t>NotNull</a:t>
                      </a:r>
                      <a:endParaRPr lang="en-IN" u="none"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s_id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FK</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952132038"/>
                  </a:ext>
                </a:extLst>
              </a:tr>
              <a:tr h="370840">
                <a:tc>
                  <a:txBody>
                    <a:bodyPr/>
                    <a:lstStyle/>
                    <a:p>
                      <a:r>
                        <a:rPr lang="en-IN" dirty="0" err="1">
                          <a:latin typeface="Times New Roman" panose="02020603050405020304" pitchFamily="18" charset="0"/>
                          <a:cs typeface="Times New Roman" panose="02020603050405020304" pitchFamily="18" charset="0"/>
                        </a:rPr>
                        <a:t>p_nm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47548478"/>
                  </a:ext>
                </a:extLst>
              </a:tr>
              <a:tr h="370840">
                <a:tc>
                  <a:txBody>
                    <a:bodyPr/>
                    <a:lstStyle/>
                    <a:p>
                      <a:r>
                        <a:rPr lang="en-IN" dirty="0" err="1">
                          <a:latin typeface="Times New Roman" panose="02020603050405020304" pitchFamily="18" charset="0"/>
                          <a:cs typeface="Times New Roman" panose="02020603050405020304" pitchFamily="18" charset="0"/>
                        </a:rPr>
                        <a:t>p_price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Decimal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50,0</a:t>
                      </a:r>
                    </a:p>
                  </a:txBody>
                  <a:tcPr/>
                </a:tc>
                <a:extLst>
                  <a:ext uri="{0D108BD9-81ED-4DB2-BD59-A6C34878D82A}">
                    <a16:rowId xmlns:a16="http://schemas.microsoft.com/office/drawing/2014/main" val="552237373"/>
                  </a:ext>
                </a:extLst>
              </a:tr>
              <a:tr h="370840">
                <a:tc>
                  <a:txBody>
                    <a:bodyPr/>
                    <a:lstStyle/>
                    <a:p>
                      <a:r>
                        <a:rPr lang="en-IN" dirty="0" err="1">
                          <a:latin typeface="Times New Roman" panose="02020603050405020304" pitchFamily="18" charset="0"/>
                          <a:cs typeface="Times New Roman" panose="02020603050405020304" pitchFamily="18" charset="0"/>
                        </a:rPr>
                        <a:t>p_image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127262503"/>
                  </a:ext>
                </a:extLst>
              </a:tr>
              <a:tr h="370840">
                <a:tc>
                  <a:txBody>
                    <a:bodyPr/>
                    <a:lstStyle/>
                    <a:p>
                      <a:r>
                        <a:rPr lang="en-IN" dirty="0" err="1">
                          <a:latin typeface="Times New Roman" panose="02020603050405020304" pitchFamily="18" charset="0"/>
                          <a:cs typeface="Times New Roman" panose="02020603050405020304" pitchFamily="18" charset="0"/>
                        </a:rPr>
                        <a:t>p_qnt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483799243"/>
                  </a:ext>
                </a:extLst>
              </a:tr>
              <a:tr h="370840">
                <a:tc>
                  <a:txBody>
                    <a:bodyPr/>
                    <a:lstStyle/>
                    <a:p>
                      <a:r>
                        <a:rPr lang="en-IN" dirty="0" err="1">
                          <a:latin typeface="Times New Roman" panose="02020603050405020304" pitchFamily="18" charset="0"/>
                          <a:cs typeface="Times New Roman" panose="02020603050405020304" pitchFamily="18" charset="0"/>
                        </a:rPr>
                        <a:t>tot_qty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441166123"/>
                  </a:ext>
                </a:extLst>
              </a:tr>
            </a:tbl>
          </a:graphicData>
        </a:graphic>
      </p:graphicFrame>
    </p:spTree>
    <p:extLst>
      <p:ext uri="{BB962C8B-B14F-4D97-AF65-F5344CB8AC3E}">
        <p14:creationId xmlns:p14="http://schemas.microsoft.com/office/powerpoint/2010/main" val="161771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apple-system"/>
              </a:rPr>
              <a:t>  </a:t>
            </a:r>
            <a:r>
              <a:rPr lang="en-US" b="1" dirty="0">
                <a:latin typeface="Times New Roman" panose="02020603050405020304" pitchFamily="18" charset="0"/>
                <a:cs typeface="Times New Roman" panose="02020603050405020304" pitchFamily="18" charset="0"/>
              </a:rPr>
              <a:t>Cart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3055208897"/>
              </p:ext>
            </p:extLst>
          </p:nvPr>
        </p:nvGraphicFramePr>
        <p:xfrm>
          <a:off x="1066800" y="2961086"/>
          <a:ext cx="8128000" cy="2961640"/>
        </p:xfrm>
        <a:graphic>
          <a:graphicData uri="http://schemas.openxmlformats.org/drawingml/2006/table">
            <a:tbl>
              <a:tblPr firstRow="1" bandRow="1">
                <a:tableStyleId>{073A0DAA-6AF3-43AB-8588-CEC1D06C72B9}</a:tableStyleId>
              </a:tblPr>
              <a:tblGrid>
                <a:gridCol w="174171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cart_id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p_id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FK</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952132038"/>
                  </a:ext>
                </a:extLst>
              </a:tr>
              <a:tr h="370840">
                <a:tc>
                  <a:txBody>
                    <a:bodyPr/>
                    <a:lstStyle/>
                    <a:p>
                      <a:r>
                        <a:rPr lang="en-IN" dirty="0" err="1">
                          <a:latin typeface="Times New Roman" panose="02020603050405020304" pitchFamily="18" charset="0"/>
                          <a:cs typeface="Times New Roman" panose="02020603050405020304" pitchFamily="18" charset="0"/>
                        </a:rPr>
                        <a:t>p_image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47548478"/>
                  </a:ext>
                </a:extLst>
              </a:tr>
              <a:tr h="370840">
                <a:tc>
                  <a:txBody>
                    <a:bodyPr/>
                    <a:lstStyle/>
                    <a:p>
                      <a:r>
                        <a:rPr lang="en-IN" dirty="0" err="1">
                          <a:latin typeface="Times New Roman" panose="02020603050405020304" pitchFamily="18" charset="0"/>
                          <a:cs typeface="Times New Roman" panose="02020603050405020304" pitchFamily="18" charset="0"/>
                        </a:rPr>
                        <a:t>p_nm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552237373"/>
                  </a:ext>
                </a:extLst>
              </a:tr>
              <a:tr h="370840">
                <a:tc>
                  <a:txBody>
                    <a:bodyPr/>
                    <a:lstStyle/>
                    <a:p>
                      <a:r>
                        <a:rPr lang="en-IN" dirty="0" err="1">
                          <a:latin typeface="Times New Roman" panose="02020603050405020304" pitchFamily="18" charset="0"/>
                          <a:cs typeface="Times New Roman" panose="02020603050405020304" pitchFamily="18" charset="0"/>
                        </a:rPr>
                        <a:t>p_price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Decimal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50,0</a:t>
                      </a:r>
                    </a:p>
                  </a:txBody>
                  <a:tcPr/>
                </a:tc>
                <a:extLst>
                  <a:ext uri="{0D108BD9-81ED-4DB2-BD59-A6C34878D82A}">
                    <a16:rowId xmlns:a16="http://schemas.microsoft.com/office/drawing/2014/main" val="3127262503"/>
                  </a:ext>
                </a:extLst>
              </a:tr>
              <a:tr h="370840">
                <a:tc>
                  <a:txBody>
                    <a:bodyPr/>
                    <a:lstStyle/>
                    <a:p>
                      <a:r>
                        <a:rPr lang="en-IN" dirty="0" err="1">
                          <a:latin typeface="Times New Roman" panose="02020603050405020304" pitchFamily="18" charset="0"/>
                          <a:cs typeface="Times New Roman" panose="02020603050405020304" pitchFamily="18" charset="0"/>
                        </a:rPr>
                        <a:t>p_qnt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483799243"/>
                  </a:ext>
                </a:extLst>
              </a:tr>
              <a:tr h="370840">
                <a:tc>
                  <a:txBody>
                    <a:bodyPr/>
                    <a:lstStyle/>
                    <a:p>
                      <a:r>
                        <a:rPr lang="en-IN" dirty="0" err="1">
                          <a:latin typeface="Times New Roman" panose="02020603050405020304" pitchFamily="18" charset="0"/>
                          <a:cs typeface="Times New Roman" panose="02020603050405020304" pitchFamily="18" charset="0"/>
                        </a:rPr>
                        <a:t>u_id</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FK</a:t>
                      </a: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441166123"/>
                  </a:ext>
                </a:extLst>
              </a:tr>
            </a:tbl>
          </a:graphicData>
        </a:graphic>
      </p:graphicFrame>
    </p:spTree>
    <p:extLst>
      <p:ext uri="{BB962C8B-B14F-4D97-AF65-F5344CB8AC3E}">
        <p14:creationId xmlns:p14="http://schemas.microsoft.com/office/powerpoint/2010/main" val="135238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Outline</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1066800" y="1894113"/>
            <a:ext cx="10058400" cy="4536183"/>
          </a:xfrm>
        </p:spPr>
        <p:txBody>
          <a:bodyPr>
            <a:noAutofit/>
          </a:bodyPr>
          <a:lstStyle/>
          <a:p>
            <a:pPr marL="265113" lvl="0" indent="-265113" algn="just" rtl="0">
              <a:lnSpc>
                <a:spcPct val="90000"/>
              </a:lnSpc>
              <a:spcBef>
                <a:spcPts val="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Abstract</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Problems of Existing System</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Scope &amp; Advantage</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System Requirement</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Module List</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Module Detailing</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Diagram</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Database Schema </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 Screenshots</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Limitations</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Conclusion</a:t>
            </a:r>
          </a:p>
          <a:p>
            <a:pPr marL="265113" lvl="0" indent="-265113" algn="just" rtl="0">
              <a:lnSpc>
                <a:spcPct val="90000"/>
              </a:lnSpc>
              <a:spcBef>
                <a:spcPts val="1000"/>
              </a:spcBef>
              <a:spcAft>
                <a:spcPts val="0"/>
              </a:spcAft>
              <a:buSzPts val="2400"/>
              <a:buFont typeface="Noto Sans Symbols"/>
              <a:buChar char="✔"/>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Reference</a:t>
            </a:r>
          </a:p>
          <a:p>
            <a:endParaRPr lang="en-IN" sz="1600" dirty="0"/>
          </a:p>
        </p:txBody>
      </p:sp>
    </p:spTree>
    <p:extLst>
      <p:ext uri="{BB962C8B-B14F-4D97-AF65-F5344CB8AC3E}">
        <p14:creationId xmlns:p14="http://schemas.microsoft.com/office/powerpoint/2010/main" val="14667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apple-system"/>
              </a:rPr>
              <a:t>  </a:t>
            </a:r>
            <a:r>
              <a:rPr lang="en-US" b="1" dirty="0">
                <a:latin typeface="Times New Roman" panose="02020603050405020304" pitchFamily="18" charset="0"/>
                <a:cs typeface="Times New Roman" panose="02020603050405020304" pitchFamily="18" charset="0"/>
              </a:rPr>
              <a:t>Check-Out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545771208"/>
              </p:ext>
            </p:extLst>
          </p:nvPr>
        </p:nvGraphicFramePr>
        <p:xfrm>
          <a:off x="1066800" y="2961086"/>
          <a:ext cx="8128000" cy="2961640"/>
        </p:xfrm>
        <a:graphic>
          <a:graphicData uri="http://schemas.openxmlformats.org/drawingml/2006/table">
            <a:tbl>
              <a:tblPr firstRow="1" bandRow="1">
                <a:tableStyleId>{073A0DAA-6AF3-43AB-8588-CEC1D06C72B9}</a:tableStyleId>
              </a:tblPr>
              <a:tblGrid>
                <a:gridCol w="174171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chout_id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c_nm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Varchar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952132038"/>
                  </a:ext>
                </a:extLst>
              </a:tr>
              <a:tr h="370840">
                <a:tc>
                  <a:txBody>
                    <a:bodyPr/>
                    <a:lstStyle/>
                    <a:p>
                      <a:r>
                        <a:rPr lang="en-IN" dirty="0" err="1">
                          <a:latin typeface="Times New Roman" panose="02020603050405020304" pitchFamily="18" charset="0"/>
                          <a:cs typeface="Times New Roman" panose="02020603050405020304" pitchFamily="18" charset="0"/>
                        </a:rPr>
                        <a:t>c_add</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047548478"/>
                  </a:ext>
                </a:extLst>
              </a:tr>
              <a:tr h="370840">
                <a:tc>
                  <a:txBody>
                    <a:bodyPr/>
                    <a:lstStyle/>
                    <a:p>
                      <a:r>
                        <a:rPr lang="en-IN" dirty="0" err="1">
                          <a:latin typeface="Times New Roman" panose="02020603050405020304" pitchFamily="18" charset="0"/>
                          <a:cs typeface="Times New Roman" panose="02020603050405020304" pitchFamily="18" charset="0"/>
                        </a:rPr>
                        <a:t>c_city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552237373"/>
                  </a:ext>
                </a:extLst>
              </a:tr>
              <a:tr h="370840">
                <a:tc>
                  <a:txBody>
                    <a:bodyPr/>
                    <a:lstStyle/>
                    <a:p>
                      <a:r>
                        <a:rPr lang="en-IN" dirty="0" err="1">
                          <a:latin typeface="Times New Roman" panose="02020603050405020304" pitchFamily="18" charset="0"/>
                          <a:cs typeface="Times New Roman" panose="02020603050405020304" pitchFamily="18" charset="0"/>
                        </a:rPr>
                        <a:t>c_phone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127262503"/>
                  </a:ext>
                </a:extLst>
              </a:tr>
              <a:tr h="370840">
                <a:tc>
                  <a:txBody>
                    <a:bodyPr/>
                    <a:lstStyle/>
                    <a:p>
                      <a:r>
                        <a:rPr lang="en-IN" dirty="0" err="1">
                          <a:latin typeface="Times New Roman" panose="02020603050405020304" pitchFamily="18" charset="0"/>
                          <a:cs typeface="Times New Roman" panose="02020603050405020304" pitchFamily="18" charset="0"/>
                        </a:rPr>
                        <a:t>c_email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483799243"/>
                  </a:ext>
                </a:extLst>
              </a:tr>
              <a:tr h="370840">
                <a:tc>
                  <a:txBody>
                    <a:bodyPr/>
                    <a:lstStyle/>
                    <a:p>
                      <a:r>
                        <a:rPr lang="en-IN" dirty="0" err="1">
                          <a:latin typeface="Times New Roman" panose="02020603050405020304" pitchFamily="18" charset="0"/>
                          <a:cs typeface="Times New Roman" panose="02020603050405020304" pitchFamily="18" charset="0"/>
                        </a:rPr>
                        <a:t>grand_total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441166123"/>
                  </a:ext>
                </a:extLst>
              </a:tr>
            </a:tbl>
          </a:graphicData>
        </a:graphic>
      </p:graphicFrame>
    </p:spTree>
    <p:extLst>
      <p:ext uri="{BB962C8B-B14F-4D97-AF65-F5344CB8AC3E}">
        <p14:creationId xmlns:p14="http://schemas.microsoft.com/office/powerpoint/2010/main" val="4047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apple-system"/>
              </a:rPr>
              <a:t>  </a:t>
            </a:r>
            <a:r>
              <a:rPr lang="en-US" b="1" dirty="0">
                <a:latin typeface="Times New Roman" panose="02020603050405020304" pitchFamily="18" charset="0"/>
                <a:cs typeface="Times New Roman" panose="02020603050405020304" pitchFamily="18" charset="0"/>
              </a:rPr>
              <a:t>Bill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3725780866"/>
              </p:ext>
            </p:extLst>
          </p:nvPr>
        </p:nvGraphicFramePr>
        <p:xfrm>
          <a:off x="1066800" y="2961086"/>
          <a:ext cx="8128000" cy="2590800"/>
        </p:xfrm>
        <a:graphic>
          <a:graphicData uri="http://schemas.openxmlformats.org/drawingml/2006/table">
            <a:tbl>
              <a:tblPr firstRow="1" bandRow="1">
                <a:tableStyleId>{073A0DAA-6AF3-43AB-8588-CEC1D06C72B9}</a:tableStyleId>
              </a:tblPr>
              <a:tblGrid>
                <a:gridCol w="174171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b_id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u_id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FK</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952132038"/>
                  </a:ext>
                </a:extLst>
              </a:tr>
              <a:tr h="370840">
                <a:tc>
                  <a:txBody>
                    <a:bodyPr/>
                    <a:lstStyle/>
                    <a:p>
                      <a:r>
                        <a:rPr lang="en-IN" dirty="0" err="1">
                          <a:latin typeface="Times New Roman" panose="02020603050405020304" pitchFamily="18" charset="0"/>
                          <a:cs typeface="Times New Roman" panose="02020603050405020304" pitchFamily="18" charset="0"/>
                        </a:rPr>
                        <a:t>p_id</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FK</a:t>
                      </a: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47548478"/>
                  </a:ext>
                </a:extLst>
              </a:tr>
              <a:tr h="370840">
                <a:tc>
                  <a:txBody>
                    <a:bodyPr/>
                    <a:lstStyle/>
                    <a:p>
                      <a:r>
                        <a:rPr lang="en-IN" dirty="0" err="1">
                          <a:latin typeface="Times New Roman" panose="02020603050405020304" pitchFamily="18" charset="0"/>
                          <a:cs typeface="Times New Roman" panose="02020603050405020304" pitchFamily="18" charset="0"/>
                        </a:rPr>
                        <a:t>p_nm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552237373"/>
                  </a:ext>
                </a:extLst>
              </a:tr>
              <a:tr h="370840">
                <a:tc>
                  <a:txBody>
                    <a:bodyPr/>
                    <a:lstStyle/>
                    <a:p>
                      <a:r>
                        <a:rPr lang="en-IN" dirty="0" err="1">
                          <a:latin typeface="Times New Roman" panose="02020603050405020304" pitchFamily="18" charset="0"/>
                          <a:cs typeface="Times New Roman" panose="02020603050405020304" pitchFamily="18" charset="0"/>
                        </a:rPr>
                        <a:t>p_price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127262503"/>
                  </a:ext>
                </a:extLst>
              </a:tr>
              <a:tr h="370840">
                <a:tc>
                  <a:txBody>
                    <a:bodyPr/>
                    <a:lstStyle/>
                    <a:p>
                      <a:r>
                        <a:rPr lang="en-IN" dirty="0">
                          <a:latin typeface="Times New Roman" panose="02020603050405020304" pitchFamily="18" charset="0"/>
                          <a:cs typeface="Times New Roman" panose="02020603050405020304" pitchFamily="18" charset="0"/>
                        </a:rPr>
                        <a:t>qty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483799243"/>
                  </a:ext>
                </a:extLst>
              </a:tr>
            </a:tbl>
          </a:graphicData>
        </a:graphic>
      </p:graphicFrame>
    </p:spTree>
    <p:extLst>
      <p:ext uri="{BB962C8B-B14F-4D97-AF65-F5344CB8AC3E}">
        <p14:creationId xmlns:p14="http://schemas.microsoft.com/office/powerpoint/2010/main" val="131751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Database Schema</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apple-system"/>
              </a:rPr>
              <a:t>  </a:t>
            </a:r>
            <a:r>
              <a:rPr lang="en-US" b="1" dirty="0">
                <a:latin typeface="Times New Roman" panose="02020603050405020304" pitchFamily="18" charset="0"/>
                <a:cs typeface="Times New Roman" panose="02020603050405020304" pitchFamily="18" charset="0"/>
              </a:rPr>
              <a:t>Feedback Table:</a:t>
            </a:r>
          </a:p>
          <a:p>
            <a:pPr marL="0" indent="0" algn="l" fontAlgn="auto">
              <a:buNone/>
            </a:pPr>
            <a:endParaRPr lang="en-US" b="1" dirty="0">
              <a:latin typeface="-apple-system"/>
            </a:endParaRPr>
          </a:p>
        </p:txBody>
      </p:sp>
      <p:graphicFrame>
        <p:nvGraphicFramePr>
          <p:cNvPr id="4" name="Table 4">
            <a:extLst>
              <a:ext uri="{FF2B5EF4-FFF2-40B4-BE49-F238E27FC236}">
                <a16:creationId xmlns:a16="http://schemas.microsoft.com/office/drawing/2014/main" id="{780F9D16-013B-92E1-936E-1C475AA7F645}"/>
              </a:ext>
            </a:extLst>
          </p:cNvPr>
          <p:cNvGraphicFramePr>
            <a:graphicFrameLocks noGrp="1"/>
          </p:cNvGraphicFramePr>
          <p:nvPr>
            <p:extLst>
              <p:ext uri="{D42A27DB-BD31-4B8C-83A1-F6EECF244321}">
                <p14:modId xmlns:p14="http://schemas.microsoft.com/office/powerpoint/2010/main" val="1888178073"/>
              </p:ext>
            </p:extLst>
          </p:nvPr>
        </p:nvGraphicFramePr>
        <p:xfrm>
          <a:off x="1066800" y="2961086"/>
          <a:ext cx="8128000" cy="2590800"/>
        </p:xfrm>
        <a:graphic>
          <a:graphicData uri="http://schemas.openxmlformats.org/drawingml/2006/table">
            <a:tbl>
              <a:tblPr firstRow="1" bandRow="1">
                <a:tableStyleId>{073A0DAA-6AF3-43AB-8588-CEC1D06C72B9}</a:tableStyleId>
              </a:tblPr>
              <a:tblGrid>
                <a:gridCol w="1741714">
                  <a:extLst>
                    <a:ext uri="{9D8B030D-6E8A-4147-A177-3AD203B41FA5}">
                      <a16:colId xmlns:a16="http://schemas.microsoft.com/office/drawing/2014/main" val="1448605030"/>
                    </a:ext>
                  </a:extLst>
                </a:gridCol>
                <a:gridCol w="1509486">
                  <a:extLst>
                    <a:ext uri="{9D8B030D-6E8A-4147-A177-3AD203B41FA5}">
                      <a16:colId xmlns:a16="http://schemas.microsoft.com/office/drawing/2014/main" val="2502510871"/>
                    </a:ext>
                  </a:extLst>
                </a:gridCol>
                <a:gridCol w="1140408">
                  <a:extLst>
                    <a:ext uri="{9D8B030D-6E8A-4147-A177-3AD203B41FA5}">
                      <a16:colId xmlns:a16="http://schemas.microsoft.com/office/drawing/2014/main" val="2963958865"/>
                    </a:ext>
                  </a:extLst>
                </a:gridCol>
                <a:gridCol w="2110792">
                  <a:extLst>
                    <a:ext uri="{9D8B030D-6E8A-4147-A177-3AD203B41FA5}">
                      <a16:colId xmlns:a16="http://schemas.microsoft.com/office/drawing/2014/main" val="2068853473"/>
                    </a:ext>
                  </a:extLst>
                </a:gridCol>
                <a:gridCol w="1625600">
                  <a:extLst>
                    <a:ext uri="{9D8B030D-6E8A-4147-A177-3AD203B41FA5}">
                      <a16:colId xmlns:a16="http://schemas.microsoft.com/office/drawing/2014/main" val="1546719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Column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 Type</a:t>
                      </a:r>
                    </a:p>
                  </a:txBody>
                  <a:tcPr/>
                </a:tc>
                <a:tc>
                  <a:txBody>
                    <a:bodyPr/>
                    <a:lstStyle/>
                    <a:p>
                      <a:r>
                        <a:rPr lang="en-IN" dirty="0">
                          <a:latin typeface="Times New Roman" panose="02020603050405020304" pitchFamily="18" charset="0"/>
                          <a:cs typeface="Times New Roman" panose="02020603050405020304" pitchFamily="18" charset="0"/>
                        </a:rPr>
                        <a:t>Null</a:t>
                      </a:r>
                    </a:p>
                  </a:txBody>
                  <a:tcPr/>
                </a:tc>
                <a:tc>
                  <a:txBody>
                    <a:bodyPr/>
                    <a:lstStyle/>
                    <a:p>
                      <a:r>
                        <a:rPr lang="en-IN" dirty="0">
                          <a:latin typeface="Times New Roman" panose="02020603050405020304" pitchFamily="18" charset="0"/>
                          <a:cs typeface="Times New Roman" panose="02020603050405020304" pitchFamily="18" charset="0"/>
                        </a:rPr>
                        <a:t>Key &amp; Constraint</a:t>
                      </a:r>
                    </a:p>
                  </a:txBody>
                  <a:tcPr/>
                </a:tc>
                <a:tc>
                  <a:txBody>
                    <a:bodyPr/>
                    <a:lstStyle/>
                    <a:p>
                      <a:r>
                        <a:rPr lang="en-IN" dirty="0">
                          <a:latin typeface="Times New Roman" panose="02020603050405020304" pitchFamily="18" charset="0"/>
                          <a:cs typeface="Times New Roman" panose="02020603050405020304" pitchFamily="18" charset="0"/>
                        </a:rPr>
                        <a:t>Length</a:t>
                      </a:r>
                    </a:p>
                  </a:txBody>
                  <a:tcPr/>
                </a:tc>
                <a:extLst>
                  <a:ext uri="{0D108BD9-81ED-4DB2-BD59-A6C34878D82A}">
                    <a16:rowId xmlns:a16="http://schemas.microsoft.com/office/drawing/2014/main" val="1984606480"/>
                  </a:ext>
                </a:extLst>
              </a:tr>
              <a:tr h="370840">
                <a:tc>
                  <a:txBody>
                    <a:bodyPr/>
                    <a:lstStyle/>
                    <a:p>
                      <a:r>
                        <a:rPr lang="en-IN" dirty="0" err="1">
                          <a:latin typeface="Times New Roman" panose="02020603050405020304" pitchFamily="18" charset="0"/>
                          <a:cs typeface="Times New Roman" panose="02020603050405020304" pitchFamily="18" charset="0"/>
                        </a:rPr>
                        <a:t>f_id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PK(Auto Increment)</a:t>
                      </a: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876780396"/>
                  </a:ext>
                </a:extLst>
              </a:tr>
              <a:tr h="370840">
                <a:tc>
                  <a:txBody>
                    <a:bodyPr/>
                    <a:lstStyle/>
                    <a:p>
                      <a:r>
                        <a:rPr lang="en-IN" dirty="0" err="1">
                          <a:latin typeface="Times New Roman" panose="02020603050405020304" pitchFamily="18" charset="0"/>
                          <a:cs typeface="Times New Roman" panose="02020603050405020304" pitchFamily="18" charset="0"/>
                        </a:rPr>
                        <a:t>f_nm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952132038"/>
                  </a:ext>
                </a:extLst>
              </a:tr>
              <a:tr h="370840">
                <a:tc>
                  <a:txBody>
                    <a:bodyPr/>
                    <a:lstStyle/>
                    <a:p>
                      <a:r>
                        <a:rPr lang="en-IN" dirty="0">
                          <a:latin typeface="Times New Roman" panose="02020603050405020304" pitchFamily="18" charset="0"/>
                          <a:cs typeface="Times New Roman" panose="02020603050405020304" pitchFamily="18" charset="0"/>
                        </a:rPr>
                        <a:t>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047548478"/>
                  </a:ext>
                </a:extLst>
              </a:tr>
              <a:tr h="370840">
                <a:tc>
                  <a:txBody>
                    <a:bodyPr/>
                    <a:lstStyle/>
                    <a:p>
                      <a:r>
                        <a:rPr lang="en-IN" dirty="0">
                          <a:latin typeface="Times New Roman" panose="02020603050405020304" pitchFamily="18" charset="0"/>
                          <a:cs typeface="Times New Roman" panose="02020603050405020304" pitchFamily="18" charset="0"/>
                        </a:rPr>
                        <a:t>email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552237373"/>
                  </a:ext>
                </a:extLst>
              </a:tr>
              <a:tr h="370840">
                <a:tc>
                  <a:txBody>
                    <a:bodyPr/>
                    <a:lstStyle/>
                    <a:p>
                      <a:r>
                        <a:rPr lang="en-IN" dirty="0">
                          <a:latin typeface="Times New Roman" panose="02020603050405020304" pitchFamily="18" charset="0"/>
                          <a:cs typeface="Times New Roman" panose="02020603050405020304" pitchFamily="18" charset="0"/>
                        </a:rPr>
                        <a:t>product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127262503"/>
                  </a:ext>
                </a:extLst>
              </a:tr>
              <a:tr h="370840">
                <a:tc>
                  <a:txBody>
                    <a:bodyPr/>
                    <a:lstStyle/>
                    <a:p>
                      <a:r>
                        <a:rPr lang="en-IN" dirty="0">
                          <a:latin typeface="Times New Roman" panose="02020603050405020304" pitchFamily="18" charset="0"/>
                          <a:cs typeface="Times New Roman" panose="02020603050405020304" pitchFamily="18" charset="0"/>
                        </a:rPr>
                        <a:t>message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NotNull</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1483799243"/>
                  </a:ext>
                </a:extLst>
              </a:tr>
            </a:tbl>
          </a:graphicData>
        </a:graphic>
      </p:graphicFrame>
    </p:spTree>
    <p:extLst>
      <p:ext uri="{BB962C8B-B14F-4D97-AF65-F5344CB8AC3E}">
        <p14:creationId xmlns:p14="http://schemas.microsoft.com/office/powerpoint/2010/main" val="2425742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a:xfrm>
            <a:off x="9296400" y="603504"/>
            <a:ext cx="2432304" cy="2205010"/>
          </a:xfrm>
        </p:spPr>
        <p:txBody>
          <a:bodyPr/>
          <a:lstStyle/>
          <a:p>
            <a:r>
              <a:rPr lang="en-IN" sz="4800" b="1" dirty="0"/>
              <a:t>Screen Design:</a:t>
            </a:r>
            <a:br>
              <a:rPr lang="en-IN" sz="4800" b="1" dirty="0"/>
            </a:br>
            <a:r>
              <a:rPr lang="en-IN" sz="4000" b="1" dirty="0"/>
              <a:t>User Side</a:t>
            </a:r>
          </a:p>
        </p:txBody>
      </p:sp>
      <p:pic>
        <p:nvPicPr>
          <p:cNvPr id="6" name="Picture Placeholder 5">
            <a:extLst>
              <a:ext uri="{FF2B5EF4-FFF2-40B4-BE49-F238E27FC236}">
                <a16:creationId xmlns:a16="http://schemas.microsoft.com/office/drawing/2014/main" id="{A5F88192-56E2-A341-3A89-39DD3DC500E2}"/>
              </a:ext>
            </a:extLst>
          </p:cNvPr>
          <p:cNvPicPr>
            <a:picLocks noGrp="1" noChangeAspect="1"/>
          </p:cNvPicPr>
          <p:nvPr>
            <p:ph type="pic" idx="1"/>
          </p:nvPr>
        </p:nvPicPr>
        <p:blipFill>
          <a:blip r:embed="rId2"/>
          <a:srcRect l="338" r="338"/>
          <a:stretch>
            <a:fillRect/>
          </a:stretch>
        </p:blipFill>
        <p:spPr>
          <a:xfrm>
            <a:off x="228599" y="97785"/>
            <a:ext cx="8531352" cy="6382512"/>
          </a:xfrm>
        </p:spPr>
      </p:pic>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65918"/>
            <a:ext cx="2432304" cy="3900196"/>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Home Page</a:t>
            </a:r>
          </a:p>
          <a:p>
            <a:pPr algn="just"/>
            <a:r>
              <a:rPr lang="en-IN" dirty="0">
                <a:latin typeface="Times New Roman" panose="02020603050405020304" pitchFamily="18" charset="0"/>
                <a:cs typeface="Times New Roman" panose="02020603050405020304" pitchFamily="18" charset="0"/>
              </a:rPr>
              <a:t>First Page of the website. Home page redirects Different Pages.</a:t>
            </a:r>
          </a:p>
        </p:txBody>
      </p:sp>
    </p:spTree>
    <p:extLst>
      <p:ext uri="{BB962C8B-B14F-4D97-AF65-F5344CB8AC3E}">
        <p14:creationId xmlns:p14="http://schemas.microsoft.com/office/powerpoint/2010/main" val="1078133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Variety Page</a:t>
            </a:r>
          </a:p>
          <a:p>
            <a:pPr algn="just"/>
            <a:r>
              <a:rPr lang="en-IN" dirty="0">
                <a:latin typeface="Times New Roman" panose="02020603050405020304" pitchFamily="18" charset="0"/>
                <a:cs typeface="Times New Roman" panose="02020603050405020304" pitchFamily="18" charset="0"/>
              </a:rPr>
              <a:t>This page Display Different types of Category.</a:t>
            </a:r>
          </a:p>
          <a:p>
            <a:pPr marL="342900" indent="-342900">
              <a:buFont typeface="Wingdings" panose="05000000000000000000" pitchFamily="2" charset="2"/>
              <a:buChar char="Ø"/>
            </a:pPr>
            <a:endParaRPr lang="en-IN" sz="2400" b="1" dirty="0"/>
          </a:p>
        </p:txBody>
      </p:sp>
      <p:pic>
        <p:nvPicPr>
          <p:cNvPr id="28" name="Picture Placeholder 27">
            <a:extLst>
              <a:ext uri="{FF2B5EF4-FFF2-40B4-BE49-F238E27FC236}">
                <a16:creationId xmlns:a16="http://schemas.microsoft.com/office/drawing/2014/main" id="{944CC656-B4D6-50BC-3A5B-9C704B1BD904}"/>
              </a:ext>
            </a:extLst>
          </p:cNvPr>
          <p:cNvPicPr>
            <a:picLocks noGrp="1" noChangeAspect="1"/>
          </p:cNvPicPr>
          <p:nvPr>
            <p:ph type="pic" idx="1"/>
          </p:nvPr>
        </p:nvPicPr>
        <p:blipFill>
          <a:blip r:embed="rId2"/>
          <a:srcRect l="12027" r="12027"/>
          <a:stretch>
            <a:fillRect/>
          </a:stretch>
        </p:blipFill>
        <p:spPr>
          <a:xfrm>
            <a:off x="228599" y="237744"/>
            <a:ext cx="8531352" cy="6382512"/>
          </a:xfrm>
        </p:spPr>
      </p:pic>
    </p:spTree>
    <p:extLst>
      <p:ext uri="{BB962C8B-B14F-4D97-AF65-F5344CB8AC3E}">
        <p14:creationId xmlns:p14="http://schemas.microsoft.com/office/powerpoint/2010/main" val="767410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Sub-Catalogue Page</a:t>
            </a:r>
          </a:p>
          <a:p>
            <a:r>
              <a:rPr lang="en-IN" dirty="0">
                <a:latin typeface="Times New Roman" panose="02020603050405020304" pitchFamily="18" charset="0"/>
                <a:cs typeface="Times New Roman" panose="02020603050405020304" pitchFamily="18" charset="0"/>
              </a:rPr>
              <a:t>This page Display Category wise items.</a:t>
            </a:r>
          </a:p>
          <a:p>
            <a:pPr marL="342900" indent="-342900">
              <a:buFont typeface="Wingdings" panose="05000000000000000000" pitchFamily="2" charset="2"/>
              <a:buChar char="Ø"/>
            </a:pPr>
            <a:endParaRPr lang="en-IN" sz="2400" b="1" dirty="0"/>
          </a:p>
        </p:txBody>
      </p:sp>
      <p:pic>
        <p:nvPicPr>
          <p:cNvPr id="24" name="Picture Placeholder 23">
            <a:extLst>
              <a:ext uri="{FF2B5EF4-FFF2-40B4-BE49-F238E27FC236}">
                <a16:creationId xmlns:a16="http://schemas.microsoft.com/office/drawing/2014/main" id="{D83C55AB-6609-D4A7-CB51-C6294B0C7274}"/>
              </a:ext>
            </a:extLst>
          </p:cNvPr>
          <p:cNvPicPr>
            <a:picLocks noGrp="1" noChangeAspect="1"/>
          </p:cNvPicPr>
          <p:nvPr>
            <p:ph type="pic" idx="1"/>
          </p:nvPr>
        </p:nvPicPr>
        <p:blipFill>
          <a:blip r:embed="rId2"/>
          <a:srcRect t="6449" b="6449"/>
          <a:stretch>
            <a:fillRect/>
          </a:stretch>
        </p:blipFill>
        <p:spPr>
          <a:xfrm>
            <a:off x="74645" y="186611"/>
            <a:ext cx="8957388" cy="6227988"/>
          </a:xfrm>
          <a:prstGeom prst="rect">
            <a:avLst/>
          </a:prstGeom>
        </p:spPr>
      </p:pic>
    </p:spTree>
    <p:extLst>
      <p:ext uri="{BB962C8B-B14F-4D97-AF65-F5344CB8AC3E}">
        <p14:creationId xmlns:p14="http://schemas.microsoft.com/office/powerpoint/2010/main" val="376443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Product Detail Page</a:t>
            </a:r>
          </a:p>
          <a:p>
            <a:r>
              <a:rPr lang="en-IN" dirty="0">
                <a:latin typeface="Times New Roman" panose="02020603050405020304" pitchFamily="18" charset="0"/>
                <a:cs typeface="Times New Roman" panose="02020603050405020304" pitchFamily="18" charset="0"/>
              </a:rPr>
              <a:t>This page Display Product Detail.</a:t>
            </a:r>
            <a:endParaRPr lang="en-IN" sz="2400" b="1" dirty="0"/>
          </a:p>
        </p:txBody>
      </p:sp>
      <p:pic>
        <p:nvPicPr>
          <p:cNvPr id="7" name="Picture Placeholder 6">
            <a:extLst>
              <a:ext uri="{FF2B5EF4-FFF2-40B4-BE49-F238E27FC236}">
                <a16:creationId xmlns:a16="http://schemas.microsoft.com/office/drawing/2014/main" id="{6D2A259A-0A32-FAE7-7653-1CF581E6EF19}"/>
              </a:ext>
            </a:extLst>
          </p:cNvPr>
          <p:cNvPicPr>
            <a:picLocks noGrp="1" noChangeAspect="1"/>
          </p:cNvPicPr>
          <p:nvPr>
            <p:ph type="pic" idx="1"/>
          </p:nvPr>
        </p:nvPicPr>
        <p:blipFill>
          <a:blip r:embed="rId2"/>
          <a:srcRect l="931" r="931"/>
          <a:stretch>
            <a:fillRect/>
          </a:stretch>
        </p:blipFill>
        <p:spPr/>
      </p:pic>
    </p:spTree>
    <p:extLst>
      <p:ext uri="{BB962C8B-B14F-4D97-AF65-F5344CB8AC3E}">
        <p14:creationId xmlns:p14="http://schemas.microsoft.com/office/powerpoint/2010/main" val="1743498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Login Page</a:t>
            </a:r>
          </a:p>
          <a:p>
            <a:r>
              <a:rPr lang="en-IN" dirty="0">
                <a:latin typeface="Times New Roman" panose="02020603050405020304" pitchFamily="18" charset="0"/>
                <a:cs typeface="Times New Roman" panose="02020603050405020304" pitchFamily="18" charset="0"/>
              </a:rPr>
              <a:t>User can login the website and after the shopping.</a:t>
            </a:r>
          </a:p>
        </p:txBody>
      </p:sp>
      <p:pic>
        <p:nvPicPr>
          <p:cNvPr id="8" name="Picture Placeholder 7">
            <a:extLst>
              <a:ext uri="{FF2B5EF4-FFF2-40B4-BE49-F238E27FC236}">
                <a16:creationId xmlns:a16="http://schemas.microsoft.com/office/drawing/2014/main" id="{B0C099EE-61D7-3A8A-8CA6-58C93CCC6339}"/>
              </a:ext>
            </a:extLst>
          </p:cNvPr>
          <p:cNvPicPr>
            <a:picLocks noGrp="1" noChangeAspect="1"/>
          </p:cNvPicPr>
          <p:nvPr>
            <p:ph type="pic" idx="1"/>
          </p:nvPr>
        </p:nvPicPr>
        <p:blipFill>
          <a:blip r:embed="rId2"/>
          <a:srcRect l="12844" r="12844"/>
          <a:stretch>
            <a:fillRect/>
          </a:stretch>
        </p:blipFill>
        <p:spPr/>
      </p:pic>
    </p:spTree>
    <p:extLst>
      <p:ext uri="{BB962C8B-B14F-4D97-AF65-F5344CB8AC3E}">
        <p14:creationId xmlns:p14="http://schemas.microsoft.com/office/powerpoint/2010/main" val="3467021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Registration Page</a:t>
            </a:r>
          </a:p>
          <a:p>
            <a:pPr algn="just"/>
            <a:r>
              <a:rPr lang="en-IN" dirty="0">
                <a:latin typeface="Times New Roman" panose="02020603050405020304" pitchFamily="18" charset="0"/>
                <a:cs typeface="Times New Roman" panose="02020603050405020304" pitchFamily="18" charset="0"/>
              </a:rPr>
              <a:t>This form will allow the target end-users to register in the system.</a:t>
            </a:r>
            <a:r>
              <a:rPr lang="en-US" dirty="0">
                <a:latin typeface="Times New Roman" panose="02020603050405020304" pitchFamily="18" charset="0"/>
                <a:cs typeface="Times New Roman" panose="02020603050405020304" pitchFamily="18" charset="0"/>
              </a:rPr>
              <a:t> To register, the following information will be encoded in the system. </a:t>
            </a:r>
            <a:endParaRPr lang="en-IN"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B20E5343-0105-FE89-F201-F2818E684806}"/>
              </a:ext>
            </a:extLst>
          </p:cNvPr>
          <p:cNvPicPr>
            <a:picLocks noGrp="1" noChangeAspect="1"/>
          </p:cNvPicPr>
          <p:nvPr>
            <p:ph type="pic" idx="1"/>
          </p:nvPr>
        </p:nvPicPr>
        <p:blipFill>
          <a:blip r:embed="rId2"/>
          <a:srcRect t="2120" b="2120"/>
          <a:stretch>
            <a:fillRect/>
          </a:stretch>
        </p:blipFill>
        <p:spPr/>
      </p:pic>
    </p:spTree>
    <p:extLst>
      <p:ext uri="{BB962C8B-B14F-4D97-AF65-F5344CB8AC3E}">
        <p14:creationId xmlns:p14="http://schemas.microsoft.com/office/powerpoint/2010/main" val="3901070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Cart Page</a:t>
            </a:r>
          </a:p>
          <a:p>
            <a:pPr algn="just"/>
            <a:r>
              <a:rPr lang="en-US" dirty="0">
                <a:latin typeface="Times New Roman" panose="02020603050405020304" pitchFamily="18" charset="0"/>
                <a:cs typeface="Times New Roman" panose="02020603050405020304" pitchFamily="18" charset="0"/>
              </a:rPr>
              <a:t>This page display purchase product all detail.it is display product name, Product image, product price, product quantity, total payable amount and update button for provide work update purchase product and provide create bill link.</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A3095C23-9838-3953-1AC4-0D684FF641D1}"/>
              </a:ext>
            </a:extLst>
          </p:cNvPr>
          <p:cNvPicPr>
            <a:picLocks noGrp="1" noChangeAspect="1"/>
          </p:cNvPicPr>
          <p:nvPr>
            <p:ph type="pic" idx="1"/>
          </p:nvPr>
        </p:nvPicPr>
        <p:blipFill>
          <a:blip r:embed="rId2"/>
          <a:srcRect l="5846" r="5846"/>
          <a:stretch>
            <a:fillRect/>
          </a:stretch>
        </p:blipFill>
        <p:spPr/>
      </p:pic>
    </p:spTree>
    <p:extLst>
      <p:ext uri="{BB962C8B-B14F-4D97-AF65-F5344CB8AC3E}">
        <p14:creationId xmlns:p14="http://schemas.microsoft.com/office/powerpoint/2010/main" val="335264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This supermarket management system has realized the transmission and control of large goods, to facilitate the management and decision of sales, and reduce a big burden for supermarkets and supermarket managers. It also can help to improve the work efficiency of supermarkets. the supermarket management system is very convenient for managing, inputting, outputting, and finding the data to make the messy supermarket data specific, visualizations, rationalization. In the aspect of the software, the supermarket management system uses PHP language and MySQL as the background database. In the aspect of software, various configurations in a computer including input and output capacity, internal memory and external memory capacity can meet the requirements of users.</a:t>
            </a:r>
          </a:p>
        </p:txBody>
      </p:sp>
    </p:spTree>
    <p:extLst>
      <p:ext uri="{BB962C8B-B14F-4D97-AF65-F5344CB8AC3E}">
        <p14:creationId xmlns:p14="http://schemas.microsoft.com/office/powerpoint/2010/main" val="1588743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Check Out Page</a:t>
            </a:r>
          </a:p>
          <a:p>
            <a:pPr algn="just"/>
            <a:r>
              <a:rPr lang="en-US" dirty="0">
                <a:latin typeface="Times New Roman" panose="02020603050405020304" pitchFamily="18" charset="0"/>
                <a:cs typeface="Times New Roman" panose="02020603050405020304" pitchFamily="18" charset="0"/>
              </a:rPr>
              <a:t>This page display to fill the bill form and check-out the all details.</a:t>
            </a:r>
            <a:endParaRPr lang="en-IN"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6C9131B1-8A9C-9C76-6858-DD9938C42B3E}"/>
              </a:ext>
            </a:extLst>
          </p:cNvPr>
          <p:cNvPicPr>
            <a:picLocks noGrp="1" noChangeAspect="1"/>
          </p:cNvPicPr>
          <p:nvPr>
            <p:ph type="pic" idx="1"/>
          </p:nvPr>
        </p:nvPicPr>
        <p:blipFill>
          <a:blip r:embed="rId3"/>
          <a:srcRect t="7440" b="7440"/>
          <a:stretch>
            <a:fillRect/>
          </a:stretch>
        </p:blipFill>
        <p:spPr/>
      </p:pic>
    </p:spTree>
    <p:extLst>
      <p:ext uri="{BB962C8B-B14F-4D97-AF65-F5344CB8AC3E}">
        <p14:creationId xmlns:p14="http://schemas.microsoft.com/office/powerpoint/2010/main" val="783352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Bill Page</a:t>
            </a:r>
          </a:p>
          <a:p>
            <a:pPr algn="just"/>
            <a:r>
              <a:rPr lang="en-US" dirty="0">
                <a:latin typeface="Times New Roman" panose="02020603050405020304" pitchFamily="18" charset="0"/>
                <a:cs typeface="Times New Roman" panose="02020603050405020304" pitchFamily="18" charset="0"/>
              </a:rPr>
              <a:t>This page display Billing details.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DFCAA54C-453E-2FD3-E8C4-A76BA7BB5813}"/>
              </a:ext>
            </a:extLst>
          </p:cNvPr>
          <p:cNvPicPr>
            <a:picLocks noGrp="1" noChangeAspect="1"/>
          </p:cNvPicPr>
          <p:nvPr>
            <p:ph type="pic" idx="1"/>
          </p:nvPr>
        </p:nvPicPr>
        <p:blipFill>
          <a:blip r:embed="rId2"/>
          <a:srcRect l="11232" r="11232"/>
          <a:stretch>
            <a:fillRect/>
          </a:stretch>
        </p:blipFill>
        <p:spPr/>
      </p:pic>
    </p:spTree>
    <p:extLst>
      <p:ext uri="{BB962C8B-B14F-4D97-AF65-F5344CB8AC3E}">
        <p14:creationId xmlns:p14="http://schemas.microsoft.com/office/powerpoint/2010/main" val="2724026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Done Page</a:t>
            </a:r>
          </a:p>
          <a:p>
            <a:pPr algn="just"/>
            <a:r>
              <a:rPr lang="en-US" dirty="0">
                <a:latin typeface="Times New Roman" panose="02020603050405020304" pitchFamily="18" charset="0"/>
                <a:cs typeface="Times New Roman" panose="02020603050405020304" pitchFamily="18" charset="0"/>
              </a:rPr>
              <a:t>This page is display thank you message for purchase the products. </a:t>
            </a:r>
            <a:endParaRPr lang="en-IN"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8B68DF7D-B257-0D44-EBA8-07E98FA89FF7}"/>
              </a:ext>
            </a:extLst>
          </p:cNvPr>
          <p:cNvPicPr>
            <a:picLocks noGrp="1" noChangeAspect="1"/>
          </p:cNvPicPr>
          <p:nvPr>
            <p:ph type="pic" idx="1"/>
          </p:nvPr>
        </p:nvPicPr>
        <p:blipFill>
          <a:blip r:embed="rId2"/>
          <a:srcRect l="13906" r="13906"/>
          <a:stretch>
            <a:fillRect/>
          </a:stretch>
        </p:blipFill>
        <p:spPr/>
      </p:pic>
    </p:spTree>
    <p:extLst>
      <p:ext uri="{BB962C8B-B14F-4D97-AF65-F5344CB8AC3E}">
        <p14:creationId xmlns:p14="http://schemas.microsoft.com/office/powerpoint/2010/main" val="2247989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About Us Page</a:t>
            </a:r>
          </a:p>
          <a:p>
            <a:pPr algn="just"/>
            <a:r>
              <a:rPr lang="en-US" dirty="0">
                <a:latin typeface="Times New Roman" panose="02020603050405020304" pitchFamily="18" charset="0"/>
                <a:cs typeface="Times New Roman" panose="02020603050405020304" pitchFamily="18" charset="0"/>
              </a:rPr>
              <a:t>This page display about the super market store.</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F0A48FA9-8FC5-96A5-3D8E-8BEAD1B119CD}"/>
              </a:ext>
            </a:extLst>
          </p:cNvPr>
          <p:cNvPicPr>
            <a:picLocks noGrp="1" noChangeAspect="1"/>
          </p:cNvPicPr>
          <p:nvPr>
            <p:ph type="pic" idx="1"/>
          </p:nvPr>
        </p:nvPicPr>
        <p:blipFill>
          <a:blip r:embed="rId2"/>
          <a:srcRect l="7104" r="7104"/>
          <a:stretch>
            <a:fillRect/>
          </a:stretch>
        </p:blipFill>
        <p:spPr/>
      </p:pic>
    </p:spTree>
    <p:extLst>
      <p:ext uri="{BB962C8B-B14F-4D97-AF65-F5344CB8AC3E}">
        <p14:creationId xmlns:p14="http://schemas.microsoft.com/office/powerpoint/2010/main" val="1263078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Contact Us Page</a:t>
            </a:r>
          </a:p>
          <a:p>
            <a:pPr algn="just"/>
            <a:r>
              <a:rPr lang="en-US" dirty="0">
                <a:latin typeface="Times New Roman" panose="02020603050405020304" pitchFamily="18" charset="0"/>
                <a:cs typeface="Times New Roman" panose="02020603050405020304" pitchFamily="18" charset="0"/>
              </a:rPr>
              <a:t>This page display contact details. </a:t>
            </a:r>
            <a:endParaRPr lang="en-IN"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A4657AF0-83C9-FF82-82D4-68F798B1EC6B}"/>
              </a:ext>
            </a:extLst>
          </p:cNvPr>
          <p:cNvPicPr>
            <a:picLocks noGrp="1" noChangeAspect="1"/>
          </p:cNvPicPr>
          <p:nvPr>
            <p:ph type="pic" idx="1"/>
          </p:nvPr>
        </p:nvPicPr>
        <p:blipFill>
          <a:blip r:embed="rId2"/>
          <a:srcRect l="11783" r="11783"/>
          <a:stretch>
            <a:fillRect/>
          </a:stretch>
        </p:blipFill>
        <p:spPr/>
      </p:pic>
    </p:spTree>
    <p:extLst>
      <p:ext uri="{BB962C8B-B14F-4D97-AF65-F5344CB8AC3E}">
        <p14:creationId xmlns:p14="http://schemas.microsoft.com/office/powerpoint/2010/main" val="4176896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Feedback Page</a:t>
            </a:r>
          </a:p>
          <a:p>
            <a:pPr algn="just"/>
            <a:r>
              <a:rPr lang="en-US" dirty="0">
                <a:latin typeface="Times New Roman" panose="02020603050405020304" pitchFamily="18" charset="0"/>
                <a:cs typeface="Times New Roman" panose="02020603050405020304" pitchFamily="18" charset="0"/>
              </a:rPr>
              <a:t>This form display Users gives feedback.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54007AA8-567C-9B1A-0FCF-2A7401373D58}"/>
              </a:ext>
            </a:extLst>
          </p:cNvPr>
          <p:cNvPicPr>
            <a:picLocks noGrp="1" noChangeAspect="1"/>
          </p:cNvPicPr>
          <p:nvPr>
            <p:ph type="pic" idx="1"/>
          </p:nvPr>
        </p:nvPicPr>
        <p:blipFill>
          <a:blip r:embed="rId2"/>
          <a:srcRect l="3329" r="3329"/>
          <a:stretch>
            <a:fillRect/>
          </a:stretch>
        </p:blipFill>
        <p:spPr/>
      </p:pic>
    </p:spTree>
    <p:extLst>
      <p:ext uri="{BB962C8B-B14F-4D97-AF65-F5344CB8AC3E}">
        <p14:creationId xmlns:p14="http://schemas.microsoft.com/office/powerpoint/2010/main" val="219297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Thank You Page</a:t>
            </a:r>
          </a:p>
          <a:p>
            <a:pPr algn="just"/>
            <a:r>
              <a:rPr lang="en-US" dirty="0">
                <a:latin typeface="Times New Roman" panose="02020603050405020304" pitchFamily="18" charset="0"/>
                <a:cs typeface="Times New Roman" panose="02020603050405020304" pitchFamily="18" charset="0"/>
              </a:rPr>
              <a:t>This page is display thank you message for send the feedback. </a:t>
            </a:r>
            <a:endParaRPr lang="en-IN"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D0D06457-1E6B-75A8-AF7D-9B09C80D3221}"/>
              </a:ext>
            </a:extLst>
          </p:cNvPr>
          <p:cNvPicPr>
            <a:picLocks noGrp="1" noChangeAspect="1"/>
          </p:cNvPicPr>
          <p:nvPr>
            <p:ph type="pic" idx="1"/>
          </p:nvPr>
        </p:nvPicPr>
        <p:blipFill>
          <a:blip r:embed="rId2"/>
          <a:srcRect l="3329" r="3329"/>
          <a:stretch>
            <a:fillRect/>
          </a:stretch>
        </p:blipFill>
        <p:spPr/>
      </p:pic>
    </p:spTree>
    <p:extLst>
      <p:ext uri="{BB962C8B-B14F-4D97-AF65-F5344CB8AC3E}">
        <p14:creationId xmlns:p14="http://schemas.microsoft.com/office/powerpoint/2010/main" val="223083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a:xfrm>
            <a:off x="9333598" y="1232768"/>
            <a:ext cx="2432304" cy="1645920"/>
          </a:xfrm>
        </p:spPr>
        <p:txBody>
          <a:bodyPr/>
          <a:lstStyle/>
          <a:p>
            <a:r>
              <a:rPr lang="en-IN" sz="4800" b="1" dirty="0"/>
              <a:t>Screen Design:</a:t>
            </a:r>
            <a:br>
              <a:rPr lang="en-IN" sz="4800" b="1" dirty="0"/>
            </a:br>
            <a:r>
              <a:rPr lang="en-IN" sz="4000" b="1" dirty="0"/>
              <a:t>Admin Side</a:t>
            </a:r>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Login Page</a:t>
            </a:r>
          </a:p>
          <a:p>
            <a:pPr algn="just"/>
            <a:r>
              <a:rPr lang="en-US" dirty="0">
                <a:latin typeface="Times New Roman" panose="02020603050405020304" pitchFamily="18" charset="0"/>
                <a:cs typeface="Times New Roman" panose="02020603050405020304" pitchFamily="18" charset="0"/>
              </a:rPr>
              <a:t>Admin can login the website and after the changes in website.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38CD0F4A-2392-C8C1-21A6-88FB72555126}"/>
              </a:ext>
            </a:extLst>
          </p:cNvPr>
          <p:cNvPicPr>
            <a:picLocks noGrp="1" noChangeAspect="1"/>
          </p:cNvPicPr>
          <p:nvPr>
            <p:ph type="pic" idx="1"/>
          </p:nvPr>
        </p:nvPicPr>
        <p:blipFill>
          <a:blip r:embed="rId2"/>
          <a:srcRect l="12765" r="12765"/>
          <a:stretch>
            <a:fillRect/>
          </a:stretch>
        </p:blipFill>
        <p:spPr/>
      </p:pic>
    </p:spTree>
    <p:extLst>
      <p:ext uri="{BB962C8B-B14F-4D97-AF65-F5344CB8AC3E}">
        <p14:creationId xmlns:p14="http://schemas.microsoft.com/office/powerpoint/2010/main" val="124401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Welcome Page</a:t>
            </a:r>
          </a:p>
          <a:p>
            <a:pPr algn="just"/>
            <a:r>
              <a:rPr lang="en-US" dirty="0">
                <a:latin typeface="Times New Roman" panose="02020603050405020304" pitchFamily="18" charset="0"/>
                <a:cs typeface="Times New Roman" panose="02020603050405020304" pitchFamily="18" charset="0"/>
              </a:rPr>
              <a:t>This page display welcome message. .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B79F5289-F6BA-F51A-F604-CA2EF06ED6B2}"/>
              </a:ext>
            </a:extLst>
          </p:cNvPr>
          <p:cNvPicPr>
            <a:picLocks noGrp="1" noChangeAspect="1"/>
          </p:cNvPicPr>
          <p:nvPr>
            <p:ph type="pic" idx="1"/>
          </p:nvPr>
        </p:nvPicPr>
        <p:blipFill>
          <a:blip r:embed="rId2"/>
          <a:srcRect l="13061" r="13061"/>
          <a:stretch>
            <a:fillRect/>
          </a:stretch>
        </p:blipFill>
        <p:spPr/>
      </p:pic>
    </p:spTree>
    <p:extLst>
      <p:ext uri="{BB962C8B-B14F-4D97-AF65-F5344CB8AC3E}">
        <p14:creationId xmlns:p14="http://schemas.microsoft.com/office/powerpoint/2010/main" val="3787418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Catalogue Page</a:t>
            </a:r>
          </a:p>
          <a:p>
            <a:pPr algn="just"/>
            <a:r>
              <a:rPr lang="en-US" dirty="0">
                <a:latin typeface="Times New Roman" panose="02020603050405020304" pitchFamily="18" charset="0"/>
                <a:cs typeface="Times New Roman" panose="02020603050405020304" pitchFamily="18" charset="0"/>
              </a:rPr>
              <a:t>This page display different category Add, Edit and Delete option.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D2D91D58-5768-2C24-8666-A27780C2D5D6}"/>
              </a:ext>
            </a:extLst>
          </p:cNvPr>
          <p:cNvPicPr>
            <a:picLocks noGrp="1" noChangeAspect="1"/>
          </p:cNvPicPr>
          <p:nvPr>
            <p:ph type="pic" idx="1"/>
          </p:nvPr>
        </p:nvPicPr>
        <p:blipFill>
          <a:blip r:embed="rId2"/>
          <a:srcRect l="14199" r="14199"/>
          <a:stretch>
            <a:fillRect/>
          </a:stretch>
        </p:blipFill>
        <p:spPr/>
      </p:pic>
    </p:spTree>
    <p:extLst>
      <p:ext uri="{BB962C8B-B14F-4D97-AF65-F5344CB8AC3E}">
        <p14:creationId xmlns:p14="http://schemas.microsoft.com/office/powerpoint/2010/main" val="370988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Problems of Existing System </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fontScale="92500" lnSpcReduction="10000"/>
          </a:bodyPr>
          <a:lstStyle/>
          <a:p>
            <a:pPr marL="457200" indent="-457200" algn="just">
              <a:buFont typeface="+mj-lt"/>
              <a:buAutoNum type="arabicPeriod"/>
            </a:pPr>
            <a:r>
              <a:rPr lang="en-US" sz="2000" b="1" i="0" dirty="0">
                <a:effectLst/>
                <a:latin typeface="Calibri" panose="020F0502020204030204" pitchFamily="34" charset="0"/>
                <a:ea typeface="Calibri" panose="020F0502020204030204" pitchFamily="34" charset="0"/>
                <a:cs typeface="Calibri" panose="020F0502020204030204" pitchFamily="34" charset="0"/>
              </a:rPr>
              <a:t>Problem: Too many products, difficult to manage.</a:t>
            </a:r>
          </a:p>
          <a:p>
            <a:pPr marL="0" indent="0" algn="just">
              <a:buNone/>
            </a:pPr>
            <a:r>
              <a:rPr lang="en-US" sz="2000" b="1" i="0" dirty="0">
                <a:effectLst/>
                <a:latin typeface="Calibri" panose="020F0502020204030204" pitchFamily="34" charset="0"/>
                <a:ea typeface="Calibri" panose="020F0502020204030204" pitchFamily="34" charset="0"/>
                <a:cs typeface="Calibri" panose="020F0502020204030204" pitchFamily="34" charset="0"/>
              </a:rPr>
              <a:t>Solution: </a:t>
            </a:r>
            <a:r>
              <a:rPr lang="en-US" i="0" dirty="0">
                <a:effectLst/>
                <a:latin typeface="Calibri" panose="020F0502020204030204" pitchFamily="34" charset="0"/>
                <a:ea typeface="Calibri" panose="020F0502020204030204" pitchFamily="34" charset="0"/>
                <a:cs typeface="Calibri" panose="020F0502020204030204" pitchFamily="34" charset="0"/>
              </a:rPr>
              <a:t>Every supermarket stocks hundreds of different items. As a result, it is difficult for business owners to recall all of the accessible products. However, you can control all elements of your business using a barcode scanner and receipt printer that syncs with the software. Many consumers no longer have to rely on supermarket sales books for income and loss information because of advances in technology.</a:t>
            </a:r>
          </a:p>
          <a:p>
            <a:pPr marL="0" indent="0" algn="jus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000" b="1" dirty="0">
                <a:latin typeface="Calibri" panose="020F0502020204030204" pitchFamily="34" charset="0"/>
                <a:ea typeface="Calibri" panose="020F0502020204030204" pitchFamily="34" charset="0"/>
                <a:cs typeface="Calibri" panose="020F0502020204030204" pitchFamily="34" charset="0"/>
              </a:rPr>
              <a:t>2.    Problem: Goods are available or out of stock, easy to lose</a:t>
            </a:r>
          </a:p>
          <a:p>
            <a:pPr marL="0" indent="0" algn="just">
              <a:buNone/>
            </a:pPr>
            <a:r>
              <a:rPr lang="en-US" sz="2000" b="1" dirty="0">
                <a:latin typeface="Calibri" panose="020F0502020204030204" pitchFamily="34" charset="0"/>
                <a:ea typeface="Calibri" panose="020F0502020204030204" pitchFamily="34" charset="0"/>
                <a:cs typeface="Calibri" panose="020F0502020204030204" pitchFamily="34" charset="0"/>
              </a:rPr>
              <a:t>Solution: </a:t>
            </a:r>
            <a:r>
              <a:rPr lang="en-US" dirty="0">
                <a:latin typeface="Calibri" panose="020F0502020204030204" pitchFamily="34" charset="0"/>
                <a:ea typeface="Calibri" panose="020F0502020204030204" pitchFamily="34" charset="0"/>
                <a:cs typeface="Calibri" panose="020F0502020204030204" pitchFamily="34" charset="0"/>
              </a:rPr>
              <a:t>Failure to manage inventory not only reduces revenue due to loss of customers, but besides that, many items in the grocery store are very small. You also cannot control things that damage or steal your product. Don’t worry, once you have a POS, you will have complete inventory of each item in the palm of your hand.</a:t>
            </a:r>
          </a:p>
        </p:txBody>
      </p:sp>
    </p:spTree>
    <p:extLst>
      <p:ext uri="{BB962C8B-B14F-4D97-AF65-F5344CB8AC3E}">
        <p14:creationId xmlns:p14="http://schemas.microsoft.com/office/powerpoint/2010/main" val="3745841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Add Catalogue Page</a:t>
            </a:r>
          </a:p>
          <a:p>
            <a:pPr algn="just"/>
            <a:r>
              <a:rPr lang="en-US" dirty="0">
                <a:latin typeface="Times New Roman" panose="02020603050405020304" pitchFamily="18" charset="0"/>
                <a:cs typeface="Times New Roman" panose="02020603050405020304" pitchFamily="18" charset="0"/>
              </a:rPr>
              <a:t>This page provide add new catalogue.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F7DA9928-1F6C-3C67-DAC3-15121FFF67F9}"/>
              </a:ext>
            </a:extLst>
          </p:cNvPr>
          <p:cNvPicPr>
            <a:picLocks noGrp="1" noChangeAspect="1"/>
          </p:cNvPicPr>
          <p:nvPr>
            <p:ph type="pic" idx="1"/>
          </p:nvPr>
        </p:nvPicPr>
        <p:blipFill>
          <a:blip r:embed="rId3"/>
          <a:srcRect l="17480" r="17480"/>
          <a:stretch>
            <a:fillRect/>
          </a:stretch>
        </p:blipFill>
        <p:spPr/>
      </p:pic>
    </p:spTree>
    <p:extLst>
      <p:ext uri="{BB962C8B-B14F-4D97-AF65-F5344CB8AC3E}">
        <p14:creationId xmlns:p14="http://schemas.microsoft.com/office/powerpoint/2010/main" val="283189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Edit Catalogue Page</a:t>
            </a:r>
          </a:p>
          <a:p>
            <a:pPr algn="just"/>
            <a:r>
              <a:rPr lang="en-US" dirty="0">
                <a:latin typeface="Times New Roman" panose="02020603050405020304" pitchFamily="18" charset="0"/>
                <a:cs typeface="Times New Roman" panose="02020603050405020304" pitchFamily="18" charset="0"/>
              </a:rPr>
              <a:t>This page provide edit the catalogue.</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94C54877-CB05-1A79-6A7A-E0FAD3D6F908}"/>
              </a:ext>
            </a:extLst>
          </p:cNvPr>
          <p:cNvPicPr>
            <a:picLocks noGrp="1" noChangeAspect="1"/>
          </p:cNvPicPr>
          <p:nvPr>
            <p:ph type="pic" idx="1"/>
          </p:nvPr>
        </p:nvPicPr>
        <p:blipFill>
          <a:blip r:embed="rId2"/>
          <a:srcRect l="15303" r="15303"/>
          <a:stretch>
            <a:fillRect/>
          </a:stretch>
        </p:blipFill>
        <p:spPr/>
      </p:pic>
    </p:spTree>
    <p:extLst>
      <p:ext uri="{BB962C8B-B14F-4D97-AF65-F5344CB8AC3E}">
        <p14:creationId xmlns:p14="http://schemas.microsoft.com/office/powerpoint/2010/main" val="486226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Sub-Catalogue Page</a:t>
            </a:r>
          </a:p>
          <a:p>
            <a:pPr algn="just"/>
            <a:r>
              <a:rPr lang="en-US" dirty="0">
                <a:latin typeface="Times New Roman" panose="02020603050405020304" pitchFamily="18" charset="0"/>
                <a:cs typeface="Times New Roman" panose="02020603050405020304" pitchFamily="18" charset="0"/>
              </a:rPr>
              <a:t>This page display different Sub-Catalogue Add, Edit and Delete option.</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5FE1EE99-4A20-B028-40CA-8B783D0DB923}"/>
              </a:ext>
            </a:extLst>
          </p:cNvPr>
          <p:cNvPicPr>
            <a:picLocks noGrp="1" noChangeAspect="1"/>
          </p:cNvPicPr>
          <p:nvPr>
            <p:ph type="pic" idx="1"/>
          </p:nvPr>
        </p:nvPicPr>
        <p:blipFill>
          <a:blip r:embed="rId2"/>
          <a:srcRect l="14723" r="14723"/>
          <a:stretch>
            <a:fillRect/>
          </a:stretch>
        </p:blipFill>
        <p:spPr/>
      </p:pic>
    </p:spTree>
    <p:extLst>
      <p:ext uri="{BB962C8B-B14F-4D97-AF65-F5344CB8AC3E}">
        <p14:creationId xmlns:p14="http://schemas.microsoft.com/office/powerpoint/2010/main" val="683494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Add Sub-Catalogue Page</a:t>
            </a:r>
          </a:p>
          <a:p>
            <a:pPr algn="just"/>
            <a:r>
              <a:rPr lang="en-US" dirty="0">
                <a:latin typeface="Times New Roman" panose="02020603050405020304" pitchFamily="18" charset="0"/>
                <a:cs typeface="Times New Roman" panose="02020603050405020304" pitchFamily="18" charset="0"/>
              </a:rPr>
              <a:t>This page provide add new sub-catalogue.</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7C6B3790-C7E8-A21A-6974-BC5AE80690AE}"/>
              </a:ext>
            </a:extLst>
          </p:cNvPr>
          <p:cNvPicPr>
            <a:picLocks noGrp="1" noChangeAspect="1"/>
          </p:cNvPicPr>
          <p:nvPr>
            <p:ph type="pic" idx="1"/>
          </p:nvPr>
        </p:nvPicPr>
        <p:blipFill>
          <a:blip r:embed="rId2"/>
          <a:srcRect l="19746" r="19746"/>
          <a:stretch>
            <a:fillRect/>
          </a:stretch>
        </p:blipFill>
        <p:spPr/>
      </p:pic>
    </p:spTree>
    <p:extLst>
      <p:ext uri="{BB962C8B-B14F-4D97-AF65-F5344CB8AC3E}">
        <p14:creationId xmlns:p14="http://schemas.microsoft.com/office/powerpoint/2010/main" val="236120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Edit Sub-Catalogue Page</a:t>
            </a:r>
          </a:p>
          <a:p>
            <a:pPr algn="just"/>
            <a:r>
              <a:rPr lang="en-US" dirty="0">
                <a:latin typeface="Times New Roman" panose="02020603050405020304" pitchFamily="18" charset="0"/>
                <a:cs typeface="Times New Roman" panose="02020603050405020304" pitchFamily="18" charset="0"/>
              </a:rPr>
              <a:t>This page provide edit the sub-catalogue.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D3841FE8-93B9-3199-6EF6-FB2454B81819}"/>
              </a:ext>
            </a:extLst>
          </p:cNvPr>
          <p:cNvPicPr>
            <a:picLocks noGrp="1" noChangeAspect="1"/>
          </p:cNvPicPr>
          <p:nvPr>
            <p:ph type="pic" idx="1"/>
          </p:nvPr>
        </p:nvPicPr>
        <p:blipFill>
          <a:blip r:embed="rId2"/>
          <a:srcRect l="14912" r="14912"/>
          <a:stretch>
            <a:fillRect/>
          </a:stretch>
        </p:blipFill>
        <p:spPr/>
      </p:pic>
    </p:spTree>
    <p:extLst>
      <p:ext uri="{BB962C8B-B14F-4D97-AF65-F5344CB8AC3E}">
        <p14:creationId xmlns:p14="http://schemas.microsoft.com/office/powerpoint/2010/main" val="4262094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Feedback Detail Page</a:t>
            </a:r>
          </a:p>
          <a:p>
            <a:pPr algn="just"/>
            <a:r>
              <a:rPr lang="en-US" dirty="0">
                <a:latin typeface="Times New Roman" panose="02020603050405020304" pitchFamily="18" charset="0"/>
                <a:cs typeface="Times New Roman" panose="02020603050405020304" pitchFamily="18" charset="0"/>
              </a:rPr>
              <a:t>This page display Feedback details.</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7246203A-713A-CCB5-BACB-3DA00D0DAA23}"/>
              </a:ext>
            </a:extLst>
          </p:cNvPr>
          <p:cNvPicPr>
            <a:picLocks noGrp="1" noChangeAspect="1"/>
          </p:cNvPicPr>
          <p:nvPr>
            <p:ph type="pic" idx="1"/>
          </p:nvPr>
        </p:nvPicPr>
        <p:blipFill>
          <a:blip r:embed="rId2"/>
          <a:srcRect l="17097" r="17097"/>
          <a:stretch>
            <a:fillRect/>
          </a:stretch>
        </p:blipFill>
        <p:spPr/>
      </p:pic>
    </p:spTree>
    <p:extLst>
      <p:ext uri="{BB962C8B-B14F-4D97-AF65-F5344CB8AC3E}">
        <p14:creationId xmlns:p14="http://schemas.microsoft.com/office/powerpoint/2010/main" val="2128242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User Detail Page</a:t>
            </a:r>
          </a:p>
          <a:p>
            <a:pPr algn="just"/>
            <a:r>
              <a:rPr lang="en-US" dirty="0">
                <a:latin typeface="Times New Roman" panose="02020603050405020304" pitchFamily="18" charset="0"/>
                <a:cs typeface="Times New Roman" panose="02020603050405020304" pitchFamily="18" charset="0"/>
              </a:rPr>
              <a:t>This page display User details.</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E6CC9F84-5855-32CB-AEE1-76FFCB1EF3A4}"/>
              </a:ext>
            </a:extLst>
          </p:cNvPr>
          <p:cNvPicPr>
            <a:picLocks noGrp="1" noChangeAspect="1"/>
          </p:cNvPicPr>
          <p:nvPr>
            <p:ph type="pic" idx="1"/>
          </p:nvPr>
        </p:nvPicPr>
        <p:blipFill>
          <a:blip r:embed="rId2"/>
          <a:srcRect l="19600" r="19600"/>
          <a:stretch>
            <a:fillRect/>
          </a:stretch>
        </p:blipFill>
        <p:spPr/>
      </p:pic>
    </p:spTree>
    <p:extLst>
      <p:ext uri="{BB962C8B-B14F-4D97-AF65-F5344CB8AC3E}">
        <p14:creationId xmlns:p14="http://schemas.microsoft.com/office/powerpoint/2010/main" val="3696238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CDE3-40DF-E5DE-5E95-12F947F2E0D7}"/>
              </a:ext>
            </a:extLst>
          </p:cNvPr>
          <p:cNvSpPr>
            <a:spLocks noGrp="1"/>
          </p:cNvSpPr>
          <p:nvPr>
            <p:ph type="title"/>
          </p:nvPr>
        </p:nvSpPr>
        <p:spPr/>
        <p:txBody>
          <a:bodyPr/>
          <a:lstStyle/>
          <a:p>
            <a:endParaRPr lang="en-IN" sz="4800" b="1" dirty="0"/>
          </a:p>
        </p:txBody>
      </p:sp>
      <p:sp>
        <p:nvSpPr>
          <p:cNvPr id="4" name="Text Placeholder 3">
            <a:extLst>
              <a:ext uri="{FF2B5EF4-FFF2-40B4-BE49-F238E27FC236}">
                <a16:creationId xmlns:a16="http://schemas.microsoft.com/office/drawing/2014/main" id="{B83DBADA-C4DB-6CDB-501D-DF58851FE1E9}"/>
              </a:ext>
            </a:extLst>
          </p:cNvPr>
          <p:cNvSpPr>
            <a:spLocks noGrp="1"/>
          </p:cNvSpPr>
          <p:nvPr>
            <p:ph type="body" sz="half" idx="2"/>
          </p:nvPr>
        </p:nvSpPr>
        <p:spPr>
          <a:xfrm>
            <a:off x="9296400" y="2528596"/>
            <a:ext cx="2469502" cy="3937518"/>
          </a:xfrm>
        </p:spPr>
        <p:txBody>
          <a:bodyPr>
            <a:normAutofit/>
          </a:bodyPr>
          <a:lstStyle/>
          <a:p>
            <a:endParaRPr lang="en-IN" sz="2400" b="1" dirty="0"/>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Bill Detail Page</a:t>
            </a:r>
          </a:p>
          <a:p>
            <a:pPr algn="just"/>
            <a:r>
              <a:rPr lang="en-US" dirty="0">
                <a:latin typeface="Times New Roman" panose="02020603050405020304" pitchFamily="18" charset="0"/>
                <a:cs typeface="Times New Roman" panose="02020603050405020304" pitchFamily="18" charset="0"/>
              </a:rPr>
              <a:t>This page display Billing details. </a:t>
            </a:r>
            <a:endParaRPr lang="en-IN" b="1"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D118CEC3-52EA-D297-5F76-F14CA790734D}"/>
              </a:ext>
            </a:extLst>
          </p:cNvPr>
          <p:cNvPicPr>
            <a:picLocks noGrp="1" noChangeAspect="1"/>
          </p:cNvPicPr>
          <p:nvPr>
            <p:ph type="pic" idx="1"/>
          </p:nvPr>
        </p:nvPicPr>
        <p:blipFill>
          <a:blip r:embed="rId2"/>
          <a:srcRect l="14488" r="14488"/>
          <a:stretch>
            <a:fillRect/>
          </a:stretch>
        </p:blipFill>
        <p:spPr/>
      </p:pic>
    </p:spTree>
    <p:extLst>
      <p:ext uri="{BB962C8B-B14F-4D97-AF65-F5344CB8AC3E}">
        <p14:creationId xmlns:p14="http://schemas.microsoft.com/office/powerpoint/2010/main" val="3100882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Limitations</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algn="just" fontAlgn="auto">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The small and medium-sized supermarket management system uses MySQL database and PHP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0" i="0" dirty="0">
                <a:effectLst/>
                <a:latin typeface="Times New Roman" panose="02020603050405020304" pitchFamily="18" charset="0"/>
                <a:ea typeface="Calibri" panose="020F0502020204030204" pitchFamily="34" charset="0"/>
                <a:cs typeface="Times New Roman" panose="02020603050405020304" pitchFamily="18" charset="0"/>
              </a:rPr>
              <a:t>language to develop and realize. This Project is not available online. This Project is for knowledge only.</a:t>
            </a:r>
          </a:p>
          <a:p>
            <a:pPr marL="0" indent="0" algn="l" fontAlgn="auto">
              <a:buNone/>
            </a:pPr>
            <a:endParaRPr lang="en-US" dirty="0">
              <a:latin typeface="-apple-system"/>
            </a:endParaRPr>
          </a:p>
        </p:txBody>
      </p:sp>
    </p:spTree>
    <p:extLst>
      <p:ext uri="{BB962C8B-B14F-4D97-AF65-F5344CB8AC3E}">
        <p14:creationId xmlns:p14="http://schemas.microsoft.com/office/powerpoint/2010/main" val="3740665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In conclusion, our project aimed to purchase the best product and easy to shop. our main aims to provide various features like a discount, high quantity etc. Super Market Store involves operating and monitoring all aspects of a retail or wholesale store. This means working with employees, suppliers and customers. Effectively managing a store can boost sales and improve the customer experience. This role involves many retail elements, including inventory, sales and marketing.</a:t>
            </a:r>
          </a:p>
          <a:p>
            <a:pPr algn="jus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462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Scope &amp; Advantage </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algn="just" fontAlgn="auto">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The Scope of a Supermarket Management System encompasses inventory management, point of sale operations, employee management, customer relationship management and security features, its primary aim is to optimize supermarket operations, enhance customer experience, and maximize efficiency and profitability.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fontAlgn="auto">
              <a:buFont typeface="Wingdings" panose="05000000000000000000" pitchFamily="2" charset="2"/>
              <a:buChar char="Ø"/>
            </a:pPr>
            <a:endParaRPr lang="en-US"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auto">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Display a wide range of products with images and prices. Organize products into categories and subcategories for easy navigation. Enable users to add products to a virtual shopping cart selections .</a:t>
            </a:r>
            <a:endParaRPr lang="en-US" b="0" i="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2592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Reference</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p:txBody>
          <a:bodyPr>
            <a:normAutofit/>
          </a:bodyPr>
          <a:lstStyle/>
          <a:p>
            <a:pPr marL="0" indent="0" algn="l" fontAlgn="auto">
              <a:buNone/>
            </a:pPr>
            <a:endParaRPr lang="en-US" sz="1000" b="0" i="0" dirty="0">
              <a:effectLst/>
              <a:latin typeface="-apple-system"/>
            </a:endParaRPr>
          </a:p>
          <a:p>
            <a:pPr algn="l" fontAlgn="auto">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hlinkClick r:id="rId2"/>
              </a:rPr>
              <a:t>https://www.w3schools.com/php/</a:t>
            </a:r>
            <a:endParaRPr lang="en-US" dirty="0">
              <a:latin typeface="Times New Roman" panose="02020603050405020304" pitchFamily="18" charset="0"/>
              <a:cs typeface="Times New Roman" panose="02020603050405020304" pitchFamily="18" charset="0"/>
            </a:endParaRPr>
          </a:p>
          <a:p>
            <a:pPr algn="l" fontAlgn="auto">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hlinkClick r:id="rId3"/>
              </a:rPr>
              <a:t>https://www.geeksforgeeks.org/php-tutorial/</a:t>
            </a:r>
            <a:endParaRPr lang="en-US" dirty="0">
              <a:latin typeface="Times New Roman" panose="02020603050405020304" pitchFamily="18" charset="0"/>
              <a:cs typeface="Times New Roman" panose="02020603050405020304" pitchFamily="18" charset="0"/>
            </a:endParaRPr>
          </a:p>
          <a:p>
            <a:pPr marL="0" indent="0" algn="l" fontAlgn="auto">
              <a:buNone/>
            </a:pPr>
            <a:endParaRPr lang="en-US" dirty="0">
              <a:latin typeface="-apple-system"/>
            </a:endParaRPr>
          </a:p>
          <a:p>
            <a:pPr algn="l" fontAlgn="auto">
              <a:buFont typeface="Wingdings" panose="05000000000000000000" pitchFamily="2" charset="2"/>
              <a:buChar char="Ø"/>
            </a:pPr>
            <a:endParaRPr lang="en-US" dirty="0">
              <a:latin typeface="-apple-system"/>
            </a:endParaRPr>
          </a:p>
          <a:p>
            <a:pPr marL="0" indent="0" algn="l" fontAlgn="auto">
              <a:buNone/>
            </a:pPr>
            <a:endParaRPr lang="en-US" dirty="0">
              <a:latin typeface="-apple-system"/>
            </a:endParaRPr>
          </a:p>
        </p:txBody>
      </p:sp>
    </p:spTree>
    <p:extLst>
      <p:ext uri="{BB962C8B-B14F-4D97-AF65-F5344CB8AC3E}">
        <p14:creationId xmlns:p14="http://schemas.microsoft.com/office/powerpoint/2010/main" val="21297359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B403-A495-F410-826E-D59B0B714E58}"/>
              </a:ext>
            </a:extLst>
          </p:cNvPr>
          <p:cNvSpPr>
            <a:spLocks noGrp="1"/>
          </p:cNvSpPr>
          <p:nvPr>
            <p:ph type="ctrTitle"/>
          </p:nvPr>
        </p:nvSpPr>
        <p:spPr/>
        <p:txBody>
          <a:bodyPr>
            <a:normAutofit/>
          </a:bodyPr>
          <a:lstStyle/>
          <a:p>
            <a:r>
              <a:rPr lang="en-IN" sz="6600" b="1" dirty="0"/>
              <a:t>Thank You</a:t>
            </a:r>
          </a:p>
        </p:txBody>
      </p:sp>
      <p:sp>
        <p:nvSpPr>
          <p:cNvPr id="3" name="Subtitle 2">
            <a:extLst>
              <a:ext uri="{FF2B5EF4-FFF2-40B4-BE49-F238E27FC236}">
                <a16:creationId xmlns:a16="http://schemas.microsoft.com/office/drawing/2014/main" id="{A8A21B9A-D280-403D-D183-6EA5DBC9F93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8915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System Requirement</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1477347" y="2014194"/>
            <a:ext cx="10058400" cy="3931920"/>
          </a:xfrm>
        </p:spPr>
        <p:txBody>
          <a:bodyPr>
            <a:normAutofit fontScale="85000" lnSpcReduction="20000"/>
          </a:bodyPr>
          <a:lstStyle/>
          <a:p>
            <a:pPr algn="just" fontAlgn="auto">
              <a:buFont typeface="Wingdings" panose="05000000000000000000" pitchFamily="2" charset="2"/>
              <a:buChar char="Ø"/>
            </a:pPr>
            <a:r>
              <a:rPr lang="en-US" sz="3200" b="0" i="0" dirty="0">
                <a:effectLst/>
                <a:latin typeface="Times New Roman" panose="02020603050405020304" pitchFamily="18" charset="0"/>
                <a:ea typeface="Calibri" panose="020F0502020204030204" pitchFamily="34" charset="0"/>
                <a:cs typeface="Times New Roman" panose="02020603050405020304" pitchFamily="18" charset="0"/>
              </a:rPr>
              <a:t>Hardware Requirement</a:t>
            </a:r>
          </a:p>
          <a:p>
            <a:pPr marL="0" indent="0" algn="l" fontAlgn="auto">
              <a:buNone/>
            </a:pPr>
            <a:endParaRPr lang="en-US" sz="1000" b="0" i="0" dirty="0">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en-US" sz="1700" b="0"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b="0" i="0" dirty="0">
                <a:effectLst/>
                <a:latin typeface="Times New Roman" panose="02020603050405020304" pitchFamily="18" charset="0"/>
                <a:ea typeface="Calibri" panose="020F0502020204030204" pitchFamily="34" charset="0"/>
                <a:cs typeface="Times New Roman" panose="02020603050405020304" pitchFamily="18" charset="0"/>
              </a:rPr>
              <a:t>RAM: 8GB or more</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 Processor: Intel Core i5 </a:t>
            </a:r>
          </a:p>
          <a:p>
            <a:pPr lvl="1" algn="just">
              <a:buFont typeface="Arial" panose="020B0604020202020204" pitchFamily="34" charset="0"/>
              <a:buChar char="•"/>
            </a:pPr>
            <a:r>
              <a:rPr lang="en-US" sz="1900" b="0" i="0" dirty="0">
                <a:effectLst/>
                <a:latin typeface="Times New Roman" panose="02020603050405020304" pitchFamily="18" charset="0"/>
                <a:ea typeface="Calibri" panose="020F0502020204030204" pitchFamily="34" charset="0"/>
                <a:cs typeface="Times New Roman" panose="02020603050405020304" pitchFamily="18" charset="0"/>
              </a:rPr>
              <a:t> Display: 1920 x 1080 resolution or higher</a:t>
            </a:r>
          </a:p>
          <a:p>
            <a:pPr lvl="1" algn="just">
              <a:buFont typeface="Arial" panose="020B0604020202020204" pitchFamily="34" charset="0"/>
              <a:buChar char="•"/>
            </a:pPr>
            <a:r>
              <a:rPr lang="en-US" sz="1900" b="0" i="0" dirty="0">
                <a:effectLst/>
                <a:latin typeface="Times New Roman" panose="02020603050405020304" pitchFamily="18" charset="0"/>
                <a:ea typeface="Calibri" panose="020F0502020204030204" pitchFamily="34" charset="0"/>
                <a:cs typeface="Times New Roman" panose="02020603050405020304" pitchFamily="18" charset="0"/>
              </a:rPr>
              <a:t> Storage: At least 1GB </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 Input Devices: Keyboard and mouse or other pointing devices</a:t>
            </a:r>
          </a:p>
          <a:p>
            <a:pPr marL="0" indent="0" algn="just" fontAlgn="auto">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3200" b="0" i="0" dirty="0">
                <a:effectLst/>
                <a:latin typeface="Times New Roman" panose="02020603050405020304" pitchFamily="18" charset="0"/>
                <a:ea typeface="Calibri" panose="020F0502020204030204" pitchFamily="34" charset="0"/>
                <a:cs typeface="Times New Roman" panose="02020603050405020304" pitchFamily="18" charset="0"/>
              </a:rPr>
              <a:t>Software Requirement</a:t>
            </a:r>
          </a:p>
          <a:p>
            <a:pPr marL="0" indent="0" algn="just">
              <a:buNone/>
            </a:pPr>
            <a:endParaRPr lang="en-US" sz="1000" b="0" i="0" dirty="0">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en-US" sz="2100" b="0" i="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a:t>
            </a:r>
            <a:r>
              <a:rPr lang="en-US" sz="2100" dirty="0">
                <a:latin typeface="Times New Roman" panose="02020603050405020304" pitchFamily="18" charset="0"/>
                <a:ea typeface="Calibri" panose="020F0502020204030204" pitchFamily="34" charset="0"/>
                <a:cs typeface="Times New Roman" panose="02020603050405020304" pitchFamily="18" charset="0"/>
              </a:rPr>
              <a:t>and Android</a:t>
            </a:r>
          </a:p>
          <a:p>
            <a:pPr lvl="1" algn="just">
              <a:buFont typeface="Arial" panose="020B0604020202020204" pitchFamily="34" charset="0"/>
              <a:buChar char="•"/>
            </a:pPr>
            <a:r>
              <a:rPr lang="en-US" sz="2100" b="0" i="0" dirty="0">
                <a:effectLst/>
                <a:latin typeface="Times New Roman" panose="02020603050405020304" pitchFamily="18" charset="0"/>
                <a:ea typeface="Calibri" panose="020F0502020204030204" pitchFamily="34" charset="0"/>
                <a:cs typeface="Times New Roman" panose="02020603050405020304" pitchFamily="18" charset="0"/>
              </a:rPr>
              <a:t>Coding Language: PHP</a:t>
            </a:r>
          </a:p>
          <a:p>
            <a:pPr lvl="1" algn="just">
              <a:buFont typeface="Arial" panose="020B0604020202020204" pitchFamily="34" charset="0"/>
              <a:buChar char="•"/>
            </a:pPr>
            <a:r>
              <a:rPr lang="en-US" sz="2100" dirty="0">
                <a:latin typeface="Times New Roman" panose="02020603050405020304" pitchFamily="18" charset="0"/>
                <a:ea typeface="Calibri" panose="020F0502020204030204" pitchFamily="34" charset="0"/>
                <a:cs typeface="Times New Roman" panose="02020603050405020304" pitchFamily="18" charset="0"/>
              </a:rPr>
              <a:t>Database: MySQL</a:t>
            </a:r>
            <a:endParaRPr lang="en-US" sz="2100" b="0" i="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164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Module List</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1682621" y="2014194"/>
            <a:ext cx="10058400" cy="3931920"/>
          </a:xfrm>
        </p:spPr>
        <p:txBody>
          <a:bodyPr>
            <a:normAutofit/>
          </a:bodyPr>
          <a:lstStyle/>
          <a:p>
            <a:pPr algn="just" fontAlgn="auto">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Admin</a:t>
            </a:r>
          </a:p>
          <a:p>
            <a:pPr lvl="1"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Login/Logout</a:t>
            </a:r>
          </a:p>
          <a:p>
            <a:pPr lvl="1"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Manage Product</a:t>
            </a:r>
          </a:p>
          <a:p>
            <a:pPr lvl="1"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View Record</a:t>
            </a:r>
          </a:p>
          <a:p>
            <a:pPr algn="just" fontAlgn="auto">
              <a:buFont typeface="Wingdings" panose="05000000000000000000" pitchFamily="2" charset="2"/>
              <a:buChar char="Ø"/>
            </a:pPr>
            <a:r>
              <a:rPr lang="en-US" sz="2400" b="1" i="0" dirty="0">
                <a:effectLst/>
                <a:latin typeface="Times New Roman" panose="02020603050405020304" pitchFamily="18" charset="0"/>
                <a:ea typeface="Calibri" panose="020F0502020204030204" pitchFamily="34" charset="0"/>
                <a:cs typeface="Times New Roman" panose="02020603050405020304" pitchFamily="18" charset="0"/>
              </a:rPr>
              <a:t>User</a:t>
            </a:r>
          </a:p>
          <a:p>
            <a:pPr lvl="1"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Registration</a:t>
            </a:r>
          </a:p>
          <a:p>
            <a:pPr lvl="1" algn="just">
              <a:buFont typeface="Arial" panose="020B0604020202020204" pitchFamily="34" charset="0"/>
              <a:buChar char="•"/>
            </a:pP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Login/Logout</a:t>
            </a:r>
          </a:p>
          <a:p>
            <a:pPr lvl="1"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Purchase Product</a:t>
            </a:r>
          </a:p>
          <a:p>
            <a:pPr lvl="1"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Send feedback</a:t>
            </a:r>
          </a:p>
          <a:p>
            <a:pPr lvl="1" algn="just">
              <a:buFont typeface="Arial" panose="020B0604020202020204" pitchFamily="34" charset="0"/>
              <a:buChar char="•"/>
            </a:pP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View Produc</a:t>
            </a:r>
            <a:r>
              <a:rPr lang="en-US" sz="1800" dirty="0">
                <a:latin typeface="Times New Roman" panose="02020603050405020304" pitchFamily="18" charset="0"/>
                <a:ea typeface="Calibri" panose="020F0502020204030204" pitchFamily="34" charset="0"/>
                <a:cs typeface="Times New Roman" panose="02020603050405020304" pitchFamily="18" charset="0"/>
              </a:rPr>
              <a:t>t</a:t>
            </a:r>
            <a:endParaRPr lang="en-US" sz="1800" i="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111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p:txBody>
          <a:bodyPr/>
          <a:lstStyle/>
          <a:p>
            <a:r>
              <a:rPr lang="en-IN" b="1" dirty="0"/>
              <a:t>Module Detailing</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1682621" y="2014194"/>
            <a:ext cx="10058400" cy="3931920"/>
          </a:xfrm>
        </p:spPr>
        <p:txBody>
          <a:bodyPr>
            <a:normAutofit fontScale="92500" lnSpcReduction="10000"/>
          </a:bodyPr>
          <a:lstStyle/>
          <a:p>
            <a:pPr algn="l" fontAlgn="auto">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Admin</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Login: Login and manage the system.</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Add Product: </a:t>
            </a:r>
            <a:r>
              <a:rPr lang="en-US" sz="1900" b="0" i="0" dirty="0">
                <a:effectLst/>
                <a:latin typeface="Times New Roman" panose="02020603050405020304" pitchFamily="18" charset="0"/>
                <a:ea typeface="Calibri" panose="020F0502020204030204" pitchFamily="34" charset="0"/>
                <a:cs typeface="Times New Roman" panose="02020603050405020304" pitchFamily="18" charset="0"/>
              </a:rPr>
              <a:t>Add a new product to the store.</a:t>
            </a: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Update Product:  Update product price and quantity.</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Delete Product: Delete an expired product.</a:t>
            </a:r>
          </a:p>
          <a:p>
            <a:pPr marL="274320" lvl="1" indent="0">
              <a:buNone/>
            </a:pPr>
            <a:endParaRPr lang="en-US" sz="1800" dirty="0">
              <a:latin typeface="Times New Roman" panose="02020603050405020304" pitchFamily="18" charset="0"/>
              <a:cs typeface="Times New Roman" panose="02020603050405020304" pitchFamily="18" charset="0"/>
            </a:endParaRPr>
          </a:p>
          <a:p>
            <a:pPr algn="l" fontAlgn="auto">
              <a:buFont typeface="Wingdings" panose="05000000000000000000" pitchFamily="2" charset="2"/>
              <a:buChar char="Ø"/>
            </a:pPr>
            <a:r>
              <a:rPr lang="en-US" sz="2400" b="1" i="0" dirty="0">
                <a:effectLst/>
                <a:latin typeface="Times New Roman" panose="02020603050405020304" pitchFamily="18" charset="0"/>
                <a:ea typeface="Calibri" panose="020F0502020204030204" pitchFamily="34" charset="0"/>
                <a:cs typeface="Times New Roman" panose="02020603050405020304" pitchFamily="18" charset="0"/>
              </a:rPr>
              <a:t>User</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Registration: New user registration on the website.</a:t>
            </a:r>
          </a:p>
          <a:p>
            <a:pPr lvl="1" algn="just">
              <a:buFont typeface="Arial" panose="020B0604020202020204" pitchFamily="34" charset="0"/>
              <a:buChar char="•"/>
            </a:pPr>
            <a:r>
              <a:rPr lang="en-US" sz="1900" i="0" dirty="0">
                <a:effectLst/>
                <a:latin typeface="Times New Roman" panose="02020603050405020304" pitchFamily="18" charset="0"/>
                <a:ea typeface="Calibri" panose="020F0502020204030204" pitchFamily="34" charset="0"/>
                <a:cs typeface="Times New Roman" panose="02020603050405020304" pitchFamily="18" charset="0"/>
              </a:rPr>
              <a:t>Login: Log in and purchase the product.</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Add to Cart: The customers add to carts the purchased goods.</a:t>
            </a:r>
          </a:p>
          <a:p>
            <a:pPr lvl="1" algn="just">
              <a:buFont typeface="Arial" panose="020B0604020202020204" pitchFamily="34" charset="0"/>
              <a:buChar char="•"/>
            </a:pPr>
            <a:r>
              <a:rPr lang="en-US" sz="1900" i="0" dirty="0">
                <a:effectLst/>
                <a:latin typeface="Times New Roman" panose="02020603050405020304" pitchFamily="18" charset="0"/>
                <a:ea typeface="Calibri" panose="020F0502020204030204" pitchFamily="34" charset="0"/>
                <a:cs typeface="Times New Roman" panose="02020603050405020304" pitchFamily="18" charset="0"/>
              </a:rPr>
              <a:t>Payment: Pay money and clear bill.</a:t>
            </a:r>
          </a:p>
          <a:p>
            <a:pPr lvl="1" algn="jus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Send feedback: Send the product feedback</a:t>
            </a:r>
            <a:r>
              <a:rPr lang="en-US" sz="1900" dirty="0">
                <a:latin typeface="Calibri" panose="020F0502020204030204" pitchFamily="34" charset="0"/>
                <a:ea typeface="Calibri" panose="020F0502020204030204" pitchFamily="34" charset="0"/>
                <a:cs typeface="Calibri" panose="020F0502020204030204" pitchFamily="34" charset="0"/>
              </a:rPr>
              <a:t>.</a:t>
            </a:r>
            <a:endParaRPr lang="en-US" sz="190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38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B3C-54B2-CEFF-5CB2-C71A7E1A3C10}"/>
              </a:ext>
            </a:extLst>
          </p:cNvPr>
          <p:cNvSpPr>
            <a:spLocks noGrp="1"/>
          </p:cNvSpPr>
          <p:nvPr>
            <p:ph type="title"/>
          </p:nvPr>
        </p:nvSpPr>
        <p:spPr>
          <a:xfrm>
            <a:off x="1066800" y="506653"/>
            <a:ext cx="10058400" cy="1026441"/>
          </a:xfrm>
        </p:spPr>
        <p:txBody>
          <a:bodyPr/>
          <a:lstStyle/>
          <a:p>
            <a:r>
              <a:rPr lang="en-IN" b="1" dirty="0"/>
              <a:t>Diagram</a:t>
            </a:r>
          </a:p>
        </p:txBody>
      </p:sp>
      <p:sp>
        <p:nvSpPr>
          <p:cNvPr id="3" name="Content Placeholder 2">
            <a:extLst>
              <a:ext uri="{FF2B5EF4-FFF2-40B4-BE49-F238E27FC236}">
                <a16:creationId xmlns:a16="http://schemas.microsoft.com/office/drawing/2014/main" id="{38195270-C73F-3071-65A2-E7B3954F46F2}"/>
              </a:ext>
            </a:extLst>
          </p:cNvPr>
          <p:cNvSpPr>
            <a:spLocks noGrp="1"/>
          </p:cNvSpPr>
          <p:nvPr>
            <p:ph idx="1"/>
          </p:nvPr>
        </p:nvSpPr>
        <p:spPr>
          <a:xfrm>
            <a:off x="926840" y="2189447"/>
            <a:ext cx="10058400" cy="4236098"/>
          </a:xfrm>
        </p:spPr>
        <p:txBody>
          <a:bodyPr>
            <a:normAutofit/>
          </a:bodyPr>
          <a:lstStyle/>
          <a:p>
            <a:pPr marL="0" indent="0" algn="l" fontAlgn="auto">
              <a:buNone/>
            </a:pPr>
            <a:endParaRPr lang="en-US" sz="1000" b="0" i="0" dirty="0">
              <a:effectLst/>
              <a:latin typeface="-apple-system"/>
            </a:endParaRPr>
          </a:p>
          <a:p>
            <a:pPr marL="0" indent="0" algn="l" fontAlgn="auto">
              <a:buNone/>
            </a:pPr>
            <a:endParaRPr lang="en-US" dirty="0">
              <a:latin typeface="-apple-system"/>
            </a:endParaRPr>
          </a:p>
        </p:txBody>
      </p:sp>
      <p:grpSp>
        <p:nvGrpSpPr>
          <p:cNvPr id="5" name="Group 4">
            <a:extLst>
              <a:ext uri="{FF2B5EF4-FFF2-40B4-BE49-F238E27FC236}">
                <a16:creationId xmlns:a16="http://schemas.microsoft.com/office/drawing/2014/main" id="{5899E8EA-F779-AACD-8DD4-E7823365B9FB}"/>
              </a:ext>
            </a:extLst>
          </p:cNvPr>
          <p:cNvGrpSpPr/>
          <p:nvPr/>
        </p:nvGrpSpPr>
        <p:grpSpPr>
          <a:xfrm>
            <a:off x="3870048" y="2304217"/>
            <a:ext cx="4171984" cy="4006558"/>
            <a:chOff x="3045550" y="2262417"/>
            <a:chExt cx="4171984" cy="4006558"/>
          </a:xfrm>
        </p:grpSpPr>
        <p:sp>
          <p:nvSpPr>
            <p:cNvPr id="4" name="Smiley Face 3">
              <a:extLst>
                <a:ext uri="{FF2B5EF4-FFF2-40B4-BE49-F238E27FC236}">
                  <a16:creationId xmlns:a16="http://schemas.microsoft.com/office/drawing/2014/main" id="{EF609438-3222-57E0-CEC9-4207703E8779}"/>
                </a:ext>
              </a:extLst>
            </p:cNvPr>
            <p:cNvSpPr/>
            <p:nvPr/>
          </p:nvSpPr>
          <p:spPr>
            <a:xfrm>
              <a:off x="3144417" y="3387279"/>
              <a:ext cx="770721" cy="754294"/>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802368A-4A37-3D20-CE93-30BB5411EBD9}"/>
                </a:ext>
              </a:extLst>
            </p:cNvPr>
            <p:cNvCxnSpPr>
              <a:cxnSpLocks/>
              <a:stCxn id="4" idx="4"/>
            </p:cNvCxnSpPr>
            <p:nvPr/>
          </p:nvCxnSpPr>
          <p:spPr>
            <a:xfrm>
              <a:off x="3529778" y="4141573"/>
              <a:ext cx="0" cy="675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99E727-1546-D331-67A4-08A94C2FB251}"/>
                </a:ext>
              </a:extLst>
            </p:cNvPr>
            <p:cNvCxnSpPr>
              <a:cxnSpLocks/>
            </p:cNvCxnSpPr>
            <p:nvPr/>
          </p:nvCxnSpPr>
          <p:spPr>
            <a:xfrm>
              <a:off x="3060441" y="4413242"/>
              <a:ext cx="9703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429969-19F7-9834-FEA1-A66701407B64}"/>
                </a:ext>
              </a:extLst>
            </p:cNvPr>
            <p:cNvCxnSpPr>
              <a:cxnSpLocks/>
            </p:cNvCxnSpPr>
            <p:nvPr/>
          </p:nvCxnSpPr>
          <p:spPr>
            <a:xfrm>
              <a:off x="3516727" y="4817433"/>
              <a:ext cx="514098" cy="438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73EE81-DE3C-DBF1-C687-ED39BBCE1796}"/>
                </a:ext>
              </a:extLst>
            </p:cNvPr>
            <p:cNvCxnSpPr>
              <a:cxnSpLocks/>
            </p:cNvCxnSpPr>
            <p:nvPr/>
          </p:nvCxnSpPr>
          <p:spPr>
            <a:xfrm flipH="1">
              <a:off x="3045550" y="4817433"/>
              <a:ext cx="484227" cy="438539"/>
            </a:xfrm>
            <a:prstGeom prst="line">
              <a:avLst/>
            </a:prstGeom>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986AB6CC-A8C5-DA25-3E63-7CF4021E67DD}"/>
                </a:ext>
              </a:extLst>
            </p:cNvPr>
            <p:cNvSpPr/>
            <p:nvPr/>
          </p:nvSpPr>
          <p:spPr>
            <a:xfrm>
              <a:off x="5663682" y="2262417"/>
              <a:ext cx="1530220"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&amp; Logout </a:t>
              </a:r>
            </a:p>
          </p:txBody>
        </p:sp>
        <p:sp>
          <p:nvSpPr>
            <p:cNvPr id="25" name="Oval 24">
              <a:extLst>
                <a:ext uri="{FF2B5EF4-FFF2-40B4-BE49-F238E27FC236}">
                  <a16:creationId xmlns:a16="http://schemas.microsoft.com/office/drawing/2014/main" id="{70A0B069-5C1A-A4B1-84F4-03B1800B8F51}"/>
                </a:ext>
              </a:extLst>
            </p:cNvPr>
            <p:cNvSpPr/>
            <p:nvPr/>
          </p:nvSpPr>
          <p:spPr>
            <a:xfrm>
              <a:off x="5663682" y="3171938"/>
              <a:ext cx="1530220"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Product</a:t>
              </a:r>
            </a:p>
          </p:txBody>
        </p:sp>
        <p:sp>
          <p:nvSpPr>
            <p:cNvPr id="26" name="Oval 25">
              <a:extLst>
                <a:ext uri="{FF2B5EF4-FFF2-40B4-BE49-F238E27FC236}">
                  <a16:creationId xmlns:a16="http://schemas.microsoft.com/office/drawing/2014/main" id="{0E7BB6DE-796F-E4E3-F039-290764422E7C}"/>
                </a:ext>
              </a:extLst>
            </p:cNvPr>
            <p:cNvSpPr/>
            <p:nvPr/>
          </p:nvSpPr>
          <p:spPr>
            <a:xfrm>
              <a:off x="5687314" y="4081217"/>
              <a:ext cx="1530220"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Edit Product</a:t>
              </a:r>
            </a:p>
          </p:txBody>
        </p:sp>
        <p:sp>
          <p:nvSpPr>
            <p:cNvPr id="27" name="Oval 26">
              <a:extLst>
                <a:ext uri="{FF2B5EF4-FFF2-40B4-BE49-F238E27FC236}">
                  <a16:creationId xmlns:a16="http://schemas.microsoft.com/office/drawing/2014/main" id="{A5ECBE7A-4366-017D-2A9D-E9B8A8467528}"/>
                </a:ext>
              </a:extLst>
            </p:cNvPr>
            <p:cNvSpPr/>
            <p:nvPr/>
          </p:nvSpPr>
          <p:spPr>
            <a:xfrm>
              <a:off x="5659323" y="4888164"/>
              <a:ext cx="1530220"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Delete Product</a:t>
              </a:r>
            </a:p>
          </p:txBody>
        </p:sp>
        <p:sp>
          <p:nvSpPr>
            <p:cNvPr id="28" name="Oval 27">
              <a:extLst>
                <a:ext uri="{FF2B5EF4-FFF2-40B4-BE49-F238E27FC236}">
                  <a16:creationId xmlns:a16="http://schemas.microsoft.com/office/drawing/2014/main" id="{D0FF894B-E7CA-870A-A39A-838B967521C0}"/>
                </a:ext>
              </a:extLst>
            </p:cNvPr>
            <p:cNvSpPr/>
            <p:nvPr/>
          </p:nvSpPr>
          <p:spPr>
            <a:xfrm>
              <a:off x="5687314" y="5708931"/>
              <a:ext cx="1530220" cy="5600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Record</a:t>
              </a:r>
            </a:p>
          </p:txBody>
        </p:sp>
        <p:cxnSp>
          <p:nvCxnSpPr>
            <p:cNvPr id="30" name="Straight Connector 29">
              <a:extLst>
                <a:ext uri="{FF2B5EF4-FFF2-40B4-BE49-F238E27FC236}">
                  <a16:creationId xmlns:a16="http://schemas.microsoft.com/office/drawing/2014/main" id="{C1264F68-3A66-EC86-011F-D20E79FE17BE}"/>
                </a:ext>
              </a:extLst>
            </p:cNvPr>
            <p:cNvCxnSpPr>
              <a:cxnSpLocks/>
              <a:endCxn id="24" idx="2"/>
            </p:cNvCxnSpPr>
            <p:nvPr/>
          </p:nvCxnSpPr>
          <p:spPr>
            <a:xfrm flipV="1">
              <a:off x="4030825" y="2542439"/>
              <a:ext cx="1632857" cy="187080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9D30B58-E5C6-AEBD-D735-F2A23FA09F37}"/>
                </a:ext>
              </a:extLst>
            </p:cNvPr>
            <p:cNvCxnSpPr>
              <a:cxnSpLocks/>
              <a:endCxn id="25" idx="2"/>
            </p:cNvCxnSpPr>
            <p:nvPr/>
          </p:nvCxnSpPr>
          <p:spPr>
            <a:xfrm flipV="1">
              <a:off x="4043875" y="3451960"/>
              <a:ext cx="1619807" cy="96128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21FC997-D588-63F5-591B-E263406D5A8E}"/>
                </a:ext>
              </a:extLst>
            </p:cNvPr>
            <p:cNvCxnSpPr>
              <a:cxnSpLocks/>
              <a:endCxn id="26" idx="2"/>
            </p:cNvCxnSpPr>
            <p:nvPr/>
          </p:nvCxnSpPr>
          <p:spPr>
            <a:xfrm flipV="1">
              <a:off x="4043876" y="4361239"/>
              <a:ext cx="1643438" cy="5200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0DC57D7-EF57-A128-055B-6E7E5A19A235}"/>
                </a:ext>
              </a:extLst>
            </p:cNvPr>
            <p:cNvCxnSpPr>
              <a:cxnSpLocks/>
              <a:endCxn id="27" idx="2"/>
            </p:cNvCxnSpPr>
            <p:nvPr/>
          </p:nvCxnSpPr>
          <p:spPr>
            <a:xfrm>
              <a:off x="4043875" y="4413241"/>
              <a:ext cx="1615448" cy="75494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A3DCE38-B4F3-1116-7338-45A16C828CCD}"/>
                </a:ext>
              </a:extLst>
            </p:cNvPr>
            <p:cNvCxnSpPr>
              <a:cxnSpLocks/>
              <a:endCxn id="28" idx="2"/>
            </p:cNvCxnSpPr>
            <p:nvPr/>
          </p:nvCxnSpPr>
          <p:spPr>
            <a:xfrm>
              <a:off x="4030825" y="4413242"/>
              <a:ext cx="1656489" cy="1575711"/>
            </a:xfrm>
            <a:prstGeom prst="line">
              <a:avLst/>
            </a:prstGeom>
          </p:spPr>
          <p:style>
            <a:lnRef idx="1">
              <a:schemeClr val="dk1"/>
            </a:lnRef>
            <a:fillRef idx="0">
              <a:schemeClr val="dk1"/>
            </a:fillRef>
            <a:effectRef idx="0">
              <a:schemeClr val="dk1"/>
            </a:effectRef>
            <a:fontRef idx="minor">
              <a:schemeClr val="tx1"/>
            </a:fontRef>
          </p:style>
        </p:cxnSp>
      </p:grpSp>
      <p:sp>
        <p:nvSpPr>
          <p:cNvPr id="39" name="TextBox 38">
            <a:extLst>
              <a:ext uri="{FF2B5EF4-FFF2-40B4-BE49-F238E27FC236}">
                <a16:creationId xmlns:a16="http://schemas.microsoft.com/office/drawing/2014/main" id="{32DB11AE-99FC-F9AF-FC15-4FB11A2D425F}"/>
              </a:ext>
            </a:extLst>
          </p:cNvPr>
          <p:cNvSpPr txBox="1"/>
          <p:nvPr/>
        </p:nvSpPr>
        <p:spPr>
          <a:xfrm>
            <a:off x="1306286" y="1554552"/>
            <a:ext cx="3060441"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Use Case : Admin</a:t>
            </a:r>
          </a:p>
        </p:txBody>
      </p:sp>
    </p:spTree>
    <p:extLst>
      <p:ext uri="{BB962C8B-B14F-4D97-AF65-F5344CB8AC3E}">
        <p14:creationId xmlns:p14="http://schemas.microsoft.com/office/powerpoint/2010/main" val="26759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930</TotalTime>
  <Words>1745</Words>
  <Application>Microsoft Office PowerPoint</Application>
  <PresentationFormat>Widescreen</PresentationFormat>
  <Paragraphs>535</Paragraphs>
  <Slides>51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-apple-system</vt:lpstr>
      <vt:lpstr>Arial</vt:lpstr>
      <vt:lpstr>Calibri</vt:lpstr>
      <vt:lpstr>Garamond</vt:lpstr>
      <vt:lpstr>Noto Sans Symbols</vt:lpstr>
      <vt:lpstr>Times New Roman</vt:lpstr>
      <vt:lpstr>Wingdings</vt:lpstr>
      <vt:lpstr>Savon</vt:lpstr>
      <vt:lpstr>Super Market Store</vt:lpstr>
      <vt:lpstr>Outline</vt:lpstr>
      <vt:lpstr>Abstract</vt:lpstr>
      <vt:lpstr>Problems of Existing System </vt:lpstr>
      <vt:lpstr>Scope &amp; Advantage </vt:lpstr>
      <vt:lpstr>System Requirement</vt:lpstr>
      <vt:lpstr>Module List</vt:lpstr>
      <vt:lpstr>Module Detailing</vt:lpstr>
      <vt:lpstr>Diagram</vt:lpstr>
      <vt:lpstr>Diagram</vt:lpstr>
      <vt:lpstr>Diagram</vt:lpstr>
      <vt:lpstr>Diagram</vt:lpstr>
      <vt:lpstr>Diagram</vt:lpstr>
      <vt:lpstr>Diagram</vt:lpstr>
      <vt:lpstr>Database Schema</vt:lpstr>
      <vt:lpstr>Database Schema</vt:lpstr>
      <vt:lpstr>Database Schema</vt:lpstr>
      <vt:lpstr>Database Schema</vt:lpstr>
      <vt:lpstr>Database Schema</vt:lpstr>
      <vt:lpstr>Database Schema</vt:lpstr>
      <vt:lpstr>Database Schema</vt:lpstr>
      <vt:lpstr>Database Schema</vt:lpstr>
      <vt:lpstr>Screen Design: User 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Design: Admin 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Market Store</dc:title>
  <dc:creator>gamimansi794@gmail.com</dc:creator>
  <cp:lastModifiedBy>gamimansi794@gmail.com</cp:lastModifiedBy>
  <cp:revision>148</cp:revision>
  <dcterms:created xsi:type="dcterms:W3CDTF">2024-02-05T10:11:15Z</dcterms:created>
  <dcterms:modified xsi:type="dcterms:W3CDTF">2024-03-30T04:11:34Z</dcterms:modified>
</cp:coreProperties>
</file>