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86" r:id="rId4"/>
    <p:sldId id="258" r:id="rId5"/>
    <p:sldId id="259" r:id="rId6"/>
    <p:sldId id="287" r:id="rId7"/>
    <p:sldId id="288" r:id="rId8"/>
    <p:sldId id="300" r:id="rId9"/>
    <p:sldId id="291" r:id="rId10"/>
    <p:sldId id="267" r:id="rId11"/>
    <p:sldId id="297" r:id="rId12"/>
    <p:sldId id="295" r:id="rId13"/>
    <p:sldId id="296" r:id="rId14"/>
    <p:sldId id="285" r:id="rId15"/>
    <p:sldId id="282" r:id="rId16"/>
    <p:sldId id="284" r:id="rId17"/>
    <p:sldId id="272" r:id="rId18"/>
    <p:sldId id="280" r:id="rId19"/>
    <p:sldId id="279" r:id="rId20"/>
    <p:sldId id="264" r:id="rId21"/>
    <p:sldId id="271" r:id="rId22"/>
    <p:sldId id="283" r:id="rId23"/>
    <p:sldId id="301" r:id="rId24"/>
    <p:sldId id="273" r:id="rId25"/>
    <p:sldId id="274" r:id="rId26"/>
    <p:sldId id="294" r:id="rId27"/>
    <p:sldId id="276" r:id="rId28"/>
    <p:sldId id="2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467" dt="2021-05-02T18:31:35.329"/>
    <p1510:client id="{130398A1-5255-723C-DAC4-F684F447F645}" v="197" dt="2021-04-27T08:24:21.540"/>
    <p1510:client id="{22E01F3B-81D0-BA60-382F-B5F0E71C4F77}" v="5379" dt="2021-04-26T21:16:29.210"/>
    <p1510:client id="{5DC66355-A733-CF2B-487D-6BCBEB3111E4}" v="782" dt="2021-05-02T23:06:44.730"/>
    <p1510:client id="{691A4BA7-4691-742F-0D31-079497803D23}" v="524" dt="2021-04-27T11:19:39.469"/>
    <p1510:client id="{756592E9-A78D-E4DE-AF2A-2729E07B73AB}" v="16" dt="2021-04-27T08:22:43.456"/>
    <p1510:client id="{C820DF40-F51C-332A-992E-A0EBCFCAEB22}" v="1007" dt="2021-04-26T21:58:12.122"/>
    <p1510:client id="{D0C67A71-DD94-480E-6710-E95A4A54E452}" v="452" dt="2021-04-26T18:18:51.144"/>
    <p1510:client id="{E83EA4B7-8ADF-B45B-BBD7-AD11A4F960F5}" v="545" dt="2021-04-26T20:30:19.684"/>
    <p1510:client id="{EB3DD34E-8FD2-4488-B37B-C3934AA68B6A}" v="6011" dt="2021-04-26T14:27:51.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75B58-8BFA-4C33-A7D5-DDC925465D77}"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C78E07A3-0406-44D5-8F26-8EC93F6DD8F7}">
      <dgm:prSet/>
      <dgm:spPr/>
      <dgm:t>
        <a:bodyPr/>
        <a:lstStyle/>
        <a:p>
          <a:r>
            <a:rPr lang="en-US" dirty="0"/>
            <a:t>Image classification with CNNs</a:t>
          </a:r>
        </a:p>
      </dgm:t>
    </dgm:pt>
    <dgm:pt modelId="{EA60CC50-BE2E-4FEB-9452-2E6543C0CA6D}" type="parTrans" cxnId="{C6A6C6E9-553F-4D13-8B55-E3E3701A6100}">
      <dgm:prSet/>
      <dgm:spPr/>
      <dgm:t>
        <a:bodyPr/>
        <a:lstStyle/>
        <a:p>
          <a:endParaRPr lang="en-US"/>
        </a:p>
      </dgm:t>
    </dgm:pt>
    <dgm:pt modelId="{4A8DEDB4-844E-42DB-B42F-59F05C171239}" type="sibTrans" cxnId="{C6A6C6E9-553F-4D13-8B55-E3E3701A6100}">
      <dgm:prSet/>
      <dgm:spPr/>
      <dgm:t>
        <a:bodyPr/>
        <a:lstStyle/>
        <a:p>
          <a:endParaRPr lang="en-US"/>
        </a:p>
      </dgm:t>
    </dgm:pt>
    <dgm:pt modelId="{5FC03CB6-2913-40FD-BDA2-3B00D9D77976}">
      <dgm:prSet/>
      <dgm:spPr/>
      <dgm:t>
        <a:bodyPr/>
        <a:lstStyle/>
        <a:p>
          <a:r>
            <a:rPr lang="en-US" dirty="0"/>
            <a:t>Dataset : CIFAR10</a:t>
          </a:r>
        </a:p>
      </dgm:t>
    </dgm:pt>
    <dgm:pt modelId="{EE09BB47-6640-42E5-A1D5-8D8226705D70}" type="parTrans" cxnId="{C778A656-E6AF-4B5A-8F51-5615C4F7023A}">
      <dgm:prSet/>
      <dgm:spPr/>
      <dgm:t>
        <a:bodyPr/>
        <a:lstStyle/>
        <a:p>
          <a:endParaRPr lang="en-US"/>
        </a:p>
      </dgm:t>
    </dgm:pt>
    <dgm:pt modelId="{8FFC11B0-C672-4358-8B7C-EB0465AE8D25}" type="sibTrans" cxnId="{C778A656-E6AF-4B5A-8F51-5615C4F7023A}">
      <dgm:prSet/>
      <dgm:spPr/>
      <dgm:t>
        <a:bodyPr/>
        <a:lstStyle/>
        <a:p>
          <a:endParaRPr lang="en-US"/>
        </a:p>
      </dgm:t>
    </dgm:pt>
    <dgm:pt modelId="{C53B1341-9BBF-4C88-9B16-B72B357645F3}">
      <dgm:prSet/>
      <dgm:spPr/>
      <dgm:t>
        <a:bodyPr/>
        <a:lstStyle/>
        <a:p>
          <a:r>
            <a:rPr lang="en-US" dirty="0"/>
            <a:t>Networks : </a:t>
          </a:r>
          <a:r>
            <a:rPr lang="en-US" dirty="0" err="1"/>
            <a:t>DenseNet</a:t>
          </a:r>
          <a:r>
            <a:rPr lang="en-US" dirty="0"/>
            <a:t>, </a:t>
          </a:r>
          <a:r>
            <a:rPr lang="en-US" dirty="0" err="1"/>
            <a:t>WideResNet</a:t>
          </a:r>
          <a:endParaRPr lang="en-US" dirty="0"/>
        </a:p>
      </dgm:t>
    </dgm:pt>
    <dgm:pt modelId="{59C5ECDF-E2D9-489C-8842-6AE910E42809}" type="parTrans" cxnId="{3A04473D-0740-4BDC-92FF-BEA02F9EA49C}">
      <dgm:prSet/>
      <dgm:spPr/>
      <dgm:t>
        <a:bodyPr/>
        <a:lstStyle/>
        <a:p>
          <a:endParaRPr lang="en-US"/>
        </a:p>
      </dgm:t>
    </dgm:pt>
    <dgm:pt modelId="{232B550B-3AA3-4197-A4B6-83ADDA005EB3}" type="sibTrans" cxnId="{3A04473D-0740-4BDC-92FF-BEA02F9EA49C}">
      <dgm:prSet/>
      <dgm:spPr/>
      <dgm:t>
        <a:bodyPr/>
        <a:lstStyle/>
        <a:p>
          <a:endParaRPr lang="en-US"/>
        </a:p>
      </dgm:t>
    </dgm:pt>
    <dgm:pt modelId="{19B536A5-C21E-4885-8754-2E4A057F4BEF}">
      <dgm:prSet/>
      <dgm:spPr/>
      <dgm:t>
        <a:bodyPr/>
        <a:lstStyle/>
        <a:p>
          <a:pPr rtl="0"/>
          <a:r>
            <a:rPr lang="en-US" dirty="0"/>
            <a:t>Optimizers : DFW, SGD</a:t>
          </a:r>
          <a:r>
            <a:rPr lang="en-US" dirty="0">
              <a:latin typeface="Calibri Light" panose="020F0302020204030204"/>
            </a:rPr>
            <a:t>, </a:t>
          </a:r>
          <a:r>
            <a:rPr lang="en-US" b="1" dirty="0">
              <a:latin typeface="Calibri Light" panose="020F0302020204030204"/>
            </a:rPr>
            <a:t>ADAM</a:t>
          </a:r>
          <a:endParaRPr lang="en-US" b="1" dirty="0"/>
        </a:p>
      </dgm:t>
    </dgm:pt>
    <dgm:pt modelId="{3FE17921-7ECA-4BF0-B52B-E1AFD97B9B62}" type="parTrans" cxnId="{A2447A7C-1EB4-4540-A3D9-6FBAB481A9F3}">
      <dgm:prSet/>
      <dgm:spPr/>
      <dgm:t>
        <a:bodyPr/>
        <a:lstStyle/>
        <a:p>
          <a:endParaRPr lang="en-US"/>
        </a:p>
      </dgm:t>
    </dgm:pt>
    <dgm:pt modelId="{666580C9-8131-4281-88D1-AF8AA2E07559}" type="sibTrans" cxnId="{A2447A7C-1EB4-4540-A3D9-6FBAB481A9F3}">
      <dgm:prSet/>
      <dgm:spPr/>
      <dgm:t>
        <a:bodyPr/>
        <a:lstStyle/>
        <a:p>
          <a:endParaRPr lang="en-US"/>
        </a:p>
      </dgm:t>
    </dgm:pt>
    <dgm:pt modelId="{415CC2C2-2286-4B58-AA36-B93C7F9B3DF9}">
      <dgm:prSet/>
      <dgm:spPr/>
      <dgm:t>
        <a:bodyPr/>
        <a:lstStyle/>
        <a:p>
          <a:r>
            <a:rPr lang="en-US" dirty="0"/>
            <a:t>Natural language inference with RNNs</a:t>
          </a:r>
        </a:p>
      </dgm:t>
    </dgm:pt>
    <dgm:pt modelId="{D36E36AE-472B-455C-ADED-F50085178CF5}" type="parTrans" cxnId="{3B12ECAF-44F7-4BE1-A5A2-4CA913A41FC5}">
      <dgm:prSet/>
      <dgm:spPr/>
      <dgm:t>
        <a:bodyPr/>
        <a:lstStyle/>
        <a:p>
          <a:endParaRPr lang="en-US"/>
        </a:p>
      </dgm:t>
    </dgm:pt>
    <dgm:pt modelId="{84BD5D29-60A5-4136-9A3A-B624E4230326}" type="sibTrans" cxnId="{3B12ECAF-44F7-4BE1-A5A2-4CA913A41FC5}">
      <dgm:prSet/>
      <dgm:spPr/>
      <dgm:t>
        <a:bodyPr/>
        <a:lstStyle/>
        <a:p>
          <a:endParaRPr lang="en-US"/>
        </a:p>
      </dgm:t>
    </dgm:pt>
    <dgm:pt modelId="{95D2F8F6-FA28-487F-806F-4AD2CC5490BC}">
      <dgm:prSet/>
      <dgm:spPr/>
      <dgm:t>
        <a:bodyPr/>
        <a:lstStyle/>
        <a:p>
          <a:r>
            <a:rPr lang="en-US" dirty="0"/>
            <a:t>Dataset : The Stanford Natural Language Inference (SNLI)</a:t>
          </a:r>
        </a:p>
      </dgm:t>
    </dgm:pt>
    <dgm:pt modelId="{561257A4-4986-433B-A736-F691E806CD67}" type="parTrans" cxnId="{AC3DF5E1-846E-4524-8D21-8B0A2D1BD4BE}">
      <dgm:prSet/>
      <dgm:spPr/>
      <dgm:t>
        <a:bodyPr/>
        <a:lstStyle/>
        <a:p>
          <a:endParaRPr lang="en-US"/>
        </a:p>
      </dgm:t>
    </dgm:pt>
    <dgm:pt modelId="{E899A078-88D8-4FAF-9514-8DBD095A2347}" type="sibTrans" cxnId="{AC3DF5E1-846E-4524-8D21-8B0A2D1BD4BE}">
      <dgm:prSet/>
      <dgm:spPr/>
      <dgm:t>
        <a:bodyPr/>
        <a:lstStyle/>
        <a:p>
          <a:endParaRPr lang="en-US"/>
        </a:p>
      </dgm:t>
    </dgm:pt>
    <dgm:pt modelId="{F21DBE6A-F222-4D33-91AB-25EAAA4A101D}">
      <dgm:prSet/>
      <dgm:spPr/>
      <dgm:t>
        <a:bodyPr/>
        <a:lstStyle/>
        <a:p>
          <a:r>
            <a:rPr lang="en-US" dirty="0"/>
            <a:t>Networks : Bidirectional-LSTM</a:t>
          </a:r>
        </a:p>
      </dgm:t>
    </dgm:pt>
    <dgm:pt modelId="{687339F3-AE2C-4DB5-BE10-9961638DB112}" type="parTrans" cxnId="{BC7B5FFC-8921-4708-8B67-412571ED19EB}">
      <dgm:prSet/>
      <dgm:spPr/>
      <dgm:t>
        <a:bodyPr/>
        <a:lstStyle/>
        <a:p>
          <a:endParaRPr lang="en-US"/>
        </a:p>
      </dgm:t>
    </dgm:pt>
    <dgm:pt modelId="{A4B76267-EA91-4D15-B0C0-FE8206EDFB44}" type="sibTrans" cxnId="{BC7B5FFC-8921-4708-8B67-412571ED19EB}">
      <dgm:prSet/>
      <dgm:spPr/>
      <dgm:t>
        <a:bodyPr/>
        <a:lstStyle/>
        <a:p>
          <a:endParaRPr lang="en-US"/>
        </a:p>
      </dgm:t>
    </dgm:pt>
    <dgm:pt modelId="{B99C08DD-95AA-49EB-8129-52C640F49047}">
      <dgm:prSet/>
      <dgm:spPr/>
      <dgm:t>
        <a:bodyPr/>
        <a:lstStyle/>
        <a:p>
          <a:pPr rtl="0"/>
          <a:r>
            <a:rPr lang="en-US" dirty="0"/>
            <a:t>Optimizers : DFW, SGD</a:t>
          </a:r>
          <a:r>
            <a:rPr lang="en-US" b="1" dirty="0">
              <a:latin typeface="Calibri Light" panose="020F0302020204030204"/>
            </a:rPr>
            <a:t>, ADAM</a:t>
          </a:r>
          <a:endParaRPr lang="en-US" b="1" dirty="0"/>
        </a:p>
      </dgm:t>
    </dgm:pt>
    <dgm:pt modelId="{6EA88B5E-1CDD-4744-A96A-7B07659D6811}" type="parTrans" cxnId="{885B983E-955F-4C5D-8239-139E4B13A4C7}">
      <dgm:prSet/>
      <dgm:spPr/>
      <dgm:t>
        <a:bodyPr/>
        <a:lstStyle/>
        <a:p>
          <a:endParaRPr lang="en-US"/>
        </a:p>
      </dgm:t>
    </dgm:pt>
    <dgm:pt modelId="{9381569D-8355-45C0-A7CC-8AE5E907E476}" type="sibTrans" cxnId="{885B983E-955F-4C5D-8239-139E4B13A4C7}">
      <dgm:prSet/>
      <dgm:spPr/>
      <dgm:t>
        <a:bodyPr/>
        <a:lstStyle/>
        <a:p>
          <a:endParaRPr lang="en-US"/>
        </a:p>
      </dgm:t>
    </dgm:pt>
    <dgm:pt modelId="{4A0DDFF3-2A72-421D-BC93-9B9F3C178022}">
      <dgm:prSet phldr="0"/>
      <dgm:spPr/>
      <dgm:t>
        <a:bodyPr/>
        <a:lstStyle/>
        <a:p>
          <a:endParaRPr lang="en-US">
            <a:latin typeface="Calibri Light" panose="020F0302020204030204"/>
          </a:endParaRPr>
        </a:p>
      </dgm:t>
    </dgm:pt>
    <dgm:pt modelId="{5B4F86C0-2BFF-4749-B8F6-273A24A25DF5}" type="parTrans" cxnId="{32474B38-287D-46EC-A106-65F7015625F8}">
      <dgm:prSet/>
      <dgm:spPr/>
    </dgm:pt>
    <dgm:pt modelId="{0FBCDA94-3FDD-4DC5-8156-7BE8D5C839B1}" type="sibTrans" cxnId="{32474B38-287D-46EC-A106-65F7015625F8}">
      <dgm:prSet/>
      <dgm:spPr/>
    </dgm:pt>
    <dgm:pt modelId="{53BA7A23-CF0E-42B3-AB76-4BA8427AFB73}" type="pres">
      <dgm:prSet presAssocID="{31B75B58-8BFA-4C33-A7D5-DDC925465D77}" presName="linear" presStyleCnt="0">
        <dgm:presLayoutVars>
          <dgm:animLvl val="lvl"/>
          <dgm:resizeHandles val="exact"/>
        </dgm:presLayoutVars>
      </dgm:prSet>
      <dgm:spPr/>
    </dgm:pt>
    <dgm:pt modelId="{FD7E5DD7-8024-4314-BDF9-81EEF46D6EE6}" type="pres">
      <dgm:prSet presAssocID="{C78E07A3-0406-44D5-8F26-8EC93F6DD8F7}" presName="parentText" presStyleLbl="node1" presStyleIdx="0" presStyleCnt="2">
        <dgm:presLayoutVars>
          <dgm:chMax val="0"/>
          <dgm:bulletEnabled val="1"/>
        </dgm:presLayoutVars>
      </dgm:prSet>
      <dgm:spPr/>
    </dgm:pt>
    <dgm:pt modelId="{BB3A288F-643F-4DB2-95A5-04F94FA03408}" type="pres">
      <dgm:prSet presAssocID="{C78E07A3-0406-44D5-8F26-8EC93F6DD8F7}" presName="childText" presStyleLbl="revTx" presStyleIdx="0" presStyleCnt="2">
        <dgm:presLayoutVars>
          <dgm:bulletEnabled val="1"/>
        </dgm:presLayoutVars>
      </dgm:prSet>
      <dgm:spPr/>
    </dgm:pt>
    <dgm:pt modelId="{8D14940A-C244-42B9-8A5E-B3D0077BF080}" type="pres">
      <dgm:prSet presAssocID="{415CC2C2-2286-4B58-AA36-B93C7F9B3DF9}" presName="parentText" presStyleLbl="node1" presStyleIdx="1" presStyleCnt="2">
        <dgm:presLayoutVars>
          <dgm:chMax val="0"/>
          <dgm:bulletEnabled val="1"/>
        </dgm:presLayoutVars>
      </dgm:prSet>
      <dgm:spPr/>
    </dgm:pt>
    <dgm:pt modelId="{FD4C99E5-103C-4EFD-A995-ED616E106627}" type="pres">
      <dgm:prSet presAssocID="{415CC2C2-2286-4B58-AA36-B93C7F9B3DF9}" presName="childText" presStyleLbl="revTx" presStyleIdx="1" presStyleCnt="2">
        <dgm:presLayoutVars>
          <dgm:bulletEnabled val="1"/>
        </dgm:presLayoutVars>
      </dgm:prSet>
      <dgm:spPr/>
    </dgm:pt>
  </dgm:ptLst>
  <dgm:cxnLst>
    <dgm:cxn modelId="{B8FDB80D-1812-4AB7-9F00-A5541DE3288A}" type="presOf" srcId="{415CC2C2-2286-4B58-AA36-B93C7F9B3DF9}" destId="{8D14940A-C244-42B9-8A5E-B3D0077BF080}" srcOrd="0" destOrd="0" presId="urn:microsoft.com/office/officeart/2005/8/layout/vList2"/>
    <dgm:cxn modelId="{D133C819-7649-4FC1-97F2-95CFA2162238}" type="presOf" srcId="{95D2F8F6-FA28-487F-806F-4AD2CC5490BC}" destId="{FD4C99E5-103C-4EFD-A995-ED616E106627}" srcOrd="0" destOrd="0" presId="urn:microsoft.com/office/officeart/2005/8/layout/vList2"/>
    <dgm:cxn modelId="{32474B38-287D-46EC-A106-65F7015625F8}" srcId="{C78E07A3-0406-44D5-8F26-8EC93F6DD8F7}" destId="{4A0DDFF3-2A72-421D-BC93-9B9F3C178022}" srcOrd="3" destOrd="0" parTransId="{5B4F86C0-2BFF-4749-B8F6-273A24A25DF5}" sibTransId="{0FBCDA94-3FDD-4DC5-8156-7BE8D5C839B1}"/>
    <dgm:cxn modelId="{3A04473D-0740-4BDC-92FF-BEA02F9EA49C}" srcId="{C78E07A3-0406-44D5-8F26-8EC93F6DD8F7}" destId="{C53B1341-9BBF-4C88-9B16-B72B357645F3}" srcOrd="1" destOrd="0" parTransId="{59C5ECDF-E2D9-489C-8842-6AE910E42809}" sibTransId="{232B550B-3AA3-4197-A4B6-83ADDA005EB3}"/>
    <dgm:cxn modelId="{885B983E-955F-4C5D-8239-139E4B13A4C7}" srcId="{415CC2C2-2286-4B58-AA36-B93C7F9B3DF9}" destId="{B99C08DD-95AA-49EB-8129-52C640F49047}" srcOrd="2" destOrd="0" parTransId="{6EA88B5E-1CDD-4744-A96A-7B07659D6811}" sibTransId="{9381569D-8355-45C0-A7CC-8AE5E907E476}"/>
    <dgm:cxn modelId="{452B7C48-9859-4D12-872D-7ED1D7576D73}" type="presOf" srcId="{B99C08DD-95AA-49EB-8129-52C640F49047}" destId="{FD4C99E5-103C-4EFD-A995-ED616E106627}" srcOrd="0" destOrd="2" presId="urn:microsoft.com/office/officeart/2005/8/layout/vList2"/>
    <dgm:cxn modelId="{A172686A-A1DA-4AA2-BB84-A869CF87088F}" type="presOf" srcId="{F21DBE6A-F222-4D33-91AB-25EAAA4A101D}" destId="{FD4C99E5-103C-4EFD-A995-ED616E106627}" srcOrd="0" destOrd="1" presId="urn:microsoft.com/office/officeart/2005/8/layout/vList2"/>
    <dgm:cxn modelId="{C778A656-E6AF-4B5A-8F51-5615C4F7023A}" srcId="{C78E07A3-0406-44D5-8F26-8EC93F6DD8F7}" destId="{5FC03CB6-2913-40FD-BDA2-3B00D9D77976}" srcOrd="0" destOrd="0" parTransId="{EE09BB47-6640-42E5-A1D5-8D8226705D70}" sibTransId="{8FFC11B0-C672-4358-8B7C-EB0465AE8D25}"/>
    <dgm:cxn modelId="{A2447A7C-1EB4-4540-A3D9-6FBAB481A9F3}" srcId="{C78E07A3-0406-44D5-8F26-8EC93F6DD8F7}" destId="{19B536A5-C21E-4885-8754-2E4A057F4BEF}" srcOrd="2" destOrd="0" parTransId="{3FE17921-7ECA-4BF0-B52B-E1AFD97B9B62}" sibTransId="{666580C9-8131-4281-88D1-AF8AA2E07559}"/>
    <dgm:cxn modelId="{E532FE8C-B7D9-4D6D-8A80-F2933961650B}" type="presOf" srcId="{4A0DDFF3-2A72-421D-BC93-9B9F3C178022}" destId="{BB3A288F-643F-4DB2-95A5-04F94FA03408}" srcOrd="0" destOrd="3" presId="urn:microsoft.com/office/officeart/2005/8/layout/vList2"/>
    <dgm:cxn modelId="{71CB3F9F-07D8-4D35-8C15-6CA4A806D8DA}" type="presOf" srcId="{5FC03CB6-2913-40FD-BDA2-3B00D9D77976}" destId="{BB3A288F-643F-4DB2-95A5-04F94FA03408}" srcOrd="0" destOrd="0" presId="urn:microsoft.com/office/officeart/2005/8/layout/vList2"/>
    <dgm:cxn modelId="{3B12ECAF-44F7-4BE1-A5A2-4CA913A41FC5}" srcId="{31B75B58-8BFA-4C33-A7D5-DDC925465D77}" destId="{415CC2C2-2286-4B58-AA36-B93C7F9B3DF9}" srcOrd="1" destOrd="0" parTransId="{D36E36AE-472B-455C-ADED-F50085178CF5}" sibTransId="{84BD5D29-60A5-4136-9A3A-B624E4230326}"/>
    <dgm:cxn modelId="{EDBE60B8-E759-4947-BA2F-2AC14D8E0671}" type="presOf" srcId="{C78E07A3-0406-44D5-8F26-8EC93F6DD8F7}" destId="{FD7E5DD7-8024-4314-BDF9-81EEF46D6EE6}" srcOrd="0" destOrd="0" presId="urn:microsoft.com/office/officeart/2005/8/layout/vList2"/>
    <dgm:cxn modelId="{0B08B6C5-574E-4D69-BA24-0A7602335F82}" type="presOf" srcId="{31B75B58-8BFA-4C33-A7D5-DDC925465D77}" destId="{53BA7A23-CF0E-42B3-AB76-4BA8427AFB73}" srcOrd="0" destOrd="0" presId="urn:microsoft.com/office/officeart/2005/8/layout/vList2"/>
    <dgm:cxn modelId="{EA9EF3E1-61E8-4E01-96FF-FAF1D2527004}" type="presOf" srcId="{C53B1341-9BBF-4C88-9B16-B72B357645F3}" destId="{BB3A288F-643F-4DB2-95A5-04F94FA03408}" srcOrd="0" destOrd="1" presId="urn:microsoft.com/office/officeart/2005/8/layout/vList2"/>
    <dgm:cxn modelId="{AC3DF5E1-846E-4524-8D21-8B0A2D1BD4BE}" srcId="{415CC2C2-2286-4B58-AA36-B93C7F9B3DF9}" destId="{95D2F8F6-FA28-487F-806F-4AD2CC5490BC}" srcOrd="0" destOrd="0" parTransId="{561257A4-4986-433B-A736-F691E806CD67}" sibTransId="{E899A078-88D8-4FAF-9514-8DBD095A2347}"/>
    <dgm:cxn modelId="{C6A6C6E9-553F-4D13-8B55-E3E3701A6100}" srcId="{31B75B58-8BFA-4C33-A7D5-DDC925465D77}" destId="{C78E07A3-0406-44D5-8F26-8EC93F6DD8F7}" srcOrd="0" destOrd="0" parTransId="{EA60CC50-BE2E-4FEB-9452-2E6543C0CA6D}" sibTransId="{4A8DEDB4-844E-42DB-B42F-59F05C171239}"/>
    <dgm:cxn modelId="{52CD55F0-F498-4E7D-B99D-60708C7879B6}" type="presOf" srcId="{19B536A5-C21E-4885-8754-2E4A057F4BEF}" destId="{BB3A288F-643F-4DB2-95A5-04F94FA03408}" srcOrd="0" destOrd="2" presId="urn:microsoft.com/office/officeart/2005/8/layout/vList2"/>
    <dgm:cxn modelId="{BC7B5FFC-8921-4708-8B67-412571ED19EB}" srcId="{415CC2C2-2286-4B58-AA36-B93C7F9B3DF9}" destId="{F21DBE6A-F222-4D33-91AB-25EAAA4A101D}" srcOrd="1" destOrd="0" parTransId="{687339F3-AE2C-4DB5-BE10-9961638DB112}" sibTransId="{A4B76267-EA91-4D15-B0C0-FE8206EDFB44}"/>
    <dgm:cxn modelId="{872E480D-B81A-4551-A298-E84227A0CD59}" type="presParOf" srcId="{53BA7A23-CF0E-42B3-AB76-4BA8427AFB73}" destId="{FD7E5DD7-8024-4314-BDF9-81EEF46D6EE6}" srcOrd="0" destOrd="0" presId="urn:microsoft.com/office/officeart/2005/8/layout/vList2"/>
    <dgm:cxn modelId="{8372CB10-8CF6-4A65-A954-C3DC9A98F11E}" type="presParOf" srcId="{53BA7A23-CF0E-42B3-AB76-4BA8427AFB73}" destId="{BB3A288F-643F-4DB2-95A5-04F94FA03408}" srcOrd="1" destOrd="0" presId="urn:microsoft.com/office/officeart/2005/8/layout/vList2"/>
    <dgm:cxn modelId="{70886542-8152-47B7-ABFC-F50C0982CA0C}" type="presParOf" srcId="{53BA7A23-CF0E-42B3-AB76-4BA8427AFB73}" destId="{8D14940A-C244-42B9-8A5E-B3D0077BF080}" srcOrd="2" destOrd="0" presId="urn:microsoft.com/office/officeart/2005/8/layout/vList2"/>
    <dgm:cxn modelId="{47DC30B1-9CFD-4C4E-98A7-5FAFAC58C43A}" type="presParOf" srcId="{53BA7A23-CF0E-42B3-AB76-4BA8427AFB73}" destId="{FD4C99E5-103C-4EFD-A995-ED616E10662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E5DD7-8024-4314-BDF9-81EEF46D6EE6}">
      <dsp:nvSpPr>
        <dsp:cNvPr id="0" name=""/>
        <dsp:cNvSpPr/>
      </dsp:nvSpPr>
      <dsp:spPr>
        <a:xfrm>
          <a:off x="0" y="35813"/>
          <a:ext cx="8173943" cy="6475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Image classification with CNNs</a:t>
          </a:r>
        </a:p>
      </dsp:txBody>
      <dsp:txXfrm>
        <a:off x="31613" y="67426"/>
        <a:ext cx="8110717" cy="584369"/>
      </dsp:txXfrm>
    </dsp:sp>
    <dsp:sp modelId="{BB3A288F-643F-4DB2-95A5-04F94FA03408}">
      <dsp:nvSpPr>
        <dsp:cNvPr id="0" name=""/>
        <dsp:cNvSpPr/>
      </dsp:nvSpPr>
      <dsp:spPr>
        <a:xfrm>
          <a:off x="0" y="683408"/>
          <a:ext cx="8173943"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5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Dataset : CIFAR10</a:t>
          </a:r>
        </a:p>
        <a:p>
          <a:pPr marL="228600" lvl="1" indent="-228600" algn="l" defTabSz="933450">
            <a:lnSpc>
              <a:spcPct val="90000"/>
            </a:lnSpc>
            <a:spcBef>
              <a:spcPct val="0"/>
            </a:spcBef>
            <a:spcAft>
              <a:spcPct val="20000"/>
            </a:spcAft>
            <a:buChar char="•"/>
          </a:pPr>
          <a:r>
            <a:rPr lang="en-US" sz="2100" kern="1200" dirty="0"/>
            <a:t>Networks : </a:t>
          </a:r>
          <a:r>
            <a:rPr lang="en-US" sz="2100" kern="1200" dirty="0" err="1"/>
            <a:t>DenseNet</a:t>
          </a:r>
          <a:r>
            <a:rPr lang="en-US" sz="2100" kern="1200" dirty="0"/>
            <a:t>, </a:t>
          </a:r>
          <a:r>
            <a:rPr lang="en-US" sz="2100" kern="1200" dirty="0" err="1"/>
            <a:t>WideResNet</a:t>
          </a:r>
          <a:endParaRPr lang="en-US" sz="2100" kern="1200" dirty="0"/>
        </a:p>
        <a:p>
          <a:pPr marL="228600" lvl="1" indent="-228600" algn="l" defTabSz="933450" rtl="0">
            <a:lnSpc>
              <a:spcPct val="90000"/>
            </a:lnSpc>
            <a:spcBef>
              <a:spcPct val="0"/>
            </a:spcBef>
            <a:spcAft>
              <a:spcPct val="20000"/>
            </a:spcAft>
            <a:buChar char="•"/>
          </a:pPr>
          <a:r>
            <a:rPr lang="en-US" sz="2100" kern="1200" dirty="0"/>
            <a:t>Optimizers : DFW, SGD</a:t>
          </a:r>
          <a:r>
            <a:rPr lang="en-US" sz="2100" kern="1200" dirty="0">
              <a:latin typeface="Calibri Light" panose="020F0302020204030204"/>
            </a:rPr>
            <a:t>, </a:t>
          </a:r>
          <a:r>
            <a:rPr lang="en-US" sz="2100" b="1" kern="1200" dirty="0">
              <a:latin typeface="Calibri Light" panose="020F0302020204030204"/>
            </a:rPr>
            <a:t>ADAM</a:t>
          </a:r>
          <a:endParaRPr lang="en-US" sz="2100" b="1" kern="1200" dirty="0"/>
        </a:p>
        <a:p>
          <a:pPr marL="228600" lvl="1" indent="-228600" algn="l" defTabSz="933450">
            <a:lnSpc>
              <a:spcPct val="90000"/>
            </a:lnSpc>
            <a:spcBef>
              <a:spcPct val="0"/>
            </a:spcBef>
            <a:spcAft>
              <a:spcPct val="20000"/>
            </a:spcAft>
            <a:buChar char="•"/>
          </a:pPr>
          <a:endParaRPr lang="en-US" sz="2100" kern="1200">
            <a:latin typeface="Calibri Light" panose="020F0302020204030204"/>
          </a:endParaRPr>
        </a:p>
      </dsp:txBody>
      <dsp:txXfrm>
        <a:off x="0" y="683408"/>
        <a:ext cx="8173943" cy="1453140"/>
      </dsp:txXfrm>
    </dsp:sp>
    <dsp:sp modelId="{8D14940A-C244-42B9-8A5E-B3D0077BF080}">
      <dsp:nvSpPr>
        <dsp:cNvPr id="0" name=""/>
        <dsp:cNvSpPr/>
      </dsp:nvSpPr>
      <dsp:spPr>
        <a:xfrm>
          <a:off x="0" y="2136548"/>
          <a:ext cx="8173943" cy="6475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Natural language inference with RNNs</a:t>
          </a:r>
        </a:p>
      </dsp:txBody>
      <dsp:txXfrm>
        <a:off x="31613" y="2168161"/>
        <a:ext cx="8110717" cy="584369"/>
      </dsp:txXfrm>
    </dsp:sp>
    <dsp:sp modelId="{FD4C99E5-103C-4EFD-A995-ED616E106627}">
      <dsp:nvSpPr>
        <dsp:cNvPr id="0" name=""/>
        <dsp:cNvSpPr/>
      </dsp:nvSpPr>
      <dsp:spPr>
        <a:xfrm>
          <a:off x="0" y="2784143"/>
          <a:ext cx="8173943"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5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Dataset : The Stanford Natural Language Inference (SNLI)</a:t>
          </a:r>
        </a:p>
        <a:p>
          <a:pPr marL="228600" lvl="1" indent="-228600" algn="l" defTabSz="933450">
            <a:lnSpc>
              <a:spcPct val="90000"/>
            </a:lnSpc>
            <a:spcBef>
              <a:spcPct val="0"/>
            </a:spcBef>
            <a:spcAft>
              <a:spcPct val="20000"/>
            </a:spcAft>
            <a:buChar char="•"/>
          </a:pPr>
          <a:r>
            <a:rPr lang="en-US" sz="2100" kern="1200" dirty="0"/>
            <a:t>Networks : Bidirectional-LSTM</a:t>
          </a:r>
        </a:p>
        <a:p>
          <a:pPr marL="228600" lvl="1" indent="-228600" algn="l" defTabSz="933450" rtl="0">
            <a:lnSpc>
              <a:spcPct val="90000"/>
            </a:lnSpc>
            <a:spcBef>
              <a:spcPct val="0"/>
            </a:spcBef>
            <a:spcAft>
              <a:spcPct val="20000"/>
            </a:spcAft>
            <a:buChar char="•"/>
          </a:pPr>
          <a:r>
            <a:rPr lang="en-US" sz="2100" kern="1200" dirty="0"/>
            <a:t>Optimizers : DFW, SGD</a:t>
          </a:r>
          <a:r>
            <a:rPr lang="en-US" sz="2100" b="1" kern="1200" dirty="0">
              <a:latin typeface="Calibri Light" panose="020F0302020204030204"/>
            </a:rPr>
            <a:t>, ADAM</a:t>
          </a:r>
          <a:endParaRPr lang="en-US" sz="2100" b="1" kern="1200" dirty="0"/>
        </a:p>
      </dsp:txBody>
      <dsp:txXfrm>
        <a:off x="0" y="2784143"/>
        <a:ext cx="8173943" cy="1089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039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055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407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118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5423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80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778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599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5871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13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396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3603225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52512" y="1857214"/>
            <a:ext cx="8378998" cy="1833496"/>
          </a:xfrm>
        </p:spPr>
        <p:txBody>
          <a:bodyPr vert="horz" lIns="91440" tIns="45720" rIns="91440" bIns="45720" rtlCol="0" anchor="t">
            <a:normAutofit/>
          </a:bodyPr>
          <a:lstStyle/>
          <a:p>
            <a:r>
              <a:rPr lang="en-US" sz="4400" b="1" kern="1200">
                <a:solidFill>
                  <a:srgbClr val="002060"/>
                </a:solidFill>
                <a:latin typeface="+mj-lt"/>
                <a:ea typeface="+mj-ea"/>
                <a:cs typeface="+mj-cs"/>
              </a:rPr>
              <a:t>Deep Frank-Wolfe For Neural Network Optimization</a:t>
            </a:r>
            <a:endParaRPr lang="en-US" sz="4400" b="1" kern="1200">
              <a:solidFill>
                <a:srgbClr val="002060"/>
              </a:solidFill>
              <a:latin typeface="+mj-lt"/>
              <a:cs typeface="Calibri Light"/>
            </a:endParaRPr>
          </a:p>
        </p:txBody>
      </p:sp>
      <p:sp>
        <p:nvSpPr>
          <p:cNvPr id="4" name="TextBox 3">
            <a:extLst>
              <a:ext uri="{FF2B5EF4-FFF2-40B4-BE49-F238E27FC236}">
                <a16:creationId xmlns:a16="http://schemas.microsoft.com/office/drawing/2014/main" id="{C9258C00-91AA-4FF3-A550-5490106DF476}"/>
              </a:ext>
            </a:extLst>
          </p:cNvPr>
          <p:cNvSpPr txBox="1"/>
          <p:nvPr/>
        </p:nvSpPr>
        <p:spPr>
          <a:xfrm>
            <a:off x="7015238" y="4360928"/>
            <a:ext cx="4728692" cy="18161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b="1"/>
              <a:t>Team –13</a:t>
            </a:r>
            <a:endParaRPr lang="en-US" sz="2000">
              <a:cs typeface="Calibri" panose="020F0502020204030204"/>
            </a:endParaRPr>
          </a:p>
          <a:p>
            <a:pPr indent="-228600">
              <a:lnSpc>
                <a:spcPct val="90000"/>
              </a:lnSpc>
              <a:spcAft>
                <a:spcPts val="600"/>
              </a:spcAft>
              <a:buFont typeface="Arial" panose="020B0604020202020204" pitchFamily="34" charset="0"/>
              <a:buChar char="•"/>
            </a:pPr>
            <a:r>
              <a:rPr lang="en-US" sz="2000" err="1"/>
              <a:t>Spanddhana</a:t>
            </a:r>
            <a:r>
              <a:rPr lang="en-US" sz="2000"/>
              <a:t> Sara (2020702021)</a:t>
            </a:r>
            <a:endParaRPr lang="en-US" sz="2000">
              <a:cs typeface="Calibri"/>
            </a:endParaRPr>
          </a:p>
          <a:p>
            <a:pPr indent="-228600">
              <a:lnSpc>
                <a:spcPct val="90000"/>
              </a:lnSpc>
              <a:spcAft>
                <a:spcPts val="600"/>
              </a:spcAft>
              <a:buFont typeface="Arial" panose="020B0604020202020204" pitchFamily="34" charset="0"/>
              <a:buChar char="•"/>
            </a:pPr>
            <a:r>
              <a:rPr lang="en-US" sz="2000"/>
              <a:t>Ritam </a:t>
            </a:r>
            <a:r>
              <a:rPr lang="en-US" sz="2000" err="1"/>
              <a:t>Basu</a:t>
            </a:r>
            <a:r>
              <a:rPr lang="en-US" sz="2000"/>
              <a:t> (2020701005)</a:t>
            </a:r>
            <a:endParaRPr lang="en-US" sz="2000">
              <a:cs typeface="Calibri"/>
            </a:endParaRPr>
          </a:p>
          <a:p>
            <a:pPr indent="-228600">
              <a:lnSpc>
                <a:spcPct val="90000"/>
              </a:lnSpc>
              <a:spcAft>
                <a:spcPts val="600"/>
              </a:spcAft>
              <a:buFont typeface="Arial" panose="020B0604020202020204" pitchFamily="34" charset="0"/>
              <a:buChar char="•"/>
            </a:pPr>
            <a:r>
              <a:rPr lang="en-US" sz="2000"/>
              <a:t>Mansi Khamkar (2020201026)</a:t>
            </a:r>
            <a:endParaRPr lang="en-US" sz="2000">
              <a:cs typeface="Calibri"/>
            </a:endParaRPr>
          </a:p>
          <a:p>
            <a:pPr indent="-228600">
              <a:lnSpc>
                <a:spcPct val="90000"/>
              </a:lnSpc>
              <a:spcAft>
                <a:spcPts val="600"/>
              </a:spcAft>
              <a:buFont typeface="Arial" panose="020B0604020202020204" pitchFamily="34" charset="0"/>
              <a:buChar char="•"/>
            </a:pPr>
            <a:r>
              <a:rPr lang="en-US" sz="2000"/>
              <a:t>P. Ankitha Reddy (2020900007)</a:t>
            </a:r>
            <a:endParaRPr lang="en-US" sz="2000">
              <a:cs typeface="Calibri"/>
            </a:endParaRPr>
          </a:p>
        </p:txBody>
      </p:sp>
      <p:sp>
        <p:nvSpPr>
          <p:cNvPr id="93" name="Rectangle 9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D4A7C5-B5F5-4098-84D8-6168490F3C96}"/>
              </a:ext>
            </a:extLst>
          </p:cNvPr>
          <p:cNvSpPr>
            <a:spLocks noGrp="1"/>
          </p:cNvSpPr>
          <p:nvPr>
            <p:ph type="title"/>
          </p:nvPr>
        </p:nvSpPr>
        <p:spPr>
          <a:xfrm>
            <a:off x="566382" y="456345"/>
            <a:ext cx="3111690" cy="3556097"/>
          </a:xfrm>
        </p:spPr>
        <p:txBody>
          <a:bodyPr anchor="b">
            <a:normAutofit/>
          </a:bodyPr>
          <a:lstStyle/>
          <a:p>
            <a:pPr algn="r"/>
            <a:r>
              <a:rPr lang="en-US" sz="4000" b="1">
                <a:solidFill>
                  <a:srgbClr val="FFFFFF"/>
                </a:solidFill>
                <a:cs typeface="Calibri Light"/>
              </a:rPr>
              <a:t>Dual of the Problem</a:t>
            </a:r>
            <a:endParaRPr lang="en-US" sz="4000" b="1">
              <a:solidFill>
                <a:srgbClr val="FFFFFF"/>
              </a:solidFill>
            </a:endParaRPr>
          </a:p>
        </p:txBody>
      </p:sp>
      <p:pic>
        <p:nvPicPr>
          <p:cNvPr id="9" name="Picture 9">
            <a:extLst>
              <a:ext uri="{FF2B5EF4-FFF2-40B4-BE49-F238E27FC236}">
                <a16:creationId xmlns:a16="http://schemas.microsoft.com/office/drawing/2014/main" id="{7D1EE5F2-C4AB-4DA9-A893-7698F7E305B6}"/>
              </a:ext>
            </a:extLst>
          </p:cNvPr>
          <p:cNvPicPr>
            <a:picLocks noChangeAspect="1"/>
          </p:cNvPicPr>
          <p:nvPr/>
        </p:nvPicPr>
        <p:blipFill>
          <a:blip r:embed="rId2"/>
          <a:stretch>
            <a:fillRect/>
          </a:stretch>
        </p:blipFill>
        <p:spPr>
          <a:xfrm>
            <a:off x="5219358" y="626125"/>
            <a:ext cx="5648754" cy="1180228"/>
          </a:xfrm>
          <a:prstGeom prst="rect">
            <a:avLst/>
          </a:prstGeom>
        </p:spPr>
      </p:pic>
      <p:pic>
        <p:nvPicPr>
          <p:cNvPr id="8" name="Picture 8" descr="Text, letter&#10;&#10;Description automatically generated">
            <a:extLst>
              <a:ext uri="{FF2B5EF4-FFF2-40B4-BE49-F238E27FC236}">
                <a16:creationId xmlns:a16="http://schemas.microsoft.com/office/drawing/2014/main" id="{6874FD59-6614-4A3E-875F-37BAD46B361D}"/>
              </a:ext>
            </a:extLst>
          </p:cNvPr>
          <p:cNvPicPr>
            <a:picLocks noChangeAspect="1"/>
          </p:cNvPicPr>
          <p:nvPr/>
        </p:nvPicPr>
        <p:blipFill>
          <a:blip r:embed="rId3"/>
          <a:stretch>
            <a:fillRect/>
          </a:stretch>
        </p:blipFill>
        <p:spPr>
          <a:xfrm>
            <a:off x="4529928" y="1874171"/>
            <a:ext cx="7039707" cy="1392133"/>
          </a:xfrm>
          <a:prstGeom prst="rect">
            <a:avLst/>
          </a:prstGeom>
        </p:spPr>
      </p:pic>
      <p:pic>
        <p:nvPicPr>
          <p:cNvPr id="5" name="Picture 5">
            <a:extLst>
              <a:ext uri="{FF2B5EF4-FFF2-40B4-BE49-F238E27FC236}">
                <a16:creationId xmlns:a16="http://schemas.microsoft.com/office/drawing/2014/main" id="{51FA734D-6404-400A-9539-F6D8B4766BCD}"/>
              </a:ext>
            </a:extLst>
          </p:cNvPr>
          <p:cNvPicPr>
            <a:picLocks noChangeAspect="1"/>
          </p:cNvPicPr>
          <p:nvPr/>
        </p:nvPicPr>
        <p:blipFill>
          <a:blip r:embed="rId4"/>
          <a:stretch>
            <a:fillRect/>
          </a:stretch>
        </p:blipFill>
        <p:spPr>
          <a:xfrm>
            <a:off x="4965357" y="3858085"/>
            <a:ext cx="6168849" cy="1150433"/>
          </a:xfrm>
          <a:prstGeom prst="rect">
            <a:avLst/>
          </a:prstGeom>
        </p:spPr>
      </p:pic>
    </p:spTree>
    <p:extLst>
      <p:ext uri="{BB962C8B-B14F-4D97-AF65-F5344CB8AC3E}">
        <p14:creationId xmlns:p14="http://schemas.microsoft.com/office/powerpoint/2010/main" val="71812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F1CA6-F7BF-4F5D-B01D-F2EB2712304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a:solidFill>
                  <a:schemeClr val="bg1"/>
                </a:solidFill>
                <a:ea typeface="+mj-lt"/>
                <a:cs typeface="+mj-lt"/>
              </a:rPr>
              <a:t>Step-size calculation</a:t>
            </a:r>
            <a:endParaRPr lang="en-US" b="1">
              <a:solidFill>
                <a:schemeClr val="bg1"/>
              </a:solidFill>
              <a:cs typeface="Calibri Light"/>
            </a:endParaRPr>
          </a:p>
        </p:txBody>
      </p:sp>
      <p:pic>
        <p:nvPicPr>
          <p:cNvPr id="3" name="Picture 4" descr="Text, letter&#10;&#10;Description automatically generated">
            <a:extLst>
              <a:ext uri="{FF2B5EF4-FFF2-40B4-BE49-F238E27FC236}">
                <a16:creationId xmlns:a16="http://schemas.microsoft.com/office/drawing/2014/main" id="{1FF35004-4ED8-48BC-8542-1CF8E2C10A0D}"/>
              </a:ext>
            </a:extLst>
          </p:cNvPr>
          <p:cNvPicPr>
            <a:picLocks noGrp="1" noChangeAspect="1"/>
          </p:cNvPicPr>
          <p:nvPr>
            <p:ph idx="1"/>
          </p:nvPr>
        </p:nvPicPr>
        <p:blipFill>
          <a:blip r:embed="rId2"/>
          <a:stretch>
            <a:fillRect/>
          </a:stretch>
        </p:blipFill>
        <p:spPr>
          <a:xfrm>
            <a:off x="694796" y="2284942"/>
            <a:ext cx="10064750" cy="1628775"/>
          </a:xfrm>
        </p:spPr>
      </p:pic>
      <p:pic>
        <p:nvPicPr>
          <p:cNvPr id="4" name="Picture 4" descr="A picture containing text, clipart&#10;&#10;Description automatically generated">
            <a:extLst>
              <a:ext uri="{FF2B5EF4-FFF2-40B4-BE49-F238E27FC236}">
                <a16:creationId xmlns:a16="http://schemas.microsoft.com/office/drawing/2014/main" id="{770627B9-496C-4308-8E3B-BE141BA5AADC}"/>
              </a:ext>
            </a:extLst>
          </p:cNvPr>
          <p:cNvPicPr>
            <a:picLocks noChangeAspect="1"/>
          </p:cNvPicPr>
          <p:nvPr/>
        </p:nvPicPr>
        <p:blipFill>
          <a:blip r:embed="rId3"/>
          <a:stretch>
            <a:fillRect/>
          </a:stretch>
        </p:blipFill>
        <p:spPr>
          <a:xfrm>
            <a:off x="694796" y="4441599"/>
            <a:ext cx="10064750" cy="807886"/>
          </a:xfrm>
          <a:prstGeom prst="rect">
            <a:avLst/>
          </a:prstGeom>
        </p:spPr>
      </p:pic>
    </p:spTree>
    <p:extLst>
      <p:ext uri="{BB962C8B-B14F-4D97-AF65-F5344CB8AC3E}">
        <p14:creationId xmlns:p14="http://schemas.microsoft.com/office/powerpoint/2010/main" val="410323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C3E76-D62F-4F04-A891-91BC5F8CFEC1}"/>
              </a:ext>
            </a:extLst>
          </p:cNvPr>
          <p:cNvSpPr>
            <a:spLocks noGrp="1"/>
          </p:cNvSpPr>
          <p:nvPr>
            <p:ph type="title"/>
          </p:nvPr>
        </p:nvSpPr>
        <p:spPr>
          <a:xfrm>
            <a:off x="914402" y="658840"/>
            <a:ext cx="4867121" cy="1002340"/>
          </a:xfrm>
        </p:spPr>
        <p:txBody>
          <a:bodyPr anchor="b">
            <a:normAutofit/>
          </a:bodyPr>
          <a:lstStyle/>
          <a:p>
            <a:r>
              <a:rPr lang="en-US" sz="4000" b="1">
                <a:cs typeface="Calibri Light"/>
              </a:rPr>
              <a:t>Cost Per Iteration</a:t>
            </a:r>
          </a:p>
        </p:txBody>
      </p:sp>
      <p:sp>
        <p:nvSpPr>
          <p:cNvPr id="3" name="Content Placeholder 2">
            <a:extLst>
              <a:ext uri="{FF2B5EF4-FFF2-40B4-BE49-F238E27FC236}">
                <a16:creationId xmlns:a16="http://schemas.microsoft.com/office/drawing/2014/main" id="{D5D3D2E4-9436-410B-A269-AA967C804357}"/>
              </a:ext>
            </a:extLst>
          </p:cNvPr>
          <p:cNvSpPr>
            <a:spLocks noGrp="1"/>
          </p:cNvSpPr>
          <p:nvPr>
            <p:ph idx="1"/>
          </p:nvPr>
        </p:nvSpPr>
        <p:spPr>
          <a:xfrm>
            <a:off x="914402" y="1898313"/>
            <a:ext cx="9886645" cy="1281137"/>
          </a:xfrm>
        </p:spPr>
        <p:txBody>
          <a:bodyPr vert="horz" lIns="91440" tIns="45720" rIns="91440" bIns="45720" rtlCol="0" anchor="t">
            <a:normAutofit/>
          </a:bodyPr>
          <a:lstStyle/>
          <a:p>
            <a:pPr algn="just"/>
            <a:r>
              <a:rPr lang="en-US" sz="2000">
                <a:cs typeface="Calibri"/>
              </a:rPr>
              <a:t>Since the step-size can be computed in closed-form, the main computational challenge is to obtain the update direction. The following result shows that by taking a single step per proximal problem, the dual conditional gradient can be computed at the same cost as a standard stochastic gradient.  </a:t>
            </a:r>
          </a:p>
        </p:txBody>
      </p:sp>
      <p:pic>
        <p:nvPicPr>
          <p:cNvPr id="4" name="Picture 4" descr="Text, letter&#10;&#10;Description automatically generated">
            <a:extLst>
              <a:ext uri="{FF2B5EF4-FFF2-40B4-BE49-F238E27FC236}">
                <a16:creationId xmlns:a16="http://schemas.microsoft.com/office/drawing/2014/main" id="{6AFC6BE6-2287-46FD-B196-4F01D479EEC2}"/>
              </a:ext>
            </a:extLst>
          </p:cNvPr>
          <p:cNvPicPr>
            <a:picLocks noChangeAspect="1"/>
          </p:cNvPicPr>
          <p:nvPr/>
        </p:nvPicPr>
        <p:blipFill>
          <a:blip r:embed="rId2"/>
          <a:stretch>
            <a:fillRect/>
          </a:stretch>
        </p:blipFill>
        <p:spPr>
          <a:xfrm>
            <a:off x="1280644" y="3296500"/>
            <a:ext cx="8864399" cy="2177457"/>
          </a:xfrm>
          <a:prstGeom prst="rect">
            <a:avLst/>
          </a:prstGeom>
        </p:spPr>
      </p:pic>
      <p:sp>
        <p:nvSpPr>
          <p:cNvPr id="13" name="Rectangle 12">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81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F1CA6-F7BF-4F5D-B01D-F2EB2712304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a:solidFill>
                  <a:schemeClr val="bg1"/>
                </a:solidFill>
                <a:ea typeface="+mj-lt"/>
                <a:cs typeface="+mj-lt"/>
              </a:rPr>
              <a:t>Conditional Gradient</a:t>
            </a:r>
            <a:endParaRPr lang="en-US" sz="4000">
              <a:solidFill>
                <a:schemeClr val="bg1"/>
              </a:solidFill>
              <a:ea typeface="+mj-lt"/>
              <a:cs typeface="+mj-lt"/>
            </a:endParaRPr>
          </a:p>
        </p:txBody>
      </p:sp>
      <p:pic>
        <p:nvPicPr>
          <p:cNvPr id="6" name="Picture 8" descr="Text&#10;&#10;Description automatically generated">
            <a:extLst>
              <a:ext uri="{FF2B5EF4-FFF2-40B4-BE49-F238E27FC236}">
                <a16:creationId xmlns:a16="http://schemas.microsoft.com/office/drawing/2014/main" id="{841E70A9-499F-4712-87DE-3C2DD894A058}"/>
              </a:ext>
            </a:extLst>
          </p:cNvPr>
          <p:cNvPicPr>
            <a:picLocks noChangeAspect="1"/>
          </p:cNvPicPr>
          <p:nvPr/>
        </p:nvPicPr>
        <p:blipFill>
          <a:blip r:embed="rId2"/>
          <a:stretch>
            <a:fillRect/>
          </a:stretch>
        </p:blipFill>
        <p:spPr>
          <a:xfrm>
            <a:off x="960173" y="2376120"/>
            <a:ext cx="10266408" cy="1164035"/>
          </a:xfrm>
          <a:prstGeom prst="rect">
            <a:avLst/>
          </a:prstGeom>
        </p:spPr>
      </p:pic>
      <p:pic>
        <p:nvPicPr>
          <p:cNvPr id="7" name="Picture 5" descr="Text, letter&#10;&#10;Description automatically generated">
            <a:extLst>
              <a:ext uri="{FF2B5EF4-FFF2-40B4-BE49-F238E27FC236}">
                <a16:creationId xmlns:a16="http://schemas.microsoft.com/office/drawing/2014/main" id="{C1FE2F73-28C7-4D5D-A2DF-CDC9EBA010C4}"/>
              </a:ext>
            </a:extLst>
          </p:cNvPr>
          <p:cNvPicPr>
            <a:picLocks noChangeAspect="1"/>
          </p:cNvPicPr>
          <p:nvPr/>
        </p:nvPicPr>
        <p:blipFill>
          <a:blip r:embed="rId3"/>
          <a:stretch>
            <a:fillRect/>
          </a:stretch>
        </p:blipFill>
        <p:spPr>
          <a:xfrm>
            <a:off x="699881" y="4072392"/>
            <a:ext cx="10520437" cy="1975736"/>
          </a:xfrm>
          <a:prstGeom prst="rect">
            <a:avLst/>
          </a:prstGeom>
        </p:spPr>
      </p:pic>
    </p:spTree>
    <p:extLst>
      <p:ext uri="{BB962C8B-B14F-4D97-AF65-F5344CB8AC3E}">
        <p14:creationId xmlns:p14="http://schemas.microsoft.com/office/powerpoint/2010/main" val="251561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C1C77B-B5E9-4321-BD2A-7E29723DE36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The Deep Frank-Wolfe Algorithm</a:t>
            </a:r>
          </a:p>
        </p:txBody>
      </p:sp>
      <p:pic>
        <p:nvPicPr>
          <p:cNvPr id="4" name="Picture 4" descr="Text&#10;&#10;Description automatically generated">
            <a:extLst>
              <a:ext uri="{FF2B5EF4-FFF2-40B4-BE49-F238E27FC236}">
                <a16:creationId xmlns:a16="http://schemas.microsoft.com/office/drawing/2014/main" id="{193A437C-40DE-4950-82E1-F37CEFE16C33}"/>
              </a:ext>
            </a:extLst>
          </p:cNvPr>
          <p:cNvPicPr>
            <a:picLocks noGrp="1" noChangeAspect="1"/>
          </p:cNvPicPr>
          <p:nvPr>
            <p:ph idx="1"/>
          </p:nvPr>
        </p:nvPicPr>
        <p:blipFill>
          <a:blip r:embed="rId2"/>
          <a:stretch>
            <a:fillRect/>
          </a:stretch>
        </p:blipFill>
        <p:spPr>
          <a:xfrm>
            <a:off x="4502428" y="580565"/>
            <a:ext cx="7552319" cy="5430774"/>
          </a:xfrm>
          <a:prstGeom prst="rect">
            <a:avLst/>
          </a:prstGeom>
        </p:spPr>
      </p:pic>
    </p:spTree>
    <p:extLst>
      <p:ext uri="{BB962C8B-B14F-4D97-AF65-F5344CB8AC3E}">
        <p14:creationId xmlns:p14="http://schemas.microsoft.com/office/powerpoint/2010/main" val="367772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A3438-0C40-4185-8311-47D5DBD8D4E4}"/>
              </a:ext>
            </a:extLst>
          </p:cNvPr>
          <p:cNvSpPr>
            <a:spLocks noGrp="1"/>
          </p:cNvSpPr>
          <p:nvPr>
            <p:ph type="title"/>
          </p:nvPr>
        </p:nvSpPr>
        <p:spPr>
          <a:xfrm>
            <a:off x="1003348" y="469296"/>
            <a:ext cx="5814240" cy="1133537"/>
          </a:xfrm>
        </p:spPr>
        <p:txBody>
          <a:bodyPr anchor="b">
            <a:normAutofit/>
          </a:bodyPr>
          <a:lstStyle/>
          <a:p>
            <a:r>
              <a:rPr lang="en-US" sz="4000" b="1">
                <a:cs typeface="Calibri Light"/>
              </a:rPr>
              <a:t>Smoothing the Loss</a:t>
            </a:r>
          </a:p>
        </p:txBody>
      </p:sp>
      <p:sp>
        <p:nvSpPr>
          <p:cNvPr id="3" name="Content Placeholder 2">
            <a:extLst>
              <a:ext uri="{FF2B5EF4-FFF2-40B4-BE49-F238E27FC236}">
                <a16:creationId xmlns:a16="http://schemas.microsoft.com/office/drawing/2014/main" id="{2296C116-D414-4720-B697-261A93FFA6E8}"/>
              </a:ext>
            </a:extLst>
          </p:cNvPr>
          <p:cNvSpPr>
            <a:spLocks noGrp="1"/>
          </p:cNvSpPr>
          <p:nvPr>
            <p:ph idx="1"/>
          </p:nvPr>
        </p:nvSpPr>
        <p:spPr>
          <a:xfrm>
            <a:off x="1088015" y="1793226"/>
            <a:ext cx="9346048" cy="1247726"/>
          </a:xfrm>
        </p:spPr>
        <p:txBody>
          <a:bodyPr vert="horz" lIns="91440" tIns="45720" rIns="91440" bIns="45720" rtlCol="0" anchor="t">
            <a:normAutofit/>
          </a:bodyPr>
          <a:lstStyle/>
          <a:p>
            <a:r>
              <a:rPr lang="en-US" sz="2400">
                <a:cs typeface="Calibri"/>
              </a:rPr>
              <a:t>The SVM loss is non-smooth and has sparse derivatives. </a:t>
            </a:r>
          </a:p>
          <a:p>
            <a:endParaRPr lang="en-US" sz="2000">
              <a:cs typeface="Calibri"/>
            </a:endParaRPr>
          </a:p>
        </p:txBody>
      </p:sp>
      <p:pic>
        <p:nvPicPr>
          <p:cNvPr id="4" name="Picture 4" descr="Text, letter&#10;&#10;Description automatically generated">
            <a:extLst>
              <a:ext uri="{FF2B5EF4-FFF2-40B4-BE49-F238E27FC236}">
                <a16:creationId xmlns:a16="http://schemas.microsoft.com/office/drawing/2014/main" id="{106D7E89-94CD-4152-B11C-673F9C8EDE60}"/>
              </a:ext>
            </a:extLst>
          </p:cNvPr>
          <p:cNvPicPr>
            <a:picLocks noChangeAspect="1"/>
          </p:cNvPicPr>
          <p:nvPr/>
        </p:nvPicPr>
        <p:blipFill>
          <a:blip r:embed="rId2"/>
          <a:stretch>
            <a:fillRect/>
          </a:stretch>
        </p:blipFill>
        <p:spPr>
          <a:xfrm>
            <a:off x="1293481" y="2417509"/>
            <a:ext cx="9252487" cy="1229364"/>
          </a:xfrm>
          <a:prstGeom prst="rect">
            <a:avLst/>
          </a:prstGeom>
        </p:spPr>
      </p:pic>
      <p:pic>
        <p:nvPicPr>
          <p:cNvPr id="5" name="Picture 5" descr="Text, letter&#10;&#10;Description automatically generated">
            <a:extLst>
              <a:ext uri="{FF2B5EF4-FFF2-40B4-BE49-F238E27FC236}">
                <a16:creationId xmlns:a16="http://schemas.microsoft.com/office/drawing/2014/main" id="{9DFE9991-DFE0-4627-A710-335694EE9FFF}"/>
              </a:ext>
            </a:extLst>
          </p:cNvPr>
          <p:cNvPicPr>
            <a:picLocks noChangeAspect="1"/>
          </p:cNvPicPr>
          <p:nvPr/>
        </p:nvPicPr>
        <p:blipFill>
          <a:blip r:embed="rId3"/>
          <a:stretch>
            <a:fillRect/>
          </a:stretch>
        </p:blipFill>
        <p:spPr>
          <a:xfrm>
            <a:off x="1242840" y="3977085"/>
            <a:ext cx="9566964" cy="1500358"/>
          </a:xfrm>
          <a:prstGeom prst="rect">
            <a:avLst/>
          </a:prstGeom>
        </p:spPr>
      </p:pic>
      <p:sp>
        <p:nvSpPr>
          <p:cNvPr id="12" name="Rectangle 11">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22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F1CA6-F7BF-4F5D-B01D-F2EB2712304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Nesterov Momentum</a:t>
            </a:r>
          </a:p>
        </p:txBody>
      </p:sp>
      <p:pic>
        <p:nvPicPr>
          <p:cNvPr id="4" name="Picture 4" descr="Text&#10;&#10;Description automatically generated">
            <a:extLst>
              <a:ext uri="{FF2B5EF4-FFF2-40B4-BE49-F238E27FC236}">
                <a16:creationId xmlns:a16="http://schemas.microsoft.com/office/drawing/2014/main" id="{CD81E6F7-0B6E-43BF-877F-098DF37ABCBD}"/>
              </a:ext>
            </a:extLst>
          </p:cNvPr>
          <p:cNvPicPr>
            <a:picLocks noGrp="1" noChangeAspect="1"/>
          </p:cNvPicPr>
          <p:nvPr>
            <p:ph idx="1"/>
          </p:nvPr>
        </p:nvPicPr>
        <p:blipFill>
          <a:blip r:embed="rId2"/>
          <a:stretch>
            <a:fillRect/>
          </a:stretch>
        </p:blipFill>
        <p:spPr>
          <a:xfrm>
            <a:off x="432225" y="2547780"/>
            <a:ext cx="11327549" cy="2914233"/>
          </a:xfrm>
          <a:prstGeom prst="rect">
            <a:avLst/>
          </a:prstGeom>
        </p:spPr>
      </p:pic>
    </p:spTree>
    <p:extLst>
      <p:ext uri="{BB962C8B-B14F-4D97-AF65-F5344CB8AC3E}">
        <p14:creationId xmlns:p14="http://schemas.microsoft.com/office/powerpoint/2010/main" val="121381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C3E76-D62F-4F04-A891-91BC5F8CFEC1}"/>
              </a:ext>
            </a:extLst>
          </p:cNvPr>
          <p:cNvSpPr>
            <a:spLocks noGrp="1"/>
          </p:cNvSpPr>
          <p:nvPr>
            <p:ph type="title"/>
          </p:nvPr>
        </p:nvSpPr>
        <p:spPr>
          <a:xfrm>
            <a:off x="710024" y="283879"/>
            <a:ext cx="5754896" cy="917674"/>
          </a:xfrm>
        </p:spPr>
        <p:txBody>
          <a:bodyPr vert="horz" lIns="91440" tIns="45720" rIns="91440" bIns="45720" rtlCol="0" anchor="b">
            <a:normAutofit/>
          </a:bodyPr>
          <a:lstStyle/>
          <a:p>
            <a:r>
              <a:rPr lang="en-US" sz="4000" b="1"/>
              <a:t>Experiments</a:t>
            </a:r>
          </a:p>
        </p:txBody>
      </p:sp>
      <p:sp>
        <p:nvSpPr>
          <p:cNvPr id="30" name="TextBox 29">
            <a:extLst>
              <a:ext uri="{FF2B5EF4-FFF2-40B4-BE49-F238E27FC236}">
                <a16:creationId xmlns:a16="http://schemas.microsoft.com/office/drawing/2014/main" id="{9A308C99-5CB8-4711-AAFF-79D44D0C6664}"/>
              </a:ext>
            </a:extLst>
          </p:cNvPr>
          <p:cNvSpPr txBox="1"/>
          <p:nvPr/>
        </p:nvSpPr>
        <p:spPr>
          <a:xfrm>
            <a:off x="840658" y="1197077"/>
            <a:ext cx="105106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a:t>We focused on comparing performances of DFW and SGD on the following datasets and networks :</a:t>
            </a:r>
            <a:endParaRPr lang="en-US" sz="2000">
              <a:cs typeface="Calibri"/>
            </a:endParaRPr>
          </a:p>
        </p:txBody>
      </p:sp>
      <p:sp>
        <p:nvSpPr>
          <p:cNvPr id="37" name="Rectangle 3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A0A647-400B-4065-8C16-AFE5BEDFB606}"/>
              </a:ext>
            </a:extLst>
          </p:cNvPr>
          <p:cNvGraphicFramePr>
            <a:graphicFrameLocks noGrp="1"/>
          </p:cNvGraphicFramePr>
          <p:nvPr>
            <p:ph idx="1"/>
            <p:extLst>
              <p:ext uri="{D42A27DB-BD31-4B8C-83A1-F6EECF244321}">
                <p14:modId xmlns:p14="http://schemas.microsoft.com/office/powerpoint/2010/main" val="3912624028"/>
              </p:ext>
            </p:extLst>
          </p:nvPr>
        </p:nvGraphicFramePr>
        <p:xfrm>
          <a:off x="927740" y="1934180"/>
          <a:ext cx="8173943" cy="390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20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C3E76-D62F-4F04-A891-91BC5F8CFEC1}"/>
              </a:ext>
            </a:extLst>
          </p:cNvPr>
          <p:cNvSpPr>
            <a:spLocks noGrp="1"/>
          </p:cNvSpPr>
          <p:nvPr>
            <p:ph type="title"/>
          </p:nvPr>
        </p:nvSpPr>
        <p:spPr>
          <a:xfrm>
            <a:off x="466722" y="586855"/>
            <a:ext cx="3201366" cy="3000976"/>
          </a:xfrm>
        </p:spPr>
        <p:txBody>
          <a:bodyPr anchor="b">
            <a:normAutofit/>
          </a:bodyPr>
          <a:lstStyle/>
          <a:p>
            <a:pPr algn="r"/>
            <a:r>
              <a:rPr lang="en-US" sz="4000" b="1">
                <a:solidFill>
                  <a:srgbClr val="FFFFFF"/>
                </a:solidFill>
                <a:cs typeface="Calibri Light"/>
              </a:rPr>
              <a:t>Experiments</a:t>
            </a:r>
          </a:p>
        </p:txBody>
      </p:sp>
      <p:sp>
        <p:nvSpPr>
          <p:cNvPr id="3" name="Content Placeholder 2">
            <a:extLst>
              <a:ext uri="{FF2B5EF4-FFF2-40B4-BE49-F238E27FC236}">
                <a16:creationId xmlns:a16="http://schemas.microsoft.com/office/drawing/2014/main" id="{D5D3D2E4-9436-410B-A269-AA967C804357}"/>
              </a:ext>
            </a:extLst>
          </p:cNvPr>
          <p:cNvSpPr>
            <a:spLocks noGrp="1"/>
          </p:cNvSpPr>
          <p:nvPr>
            <p:ph idx="1"/>
          </p:nvPr>
        </p:nvSpPr>
        <p:spPr>
          <a:xfrm>
            <a:off x="4810259" y="1472931"/>
            <a:ext cx="6555347" cy="4722596"/>
          </a:xfrm>
        </p:spPr>
        <p:txBody>
          <a:bodyPr vert="horz" lIns="91440" tIns="45720" rIns="91440" bIns="45720" rtlCol="0" anchor="ctr">
            <a:normAutofit/>
          </a:bodyPr>
          <a:lstStyle/>
          <a:p>
            <a:pPr lvl="1"/>
            <a:endParaRPr lang="en-US" sz="2000" dirty="0">
              <a:cs typeface="Calibri" panose="020F0502020204030204"/>
            </a:endParaRPr>
          </a:p>
          <a:p>
            <a:pPr lvl="1"/>
            <a:r>
              <a:rPr lang="en-US" sz="2000">
                <a:cs typeface="Calibri" panose="020F0502020204030204"/>
              </a:rPr>
              <a:t>Implemented DFW optimizer, trainer and other utility functions</a:t>
            </a:r>
            <a:endParaRPr lang="en-US" sz="2000" dirty="0">
              <a:cs typeface="Calibri" panose="020F0502020204030204"/>
            </a:endParaRPr>
          </a:p>
          <a:p>
            <a:pPr lvl="1"/>
            <a:r>
              <a:rPr lang="en-US" sz="2000">
                <a:cs typeface="Calibri" panose="020F0502020204030204"/>
              </a:rPr>
              <a:t>Experiments were performed using Google </a:t>
            </a:r>
            <a:r>
              <a:rPr lang="en-US" sz="2000" err="1">
                <a:cs typeface="Calibri" panose="020F0502020204030204"/>
              </a:rPr>
              <a:t>Colaboratory</a:t>
            </a:r>
            <a:r>
              <a:rPr lang="en-US" sz="2000" dirty="0">
                <a:cs typeface="Calibri" panose="020F0502020204030204"/>
              </a:rPr>
              <a:t>.</a:t>
            </a:r>
            <a:endParaRPr lang="en-US">
              <a:cs typeface="Calibri"/>
            </a:endParaRPr>
          </a:p>
          <a:p>
            <a:pPr lvl="1"/>
            <a:r>
              <a:rPr lang="en-US" sz="2000" dirty="0">
                <a:cs typeface="Calibri" panose="020F0502020204030204"/>
              </a:rPr>
              <a:t>The settings and hyperparameters used for the experiments are as described in the paper.</a:t>
            </a:r>
          </a:p>
          <a:p>
            <a:pPr lvl="1"/>
            <a:r>
              <a:rPr lang="en-US" sz="2000" dirty="0">
                <a:cs typeface="Calibri" panose="020F0502020204030204"/>
              </a:rPr>
              <a:t>In each experiment we trained the networks using DFW, SGD and ADAM for same number of epochs.</a:t>
            </a:r>
          </a:p>
          <a:p>
            <a:pPr lvl="1"/>
            <a:r>
              <a:rPr lang="en-US" sz="2000" dirty="0">
                <a:cs typeface="Calibri" panose="020F0502020204030204"/>
              </a:rPr>
              <a:t>SGD has a unique hand-designed schedule for each experiment, as described ahead.</a:t>
            </a:r>
          </a:p>
          <a:p>
            <a:pPr lvl="1"/>
            <a:r>
              <a:rPr lang="en-US" sz="2000" dirty="0">
                <a:cs typeface="Calibri" panose="020F0502020204030204"/>
              </a:rPr>
              <a:t>Each experiment required 9 to 10 hours for training.</a:t>
            </a:r>
          </a:p>
          <a:p>
            <a:pPr lvl="1"/>
            <a:r>
              <a:rPr lang="en-US" sz="2000" dirty="0">
                <a:cs typeface="Calibri" panose="020F0502020204030204"/>
              </a:rPr>
              <a:t>From the results of our experiments, we observe that the performances of DFW and SGD are comparable, as concluded in the paper.</a:t>
            </a:r>
          </a:p>
          <a:p>
            <a:pPr lvl="1"/>
            <a:endParaRPr lang="en-US" sz="2000">
              <a:cs typeface="Calibri" panose="020F0502020204030204"/>
            </a:endParaRPr>
          </a:p>
          <a:p>
            <a:pPr lvl="1"/>
            <a:endParaRPr lang="en-US" sz="2000">
              <a:cs typeface="Calibri" panose="020F0502020204030204"/>
            </a:endParaRPr>
          </a:p>
          <a:p>
            <a:pPr marL="971550" lvl="1" indent="-514350">
              <a:buAutoNum type="arabicPeriod"/>
            </a:pPr>
            <a:endParaRPr lang="en-US" sz="2000">
              <a:cs typeface="Calibri" panose="020F0502020204030204"/>
            </a:endParaRPr>
          </a:p>
          <a:p>
            <a:pPr marL="457200" lvl="1" indent="0">
              <a:buNone/>
            </a:pPr>
            <a:endParaRPr lang="en-US" sz="2000">
              <a:cs typeface="Calibri" panose="020F0502020204030204"/>
            </a:endParaRPr>
          </a:p>
        </p:txBody>
      </p:sp>
    </p:spTree>
    <p:extLst>
      <p:ext uri="{BB962C8B-B14F-4D97-AF65-F5344CB8AC3E}">
        <p14:creationId xmlns:p14="http://schemas.microsoft.com/office/powerpoint/2010/main" val="123098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3E76-D62F-4F04-A891-91BC5F8CFEC1}"/>
              </a:ext>
            </a:extLst>
          </p:cNvPr>
          <p:cNvSpPr>
            <a:spLocks noGrp="1"/>
          </p:cNvSpPr>
          <p:nvPr>
            <p:ph type="title"/>
          </p:nvPr>
        </p:nvSpPr>
        <p:spPr>
          <a:xfrm>
            <a:off x="536028" y="122168"/>
            <a:ext cx="10817772" cy="630395"/>
          </a:xfrm>
        </p:spPr>
        <p:txBody>
          <a:bodyPr>
            <a:normAutofit fontScale="90000"/>
          </a:bodyPr>
          <a:lstStyle/>
          <a:p>
            <a:r>
              <a:rPr lang="en-US" b="1">
                <a:ea typeface="+mj-lt"/>
                <a:cs typeface="+mj-lt"/>
              </a:rPr>
              <a:t>Image classification with CNNs</a:t>
            </a:r>
          </a:p>
        </p:txBody>
      </p:sp>
      <p:sp>
        <p:nvSpPr>
          <p:cNvPr id="3" name="Content Placeholder 2">
            <a:extLst>
              <a:ext uri="{FF2B5EF4-FFF2-40B4-BE49-F238E27FC236}">
                <a16:creationId xmlns:a16="http://schemas.microsoft.com/office/drawing/2014/main" id="{D5D3D2E4-9436-410B-A269-AA967C804357}"/>
              </a:ext>
            </a:extLst>
          </p:cNvPr>
          <p:cNvSpPr>
            <a:spLocks noGrp="1"/>
          </p:cNvSpPr>
          <p:nvPr>
            <p:ph idx="1"/>
          </p:nvPr>
        </p:nvSpPr>
        <p:spPr>
          <a:xfrm>
            <a:off x="430925" y="848659"/>
            <a:ext cx="6046918" cy="5571261"/>
          </a:xfrm>
        </p:spPr>
        <p:txBody>
          <a:bodyPr vert="horz" lIns="91440" tIns="45720" rIns="91440" bIns="45720" rtlCol="0" anchor="t">
            <a:noAutofit/>
          </a:bodyPr>
          <a:lstStyle/>
          <a:p>
            <a:r>
              <a:rPr lang="en-US" sz="1800">
                <a:cs typeface="Calibri" panose="020F0502020204030204"/>
              </a:rPr>
              <a:t>   Dataset : CIFAR10</a:t>
            </a:r>
            <a:endParaRPr lang="en-US" sz="1800" dirty="0">
              <a:cs typeface="Calibri" panose="020F0502020204030204"/>
            </a:endParaRPr>
          </a:p>
          <a:p>
            <a:pPr marL="685800"/>
            <a:r>
              <a:rPr lang="en-US" sz="1600" dirty="0">
                <a:ea typeface="+mn-lt"/>
                <a:cs typeface="+mn-lt"/>
              </a:rPr>
              <a:t>Contain 60,000 RGB natural images of size 32 x 32</a:t>
            </a:r>
          </a:p>
          <a:p>
            <a:pPr marL="685800" lvl="1"/>
            <a:r>
              <a:rPr lang="en-US" sz="1600" dirty="0">
                <a:ea typeface="+mn-lt"/>
                <a:cs typeface="+mn-lt"/>
              </a:rPr>
              <a:t>Splits</a:t>
            </a:r>
            <a:r>
              <a:rPr lang="en-US" sz="1600" dirty="0">
                <a:cs typeface="Calibri" panose="020F0502020204030204"/>
              </a:rPr>
              <a:t>: train set (50K), test set (10K)</a:t>
            </a:r>
          </a:p>
          <a:p>
            <a:pPr lvl="1"/>
            <a:r>
              <a:rPr lang="en-US" sz="1600" dirty="0">
                <a:cs typeface="Calibri" panose="020F0502020204030204"/>
              </a:rPr>
              <a:t>No augmentation used</a:t>
            </a:r>
          </a:p>
          <a:p>
            <a:pPr lvl="1"/>
            <a:r>
              <a:rPr lang="en-US" sz="1600" dirty="0">
                <a:cs typeface="Calibri" panose="020F0502020204030204"/>
              </a:rPr>
              <a:t>Classes 10</a:t>
            </a:r>
          </a:p>
          <a:p>
            <a:r>
              <a:rPr lang="en-US" sz="1600" dirty="0">
                <a:cs typeface="Calibri" panose="020F0502020204030204"/>
              </a:rPr>
              <a:t>   </a:t>
            </a:r>
            <a:r>
              <a:rPr lang="en-US" sz="1800" err="1">
                <a:cs typeface="Calibri" panose="020F0502020204030204"/>
              </a:rPr>
              <a:t>DenseNet</a:t>
            </a:r>
            <a:r>
              <a:rPr lang="en-US" sz="1800" dirty="0">
                <a:cs typeface="Calibri" panose="020F0502020204030204"/>
              </a:rPr>
              <a:t> :</a:t>
            </a:r>
            <a:r>
              <a:rPr lang="en-US" sz="1600" dirty="0">
                <a:cs typeface="Calibri" panose="020F0502020204030204"/>
              </a:rPr>
              <a:t> </a:t>
            </a:r>
          </a:p>
          <a:p>
            <a:pPr lvl="1"/>
            <a:r>
              <a:rPr lang="en-US" sz="1600" dirty="0">
                <a:ea typeface="+mn-lt"/>
                <a:cs typeface="+mn-lt"/>
              </a:rPr>
              <a:t>Depth 40, growth factor 40, 1.9M parameters</a:t>
            </a:r>
            <a:endParaRPr lang="en-US" sz="1600" dirty="0">
              <a:cs typeface="Calibri" panose="020F0502020204030204"/>
            </a:endParaRPr>
          </a:p>
          <a:p>
            <a:pPr lvl="1"/>
            <a:r>
              <a:rPr lang="en-US" sz="1600" dirty="0">
                <a:ea typeface="+mn-lt"/>
                <a:cs typeface="+mn-lt"/>
              </a:rPr>
              <a:t>Hyperparameters : batch-size (64), epochs (100)</a:t>
            </a:r>
          </a:p>
          <a:p>
            <a:r>
              <a:rPr lang="en-US" sz="1600" dirty="0">
                <a:cs typeface="Calibri" panose="020F0502020204030204"/>
              </a:rPr>
              <a:t>   </a:t>
            </a:r>
            <a:r>
              <a:rPr lang="en-US" sz="1800" err="1">
                <a:cs typeface="Calibri" panose="020F0502020204030204"/>
              </a:rPr>
              <a:t>WideResNet</a:t>
            </a:r>
            <a:r>
              <a:rPr lang="en-US" sz="1800" dirty="0">
                <a:cs typeface="Calibri" panose="020F0502020204030204"/>
              </a:rPr>
              <a:t> :</a:t>
            </a:r>
            <a:r>
              <a:rPr lang="en-US" sz="1600" dirty="0">
                <a:cs typeface="Calibri" panose="020F0502020204030204"/>
              </a:rPr>
              <a:t> </a:t>
            </a:r>
          </a:p>
          <a:p>
            <a:pPr lvl="1"/>
            <a:r>
              <a:rPr lang="en-US" sz="1600" dirty="0">
                <a:ea typeface="+mn-lt"/>
                <a:cs typeface="+mn-lt"/>
              </a:rPr>
              <a:t>Depth 40, width factor 4, 8.9M parameters</a:t>
            </a:r>
            <a:endParaRPr lang="en-US" sz="1600" dirty="0">
              <a:cs typeface="Calibri" panose="020F0502020204030204"/>
            </a:endParaRPr>
          </a:p>
          <a:p>
            <a:pPr lvl="1"/>
            <a:r>
              <a:rPr lang="en-US" sz="1600" dirty="0">
                <a:cs typeface="Calibri" panose="020F0502020204030204"/>
              </a:rPr>
              <a:t>Hyperparameters : batch-size (128), epochs (100)</a:t>
            </a:r>
          </a:p>
          <a:p>
            <a:r>
              <a:rPr lang="en-US" sz="1600" dirty="0">
                <a:cs typeface="Calibri" panose="020F0502020204030204"/>
              </a:rPr>
              <a:t>   </a:t>
            </a:r>
            <a:r>
              <a:rPr lang="en-US" sz="1800" dirty="0">
                <a:cs typeface="Calibri" panose="020F0502020204030204"/>
              </a:rPr>
              <a:t>DFW :</a:t>
            </a:r>
            <a:r>
              <a:rPr lang="en-US" sz="1600" dirty="0">
                <a:cs typeface="Calibri" panose="020F0502020204030204"/>
              </a:rPr>
              <a:t> </a:t>
            </a:r>
          </a:p>
          <a:p>
            <a:pPr lvl="1"/>
            <a:r>
              <a:rPr lang="en-US" sz="1600" dirty="0">
                <a:cs typeface="Calibri" panose="020F0502020204030204"/>
              </a:rPr>
              <a:t>Loss : SVM (smoothed),  momentum : 0.9,  LR (initial) : 1.0 for WRN &amp; 0.1 for DN,  L2 regularization : 1e-4</a:t>
            </a:r>
          </a:p>
          <a:p>
            <a:r>
              <a:rPr lang="en-US" sz="1600" dirty="0">
                <a:cs typeface="Calibri" panose="020F0502020204030204"/>
              </a:rPr>
              <a:t>   </a:t>
            </a:r>
            <a:r>
              <a:rPr lang="en-US" sz="1800" dirty="0">
                <a:cs typeface="Calibri" panose="020F0502020204030204"/>
              </a:rPr>
              <a:t>SGD :</a:t>
            </a:r>
            <a:r>
              <a:rPr lang="en-US" sz="1600" dirty="0">
                <a:cs typeface="Calibri" panose="020F0502020204030204"/>
              </a:rPr>
              <a:t> </a:t>
            </a:r>
          </a:p>
          <a:p>
            <a:pPr lvl="1"/>
            <a:r>
              <a:rPr lang="en-US" sz="1600" dirty="0">
                <a:cs typeface="Calibri" panose="020F0502020204030204"/>
              </a:rPr>
              <a:t>Loss : CE,  </a:t>
            </a:r>
            <a:r>
              <a:rPr lang="en-US" sz="1600" dirty="0">
                <a:ea typeface="+mn-lt"/>
                <a:cs typeface="+mn-lt"/>
              </a:rPr>
              <a:t>momentum : 0.9,  LR (initial) : 0.1,  L2 regularization : 5e-4 for WRN &amp; 1e-4 for DN,  LR decay : </a:t>
            </a:r>
            <a:r>
              <a:rPr lang="en-US" sz="1600">
                <a:ea typeface="+mn-lt"/>
                <a:cs typeface="+mn-lt"/>
              </a:rPr>
              <a:t>at epoch 60 for WRN</a:t>
            </a:r>
            <a:endParaRPr lang="en-US" sz="1600" dirty="0">
              <a:ea typeface="+mn-lt"/>
              <a:cs typeface="+mn-lt"/>
            </a:endParaRPr>
          </a:p>
          <a:p>
            <a:r>
              <a:rPr lang="en-US" sz="1800">
                <a:cs typeface="Calibri" panose="020F0502020204030204"/>
              </a:rPr>
              <a:t>ADAM </a:t>
            </a:r>
            <a:r>
              <a:rPr lang="en-US" sz="2000">
                <a:cs typeface="Calibri" panose="020F0502020204030204"/>
              </a:rPr>
              <a:t>: </a:t>
            </a:r>
          </a:p>
          <a:p>
            <a:pPr lvl="1"/>
            <a:r>
              <a:rPr lang="en-US" sz="1600">
                <a:cs typeface="Calibri" panose="020F0502020204030204"/>
              </a:rPr>
              <a:t>Loss: CE,  LR (initial) : 1e-3,  L2 regularization : 1e-4</a:t>
            </a:r>
            <a:endParaRPr lang="en-US" sz="1600" dirty="0">
              <a:cs typeface="Calibri" panose="020F0502020204030204"/>
            </a:endParaRPr>
          </a:p>
          <a:p>
            <a:pPr marL="457200" lvl="1" indent="0">
              <a:buNone/>
            </a:pPr>
            <a:endParaRPr lang="en-US" dirty="0">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36D90820-3974-4851-8F78-60D2D942E5FF}"/>
              </a:ext>
            </a:extLst>
          </p:cNvPr>
          <p:cNvPicPr>
            <a:picLocks noChangeAspect="1"/>
          </p:cNvPicPr>
          <p:nvPr/>
        </p:nvPicPr>
        <p:blipFill>
          <a:blip r:embed="rId2"/>
          <a:stretch>
            <a:fillRect/>
          </a:stretch>
        </p:blipFill>
        <p:spPr>
          <a:xfrm>
            <a:off x="5916562" y="920091"/>
            <a:ext cx="5987845" cy="2092720"/>
          </a:xfrm>
          <a:prstGeom prst="rect">
            <a:avLst/>
          </a:prstGeom>
        </p:spPr>
      </p:pic>
      <p:pic>
        <p:nvPicPr>
          <p:cNvPr id="5" name="Picture 5" descr="Diagram&#10;&#10;Description automatically generated">
            <a:extLst>
              <a:ext uri="{FF2B5EF4-FFF2-40B4-BE49-F238E27FC236}">
                <a16:creationId xmlns:a16="http://schemas.microsoft.com/office/drawing/2014/main" id="{2CCEDEBC-2B35-47C0-AB38-B677A3584D55}"/>
              </a:ext>
            </a:extLst>
          </p:cNvPr>
          <p:cNvPicPr>
            <a:picLocks noChangeAspect="1"/>
          </p:cNvPicPr>
          <p:nvPr/>
        </p:nvPicPr>
        <p:blipFill>
          <a:blip r:embed="rId3"/>
          <a:stretch>
            <a:fillRect/>
          </a:stretch>
        </p:blipFill>
        <p:spPr>
          <a:xfrm>
            <a:off x="7096432" y="3795816"/>
            <a:ext cx="4365521" cy="2154595"/>
          </a:xfrm>
          <a:prstGeom prst="rect">
            <a:avLst/>
          </a:prstGeom>
        </p:spPr>
      </p:pic>
      <p:sp>
        <p:nvSpPr>
          <p:cNvPr id="6" name="TextBox 5">
            <a:extLst>
              <a:ext uri="{FF2B5EF4-FFF2-40B4-BE49-F238E27FC236}">
                <a16:creationId xmlns:a16="http://schemas.microsoft.com/office/drawing/2014/main" id="{56C57CBA-FCFC-4000-ACBC-A7A0E17E2F40}"/>
              </a:ext>
            </a:extLst>
          </p:cNvPr>
          <p:cNvSpPr txBox="1"/>
          <p:nvPr/>
        </p:nvSpPr>
        <p:spPr>
          <a:xfrm>
            <a:off x="7846142" y="30652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WideResNet</a:t>
            </a:r>
          </a:p>
        </p:txBody>
      </p:sp>
      <p:sp>
        <p:nvSpPr>
          <p:cNvPr id="15" name="TextBox 14">
            <a:extLst>
              <a:ext uri="{FF2B5EF4-FFF2-40B4-BE49-F238E27FC236}">
                <a16:creationId xmlns:a16="http://schemas.microsoft.com/office/drawing/2014/main" id="{018A59A8-E939-4F99-9186-B0EA567ADC36}"/>
              </a:ext>
            </a:extLst>
          </p:cNvPr>
          <p:cNvSpPr txBox="1"/>
          <p:nvPr/>
        </p:nvSpPr>
        <p:spPr>
          <a:xfrm>
            <a:off x="8190270" y="575678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DenseNet</a:t>
            </a:r>
          </a:p>
        </p:txBody>
      </p:sp>
    </p:spTree>
    <p:extLst>
      <p:ext uri="{BB962C8B-B14F-4D97-AF65-F5344CB8AC3E}">
        <p14:creationId xmlns:p14="http://schemas.microsoft.com/office/powerpoint/2010/main" val="367406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2CB3-CBAE-4CFC-BF3C-3CDB0A4EB36C}"/>
              </a:ext>
            </a:extLst>
          </p:cNvPr>
          <p:cNvSpPr>
            <a:spLocks noGrp="1"/>
          </p:cNvSpPr>
          <p:nvPr>
            <p:ph type="title"/>
          </p:nvPr>
        </p:nvSpPr>
        <p:spPr>
          <a:xfrm>
            <a:off x="466722" y="586855"/>
            <a:ext cx="3201366" cy="2822143"/>
          </a:xfrm>
        </p:spPr>
        <p:txBody>
          <a:bodyPr anchor="b">
            <a:normAutofit/>
          </a:bodyPr>
          <a:lstStyle/>
          <a:p>
            <a:pPr algn="r"/>
            <a:r>
              <a:rPr lang="en-US" sz="4000" b="1">
                <a:solidFill>
                  <a:srgbClr val="FFFFFF"/>
                </a:solidFill>
                <a:cs typeface="Calibri Light"/>
              </a:rPr>
              <a:t>Introduction</a:t>
            </a:r>
          </a:p>
        </p:txBody>
      </p:sp>
      <p:sp>
        <p:nvSpPr>
          <p:cNvPr id="3" name="Content Placeholder 2">
            <a:extLst>
              <a:ext uri="{FF2B5EF4-FFF2-40B4-BE49-F238E27FC236}">
                <a16:creationId xmlns:a16="http://schemas.microsoft.com/office/drawing/2014/main" id="{D7C595D5-B88C-4113-BF2A-9B53D67706B5}"/>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cs typeface="Calibri"/>
              </a:rPr>
              <a:t>The current practice in neural network optimization </a:t>
            </a:r>
          </a:p>
          <a:p>
            <a:pPr marL="0" indent="0">
              <a:buNone/>
            </a:pPr>
            <a:r>
              <a:rPr lang="en-US" sz="2000">
                <a:cs typeface="Calibri"/>
              </a:rPr>
              <a:t>           - Stochastic Gradient  Descent (SGD) </a:t>
            </a:r>
          </a:p>
          <a:p>
            <a:pPr marL="0" indent="0">
              <a:buNone/>
            </a:pPr>
            <a:r>
              <a:rPr lang="en-US" sz="2000">
                <a:cs typeface="Calibri"/>
              </a:rPr>
              <a:t>           - Adaptive variants.</a:t>
            </a:r>
          </a:p>
          <a:p>
            <a:r>
              <a:rPr lang="en-US" sz="2000">
                <a:cs typeface="Calibri"/>
              </a:rPr>
              <a:t>SGD requires schedule for decay of its learning rate.</a:t>
            </a:r>
          </a:p>
          <a:p>
            <a:pPr marL="0" indent="0">
              <a:buNone/>
            </a:pPr>
            <a:r>
              <a:rPr lang="en-US" sz="2000">
                <a:cs typeface="Calibri"/>
              </a:rPr>
              <a:t>        - Non-convex optimization no consistent methodology.</a:t>
            </a:r>
          </a:p>
          <a:p>
            <a:r>
              <a:rPr lang="en-US" sz="2000">
                <a:cs typeface="Calibri"/>
              </a:rPr>
              <a:t>Adaptive variants tend to produce solutions that generalizes less well on unseen data.</a:t>
            </a:r>
          </a:p>
          <a:p>
            <a:r>
              <a:rPr lang="en-US" sz="2000">
                <a:cs typeface="Calibri"/>
              </a:rPr>
              <a:t>Deep Frank Wolfe (DFW)  yields good generalization performance while requiring only </a:t>
            </a:r>
            <a:r>
              <a:rPr lang="en-US" sz="2000" b="1">
                <a:cs typeface="Calibri" panose="020F0502020204030204"/>
              </a:rPr>
              <a:t>one</a:t>
            </a:r>
            <a:r>
              <a:rPr lang="en-US" sz="2000">
                <a:cs typeface="Calibri" panose="020F0502020204030204"/>
              </a:rPr>
              <a:t> </a:t>
            </a:r>
            <a:r>
              <a:rPr lang="en-US" sz="2000" b="1">
                <a:cs typeface="Calibri" panose="020F0502020204030204"/>
              </a:rPr>
              <a:t>hyperparameter.</a:t>
            </a:r>
          </a:p>
          <a:p>
            <a:r>
              <a:rPr lang="en-US" sz="2000">
                <a:cs typeface="Calibri" panose="020F0502020204030204"/>
              </a:rPr>
              <a:t>DFW designs an optimization algorithm that leverages efficient convex solvers</a:t>
            </a:r>
          </a:p>
          <a:p>
            <a:endParaRPr lang="en-US" sz="2000" b="1">
              <a:cs typeface="Calibri" panose="020F0502020204030204"/>
            </a:endParaRPr>
          </a:p>
        </p:txBody>
      </p:sp>
    </p:spTree>
    <p:extLst>
      <p:ext uri="{BB962C8B-B14F-4D97-AF65-F5344CB8AC3E}">
        <p14:creationId xmlns:p14="http://schemas.microsoft.com/office/powerpoint/2010/main" val="35644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005B-65B7-451C-A38F-6D6BD4B9EB10}"/>
              </a:ext>
            </a:extLst>
          </p:cNvPr>
          <p:cNvSpPr>
            <a:spLocks noGrp="1"/>
          </p:cNvSpPr>
          <p:nvPr>
            <p:ph type="title"/>
          </p:nvPr>
        </p:nvSpPr>
        <p:spPr>
          <a:xfrm>
            <a:off x="771939" y="111125"/>
            <a:ext cx="10515600" cy="640868"/>
          </a:xfrm>
        </p:spPr>
        <p:txBody>
          <a:bodyPr>
            <a:normAutofit fontScale="90000"/>
          </a:bodyPr>
          <a:lstStyle/>
          <a:p>
            <a:r>
              <a:rPr lang="en-US" b="1">
                <a:cs typeface="Calibri Light"/>
              </a:rPr>
              <a:t>Results : DenseNet trained on Cifar10</a:t>
            </a:r>
          </a:p>
        </p:txBody>
      </p:sp>
      <p:sp>
        <p:nvSpPr>
          <p:cNvPr id="6" name="TextBox 5">
            <a:extLst>
              <a:ext uri="{FF2B5EF4-FFF2-40B4-BE49-F238E27FC236}">
                <a16:creationId xmlns:a16="http://schemas.microsoft.com/office/drawing/2014/main" id="{BFD1DAB1-4F25-4363-BA23-1337783F53C9}"/>
              </a:ext>
            </a:extLst>
          </p:cNvPr>
          <p:cNvSpPr txBox="1"/>
          <p:nvPr/>
        </p:nvSpPr>
        <p:spPr>
          <a:xfrm>
            <a:off x="458768" y="7977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7" name="TextBox 6">
            <a:extLst>
              <a:ext uri="{FF2B5EF4-FFF2-40B4-BE49-F238E27FC236}">
                <a16:creationId xmlns:a16="http://schemas.microsoft.com/office/drawing/2014/main" id="{27932085-E142-478D-988E-EB902A1CAAC7}"/>
              </a:ext>
            </a:extLst>
          </p:cNvPr>
          <p:cNvSpPr txBox="1"/>
          <p:nvPr/>
        </p:nvSpPr>
        <p:spPr>
          <a:xfrm>
            <a:off x="457699" y="3384754"/>
            <a:ext cx="2842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8" name="TextBox 7">
            <a:extLst>
              <a:ext uri="{FF2B5EF4-FFF2-40B4-BE49-F238E27FC236}">
                <a16:creationId xmlns:a16="http://schemas.microsoft.com/office/drawing/2014/main" id="{7D7B8D2F-25C1-44DA-AC3D-A85ACA29B0F9}"/>
              </a:ext>
            </a:extLst>
          </p:cNvPr>
          <p:cNvSpPr txBox="1"/>
          <p:nvPr/>
        </p:nvSpPr>
        <p:spPr>
          <a:xfrm>
            <a:off x="335864" y="5962160"/>
            <a:ext cx="34941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DFW </a:t>
            </a:r>
            <a:r>
              <a:rPr lang="en-US" sz="2000" b="1" dirty="0"/>
              <a:t>: Test Accuracy:  </a:t>
            </a:r>
            <a:r>
              <a:rPr lang="en-US" sz="2000" b="1" dirty="0">
                <a:ea typeface="+mn-lt"/>
                <a:cs typeface="+mn-lt"/>
              </a:rPr>
              <a:t>91.0 %</a:t>
            </a:r>
            <a:endParaRPr lang="en-US" sz="2000" b="1" dirty="0"/>
          </a:p>
        </p:txBody>
      </p:sp>
      <p:cxnSp>
        <p:nvCxnSpPr>
          <p:cNvPr id="68" name="Straight Arrow Connector 67">
            <a:extLst>
              <a:ext uri="{FF2B5EF4-FFF2-40B4-BE49-F238E27FC236}">
                <a16:creationId xmlns:a16="http://schemas.microsoft.com/office/drawing/2014/main" id="{E34964EF-0AFA-4CCE-8839-37B256F3DAE2}"/>
              </a:ext>
            </a:extLst>
          </p:cNvPr>
          <p:cNvCxnSpPr/>
          <p:nvPr/>
        </p:nvCxnSpPr>
        <p:spPr>
          <a:xfrm>
            <a:off x="4006412" y="820547"/>
            <a:ext cx="73742" cy="562326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2954A60-1376-48C5-8152-2B6CDB2D87F8}"/>
              </a:ext>
            </a:extLst>
          </p:cNvPr>
          <p:cNvSpPr txBox="1"/>
          <p:nvPr/>
        </p:nvSpPr>
        <p:spPr>
          <a:xfrm>
            <a:off x="4542716" y="754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72" name="TextBox 71">
            <a:extLst>
              <a:ext uri="{FF2B5EF4-FFF2-40B4-BE49-F238E27FC236}">
                <a16:creationId xmlns:a16="http://schemas.microsoft.com/office/drawing/2014/main" id="{0C91BCF0-5419-475A-99F9-37AC7D0D1FC3}"/>
              </a:ext>
            </a:extLst>
          </p:cNvPr>
          <p:cNvSpPr txBox="1"/>
          <p:nvPr/>
        </p:nvSpPr>
        <p:spPr>
          <a:xfrm>
            <a:off x="4505845" y="3384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73" name="TextBox 72">
            <a:extLst>
              <a:ext uri="{FF2B5EF4-FFF2-40B4-BE49-F238E27FC236}">
                <a16:creationId xmlns:a16="http://schemas.microsoft.com/office/drawing/2014/main" id="{F26D07B1-C2A5-40AF-BE86-1DD0D7888F98}"/>
              </a:ext>
            </a:extLst>
          </p:cNvPr>
          <p:cNvSpPr txBox="1"/>
          <p:nvPr/>
        </p:nvSpPr>
        <p:spPr>
          <a:xfrm>
            <a:off x="4450628" y="5973202"/>
            <a:ext cx="3416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SGD </a:t>
            </a:r>
            <a:r>
              <a:rPr lang="en-US" sz="2000" b="1" dirty="0"/>
              <a:t>: Test Accuracy:  </a:t>
            </a:r>
            <a:r>
              <a:rPr lang="en-US" sz="2000" b="1" dirty="0">
                <a:ea typeface="+mn-lt"/>
                <a:cs typeface="+mn-lt"/>
              </a:rPr>
              <a:t>88.6</a:t>
            </a:r>
            <a:r>
              <a:rPr lang="en-US" sz="2000" b="1" dirty="0"/>
              <a:t> </a:t>
            </a:r>
            <a:r>
              <a:rPr lang="en-US" sz="2000" b="1" dirty="0">
                <a:ea typeface="+mn-lt"/>
                <a:cs typeface="+mn-lt"/>
              </a:rPr>
              <a:t>%</a:t>
            </a:r>
            <a:endParaRPr lang="en-US" sz="2000" b="1" dirty="0"/>
          </a:p>
        </p:txBody>
      </p:sp>
      <p:pic>
        <p:nvPicPr>
          <p:cNvPr id="3" name="Picture 8" descr="Chart, histogram&#10;&#10;Description automatically generated">
            <a:extLst>
              <a:ext uri="{FF2B5EF4-FFF2-40B4-BE49-F238E27FC236}">
                <a16:creationId xmlns:a16="http://schemas.microsoft.com/office/drawing/2014/main" id="{D88DD232-8877-4556-B2CB-F85AC8F26D77}"/>
              </a:ext>
            </a:extLst>
          </p:cNvPr>
          <p:cNvPicPr>
            <a:picLocks noChangeAspect="1"/>
          </p:cNvPicPr>
          <p:nvPr/>
        </p:nvPicPr>
        <p:blipFill>
          <a:blip r:embed="rId2"/>
          <a:stretch>
            <a:fillRect/>
          </a:stretch>
        </p:blipFill>
        <p:spPr>
          <a:xfrm>
            <a:off x="4194315" y="1038863"/>
            <a:ext cx="3582501" cy="2339666"/>
          </a:xfrm>
          <a:prstGeom prst="rect">
            <a:avLst/>
          </a:prstGeom>
        </p:spPr>
      </p:pic>
      <p:pic>
        <p:nvPicPr>
          <p:cNvPr id="9" name="Picture 9" descr="Chart&#10;&#10;Description automatically generated">
            <a:extLst>
              <a:ext uri="{FF2B5EF4-FFF2-40B4-BE49-F238E27FC236}">
                <a16:creationId xmlns:a16="http://schemas.microsoft.com/office/drawing/2014/main" id="{0FD4743B-3BD6-4B18-93DE-4A759B872D8D}"/>
              </a:ext>
            </a:extLst>
          </p:cNvPr>
          <p:cNvPicPr>
            <a:picLocks noChangeAspect="1"/>
          </p:cNvPicPr>
          <p:nvPr/>
        </p:nvPicPr>
        <p:blipFill>
          <a:blip r:embed="rId3"/>
          <a:stretch>
            <a:fillRect/>
          </a:stretch>
        </p:blipFill>
        <p:spPr>
          <a:xfrm>
            <a:off x="4216400" y="3706275"/>
            <a:ext cx="3582503" cy="2217362"/>
          </a:xfrm>
          <a:prstGeom prst="rect">
            <a:avLst/>
          </a:prstGeom>
        </p:spPr>
      </p:pic>
      <p:pic>
        <p:nvPicPr>
          <p:cNvPr id="10" name="Picture 10" descr="Chart&#10;&#10;Description automatically generated">
            <a:extLst>
              <a:ext uri="{FF2B5EF4-FFF2-40B4-BE49-F238E27FC236}">
                <a16:creationId xmlns:a16="http://schemas.microsoft.com/office/drawing/2014/main" id="{F6978A87-CE44-4B3D-B200-9C5DE9270648}"/>
              </a:ext>
            </a:extLst>
          </p:cNvPr>
          <p:cNvPicPr>
            <a:picLocks noChangeAspect="1"/>
          </p:cNvPicPr>
          <p:nvPr/>
        </p:nvPicPr>
        <p:blipFill>
          <a:blip r:embed="rId4"/>
          <a:stretch>
            <a:fillRect/>
          </a:stretch>
        </p:blipFill>
        <p:spPr>
          <a:xfrm>
            <a:off x="130313" y="1074311"/>
            <a:ext cx="3582503" cy="2246685"/>
          </a:xfrm>
          <a:prstGeom prst="rect">
            <a:avLst/>
          </a:prstGeom>
        </p:spPr>
      </p:pic>
      <p:pic>
        <p:nvPicPr>
          <p:cNvPr id="11" name="Picture 11" descr="Chart&#10;&#10;Description automatically generated">
            <a:extLst>
              <a:ext uri="{FF2B5EF4-FFF2-40B4-BE49-F238E27FC236}">
                <a16:creationId xmlns:a16="http://schemas.microsoft.com/office/drawing/2014/main" id="{066AC734-35D1-4F74-992A-0457356337A0}"/>
              </a:ext>
            </a:extLst>
          </p:cNvPr>
          <p:cNvPicPr>
            <a:picLocks noChangeAspect="1"/>
          </p:cNvPicPr>
          <p:nvPr/>
        </p:nvPicPr>
        <p:blipFill>
          <a:blip r:embed="rId5"/>
          <a:stretch>
            <a:fillRect/>
          </a:stretch>
        </p:blipFill>
        <p:spPr>
          <a:xfrm>
            <a:off x="130313" y="3709928"/>
            <a:ext cx="3615634" cy="2210059"/>
          </a:xfrm>
          <a:prstGeom prst="rect">
            <a:avLst/>
          </a:prstGeom>
        </p:spPr>
      </p:pic>
      <p:cxnSp>
        <p:nvCxnSpPr>
          <p:cNvPr id="16" name="Straight Arrow Connector 15">
            <a:extLst>
              <a:ext uri="{FF2B5EF4-FFF2-40B4-BE49-F238E27FC236}">
                <a16:creationId xmlns:a16="http://schemas.microsoft.com/office/drawing/2014/main" id="{D397FDE9-D79D-4B41-A772-C864B6560176}"/>
              </a:ext>
            </a:extLst>
          </p:cNvPr>
          <p:cNvCxnSpPr>
            <a:cxnSpLocks/>
          </p:cNvCxnSpPr>
          <p:nvPr/>
        </p:nvCxnSpPr>
        <p:spPr>
          <a:xfrm>
            <a:off x="8070412" y="798459"/>
            <a:ext cx="73742" cy="5623267"/>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4" name="Picture 4" descr="Chart, histogram&#10;&#10;Description automatically generated">
            <a:extLst>
              <a:ext uri="{FF2B5EF4-FFF2-40B4-BE49-F238E27FC236}">
                <a16:creationId xmlns:a16="http://schemas.microsoft.com/office/drawing/2014/main" id="{12326E06-E9FF-4F6F-804B-5D23E2EFD4C8}"/>
              </a:ext>
            </a:extLst>
          </p:cNvPr>
          <p:cNvPicPr>
            <a:picLocks noChangeAspect="1"/>
          </p:cNvPicPr>
          <p:nvPr/>
        </p:nvPicPr>
        <p:blipFill>
          <a:blip r:embed="rId6"/>
          <a:stretch>
            <a:fillRect/>
          </a:stretch>
        </p:blipFill>
        <p:spPr>
          <a:xfrm>
            <a:off x="8291444" y="1037406"/>
            <a:ext cx="3527286" cy="2342580"/>
          </a:xfrm>
          <a:prstGeom prst="rect">
            <a:avLst/>
          </a:prstGeom>
        </p:spPr>
      </p:pic>
      <p:sp>
        <p:nvSpPr>
          <p:cNvPr id="18" name="TextBox 17">
            <a:extLst>
              <a:ext uri="{FF2B5EF4-FFF2-40B4-BE49-F238E27FC236}">
                <a16:creationId xmlns:a16="http://schemas.microsoft.com/office/drawing/2014/main" id="{618EDC14-AD1B-486E-AAD6-75AD76EB70F6}"/>
              </a:ext>
            </a:extLst>
          </p:cNvPr>
          <p:cNvSpPr txBox="1"/>
          <p:nvPr/>
        </p:nvSpPr>
        <p:spPr>
          <a:xfrm>
            <a:off x="8617759" y="7435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19" name="TextBox 18">
            <a:extLst>
              <a:ext uri="{FF2B5EF4-FFF2-40B4-BE49-F238E27FC236}">
                <a16:creationId xmlns:a16="http://schemas.microsoft.com/office/drawing/2014/main" id="{2C331BD8-708E-4544-A25C-28861F6D07F5}"/>
              </a:ext>
            </a:extLst>
          </p:cNvPr>
          <p:cNvSpPr txBox="1"/>
          <p:nvPr/>
        </p:nvSpPr>
        <p:spPr>
          <a:xfrm>
            <a:off x="8580888" y="33737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20" name="TextBox 19">
            <a:extLst>
              <a:ext uri="{FF2B5EF4-FFF2-40B4-BE49-F238E27FC236}">
                <a16:creationId xmlns:a16="http://schemas.microsoft.com/office/drawing/2014/main" id="{D466C5EC-8F3C-41F1-8659-039B21647925}"/>
              </a:ext>
            </a:extLst>
          </p:cNvPr>
          <p:cNvSpPr txBox="1"/>
          <p:nvPr/>
        </p:nvSpPr>
        <p:spPr>
          <a:xfrm>
            <a:off x="8470455" y="5984245"/>
            <a:ext cx="36598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ADAM </a:t>
            </a:r>
            <a:r>
              <a:rPr lang="en-US" sz="2000" b="1" dirty="0"/>
              <a:t>: Test Accuracy:  87.3 </a:t>
            </a:r>
            <a:r>
              <a:rPr lang="en-US" sz="2000" b="1" dirty="0">
                <a:ea typeface="+mn-lt"/>
                <a:cs typeface="+mn-lt"/>
              </a:rPr>
              <a:t>%</a:t>
            </a:r>
            <a:endParaRPr lang="en-US" sz="2000" b="1" dirty="0"/>
          </a:p>
        </p:txBody>
      </p:sp>
      <p:pic>
        <p:nvPicPr>
          <p:cNvPr id="5" name="Picture 11" descr="Chart&#10;&#10;Description automatically generated">
            <a:extLst>
              <a:ext uri="{FF2B5EF4-FFF2-40B4-BE49-F238E27FC236}">
                <a16:creationId xmlns:a16="http://schemas.microsoft.com/office/drawing/2014/main" id="{3347FAA0-0712-4778-8EE5-4965267A9307}"/>
              </a:ext>
            </a:extLst>
          </p:cNvPr>
          <p:cNvPicPr>
            <a:picLocks noChangeAspect="1"/>
          </p:cNvPicPr>
          <p:nvPr/>
        </p:nvPicPr>
        <p:blipFill>
          <a:blip r:embed="rId7"/>
          <a:stretch>
            <a:fillRect/>
          </a:stretch>
        </p:blipFill>
        <p:spPr>
          <a:xfrm>
            <a:off x="8335615" y="3702531"/>
            <a:ext cx="3483113" cy="2257982"/>
          </a:xfrm>
          <a:prstGeom prst="rect">
            <a:avLst/>
          </a:prstGeom>
        </p:spPr>
      </p:pic>
    </p:spTree>
    <p:extLst>
      <p:ext uri="{BB962C8B-B14F-4D97-AF65-F5344CB8AC3E}">
        <p14:creationId xmlns:p14="http://schemas.microsoft.com/office/powerpoint/2010/main" val="60148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005B-65B7-451C-A38F-6D6BD4B9EB10}"/>
              </a:ext>
            </a:extLst>
          </p:cNvPr>
          <p:cNvSpPr>
            <a:spLocks noGrp="1"/>
          </p:cNvSpPr>
          <p:nvPr>
            <p:ph type="title"/>
          </p:nvPr>
        </p:nvSpPr>
        <p:spPr>
          <a:xfrm>
            <a:off x="771939" y="111125"/>
            <a:ext cx="10515600" cy="640868"/>
          </a:xfrm>
        </p:spPr>
        <p:txBody>
          <a:bodyPr>
            <a:normAutofit fontScale="90000"/>
          </a:bodyPr>
          <a:lstStyle/>
          <a:p>
            <a:r>
              <a:rPr lang="en-US" b="1">
                <a:cs typeface="Calibri Light"/>
              </a:rPr>
              <a:t>Results : WideResNet trained on Cifar10</a:t>
            </a:r>
          </a:p>
        </p:txBody>
      </p:sp>
      <p:sp>
        <p:nvSpPr>
          <p:cNvPr id="6" name="TextBox 5">
            <a:extLst>
              <a:ext uri="{FF2B5EF4-FFF2-40B4-BE49-F238E27FC236}">
                <a16:creationId xmlns:a16="http://schemas.microsoft.com/office/drawing/2014/main" id="{BFD1DAB1-4F25-4363-BA23-1337783F53C9}"/>
              </a:ext>
            </a:extLst>
          </p:cNvPr>
          <p:cNvSpPr txBox="1"/>
          <p:nvPr/>
        </p:nvSpPr>
        <p:spPr>
          <a:xfrm>
            <a:off x="513985" y="7977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7" name="TextBox 6">
            <a:extLst>
              <a:ext uri="{FF2B5EF4-FFF2-40B4-BE49-F238E27FC236}">
                <a16:creationId xmlns:a16="http://schemas.microsoft.com/office/drawing/2014/main" id="{27932085-E142-478D-988E-EB902A1CAAC7}"/>
              </a:ext>
            </a:extLst>
          </p:cNvPr>
          <p:cNvSpPr txBox="1"/>
          <p:nvPr/>
        </p:nvSpPr>
        <p:spPr>
          <a:xfrm>
            <a:off x="612307" y="33847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8" name="TextBox 7">
            <a:extLst>
              <a:ext uri="{FF2B5EF4-FFF2-40B4-BE49-F238E27FC236}">
                <a16:creationId xmlns:a16="http://schemas.microsoft.com/office/drawing/2014/main" id="{7D7B8D2F-25C1-44DA-AC3D-A85ACA29B0F9}"/>
              </a:ext>
            </a:extLst>
          </p:cNvPr>
          <p:cNvSpPr txBox="1"/>
          <p:nvPr/>
        </p:nvSpPr>
        <p:spPr>
          <a:xfrm>
            <a:off x="380038" y="6039464"/>
            <a:ext cx="34831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DFW </a:t>
            </a:r>
            <a:r>
              <a:rPr lang="en-US" sz="2000" b="1" dirty="0"/>
              <a:t>: Test Accuracy:  89.7 </a:t>
            </a:r>
            <a:r>
              <a:rPr lang="en-US" sz="2000" b="1" dirty="0">
                <a:ea typeface="+mn-lt"/>
                <a:cs typeface="+mn-lt"/>
              </a:rPr>
              <a:t>%</a:t>
            </a:r>
            <a:endParaRPr lang="en-US" sz="2000" b="1" dirty="0"/>
          </a:p>
        </p:txBody>
      </p:sp>
      <p:cxnSp>
        <p:nvCxnSpPr>
          <p:cNvPr id="68" name="Straight Arrow Connector 67">
            <a:extLst>
              <a:ext uri="{FF2B5EF4-FFF2-40B4-BE49-F238E27FC236}">
                <a16:creationId xmlns:a16="http://schemas.microsoft.com/office/drawing/2014/main" id="{E34964EF-0AFA-4CCE-8839-37B256F3DAE2}"/>
              </a:ext>
            </a:extLst>
          </p:cNvPr>
          <p:cNvCxnSpPr/>
          <p:nvPr/>
        </p:nvCxnSpPr>
        <p:spPr>
          <a:xfrm>
            <a:off x="4083716" y="820547"/>
            <a:ext cx="73742" cy="562326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2954A60-1376-48C5-8152-2B6CDB2D87F8}"/>
              </a:ext>
            </a:extLst>
          </p:cNvPr>
          <p:cNvSpPr txBox="1"/>
          <p:nvPr/>
        </p:nvSpPr>
        <p:spPr>
          <a:xfrm>
            <a:off x="4608978" y="754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72" name="TextBox 71">
            <a:extLst>
              <a:ext uri="{FF2B5EF4-FFF2-40B4-BE49-F238E27FC236}">
                <a16:creationId xmlns:a16="http://schemas.microsoft.com/office/drawing/2014/main" id="{0C91BCF0-5419-475A-99F9-37AC7D0D1FC3}"/>
              </a:ext>
            </a:extLst>
          </p:cNvPr>
          <p:cNvSpPr txBox="1"/>
          <p:nvPr/>
        </p:nvSpPr>
        <p:spPr>
          <a:xfrm>
            <a:off x="4572107" y="3384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73" name="TextBox 72">
            <a:extLst>
              <a:ext uri="{FF2B5EF4-FFF2-40B4-BE49-F238E27FC236}">
                <a16:creationId xmlns:a16="http://schemas.microsoft.com/office/drawing/2014/main" id="{F26D07B1-C2A5-40AF-BE86-1DD0D7888F98}"/>
              </a:ext>
            </a:extLst>
          </p:cNvPr>
          <p:cNvSpPr txBox="1"/>
          <p:nvPr/>
        </p:nvSpPr>
        <p:spPr>
          <a:xfrm>
            <a:off x="4494803" y="6039463"/>
            <a:ext cx="34278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SGD </a:t>
            </a:r>
            <a:r>
              <a:rPr lang="en-US" sz="2000" b="1" dirty="0"/>
              <a:t>: Test Accuracy:  90.5 </a:t>
            </a:r>
            <a:r>
              <a:rPr lang="en-US" sz="2000" b="1" dirty="0">
                <a:ea typeface="+mn-lt"/>
                <a:cs typeface="+mn-lt"/>
              </a:rPr>
              <a:t>%</a:t>
            </a:r>
            <a:endParaRPr lang="en-US" sz="2000" b="1" dirty="0"/>
          </a:p>
        </p:txBody>
      </p:sp>
      <p:pic>
        <p:nvPicPr>
          <p:cNvPr id="4" name="Picture 4" descr="Chart, line chart, histogram&#10;&#10;Description automatically generated">
            <a:extLst>
              <a:ext uri="{FF2B5EF4-FFF2-40B4-BE49-F238E27FC236}">
                <a16:creationId xmlns:a16="http://schemas.microsoft.com/office/drawing/2014/main" id="{5FFDD6D8-2791-4309-8A8B-8CDE1BC4C9D2}"/>
              </a:ext>
            </a:extLst>
          </p:cNvPr>
          <p:cNvPicPr>
            <a:picLocks noChangeAspect="1"/>
          </p:cNvPicPr>
          <p:nvPr/>
        </p:nvPicPr>
        <p:blipFill>
          <a:blip r:embed="rId2"/>
          <a:stretch>
            <a:fillRect/>
          </a:stretch>
        </p:blipFill>
        <p:spPr>
          <a:xfrm>
            <a:off x="185531" y="1092466"/>
            <a:ext cx="3615632" cy="2221414"/>
          </a:xfrm>
          <a:prstGeom prst="rect">
            <a:avLst/>
          </a:prstGeom>
        </p:spPr>
      </p:pic>
      <p:pic>
        <p:nvPicPr>
          <p:cNvPr id="5" name="Picture 11" descr="Chart, line chart&#10;&#10;Description automatically generated">
            <a:extLst>
              <a:ext uri="{FF2B5EF4-FFF2-40B4-BE49-F238E27FC236}">
                <a16:creationId xmlns:a16="http://schemas.microsoft.com/office/drawing/2014/main" id="{EF176D6B-E33A-4861-A983-A5252E405863}"/>
              </a:ext>
            </a:extLst>
          </p:cNvPr>
          <p:cNvPicPr>
            <a:picLocks noChangeAspect="1"/>
          </p:cNvPicPr>
          <p:nvPr/>
        </p:nvPicPr>
        <p:blipFill>
          <a:blip r:embed="rId3"/>
          <a:stretch>
            <a:fillRect/>
          </a:stretch>
        </p:blipFill>
        <p:spPr>
          <a:xfrm>
            <a:off x="163443" y="3708767"/>
            <a:ext cx="3692938" cy="2212381"/>
          </a:xfrm>
          <a:prstGeom prst="rect">
            <a:avLst/>
          </a:prstGeom>
        </p:spPr>
      </p:pic>
      <p:pic>
        <p:nvPicPr>
          <p:cNvPr id="12" name="Picture 12" descr="Chart, line chart&#10;&#10;Description automatically generated">
            <a:extLst>
              <a:ext uri="{FF2B5EF4-FFF2-40B4-BE49-F238E27FC236}">
                <a16:creationId xmlns:a16="http://schemas.microsoft.com/office/drawing/2014/main" id="{D26959A0-F4D5-4CA5-B22A-7AF9377FC869}"/>
              </a:ext>
            </a:extLst>
          </p:cNvPr>
          <p:cNvPicPr>
            <a:picLocks noChangeAspect="1"/>
          </p:cNvPicPr>
          <p:nvPr/>
        </p:nvPicPr>
        <p:blipFill>
          <a:blip r:embed="rId4"/>
          <a:stretch>
            <a:fillRect/>
          </a:stretch>
        </p:blipFill>
        <p:spPr>
          <a:xfrm>
            <a:off x="4282662" y="1047159"/>
            <a:ext cx="3472068" cy="2267855"/>
          </a:xfrm>
          <a:prstGeom prst="rect">
            <a:avLst/>
          </a:prstGeom>
        </p:spPr>
      </p:pic>
      <p:pic>
        <p:nvPicPr>
          <p:cNvPr id="13" name="Picture 13" descr="Chart&#10;&#10;Description automatically generated">
            <a:extLst>
              <a:ext uri="{FF2B5EF4-FFF2-40B4-BE49-F238E27FC236}">
                <a16:creationId xmlns:a16="http://schemas.microsoft.com/office/drawing/2014/main" id="{AEBFC86A-2861-4611-8863-98CE7F105AA4}"/>
              </a:ext>
            </a:extLst>
          </p:cNvPr>
          <p:cNvPicPr>
            <a:picLocks noChangeAspect="1"/>
          </p:cNvPicPr>
          <p:nvPr/>
        </p:nvPicPr>
        <p:blipFill>
          <a:blip r:embed="rId5"/>
          <a:stretch>
            <a:fillRect/>
          </a:stretch>
        </p:blipFill>
        <p:spPr>
          <a:xfrm>
            <a:off x="4282662" y="3686680"/>
            <a:ext cx="3527286" cy="2212380"/>
          </a:xfrm>
          <a:prstGeom prst="rect">
            <a:avLst/>
          </a:prstGeom>
        </p:spPr>
      </p:pic>
      <p:cxnSp>
        <p:nvCxnSpPr>
          <p:cNvPr id="16" name="Straight Arrow Connector 15">
            <a:extLst>
              <a:ext uri="{FF2B5EF4-FFF2-40B4-BE49-F238E27FC236}">
                <a16:creationId xmlns:a16="http://schemas.microsoft.com/office/drawing/2014/main" id="{F29FA369-0E88-48B8-B40F-CB537B0CE3B6}"/>
              </a:ext>
            </a:extLst>
          </p:cNvPr>
          <p:cNvCxnSpPr>
            <a:cxnSpLocks/>
          </p:cNvCxnSpPr>
          <p:nvPr/>
        </p:nvCxnSpPr>
        <p:spPr>
          <a:xfrm>
            <a:off x="8037281" y="776373"/>
            <a:ext cx="73742" cy="5623267"/>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3" name="Picture 8" descr="Chart, histogram&#10;&#10;Description automatically generated">
            <a:extLst>
              <a:ext uri="{FF2B5EF4-FFF2-40B4-BE49-F238E27FC236}">
                <a16:creationId xmlns:a16="http://schemas.microsoft.com/office/drawing/2014/main" id="{24CF2916-06E9-4A7E-86C3-3F86C887BA0B}"/>
              </a:ext>
            </a:extLst>
          </p:cNvPr>
          <p:cNvPicPr>
            <a:picLocks noChangeAspect="1"/>
          </p:cNvPicPr>
          <p:nvPr/>
        </p:nvPicPr>
        <p:blipFill>
          <a:blip r:embed="rId6"/>
          <a:stretch>
            <a:fillRect/>
          </a:stretch>
        </p:blipFill>
        <p:spPr>
          <a:xfrm>
            <a:off x="8269357" y="985962"/>
            <a:ext cx="3571461" cy="2323992"/>
          </a:xfrm>
          <a:prstGeom prst="rect">
            <a:avLst/>
          </a:prstGeom>
        </p:spPr>
      </p:pic>
      <p:sp>
        <p:nvSpPr>
          <p:cNvPr id="18" name="TextBox 17">
            <a:extLst>
              <a:ext uri="{FF2B5EF4-FFF2-40B4-BE49-F238E27FC236}">
                <a16:creationId xmlns:a16="http://schemas.microsoft.com/office/drawing/2014/main" id="{A2770763-78BC-499A-917E-FC3F498F1DB1}"/>
              </a:ext>
            </a:extLst>
          </p:cNvPr>
          <p:cNvSpPr txBox="1"/>
          <p:nvPr/>
        </p:nvSpPr>
        <p:spPr>
          <a:xfrm>
            <a:off x="8595673" y="7104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19" name="TextBox 18">
            <a:extLst>
              <a:ext uri="{FF2B5EF4-FFF2-40B4-BE49-F238E27FC236}">
                <a16:creationId xmlns:a16="http://schemas.microsoft.com/office/drawing/2014/main" id="{A6E24F1B-A44B-49AC-9DDE-F130D9CD3559}"/>
              </a:ext>
            </a:extLst>
          </p:cNvPr>
          <p:cNvSpPr txBox="1"/>
          <p:nvPr/>
        </p:nvSpPr>
        <p:spPr>
          <a:xfrm>
            <a:off x="8558802" y="33405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20" name="TextBox 19">
            <a:extLst>
              <a:ext uri="{FF2B5EF4-FFF2-40B4-BE49-F238E27FC236}">
                <a16:creationId xmlns:a16="http://schemas.microsoft.com/office/drawing/2014/main" id="{BA040B59-AB67-4237-B1E6-5941FB343016}"/>
              </a:ext>
            </a:extLst>
          </p:cNvPr>
          <p:cNvSpPr txBox="1"/>
          <p:nvPr/>
        </p:nvSpPr>
        <p:spPr>
          <a:xfrm>
            <a:off x="8459411" y="5995289"/>
            <a:ext cx="36708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ADAM </a:t>
            </a:r>
            <a:r>
              <a:rPr lang="en-US" sz="2000" b="1" dirty="0"/>
              <a:t>: Test Accuracy:  84.3 </a:t>
            </a:r>
            <a:r>
              <a:rPr lang="en-US" sz="2000" b="1" dirty="0">
                <a:ea typeface="+mn-lt"/>
                <a:cs typeface="+mn-lt"/>
              </a:rPr>
              <a:t>%</a:t>
            </a:r>
            <a:endParaRPr lang="en-US" sz="2000" b="1" dirty="0"/>
          </a:p>
        </p:txBody>
      </p:sp>
      <p:pic>
        <p:nvPicPr>
          <p:cNvPr id="9" name="Picture 9" descr="Chart&#10;&#10;Description automatically generated">
            <a:extLst>
              <a:ext uri="{FF2B5EF4-FFF2-40B4-BE49-F238E27FC236}">
                <a16:creationId xmlns:a16="http://schemas.microsoft.com/office/drawing/2014/main" id="{BB97D43D-28F1-4EF2-84EC-8F773AE44D2A}"/>
              </a:ext>
            </a:extLst>
          </p:cNvPr>
          <p:cNvPicPr>
            <a:picLocks noChangeAspect="1"/>
          </p:cNvPicPr>
          <p:nvPr/>
        </p:nvPicPr>
        <p:blipFill>
          <a:blip r:embed="rId7"/>
          <a:stretch>
            <a:fillRect/>
          </a:stretch>
        </p:blipFill>
        <p:spPr>
          <a:xfrm>
            <a:off x="8379791" y="3659398"/>
            <a:ext cx="3461026" cy="2233810"/>
          </a:xfrm>
          <a:prstGeom prst="rect">
            <a:avLst/>
          </a:prstGeom>
        </p:spPr>
      </p:pic>
    </p:spTree>
    <p:extLst>
      <p:ext uri="{BB962C8B-B14F-4D97-AF65-F5344CB8AC3E}">
        <p14:creationId xmlns:p14="http://schemas.microsoft.com/office/powerpoint/2010/main" val="328539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3E76-D62F-4F04-A891-91BC5F8CFEC1}"/>
              </a:ext>
            </a:extLst>
          </p:cNvPr>
          <p:cNvSpPr>
            <a:spLocks noGrp="1"/>
          </p:cNvSpPr>
          <p:nvPr>
            <p:ph type="title"/>
          </p:nvPr>
        </p:nvSpPr>
        <p:spPr>
          <a:xfrm>
            <a:off x="838200" y="122168"/>
            <a:ext cx="10515600" cy="696084"/>
          </a:xfrm>
        </p:spPr>
        <p:txBody>
          <a:bodyPr/>
          <a:lstStyle/>
          <a:p>
            <a:r>
              <a:rPr lang="en-US" b="1">
                <a:ea typeface="+mj-lt"/>
                <a:cs typeface="+mj-lt"/>
              </a:rPr>
              <a:t>Natural language inference with RNNs</a:t>
            </a:r>
            <a:endParaRPr lang="en-US" b="1">
              <a:cs typeface="Calibri Light"/>
            </a:endParaRPr>
          </a:p>
        </p:txBody>
      </p:sp>
      <p:sp>
        <p:nvSpPr>
          <p:cNvPr id="3" name="Content Placeholder 2">
            <a:extLst>
              <a:ext uri="{FF2B5EF4-FFF2-40B4-BE49-F238E27FC236}">
                <a16:creationId xmlns:a16="http://schemas.microsoft.com/office/drawing/2014/main" id="{D5D3D2E4-9436-410B-A269-AA967C804357}"/>
              </a:ext>
            </a:extLst>
          </p:cNvPr>
          <p:cNvSpPr>
            <a:spLocks noGrp="1"/>
          </p:cNvSpPr>
          <p:nvPr>
            <p:ph idx="1"/>
          </p:nvPr>
        </p:nvSpPr>
        <p:spPr>
          <a:xfrm>
            <a:off x="838200" y="875887"/>
            <a:ext cx="6462643" cy="5864293"/>
          </a:xfrm>
        </p:spPr>
        <p:txBody>
          <a:bodyPr vert="horz" lIns="91440" tIns="45720" rIns="91440" bIns="45720" rtlCol="0" anchor="t">
            <a:noAutofit/>
          </a:bodyPr>
          <a:lstStyle/>
          <a:p>
            <a:r>
              <a:rPr lang="en-US" sz="1600">
                <a:cs typeface="Calibri" panose="020F0502020204030204"/>
              </a:rPr>
              <a:t>    Dataset : SNLI</a:t>
            </a:r>
            <a:endParaRPr lang="en-US">
              <a:cs typeface="Calibri" panose="020F0502020204030204"/>
            </a:endParaRPr>
          </a:p>
          <a:p>
            <a:pPr marL="685800"/>
            <a:r>
              <a:rPr lang="en-US" sz="1400" dirty="0">
                <a:ea typeface="+mn-lt"/>
                <a:cs typeface="+mn-lt"/>
              </a:rPr>
              <a:t>Contains 570K pairs of sentences</a:t>
            </a:r>
            <a:endParaRPr lang="en-US" sz="1400" dirty="0">
              <a:cs typeface="Calibri" panose="020F0502020204030204"/>
            </a:endParaRPr>
          </a:p>
          <a:p>
            <a:pPr lvl="1"/>
            <a:r>
              <a:rPr lang="en-US" sz="1400" dirty="0">
                <a:cs typeface="Calibri" panose="020F0502020204030204"/>
              </a:rPr>
              <a:t>Splits: train set (</a:t>
            </a:r>
            <a:r>
              <a:rPr lang="en-US" sz="1400" dirty="0">
                <a:ea typeface="+mn-lt"/>
                <a:cs typeface="+mn-lt"/>
              </a:rPr>
              <a:t>549367</a:t>
            </a:r>
            <a:r>
              <a:rPr lang="en-US" sz="1400" dirty="0">
                <a:cs typeface="Calibri" panose="020F0502020204030204"/>
              </a:rPr>
              <a:t> pairs), </a:t>
            </a:r>
            <a:r>
              <a:rPr lang="en-US" sz="1400" err="1">
                <a:cs typeface="Calibri" panose="020F0502020204030204"/>
              </a:rPr>
              <a:t>val</a:t>
            </a:r>
            <a:r>
              <a:rPr lang="en-US" sz="1400" dirty="0">
                <a:cs typeface="Calibri" panose="020F0502020204030204"/>
              </a:rPr>
              <a:t> set (</a:t>
            </a:r>
            <a:r>
              <a:rPr lang="en-US" sz="1400" dirty="0">
                <a:ea typeface="+mn-lt"/>
                <a:cs typeface="+mn-lt"/>
              </a:rPr>
              <a:t>9842 pairs), test</a:t>
            </a:r>
            <a:r>
              <a:rPr lang="en-US" sz="1400" dirty="0">
                <a:cs typeface="Calibri" panose="020F0502020204030204"/>
              </a:rPr>
              <a:t> set (</a:t>
            </a:r>
            <a:r>
              <a:rPr lang="en-US" sz="1400" dirty="0">
                <a:ea typeface="+mn-lt"/>
                <a:cs typeface="+mn-lt"/>
              </a:rPr>
              <a:t>9824</a:t>
            </a:r>
            <a:r>
              <a:rPr lang="en-US" sz="1400" dirty="0">
                <a:cs typeface="Calibri" panose="020F0502020204030204"/>
              </a:rPr>
              <a:t> pairs)</a:t>
            </a:r>
          </a:p>
          <a:p>
            <a:pPr lvl="1"/>
            <a:r>
              <a:rPr lang="en-US" sz="1400">
                <a:cs typeface="Calibri" panose="020F0502020204030204"/>
              </a:rPr>
              <a:t>Picked random 10% of the train and </a:t>
            </a:r>
            <a:r>
              <a:rPr lang="en-US" sz="1400" err="1">
                <a:cs typeface="Calibri" panose="020F0502020204030204"/>
              </a:rPr>
              <a:t>val</a:t>
            </a:r>
            <a:r>
              <a:rPr lang="en-US" sz="1400" dirty="0">
                <a:cs typeface="Calibri" panose="020F0502020204030204"/>
              </a:rPr>
              <a:t> </a:t>
            </a:r>
            <a:r>
              <a:rPr lang="en-US" sz="1400">
                <a:cs typeface="Calibri" panose="020F0502020204030204"/>
              </a:rPr>
              <a:t>sets per epoch due to large training time</a:t>
            </a:r>
            <a:endParaRPr lang="en-US" sz="1400" dirty="0">
              <a:cs typeface="Calibri" panose="020F0502020204030204"/>
            </a:endParaRPr>
          </a:p>
          <a:p>
            <a:pPr lvl="1"/>
            <a:r>
              <a:rPr lang="en-US" sz="1400" dirty="0">
                <a:ea typeface="+mn-lt"/>
                <a:cs typeface="+mn-lt"/>
              </a:rPr>
              <a:t>3 classes : entailment, neutral &amp; contradiction</a:t>
            </a:r>
            <a:endParaRPr lang="en-US" sz="1400" dirty="0">
              <a:cs typeface="Calibri" panose="020F0502020204030204"/>
            </a:endParaRPr>
          </a:p>
          <a:p>
            <a:pPr lvl="1"/>
            <a:r>
              <a:rPr lang="en-US" sz="1400">
                <a:ea typeface="+mn-lt"/>
                <a:cs typeface="+mn-lt"/>
              </a:rPr>
              <a:t>Glove embeddings used : 840B.300d</a:t>
            </a:r>
            <a:endParaRPr lang="en-US" sz="1400" dirty="0">
              <a:cs typeface="Calibri" panose="020F0502020204030204"/>
            </a:endParaRPr>
          </a:p>
          <a:p>
            <a:r>
              <a:rPr lang="en-US" sz="1400" dirty="0">
                <a:cs typeface="Calibri" panose="020F0502020204030204"/>
              </a:rPr>
              <a:t>  </a:t>
            </a:r>
            <a:r>
              <a:rPr lang="en-US" sz="1600">
                <a:cs typeface="Calibri" panose="020F0502020204030204"/>
              </a:rPr>
              <a:t> Bidirectional-LSTM : </a:t>
            </a:r>
          </a:p>
          <a:p>
            <a:pPr lvl="1"/>
            <a:r>
              <a:rPr lang="en-US" sz="1400" dirty="0">
                <a:cs typeface="Calibri" panose="020F0502020204030204"/>
              </a:rPr>
              <a:t>47M parameters, input dim (2048), encoder layers (1)</a:t>
            </a:r>
          </a:p>
          <a:p>
            <a:pPr lvl="1"/>
            <a:r>
              <a:rPr lang="en-US" sz="1400">
                <a:ea typeface="+mn-lt"/>
                <a:cs typeface="+mn-lt"/>
              </a:rPr>
              <a:t>Hyperparameters : batch-size (64), epochs (40), momentum and regularization are deactivated</a:t>
            </a:r>
            <a:endParaRPr lang="en-US" sz="1400" dirty="0">
              <a:ea typeface="+mn-lt"/>
              <a:cs typeface="+mn-lt"/>
            </a:endParaRPr>
          </a:p>
          <a:p>
            <a:r>
              <a:rPr lang="en-US" sz="1400" dirty="0">
                <a:cs typeface="Calibri" panose="020F0502020204030204"/>
              </a:rPr>
              <a:t>  </a:t>
            </a:r>
            <a:r>
              <a:rPr lang="en-US" sz="1600" dirty="0">
                <a:cs typeface="Calibri" panose="020F0502020204030204"/>
              </a:rPr>
              <a:t> DFW : </a:t>
            </a:r>
          </a:p>
          <a:p>
            <a:pPr lvl="1"/>
            <a:r>
              <a:rPr lang="en-US" sz="1400">
                <a:cs typeface="Calibri" panose="020F0502020204030204"/>
              </a:rPr>
              <a:t>Loss : SVM (not smoothed), Lr (0.1)</a:t>
            </a:r>
            <a:endParaRPr lang="en-US" sz="1400" dirty="0">
              <a:cs typeface="Calibri" panose="020F0502020204030204"/>
            </a:endParaRPr>
          </a:p>
          <a:p>
            <a:r>
              <a:rPr lang="en-US" sz="1400" dirty="0">
                <a:cs typeface="Calibri" panose="020F0502020204030204"/>
              </a:rPr>
              <a:t>  </a:t>
            </a:r>
            <a:r>
              <a:rPr lang="en-US" sz="1600" dirty="0">
                <a:cs typeface="Calibri" panose="020F0502020204030204"/>
              </a:rPr>
              <a:t> SGD :</a:t>
            </a:r>
            <a:r>
              <a:rPr lang="en-US" sz="1400" dirty="0">
                <a:cs typeface="Calibri" panose="020F0502020204030204"/>
              </a:rPr>
              <a:t> </a:t>
            </a:r>
          </a:p>
          <a:p>
            <a:pPr lvl="1"/>
            <a:r>
              <a:rPr lang="en-US" sz="1400" dirty="0">
                <a:cs typeface="Calibri" panose="020F0502020204030204"/>
              </a:rPr>
              <a:t>Loss : SVM</a:t>
            </a:r>
          </a:p>
          <a:p>
            <a:pPr lvl="1"/>
            <a:r>
              <a:rPr lang="en-US" sz="1400" dirty="0">
                <a:ea typeface="+mn-lt"/>
                <a:cs typeface="+mn-lt"/>
              </a:rPr>
              <a:t>Learning rate decay : </a:t>
            </a:r>
          </a:p>
          <a:p>
            <a:pPr lvl="2"/>
            <a:r>
              <a:rPr lang="en-US" sz="1400" dirty="0">
                <a:ea typeface="+mn-lt"/>
                <a:cs typeface="+mn-lt"/>
              </a:rPr>
              <a:t>LR decayed by a power of 10 per epoch</a:t>
            </a:r>
          </a:p>
          <a:p>
            <a:pPr lvl="2"/>
            <a:r>
              <a:rPr lang="en-US" sz="1400" dirty="0">
                <a:ea typeface="+mn-lt"/>
                <a:cs typeface="+mn-lt"/>
              </a:rPr>
              <a:t>If the validation accuracy does not improve, the learning rate is divided by a factor of 5</a:t>
            </a:r>
            <a:endParaRPr lang="en-US" sz="1400" dirty="0">
              <a:cs typeface="Calibri" panose="020F0502020204030204"/>
            </a:endParaRPr>
          </a:p>
          <a:p>
            <a:r>
              <a:rPr lang="en-US" sz="1400" dirty="0">
                <a:cs typeface="Calibri" panose="020F0502020204030204"/>
              </a:rPr>
              <a:t>   </a:t>
            </a:r>
            <a:r>
              <a:rPr lang="en-US" sz="1600">
                <a:cs typeface="Calibri" panose="020F0502020204030204"/>
              </a:rPr>
              <a:t>ADAM :</a:t>
            </a:r>
            <a:endParaRPr lang="en-US" sz="1600" dirty="0">
              <a:cs typeface="Calibri" panose="020F0502020204030204"/>
            </a:endParaRPr>
          </a:p>
          <a:p>
            <a:pPr lvl="1"/>
            <a:r>
              <a:rPr lang="en-US" sz="1400">
                <a:cs typeface="Calibri" panose="020F0502020204030204"/>
              </a:rPr>
              <a:t>Loss : SVM (not smoothed), Lr (1e-4)</a:t>
            </a:r>
            <a:endParaRPr lang="en-US" sz="1400" dirty="0">
              <a:cs typeface="Calibri" panose="020F0502020204030204"/>
            </a:endParaRPr>
          </a:p>
          <a:p>
            <a:pPr lvl="1"/>
            <a:endParaRPr lang="en-US" sz="1400" dirty="0">
              <a:cs typeface="Calibri" panose="020F0502020204030204"/>
            </a:endParaRPr>
          </a:p>
          <a:p>
            <a:pPr marL="457200" lvl="1" indent="0">
              <a:buNone/>
            </a:pPr>
            <a:endParaRPr lang="en-US" sz="1400" dirty="0">
              <a:cs typeface="Calibri" panose="020F0502020204030204"/>
            </a:endParaRPr>
          </a:p>
        </p:txBody>
      </p:sp>
      <p:pic>
        <p:nvPicPr>
          <p:cNvPr id="7" name="Picture 7" descr="Diagram&#10;&#10;Description automatically generated">
            <a:extLst>
              <a:ext uri="{FF2B5EF4-FFF2-40B4-BE49-F238E27FC236}">
                <a16:creationId xmlns:a16="http://schemas.microsoft.com/office/drawing/2014/main" id="{E64B2270-154D-4B81-AB18-C4FF55E26B8E}"/>
              </a:ext>
            </a:extLst>
          </p:cNvPr>
          <p:cNvPicPr>
            <a:picLocks noChangeAspect="1"/>
          </p:cNvPicPr>
          <p:nvPr/>
        </p:nvPicPr>
        <p:blipFill>
          <a:blip r:embed="rId2"/>
          <a:stretch>
            <a:fillRect/>
          </a:stretch>
        </p:blipFill>
        <p:spPr>
          <a:xfrm>
            <a:off x="7240175" y="1799626"/>
            <a:ext cx="4574458" cy="2851030"/>
          </a:xfrm>
          <a:prstGeom prst="rect">
            <a:avLst/>
          </a:prstGeom>
        </p:spPr>
      </p:pic>
      <p:sp>
        <p:nvSpPr>
          <p:cNvPr id="8" name="TextBox 7">
            <a:extLst>
              <a:ext uri="{FF2B5EF4-FFF2-40B4-BE49-F238E27FC236}">
                <a16:creationId xmlns:a16="http://schemas.microsoft.com/office/drawing/2014/main" id="{1A98B6B1-4F93-42DF-B1A8-81915F0A33F0}"/>
              </a:ext>
            </a:extLst>
          </p:cNvPr>
          <p:cNvSpPr txBox="1"/>
          <p:nvPr/>
        </p:nvSpPr>
        <p:spPr>
          <a:xfrm>
            <a:off x="8657303" y="4724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Bidirectional LSTM</a:t>
            </a:r>
          </a:p>
        </p:txBody>
      </p:sp>
    </p:spTree>
    <p:extLst>
      <p:ext uri="{BB962C8B-B14F-4D97-AF65-F5344CB8AC3E}">
        <p14:creationId xmlns:p14="http://schemas.microsoft.com/office/powerpoint/2010/main" val="140853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005B-65B7-451C-A38F-6D6BD4B9EB10}"/>
              </a:ext>
            </a:extLst>
          </p:cNvPr>
          <p:cNvSpPr>
            <a:spLocks noGrp="1"/>
          </p:cNvSpPr>
          <p:nvPr>
            <p:ph type="title"/>
          </p:nvPr>
        </p:nvSpPr>
        <p:spPr>
          <a:xfrm>
            <a:off x="771939" y="111125"/>
            <a:ext cx="10515600" cy="640868"/>
          </a:xfrm>
        </p:spPr>
        <p:txBody>
          <a:bodyPr>
            <a:normAutofit fontScale="90000"/>
          </a:bodyPr>
          <a:lstStyle/>
          <a:p>
            <a:r>
              <a:rPr lang="en-US" b="1" dirty="0">
                <a:cs typeface="Calibri Light"/>
              </a:rPr>
              <a:t>Results : </a:t>
            </a:r>
            <a:r>
              <a:rPr lang="en-US" b="1" dirty="0" err="1">
                <a:cs typeface="Calibri Light"/>
              </a:rPr>
              <a:t>BiLSTM</a:t>
            </a:r>
            <a:r>
              <a:rPr lang="en-US" b="1" dirty="0">
                <a:cs typeface="Calibri Light"/>
              </a:rPr>
              <a:t> </a:t>
            </a:r>
            <a:r>
              <a:rPr lang="en-US" b="1" dirty="0">
                <a:ea typeface="+mj-lt"/>
                <a:cs typeface="+mj-lt"/>
              </a:rPr>
              <a:t>trained </a:t>
            </a:r>
            <a:r>
              <a:rPr lang="en-US" b="1" dirty="0">
                <a:cs typeface="Calibri Light"/>
              </a:rPr>
              <a:t>on SNLI</a:t>
            </a:r>
          </a:p>
        </p:txBody>
      </p:sp>
      <p:pic>
        <p:nvPicPr>
          <p:cNvPr id="4" name="Picture 4" descr="Chart&#10;&#10;Description automatically generated">
            <a:extLst>
              <a:ext uri="{FF2B5EF4-FFF2-40B4-BE49-F238E27FC236}">
                <a16:creationId xmlns:a16="http://schemas.microsoft.com/office/drawing/2014/main" id="{46CA901F-D8EA-4EED-B381-22A064B44245}"/>
              </a:ext>
            </a:extLst>
          </p:cNvPr>
          <p:cNvPicPr>
            <a:picLocks noChangeAspect="1"/>
          </p:cNvPicPr>
          <p:nvPr/>
        </p:nvPicPr>
        <p:blipFill>
          <a:blip r:embed="rId2"/>
          <a:stretch>
            <a:fillRect/>
          </a:stretch>
        </p:blipFill>
        <p:spPr>
          <a:xfrm>
            <a:off x="168965" y="1171749"/>
            <a:ext cx="3529192" cy="2147814"/>
          </a:xfrm>
          <a:prstGeom prst="rect">
            <a:avLst/>
          </a:prstGeom>
        </p:spPr>
      </p:pic>
      <p:pic>
        <p:nvPicPr>
          <p:cNvPr id="5" name="Picture 5" descr="Chart, line chart&#10;&#10;Description automatically generated">
            <a:extLst>
              <a:ext uri="{FF2B5EF4-FFF2-40B4-BE49-F238E27FC236}">
                <a16:creationId xmlns:a16="http://schemas.microsoft.com/office/drawing/2014/main" id="{54C479D5-D677-4CEE-9B12-3A7C68CE14BF}"/>
              </a:ext>
            </a:extLst>
          </p:cNvPr>
          <p:cNvPicPr>
            <a:picLocks noChangeAspect="1"/>
          </p:cNvPicPr>
          <p:nvPr/>
        </p:nvPicPr>
        <p:blipFill>
          <a:blip r:embed="rId3"/>
          <a:stretch>
            <a:fillRect/>
          </a:stretch>
        </p:blipFill>
        <p:spPr>
          <a:xfrm>
            <a:off x="164975" y="3704338"/>
            <a:ext cx="3578943" cy="2331965"/>
          </a:xfrm>
          <a:prstGeom prst="rect">
            <a:avLst/>
          </a:prstGeom>
        </p:spPr>
      </p:pic>
      <p:sp>
        <p:nvSpPr>
          <p:cNvPr id="6" name="TextBox 5">
            <a:extLst>
              <a:ext uri="{FF2B5EF4-FFF2-40B4-BE49-F238E27FC236}">
                <a16:creationId xmlns:a16="http://schemas.microsoft.com/office/drawing/2014/main" id="{BFD1DAB1-4F25-4363-BA23-1337783F53C9}"/>
              </a:ext>
            </a:extLst>
          </p:cNvPr>
          <p:cNvSpPr txBox="1"/>
          <p:nvPr/>
        </p:nvSpPr>
        <p:spPr>
          <a:xfrm>
            <a:off x="502942" y="8529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7" name="TextBox 6">
            <a:extLst>
              <a:ext uri="{FF2B5EF4-FFF2-40B4-BE49-F238E27FC236}">
                <a16:creationId xmlns:a16="http://schemas.microsoft.com/office/drawing/2014/main" id="{27932085-E142-478D-988E-EB902A1CAAC7}"/>
              </a:ext>
            </a:extLst>
          </p:cNvPr>
          <p:cNvSpPr txBox="1"/>
          <p:nvPr/>
        </p:nvSpPr>
        <p:spPr>
          <a:xfrm>
            <a:off x="590220" y="33847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8" name="TextBox 7">
            <a:extLst>
              <a:ext uri="{FF2B5EF4-FFF2-40B4-BE49-F238E27FC236}">
                <a16:creationId xmlns:a16="http://schemas.microsoft.com/office/drawing/2014/main" id="{7D7B8D2F-25C1-44DA-AC3D-A85ACA29B0F9}"/>
              </a:ext>
            </a:extLst>
          </p:cNvPr>
          <p:cNvSpPr txBox="1"/>
          <p:nvPr/>
        </p:nvSpPr>
        <p:spPr>
          <a:xfrm>
            <a:off x="501516" y="6050507"/>
            <a:ext cx="34058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DFW</a:t>
            </a:r>
            <a:r>
              <a:rPr lang="en-US" sz="2000" b="1" dirty="0"/>
              <a:t> : Test Accuracy:  </a:t>
            </a:r>
            <a:r>
              <a:rPr lang="en-US" sz="2000" b="1" dirty="0">
                <a:ea typeface="+mn-lt"/>
                <a:cs typeface="+mn-lt"/>
              </a:rPr>
              <a:t>58.2 %</a:t>
            </a:r>
            <a:endParaRPr lang="en-US" sz="2000" b="1" dirty="0"/>
          </a:p>
        </p:txBody>
      </p:sp>
      <p:cxnSp>
        <p:nvCxnSpPr>
          <p:cNvPr id="68" name="Straight Arrow Connector 67">
            <a:extLst>
              <a:ext uri="{FF2B5EF4-FFF2-40B4-BE49-F238E27FC236}">
                <a16:creationId xmlns:a16="http://schemas.microsoft.com/office/drawing/2014/main" id="{E34964EF-0AFA-4CCE-8839-37B256F3DAE2}"/>
              </a:ext>
            </a:extLst>
          </p:cNvPr>
          <p:cNvCxnSpPr/>
          <p:nvPr/>
        </p:nvCxnSpPr>
        <p:spPr>
          <a:xfrm>
            <a:off x="4116846" y="820547"/>
            <a:ext cx="73742" cy="5623267"/>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69" name="Picture 69" descr="Chart, line chart&#10;&#10;Description automatically generated">
            <a:extLst>
              <a:ext uri="{FF2B5EF4-FFF2-40B4-BE49-F238E27FC236}">
                <a16:creationId xmlns:a16="http://schemas.microsoft.com/office/drawing/2014/main" id="{1E94853C-9FEE-482E-91D1-851B8BF393E9}"/>
              </a:ext>
            </a:extLst>
          </p:cNvPr>
          <p:cNvPicPr>
            <a:picLocks noChangeAspect="1"/>
          </p:cNvPicPr>
          <p:nvPr/>
        </p:nvPicPr>
        <p:blipFill>
          <a:blip r:embed="rId4"/>
          <a:stretch>
            <a:fillRect/>
          </a:stretch>
        </p:blipFill>
        <p:spPr>
          <a:xfrm>
            <a:off x="4458822" y="1079859"/>
            <a:ext cx="3357716" cy="2240215"/>
          </a:xfrm>
          <a:prstGeom prst="rect">
            <a:avLst/>
          </a:prstGeom>
        </p:spPr>
      </p:pic>
      <p:pic>
        <p:nvPicPr>
          <p:cNvPr id="70" name="Picture 70" descr="Chart, line chart&#10;&#10;Description automatically generated">
            <a:extLst>
              <a:ext uri="{FF2B5EF4-FFF2-40B4-BE49-F238E27FC236}">
                <a16:creationId xmlns:a16="http://schemas.microsoft.com/office/drawing/2014/main" id="{F646E502-AC60-4FE5-997B-2251F9AECEC4}"/>
              </a:ext>
            </a:extLst>
          </p:cNvPr>
          <p:cNvPicPr>
            <a:picLocks noChangeAspect="1"/>
          </p:cNvPicPr>
          <p:nvPr/>
        </p:nvPicPr>
        <p:blipFill>
          <a:blip r:embed="rId5"/>
          <a:stretch>
            <a:fillRect/>
          </a:stretch>
        </p:blipFill>
        <p:spPr>
          <a:xfrm>
            <a:off x="4409660" y="3708647"/>
            <a:ext cx="3480620" cy="2206028"/>
          </a:xfrm>
          <a:prstGeom prst="rect">
            <a:avLst/>
          </a:prstGeom>
        </p:spPr>
      </p:pic>
      <p:sp>
        <p:nvSpPr>
          <p:cNvPr id="71" name="TextBox 70">
            <a:extLst>
              <a:ext uri="{FF2B5EF4-FFF2-40B4-BE49-F238E27FC236}">
                <a16:creationId xmlns:a16="http://schemas.microsoft.com/office/drawing/2014/main" id="{F2954A60-1376-48C5-8152-2B6CDB2D87F8}"/>
              </a:ext>
            </a:extLst>
          </p:cNvPr>
          <p:cNvSpPr txBox="1"/>
          <p:nvPr/>
        </p:nvSpPr>
        <p:spPr>
          <a:xfrm>
            <a:off x="4741498" y="754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72" name="TextBox 71">
            <a:extLst>
              <a:ext uri="{FF2B5EF4-FFF2-40B4-BE49-F238E27FC236}">
                <a16:creationId xmlns:a16="http://schemas.microsoft.com/office/drawing/2014/main" id="{0C91BCF0-5419-475A-99F9-37AC7D0D1FC3}"/>
              </a:ext>
            </a:extLst>
          </p:cNvPr>
          <p:cNvSpPr txBox="1"/>
          <p:nvPr/>
        </p:nvSpPr>
        <p:spPr>
          <a:xfrm>
            <a:off x="4704627" y="3384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73" name="TextBox 72">
            <a:extLst>
              <a:ext uri="{FF2B5EF4-FFF2-40B4-BE49-F238E27FC236}">
                <a16:creationId xmlns:a16="http://schemas.microsoft.com/office/drawing/2014/main" id="{F26D07B1-C2A5-40AF-BE86-1DD0D7888F98}"/>
              </a:ext>
            </a:extLst>
          </p:cNvPr>
          <p:cNvSpPr txBox="1"/>
          <p:nvPr/>
        </p:nvSpPr>
        <p:spPr>
          <a:xfrm>
            <a:off x="4682541" y="5995289"/>
            <a:ext cx="33174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SGD </a:t>
            </a:r>
            <a:r>
              <a:rPr lang="en-US" sz="2000" b="1" dirty="0"/>
              <a:t>: Test Accuracy:  61.1</a:t>
            </a:r>
            <a:r>
              <a:rPr lang="en-US" sz="2000" b="1" dirty="0">
                <a:ea typeface="+mn-lt"/>
                <a:cs typeface="+mn-lt"/>
              </a:rPr>
              <a:t> %</a:t>
            </a:r>
            <a:endParaRPr lang="en-US" sz="2000" b="1" dirty="0"/>
          </a:p>
        </p:txBody>
      </p:sp>
      <p:cxnSp>
        <p:nvCxnSpPr>
          <p:cNvPr id="14" name="Straight Arrow Connector 13">
            <a:extLst>
              <a:ext uri="{FF2B5EF4-FFF2-40B4-BE49-F238E27FC236}">
                <a16:creationId xmlns:a16="http://schemas.microsoft.com/office/drawing/2014/main" id="{EC3CCB3B-5C4D-4F0A-8B95-1C8B9896DBB0}"/>
              </a:ext>
            </a:extLst>
          </p:cNvPr>
          <p:cNvCxnSpPr>
            <a:cxnSpLocks/>
          </p:cNvCxnSpPr>
          <p:nvPr/>
        </p:nvCxnSpPr>
        <p:spPr>
          <a:xfrm>
            <a:off x="8236063" y="765330"/>
            <a:ext cx="73742" cy="562326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B5EC15-FE11-46EC-BADA-E7BCF16B3F4A}"/>
              </a:ext>
            </a:extLst>
          </p:cNvPr>
          <p:cNvSpPr txBox="1"/>
          <p:nvPr/>
        </p:nvSpPr>
        <p:spPr>
          <a:xfrm>
            <a:off x="8816542" y="7767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vs Val loss</a:t>
            </a:r>
          </a:p>
        </p:txBody>
      </p:sp>
      <p:sp>
        <p:nvSpPr>
          <p:cNvPr id="18" name="TextBox 17">
            <a:extLst>
              <a:ext uri="{FF2B5EF4-FFF2-40B4-BE49-F238E27FC236}">
                <a16:creationId xmlns:a16="http://schemas.microsoft.com/office/drawing/2014/main" id="{A04F8AFB-D28E-4710-9874-F19C0706C7E4}"/>
              </a:ext>
            </a:extLst>
          </p:cNvPr>
          <p:cNvSpPr txBox="1"/>
          <p:nvPr/>
        </p:nvSpPr>
        <p:spPr>
          <a:xfrm>
            <a:off x="8779671" y="34068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Validation accuracy</a:t>
            </a:r>
          </a:p>
        </p:txBody>
      </p:sp>
      <p:sp>
        <p:nvSpPr>
          <p:cNvPr id="19" name="TextBox 18">
            <a:extLst>
              <a:ext uri="{FF2B5EF4-FFF2-40B4-BE49-F238E27FC236}">
                <a16:creationId xmlns:a16="http://schemas.microsoft.com/office/drawing/2014/main" id="{4FDEFB6A-2AE5-4B03-8521-B57D32A31096}"/>
              </a:ext>
            </a:extLst>
          </p:cNvPr>
          <p:cNvSpPr txBox="1"/>
          <p:nvPr/>
        </p:nvSpPr>
        <p:spPr>
          <a:xfrm>
            <a:off x="8481499" y="6050507"/>
            <a:ext cx="36818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ADAM </a:t>
            </a:r>
            <a:r>
              <a:rPr lang="en-US" sz="2000" b="1" dirty="0"/>
              <a:t>: Test Accuracy:  66.7</a:t>
            </a:r>
            <a:r>
              <a:rPr lang="en-US" sz="2000" b="1" dirty="0">
                <a:ea typeface="+mn-lt"/>
                <a:cs typeface="+mn-lt"/>
              </a:rPr>
              <a:t> %</a:t>
            </a:r>
            <a:endParaRPr lang="en-US" sz="2000" b="1" dirty="0"/>
          </a:p>
        </p:txBody>
      </p:sp>
      <p:pic>
        <p:nvPicPr>
          <p:cNvPr id="3" name="Picture 10" descr="Chart&#10;&#10;Description automatically generated">
            <a:extLst>
              <a:ext uri="{FF2B5EF4-FFF2-40B4-BE49-F238E27FC236}">
                <a16:creationId xmlns:a16="http://schemas.microsoft.com/office/drawing/2014/main" id="{B7704FE8-AAD2-459A-ACC2-625E6F3BFD25}"/>
              </a:ext>
            </a:extLst>
          </p:cNvPr>
          <p:cNvPicPr>
            <a:picLocks noChangeAspect="1"/>
          </p:cNvPicPr>
          <p:nvPr/>
        </p:nvPicPr>
        <p:blipFill>
          <a:blip r:embed="rId6"/>
          <a:stretch>
            <a:fillRect/>
          </a:stretch>
        </p:blipFill>
        <p:spPr>
          <a:xfrm>
            <a:off x="8534400" y="1076651"/>
            <a:ext cx="3339547" cy="2230958"/>
          </a:xfrm>
          <a:prstGeom prst="rect">
            <a:avLst/>
          </a:prstGeom>
        </p:spPr>
      </p:pic>
      <p:pic>
        <p:nvPicPr>
          <p:cNvPr id="11" name="Picture 11" descr="Chart, line chart&#10;&#10;Description automatically generated">
            <a:extLst>
              <a:ext uri="{FF2B5EF4-FFF2-40B4-BE49-F238E27FC236}">
                <a16:creationId xmlns:a16="http://schemas.microsoft.com/office/drawing/2014/main" id="{FC37709F-E6CB-43A8-BFF6-FC4B0005531F}"/>
              </a:ext>
            </a:extLst>
          </p:cNvPr>
          <p:cNvPicPr>
            <a:picLocks noChangeAspect="1"/>
          </p:cNvPicPr>
          <p:nvPr/>
        </p:nvPicPr>
        <p:blipFill>
          <a:blip r:embed="rId7"/>
          <a:stretch>
            <a:fillRect/>
          </a:stretch>
        </p:blipFill>
        <p:spPr>
          <a:xfrm>
            <a:off x="8523357" y="3718498"/>
            <a:ext cx="3339547" cy="2292309"/>
          </a:xfrm>
          <a:prstGeom prst="rect">
            <a:avLst/>
          </a:prstGeom>
        </p:spPr>
      </p:pic>
    </p:spTree>
    <p:extLst>
      <p:ext uri="{BB962C8B-B14F-4D97-AF65-F5344CB8AC3E}">
        <p14:creationId xmlns:p14="http://schemas.microsoft.com/office/powerpoint/2010/main" val="1377400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998EE-EEF5-48BC-94CB-EA15E98CC9D4}"/>
              </a:ext>
            </a:extLst>
          </p:cNvPr>
          <p:cNvSpPr>
            <a:spLocks noGrp="1"/>
          </p:cNvSpPr>
          <p:nvPr>
            <p:ph type="title"/>
          </p:nvPr>
        </p:nvSpPr>
        <p:spPr>
          <a:xfrm>
            <a:off x="466722" y="1930596"/>
            <a:ext cx="3201366" cy="2355111"/>
          </a:xfrm>
        </p:spPr>
        <p:txBody>
          <a:bodyPr anchor="b">
            <a:normAutofit/>
          </a:bodyPr>
          <a:lstStyle/>
          <a:p>
            <a:pPr algn="r"/>
            <a:r>
              <a:rPr lang="en-US" sz="4000" b="1">
                <a:solidFill>
                  <a:srgbClr val="FFFFFF"/>
                </a:solidFill>
                <a:ea typeface="+mj-lt"/>
                <a:cs typeface="+mj-lt"/>
              </a:rPr>
              <a:t>THE IMPORTANCE OF THE STEP-SIZE</a:t>
            </a:r>
            <a:r>
              <a:rPr lang="en-US" sz="4000">
                <a:solidFill>
                  <a:srgbClr val="FFFFFF"/>
                </a:solidFill>
                <a:ea typeface="+mj-lt"/>
                <a:cs typeface="+mj-lt"/>
              </a:rPr>
              <a:t> </a:t>
            </a:r>
            <a:endParaRPr lang="en-US" sz="4000">
              <a:solidFill>
                <a:srgbClr val="FFFFFF"/>
              </a:solidFill>
            </a:endParaRPr>
          </a:p>
        </p:txBody>
      </p:sp>
      <p:sp>
        <p:nvSpPr>
          <p:cNvPr id="3" name="Content Placeholder 2">
            <a:extLst>
              <a:ext uri="{FF2B5EF4-FFF2-40B4-BE49-F238E27FC236}">
                <a16:creationId xmlns:a16="http://schemas.microsoft.com/office/drawing/2014/main" id="{A2E6A91E-802B-44D5-A978-D7BA98C3F1C6}"/>
              </a:ext>
            </a:extLst>
          </p:cNvPr>
          <p:cNvSpPr>
            <a:spLocks noGrp="1"/>
          </p:cNvSpPr>
          <p:nvPr>
            <p:ph idx="1"/>
          </p:nvPr>
        </p:nvSpPr>
        <p:spPr>
          <a:xfrm>
            <a:off x="4389846" y="649480"/>
            <a:ext cx="6975760" cy="5546047"/>
          </a:xfrm>
        </p:spPr>
        <p:txBody>
          <a:bodyPr vert="horz" lIns="91440" tIns="45720" rIns="91440" bIns="45720" rtlCol="0" anchor="ctr">
            <a:normAutofit/>
          </a:bodyPr>
          <a:lstStyle/>
          <a:p>
            <a:pPr>
              <a:buNone/>
            </a:pPr>
            <a:r>
              <a:rPr lang="en-US" sz="2000" b="1" u="sng">
                <a:ea typeface="+mn-lt"/>
                <a:cs typeface="+mn-lt"/>
              </a:rPr>
              <a:t>IMPACT ON GENERALIZATION </a:t>
            </a:r>
            <a:r>
              <a:rPr lang="en-US" sz="2000">
                <a:ea typeface="+mn-lt"/>
                <a:cs typeface="+mn-lt"/>
              </a:rPr>
              <a:t>:</a:t>
            </a:r>
            <a:endParaRPr lang="en-US" sz="2000"/>
          </a:p>
          <a:p>
            <a:pPr>
              <a:buNone/>
            </a:pPr>
            <a:endParaRPr lang="en-US" sz="2000">
              <a:ea typeface="+mn-lt"/>
              <a:cs typeface="+mn-lt"/>
            </a:endParaRPr>
          </a:p>
          <a:p>
            <a:pPr>
              <a:buNone/>
            </a:pPr>
            <a:r>
              <a:rPr lang="en-US" sz="2000">
                <a:ea typeface="+mn-lt"/>
                <a:cs typeface="+mn-lt"/>
              </a:rPr>
              <a:t>• Take the protocol to train the DN network on CIFAR-10 with SGD, and simply change the initial learning rate to be ten times smaller, and the budget of epochs to be ten times larger. As a result, the final training objective significantly decreases from 0.33 to 0.069.</a:t>
            </a:r>
            <a:endParaRPr lang="en-US" sz="2000"/>
          </a:p>
          <a:p>
            <a:pPr>
              <a:buNone/>
            </a:pPr>
            <a:r>
              <a:rPr lang="en-US" sz="2000">
                <a:ea typeface="+mn-lt"/>
                <a:cs typeface="+mn-lt"/>
              </a:rPr>
              <a:t>• Yet at the same time, the best validation accuracy decreases from 70.94% to 68.7%.</a:t>
            </a:r>
            <a:endParaRPr lang="en-US" sz="2000"/>
          </a:p>
          <a:p>
            <a:pPr>
              <a:buNone/>
            </a:pPr>
            <a:r>
              <a:rPr lang="en-US" sz="2000">
                <a:ea typeface="+mn-lt"/>
                <a:cs typeface="+mn-lt"/>
              </a:rPr>
              <a:t>• We have observed DFW to accurately optimize the learning objective. </a:t>
            </a:r>
            <a:endParaRPr lang="en-US" sz="2000"/>
          </a:p>
          <a:p>
            <a:pPr>
              <a:buNone/>
            </a:pPr>
            <a:r>
              <a:rPr lang="en-US" sz="2000">
                <a:ea typeface="+mn-lt"/>
                <a:cs typeface="+mn-lt"/>
              </a:rPr>
              <a:t>• The good generalization performance of SGD may be due to its schedule with a large number of steps at a high learning rate. </a:t>
            </a:r>
            <a:endParaRPr lang="en-US" sz="2000"/>
          </a:p>
          <a:p>
            <a:pPr marL="0" indent="0">
              <a:buNone/>
            </a:pPr>
            <a:endParaRPr lang="en-US" sz="2000">
              <a:cs typeface="Calibri" panose="020F0502020204030204"/>
            </a:endParaRPr>
          </a:p>
        </p:txBody>
      </p:sp>
    </p:spTree>
    <p:extLst>
      <p:ext uri="{BB962C8B-B14F-4D97-AF65-F5344CB8AC3E}">
        <p14:creationId xmlns:p14="http://schemas.microsoft.com/office/powerpoint/2010/main" val="292136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1B09CC-DA77-4077-BC4F-CD59356C4992}"/>
              </a:ext>
            </a:extLst>
          </p:cNvPr>
          <p:cNvSpPr>
            <a:spLocks noGrp="1"/>
          </p:cNvSpPr>
          <p:nvPr>
            <p:ph idx="1"/>
          </p:nvPr>
        </p:nvSpPr>
        <p:spPr>
          <a:xfrm>
            <a:off x="571042" y="932974"/>
            <a:ext cx="5774154" cy="4691844"/>
          </a:xfrm>
        </p:spPr>
        <p:txBody>
          <a:bodyPr vert="horz" lIns="91440" tIns="45720" rIns="91440" bIns="45720" rtlCol="0" anchor="t">
            <a:normAutofit/>
          </a:bodyPr>
          <a:lstStyle/>
          <a:p>
            <a:pPr>
              <a:buNone/>
            </a:pPr>
            <a:r>
              <a:rPr lang="en-US" sz="2000" b="1" u="sng">
                <a:ea typeface="+mn-lt"/>
                <a:cs typeface="+mn-lt"/>
              </a:rPr>
              <a:t>SENSITIVITY ANALYSIS </a:t>
            </a:r>
            <a:r>
              <a:rPr lang="en-US" sz="2000" b="1">
                <a:ea typeface="+mn-lt"/>
                <a:cs typeface="+mn-lt"/>
              </a:rPr>
              <a:t>:</a:t>
            </a:r>
            <a:endParaRPr lang="en-US" sz="2000" b="1"/>
          </a:p>
          <a:p>
            <a:pPr>
              <a:buNone/>
            </a:pPr>
            <a:endParaRPr lang="en-US" sz="2000" b="1">
              <a:ea typeface="+mn-lt"/>
              <a:cs typeface="+mn-lt"/>
            </a:endParaRPr>
          </a:p>
          <a:p>
            <a:r>
              <a:rPr lang="en-US" sz="2000">
                <a:ea typeface="+mn-lt"/>
                <a:cs typeface="+mn-lt"/>
              </a:rPr>
              <a:t>We analyze the impact of the initial learning rate η on both the training accuracy (quality of optimization) and the validation accuracy (quality of generalization).</a:t>
            </a:r>
            <a:endParaRPr lang="en-US" sz="2000">
              <a:cs typeface="Calibri" panose="020F0502020204030204"/>
            </a:endParaRPr>
          </a:p>
          <a:p>
            <a:r>
              <a:rPr lang="en-US" sz="2000">
                <a:ea typeface="+mn-lt"/>
                <a:cs typeface="+mn-lt"/>
              </a:rPr>
              <a:t>Compare results of the DFW and SGD algorithms on the CIFAR data sets when varying the value of η as a power of 10. </a:t>
            </a:r>
          </a:p>
          <a:p>
            <a:r>
              <a:rPr lang="en-US" sz="2000">
                <a:ea typeface="+mn-lt"/>
                <a:cs typeface="+mn-lt"/>
              </a:rPr>
              <a:t>The results on the validation set are summarized in figure.</a:t>
            </a:r>
            <a:endParaRPr lang="en-US" sz="2000">
              <a:cs typeface="Calibri" panose="020F0502020204030204"/>
            </a:endParaRPr>
          </a:p>
        </p:txBody>
      </p:sp>
      <p:sp>
        <p:nvSpPr>
          <p:cNvPr id="7"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Chart, bar chart&#10;&#10;Description automatically generated">
            <a:extLst>
              <a:ext uri="{FF2B5EF4-FFF2-40B4-BE49-F238E27FC236}">
                <a16:creationId xmlns:a16="http://schemas.microsoft.com/office/drawing/2014/main" id="{C985CF0D-6D74-4EAD-8C77-E5CD2E530348}"/>
              </a:ext>
            </a:extLst>
          </p:cNvPr>
          <p:cNvPicPr>
            <a:picLocks noChangeAspect="1"/>
          </p:cNvPicPr>
          <p:nvPr/>
        </p:nvPicPr>
        <p:blipFill>
          <a:blip r:embed="rId2"/>
          <a:stretch>
            <a:fillRect/>
          </a:stretch>
        </p:blipFill>
        <p:spPr>
          <a:xfrm>
            <a:off x="6425763" y="530463"/>
            <a:ext cx="4897820" cy="5205866"/>
          </a:xfrm>
          <a:prstGeom prst="rect">
            <a:avLst/>
          </a:prstGeom>
        </p:spPr>
      </p:pic>
    </p:spTree>
    <p:extLst>
      <p:ext uri="{BB962C8B-B14F-4D97-AF65-F5344CB8AC3E}">
        <p14:creationId xmlns:p14="http://schemas.microsoft.com/office/powerpoint/2010/main" val="236577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1B09CC-DA77-4077-BC4F-CD59356C4992}"/>
              </a:ext>
            </a:extLst>
          </p:cNvPr>
          <p:cNvSpPr>
            <a:spLocks noGrp="1"/>
          </p:cNvSpPr>
          <p:nvPr>
            <p:ph idx="1"/>
          </p:nvPr>
        </p:nvSpPr>
        <p:spPr>
          <a:xfrm>
            <a:off x="505494" y="1095150"/>
            <a:ext cx="11317796" cy="4358311"/>
          </a:xfrm>
        </p:spPr>
        <p:txBody>
          <a:bodyPr vert="horz" lIns="91440" tIns="45720" rIns="91440" bIns="45720" rtlCol="0" anchor="t">
            <a:normAutofit/>
          </a:bodyPr>
          <a:lstStyle/>
          <a:p>
            <a:pPr>
              <a:buFont typeface="Arial"/>
              <a:buChar char="•"/>
            </a:pPr>
            <a:r>
              <a:rPr lang="en-US" sz="2400">
                <a:ea typeface="+mn-lt"/>
                <a:cs typeface="+mn-lt"/>
              </a:rPr>
              <a:t>In some cases where η is high, SGD obtains a better performance than DFW.</a:t>
            </a:r>
          </a:p>
          <a:p>
            <a:pPr>
              <a:buFont typeface="Arial"/>
            </a:pPr>
            <a:r>
              <a:rPr lang="en-US" sz="2400">
                <a:ea typeface="+mn-lt"/>
                <a:cs typeface="+mn-lt"/>
              </a:rPr>
              <a:t>By using a batch- size of 64 and η = 1, DFW obtains a test accuracy of 91.0% on CIFAR-10 with the DN architecture and SGD obtains 88.6%.</a:t>
            </a:r>
          </a:p>
          <a:p>
            <a:pPr marL="0" indent="0">
              <a:buNone/>
            </a:pPr>
            <a:endParaRPr lang="en-US" sz="2400">
              <a:ea typeface="+mn-lt"/>
              <a:cs typeface="+mn-lt"/>
            </a:endParaRPr>
          </a:p>
          <a:p>
            <a:pPr marL="0" indent="0">
              <a:buNone/>
            </a:pPr>
            <a:r>
              <a:rPr lang="en-US" sz="2400" u="sng">
                <a:ea typeface="+mn-lt"/>
                <a:cs typeface="+mn-lt"/>
              </a:rPr>
              <a:t>Observations</a:t>
            </a:r>
            <a:r>
              <a:rPr lang="en-US" sz="2400">
                <a:ea typeface="+mn-lt"/>
                <a:cs typeface="+mn-lt"/>
              </a:rPr>
              <a:t>:</a:t>
            </a:r>
          </a:p>
          <a:p>
            <a:pPr marL="0" indent="0">
              <a:buNone/>
            </a:pPr>
            <a:r>
              <a:rPr lang="en-US" sz="2400">
                <a:ea typeface="+mn-lt"/>
                <a:cs typeface="+mn-lt"/>
              </a:rPr>
              <a:t>Choice of high learning rate provides a consistent improvement for convolutional neural networks:</a:t>
            </a:r>
          </a:p>
          <a:p>
            <a:pPr marL="971550" lvl="1" indent="-457200">
              <a:buFont typeface="Wingdings,Sans-Serif"/>
              <a:buChar char="q"/>
            </a:pPr>
            <a:r>
              <a:rPr lang="en-US">
                <a:ea typeface="+mn-lt"/>
                <a:cs typeface="+mn-lt"/>
              </a:rPr>
              <a:t>Accurate minimization of the training objective with large initial steps usually leads to good generalization.</a:t>
            </a:r>
          </a:p>
          <a:p>
            <a:pPr marL="971550" lvl="1" indent="-457200">
              <a:buFont typeface="Wingdings,Sans-Serif"/>
              <a:buChar char="q"/>
            </a:pPr>
            <a:r>
              <a:rPr lang="en-US">
                <a:ea typeface="+mn-lt"/>
                <a:cs typeface="+mn-lt"/>
              </a:rPr>
              <a:t>Sometimes it is beneficial to even increase the batch-size in order to train the model using large initial steps.</a:t>
            </a:r>
          </a:p>
        </p:txBody>
      </p:sp>
      <p:sp>
        <p:nvSpPr>
          <p:cNvPr id="7"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931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5F6BA-47D5-4223-BA35-89DBDF215E43}"/>
              </a:ext>
            </a:extLst>
          </p:cNvPr>
          <p:cNvSpPr>
            <a:spLocks noGrp="1"/>
          </p:cNvSpPr>
          <p:nvPr>
            <p:ph type="title"/>
          </p:nvPr>
        </p:nvSpPr>
        <p:spPr>
          <a:xfrm>
            <a:off x="466722" y="586855"/>
            <a:ext cx="3201366" cy="2494401"/>
          </a:xfrm>
        </p:spPr>
        <p:txBody>
          <a:bodyPr anchor="b">
            <a:normAutofit/>
          </a:bodyPr>
          <a:lstStyle/>
          <a:p>
            <a:pPr algn="r"/>
            <a:r>
              <a:rPr lang="en-US" sz="4000" b="1">
                <a:solidFill>
                  <a:srgbClr val="FFFFFF"/>
                </a:solidFill>
                <a:ea typeface="+mj-lt"/>
                <a:cs typeface="+mj-lt"/>
              </a:rPr>
              <a:t>CONCLUSION</a:t>
            </a:r>
            <a:endParaRPr lang="en-US" sz="4000" b="1">
              <a:solidFill>
                <a:srgbClr val="FFFFFF"/>
              </a:solidFill>
            </a:endParaRPr>
          </a:p>
        </p:txBody>
      </p:sp>
      <p:sp>
        <p:nvSpPr>
          <p:cNvPr id="3" name="Content Placeholder 2">
            <a:extLst>
              <a:ext uri="{FF2B5EF4-FFF2-40B4-BE49-F238E27FC236}">
                <a16:creationId xmlns:a16="http://schemas.microsoft.com/office/drawing/2014/main" id="{1A83A4F7-F92F-4E3F-8C8E-AF0A3B6B72A6}"/>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900">
                <a:ea typeface="+mn-lt"/>
                <a:cs typeface="+mn-lt"/>
              </a:rPr>
              <a:t>We have seen that DFW is an efficient algorithm to train deep neural networks.</a:t>
            </a:r>
          </a:p>
          <a:p>
            <a:r>
              <a:rPr lang="en-US" sz="1900">
                <a:ea typeface="+mn-lt"/>
                <a:cs typeface="+mn-lt"/>
              </a:rPr>
              <a:t>We emphasize the generality of our framework in problem formulation, which enables the training of deep neural networks to benefit from any advance on optimization algorithms for linear SVMs. </a:t>
            </a:r>
          </a:p>
          <a:p>
            <a:r>
              <a:rPr lang="en-US" sz="1900">
                <a:ea typeface="+mn-lt"/>
                <a:cs typeface="+mn-lt"/>
              </a:rPr>
              <a:t>This framework could also be applied to other loss functions that yield efficiently solvable proximal problems.</a:t>
            </a:r>
          </a:p>
          <a:p>
            <a:r>
              <a:rPr lang="en-US" sz="1900">
                <a:ea typeface="+mn-lt"/>
                <a:cs typeface="+mn-lt"/>
              </a:rPr>
              <a:t>We also know the intricate relationship between optimization and generalization in deep learning. </a:t>
            </a:r>
          </a:p>
          <a:p>
            <a:r>
              <a:rPr lang="en-US" sz="1900">
                <a:ea typeface="+mn-lt"/>
                <a:cs typeface="+mn-lt"/>
              </a:rPr>
              <a:t>This illustrates a major difficulty in the design of effective optimization algorithms for deep neural networks: </a:t>
            </a:r>
          </a:p>
          <a:p>
            <a:pPr lvl="1" indent="-457200">
              <a:buFont typeface="Wingdings" panose="020B0604020202020204" pitchFamily="34" charset="0"/>
              <a:buChar char="q"/>
            </a:pPr>
            <a:r>
              <a:rPr lang="en-US" sz="1900">
                <a:ea typeface="+mn-lt"/>
                <a:cs typeface="+mn-lt"/>
              </a:rPr>
              <a:t>The learning objective does not include all the regularization needed for good generalization. </a:t>
            </a:r>
          </a:p>
          <a:p>
            <a:pPr lvl="1" indent="-457200">
              <a:buFont typeface="Wingdings" panose="020B0604020202020204" pitchFamily="34" charset="0"/>
              <a:buChar char="q"/>
            </a:pPr>
            <a:r>
              <a:rPr lang="en-US" sz="1900">
                <a:ea typeface="+mn-lt"/>
                <a:cs typeface="+mn-lt"/>
              </a:rPr>
              <a:t>In order to further advance optimization for deep neural networks, it is essential to alleviate this problem and expose a clear objective function to optimize.</a:t>
            </a:r>
            <a:endParaRPr lang="en-US" sz="1900">
              <a:cs typeface="Calibri"/>
            </a:endParaRPr>
          </a:p>
          <a:p>
            <a:endParaRPr lang="en-US" sz="1900">
              <a:cs typeface="Calibri"/>
            </a:endParaRPr>
          </a:p>
        </p:txBody>
      </p:sp>
    </p:spTree>
    <p:extLst>
      <p:ext uri="{BB962C8B-B14F-4D97-AF65-F5344CB8AC3E}">
        <p14:creationId xmlns:p14="http://schemas.microsoft.com/office/powerpoint/2010/main" val="145281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0D61-CCC7-4481-AFAD-E703686144F5}"/>
              </a:ext>
            </a:extLst>
          </p:cNvPr>
          <p:cNvSpPr>
            <a:spLocks noGrp="1"/>
          </p:cNvSpPr>
          <p:nvPr>
            <p:ph type="ctrTitle"/>
          </p:nvPr>
        </p:nvSpPr>
        <p:spPr>
          <a:xfrm>
            <a:off x="2443238" y="2610076"/>
            <a:ext cx="7184572" cy="1323220"/>
          </a:xfrm>
        </p:spPr>
        <p:txBody>
          <a:bodyPr/>
          <a:lstStyle/>
          <a:p>
            <a:r>
              <a:rPr lang="en-US" i="1">
                <a:solidFill>
                  <a:srgbClr val="002060"/>
                </a:solidFill>
                <a:cs typeface="Calibri Light"/>
              </a:rPr>
              <a:t>Thank you!</a:t>
            </a:r>
          </a:p>
        </p:txBody>
      </p:sp>
    </p:spTree>
    <p:extLst>
      <p:ext uri="{BB962C8B-B14F-4D97-AF65-F5344CB8AC3E}">
        <p14:creationId xmlns:p14="http://schemas.microsoft.com/office/powerpoint/2010/main" val="352637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1161A-13F6-49C3-986C-8024A4DECF9F}"/>
              </a:ext>
            </a:extLst>
          </p:cNvPr>
          <p:cNvSpPr>
            <a:spLocks noGrp="1"/>
          </p:cNvSpPr>
          <p:nvPr>
            <p:ph type="title"/>
          </p:nvPr>
        </p:nvSpPr>
        <p:spPr>
          <a:xfrm>
            <a:off x="656823" y="962166"/>
            <a:ext cx="2740951" cy="4421876"/>
          </a:xfrm>
        </p:spPr>
        <p:txBody>
          <a:bodyPr anchor="t">
            <a:normAutofit/>
          </a:bodyPr>
          <a:lstStyle/>
          <a:p>
            <a:pPr algn="r"/>
            <a:r>
              <a:rPr lang="en-US" sz="4000" b="1">
                <a:ea typeface="+mj-lt"/>
                <a:cs typeface="+mj-lt"/>
              </a:rPr>
              <a:t>Advantages over SGD:</a:t>
            </a:r>
            <a:endParaRPr lang="en-US" sz="4000">
              <a:ea typeface="+mj-lt"/>
              <a:cs typeface="+mj-lt"/>
            </a:endParaRPr>
          </a:p>
          <a:p>
            <a:pPr algn="r"/>
            <a:endParaRPr lang="en-US" sz="4000">
              <a:cs typeface="Calibri Light"/>
            </a:endParaRPr>
          </a:p>
        </p:txBody>
      </p:sp>
      <p:sp>
        <p:nvSpPr>
          <p:cNvPr id="3" name="Content Placeholder 2">
            <a:extLst>
              <a:ext uri="{FF2B5EF4-FFF2-40B4-BE49-F238E27FC236}">
                <a16:creationId xmlns:a16="http://schemas.microsoft.com/office/drawing/2014/main" id="{BD7A25F3-9AEA-47BD-8571-4566521390C4}"/>
              </a:ext>
            </a:extLst>
          </p:cNvPr>
          <p:cNvSpPr>
            <a:spLocks noGrp="1"/>
          </p:cNvSpPr>
          <p:nvPr>
            <p:ph idx="1"/>
          </p:nvPr>
        </p:nvSpPr>
        <p:spPr>
          <a:xfrm>
            <a:off x="3762358" y="962167"/>
            <a:ext cx="7184684" cy="4743174"/>
          </a:xfrm>
        </p:spPr>
        <p:txBody>
          <a:bodyPr vert="horz" lIns="91440" tIns="45720" rIns="91440" bIns="45720" rtlCol="0" anchor="t">
            <a:normAutofit/>
          </a:bodyPr>
          <a:lstStyle/>
          <a:p>
            <a:pPr>
              <a:buFont typeface="Arial,Sans-Serif" panose="020B0604020202020204" pitchFamily="34" charset="0"/>
            </a:pPr>
            <a:r>
              <a:rPr lang="en-US" sz="2000">
                <a:cs typeface="Calibri"/>
              </a:rPr>
              <a:t>Each</a:t>
            </a:r>
            <a:r>
              <a:rPr lang="en-US" sz="2000">
                <a:ea typeface="+mn-lt"/>
                <a:cs typeface="+mn-lt"/>
              </a:rPr>
              <a:t> iteration exploits more information about learning objective, while preserving the same computational cost as SGD.</a:t>
            </a:r>
          </a:p>
          <a:p>
            <a:pPr>
              <a:buFont typeface="Arial,Sans-Serif" panose="020B0604020202020204" pitchFamily="34" charset="0"/>
            </a:pPr>
            <a:r>
              <a:rPr lang="en-US" sz="2000">
                <a:ea typeface="+mn-lt"/>
                <a:cs typeface="+mn-lt"/>
              </a:rPr>
              <a:t>Optimal step-size is computed in closed-form.</a:t>
            </a:r>
          </a:p>
          <a:p>
            <a:pPr>
              <a:buFont typeface="Arial,Sans-Serif" panose="020B0604020202020204" pitchFamily="34" charset="0"/>
            </a:pPr>
            <a:r>
              <a:rPr lang="en-US" sz="2000">
                <a:ea typeface="+mn-lt"/>
                <a:cs typeface="+mn-lt"/>
              </a:rPr>
              <a:t>Converges significantly faster.</a:t>
            </a:r>
          </a:p>
          <a:p>
            <a:pPr>
              <a:buFont typeface="Arial,Sans-Serif" panose="020B0604020202020204" pitchFamily="34" charset="0"/>
            </a:pPr>
            <a:endParaRPr lang="en-US" sz="2000">
              <a:ea typeface="+mn-lt"/>
              <a:cs typeface="+mn-lt"/>
            </a:endParaRPr>
          </a:p>
          <a:p>
            <a:pPr>
              <a:buFont typeface="Wingdings,Sans-Serif" panose="020B0604020202020204" pitchFamily="34" charset="0"/>
              <a:buChar char="Ø"/>
            </a:pPr>
            <a:r>
              <a:rPr lang="en-US" sz="2000">
                <a:ea typeface="+mn-lt"/>
                <a:cs typeface="+mn-lt"/>
              </a:rPr>
              <a:t>This paper proposes a proximal framework which preserves information from the loss function. </a:t>
            </a:r>
          </a:p>
          <a:p>
            <a:pPr>
              <a:buFont typeface="Wingdings,Sans-Serif" panose="020B0604020202020204" pitchFamily="34" charset="0"/>
              <a:buChar char="Ø"/>
            </a:pPr>
            <a:r>
              <a:rPr lang="en-US" sz="2000">
                <a:ea typeface="+mn-lt"/>
                <a:cs typeface="+mn-lt"/>
              </a:rPr>
              <a:t>Designs a novel smoothing scheme for dual optimization of SVMs.</a:t>
            </a:r>
          </a:p>
          <a:p>
            <a:endParaRPr lang="en-US" sz="2000">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38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FE73F-1F6B-41BE-91AD-5CDE354F560D}"/>
              </a:ext>
            </a:extLst>
          </p:cNvPr>
          <p:cNvSpPr>
            <a:spLocks noGrp="1"/>
          </p:cNvSpPr>
          <p:nvPr>
            <p:ph type="title"/>
          </p:nvPr>
        </p:nvSpPr>
        <p:spPr>
          <a:xfrm>
            <a:off x="466722" y="586855"/>
            <a:ext cx="3201366" cy="2520394"/>
          </a:xfrm>
        </p:spPr>
        <p:txBody>
          <a:bodyPr anchor="b">
            <a:normAutofit/>
          </a:bodyPr>
          <a:lstStyle/>
          <a:p>
            <a:pPr algn="r"/>
            <a:r>
              <a:rPr lang="en-US" sz="4000" b="1">
                <a:solidFill>
                  <a:srgbClr val="FFFFFF"/>
                </a:solidFill>
                <a:cs typeface="Calibri Light"/>
              </a:rPr>
              <a:t>Related Work</a:t>
            </a:r>
          </a:p>
        </p:txBody>
      </p:sp>
      <p:sp>
        <p:nvSpPr>
          <p:cNvPr id="3" name="Content Placeholder 2">
            <a:extLst>
              <a:ext uri="{FF2B5EF4-FFF2-40B4-BE49-F238E27FC236}">
                <a16:creationId xmlns:a16="http://schemas.microsoft.com/office/drawing/2014/main" id="{2170BC82-3258-4F91-AB08-386BABE8E5C6}"/>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1900" b="1">
                <a:cs typeface="Calibri"/>
              </a:rPr>
              <a:t>Non Gradient- Based Methods</a:t>
            </a:r>
          </a:p>
          <a:p>
            <a:r>
              <a:rPr lang="en-US" sz="1900">
                <a:cs typeface="Calibri"/>
              </a:rPr>
              <a:t>Large per-iteration cost.</a:t>
            </a:r>
          </a:p>
          <a:p>
            <a:pPr marL="0" indent="0">
              <a:buNone/>
            </a:pPr>
            <a:r>
              <a:rPr lang="en-US" sz="1900" b="1">
                <a:cs typeface="Calibri"/>
              </a:rPr>
              <a:t>Adaptive Gradient Methods</a:t>
            </a:r>
            <a:endParaRPr lang="en-US" sz="1900">
              <a:cs typeface="Calibri" panose="020F0502020204030204"/>
            </a:endParaRPr>
          </a:p>
          <a:p>
            <a:r>
              <a:rPr lang="en-US" sz="1900">
                <a:cs typeface="Calibri" panose="020F0502020204030204"/>
              </a:rPr>
              <a:t>Provide subpar generalization</a:t>
            </a:r>
            <a:endParaRPr lang="en-US" sz="1900" b="1">
              <a:cs typeface="Calibri"/>
            </a:endParaRPr>
          </a:p>
          <a:p>
            <a:pPr marL="0" indent="0">
              <a:buNone/>
            </a:pPr>
            <a:r>
              <a:rPr lang="en-US" sz="1900" b="1">
                <a:cs typeface="Calibri"/>
              </a:rPr>
              <a:t>Learning to Learn and Meta- Learning</a:t>
            </a:r>
          </a:p>
          <a:p>
            <a:r>
              <a:rPr lang="en-US" sz="1900">
                <a:cs typeface="Calibri"/>
              </a:rPr>
              <a:t>Learn the learning rate, optimization algorithm and improve practical performance. Can use DFW to optimize the meta-learner</a:t>
            </a:r>
          </a:p>
          <a:p>
            <a:pPr marL="0" indent="0">
              <a:buNone/>
            </a:pPr>
            <a:r>
              <a:rPr lang="en-US" sz="1900" b="1">
                <a:cs typeface="Calibri"/>
              </a:rPr>
              <a:t>Optimization and Generalization</a:t>
            </a:r>
          </a:p>
          <a:p>
            <a:r>
              <a:rPr lang="en-US" sz="1900">
                <a:cs typeface="Calibri"/>
              </a:rPr>
              <a:t>Not fully understood, the resulting recommendations are sometimes opposing,</a:t>
            </a:r>
          </a:p>
          <a:p>
            <a:pPr marL="0" indent="0">
              <a:buNone/>
            </a:pPr>
            <a:r>
              <a:rPr lang="en-US" sz="1900" b="1">
                <a:cs typeface="Calibri"/>
              </a:rPr>
              <a:t>Proximal Methods</a:t>
            </a:r>
          </a:p>
          <a:p>
            <a:r>
              <a:rPr lang="en-US" sz="1900">
                <a:cs typeface="Calibri"/>
              </a:rPr>
              <a:t>Higher computational cost per iteration.</a:t>
            </a:r>
          </a:p>
          <a:p>
            <a:pPr marL="0" indent="0">
              <a:buNone/>
            </a:pPr>
            <a:r>
              <a:rPr lang="en-US" sz="1900" b="1">
                <a:cs typeface="Calibri"/>
              </a:rPr>
              <a:t>Linear SVM  Sub-Problems</a:t>
            </a:r>
          </a:p>
          <a:p>
            <a:r>
              <a:rPr lang="en-US" sz="1900">
                <a:cs typeface="Calibri"/>
              </a:rPr>
              <a:t>Higher cost per iteration thus impairs speed and scalability.</a:t>
            </a:r>
          </a:p>
          <a:p>
            <a:endParaRPr lang="en-US" sz="1900">
              <a:cs typeface="Calibri"/>
            </a:endParaRPr>
          </a:p>
          <a:p>
            <a:pPr marL="0" indent="0">
              <a:buNone/>
            </a:pPr>
            <a:endParaRPr lang="en-US" sz="1900">
              <a:cs typeface="Calibri"/>
            </a:endParaRPr>
          </a:p>
        </p:txBody>
      </p:sp>
    </p:spTree>
    <p:extLst>
      <p:ext uri="{BB962C8B-B14F-4D97-AF65-F5344CB8AC3E}">
        <p14:creationId xmlns:p14="http://schemas.microsoft.com/office/powerpoint/2010/main" val="143842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43E30-4601-427F-AEF1-8B94DFB32BAC}"/>
              </a:ext>
            </a:extLst>
          </p:cNvPr>
          <p:cNvSpPr>
            <a:spLocks noGrp="1"/>
          </p:cNvSpPr>
          <p:nvPr>
            <p:ph type="title"/>
          </p:nvPr>
        </p:nvSpPr>
        <p:spPr>
          <a:xfrm>
            <a:off x="775880" y="457201"/>
            <a:ext cx="6174756" cy="852225"/>
          </a:xfrm>
        </p:spPr>
        <p:txBody>
          <a:bodyPr anchor="b">
            <a:normAutofit/>
          </a:bodyPr>
          <a:lstStyle/>
          <a:p>
            <a:r>
              <a:rPr lang="en-US" sz="4000" b="1">
                <a:cs typeface="Calibri Light"/>
              </a:rPr>
              <a:t>Problem Formulation</a:t>
            </a:r>
            <a:endParaRPr lang="en-US" sz="4000" b="1"/>
          </a:p>
        </p:txBody>
      </p:sp>
      <p:sp>
        <p:nvSpPr>
          <p:cNvPr id="3" name="Content Placeholder 2">
            <a:extLst>
              <a:ext uri="{FF2B5EF4-FFF2-40B4-BE49-F238E27FC236}">
                <a16:creationId xmlns:a16="http://schemas.microsoft.com/office/drawing/2014/main" id="{007B04D5-9652-4E07-8209-205CCB0E1058}"/>
              </a:ext>
            </a:extLst>
          </p:cNvPr>
          <p:cNvSpPr>
            <a:spLocks noGrp="1"/>
          </p:cNvSpPr>
          <p:nvPr>
            <p:ph idx="1"/>
          </p:nvPr>
        </p:nvSpPr>
        <p:spPr>
          <a:xfrm>
            <a:off x="773539" y="1575123"/>
            <a:ext cx="5632811" cy="4308211"/>
          </a:xfrm>
        </p:spPr>
        <p:txBody>
          <a:bodyPr vert="horz" lIns="91440" tIns="45720" rIns="91440" bIns="45720" rtlCol="0" anchor="t">
            <a:noAutofit/>
          </a:bodyPr>
          <a:lstStyle/>
          <a:p>
            <a:pPr marL="0" indent="0">
              <a:buNone/>
            </a:pPr>
            <a:r>
              <a:rPr lang="en-US" sz="2400" b="1" u="sng">
                <a:cs typeface="Calibri"/>
              </a:rPr>
              <a:t>Learning Objective</a:t>
            </a:r>
            <a:r>
              <a:rPr lang="en-US" sz="2400" b="1">
                <a:cs typeface="Calibri"/>
              </a:rPr>
              <a:t>:</a:t>
            </a:r>
            <a:endParaRPr lang="en-US"/>
          </a:p>
          <a:p>
            <a:pPr algn="just"/>
            <a:r>
              <a:rPr lang="en-US" sz="2000">
                <a:cs typeface="Calibri"/>
              </a:rPr>
              <a:t>Given a dataset (x</a:t>
            </a:r>
            <a:r>
              <a:rPr lang="en-US" sz="2000" baseline="-25000">
                <a:cs typeface="Calibri"/>
              </a:rPr>
              <a:t>i</a:t>
            </a:r>
            <a:r>
              <a:rPr lang="en-US" sz="2000">
                <a:cs typeface="Calibri"/>
              </a:rPr>
              <a:t> , </a:t>
            </a:r>
            <a:r>
              <a:rPr lang="en-US" sz="2000" err="1">
                <a:cs typeface="Calibri"/>
              </a:rPr>
              <a:t>y</a:t>
            </a:r>
            <a:r>
              <a:rPr lang="en-US" sz="2000" baseline="-25000" err="1">
                <a:cs typeface="Calibri"/>
              </a:rPr>
              <a:t>i</a:t>
            </a:r>
            <a:r>
              <a:rPr lang="en-US" sz="2000">
                <a:cs typeface="Calibri"/>
              </a:rPr>
              <a:t>)</a:t>
            </a:r>
            <a:r>
              <a:rPr lang="en-US" sz="2000" baseline="-25000" err="1">
                <a:ea typeface="+mn-lt"/>
                <a:cs typeface="+mn-lt"/>
              </a:rPr>
              <a:t>i</a:t>
            </a:r>
            <a:r>
              <a:rPr lang="en-US" sz="2000" baseline="-25000">
                <a:ea typeface="+mn-lt"/>
                <a:cs typeface="+mn-lt"/>
              </a:rPr>
              <a:t>∈[N]</a:t>
            </a:r>
            <a:r>
              <a:rPr lang="en-US" sz="2000">
                <a:ea typeface="+mn-lt"/>
                <a:cs typeface="+mn-lt"/>
              </a:rPr>
              <a:t>, where each x</a:t>
            </a:r>
            <a:r>
              <a:rPr lang="en-US" sz="2000" baseline="-25000">
                <a:ea typeface="+mn-lt"/>
                <a:cs typeface="+mn-lt"/>
              </a:rPr>
              <a:t>i </a:t>
            </a:r>
            <a:r>
              <a:rPr lang="en-US" sz="2000">
                <a:ea typeface="+mn-lt"/>
                <a:cs typeface="+mn-lt"/>
              </a:rPr>
              <a:t>∈ R</a:t>
            </a:r>
            <a:r>
              <a:rPr lang="en-US" sz="2000" baseline="30000">
                <a:ea typeface="+mn-lt"/>
                <a:cs typeface="+mn-lt"/>
              </a:rPr>
              <a:t>d</a:t>
            </a:r>
            <a:r>
              <a:rPr lang="en-US" sz="2000">
                <a:ea typeface="+mn-lt"/>
                <a:cs typeface="+mn-lt"/>
              </a:rPr>
              <a:t> is a sample annotated with a label  </a:t>
            </a:r>
            <a:r>
              <a:rPr lang="en-US" sz="2000" err="1">
                <a:ea typeface="+mn-lt"/>
                <a:cs typeface="+mn-lt"/>
              </a:rPr>
              <a:t>y</a:t>
            </a:r>
            <a:r>
              <a:rPr lang="en-US" sz="2000" baseline="-25000" err="1">
                <a:ea typeface="+mn-lt"/>
                <a:cs typeface="+mn-lt"/>
              </a:rPr>
              <a:t>i</a:t>
            </a:r>
            <a:r>
              <a:rPr lang="en-US" sz="2000">
                <a:ea typeface="+mn-lt"/>
                <a:cs typeface="+mn-lt"/>
              </a:rPr>
              <a:t> from the output space y.</a:t>
            </a:r>
            <a:endParaRPr lang="en-US" sz="2000" i="1">
              <a:cs typeface="Calibri"/>
            </a:endParaRPr>
          </a:p>
          <a:p>
            <a:pPr algn="just"/>
            <a:r>
              <a:rPr lang="en-US" sz="2000">
                <a:ea typeface="+mn-lt"/>
                <a:cs typeface="+mn-lt"/>
              </a:rPr>
              <a:t>Given a vector of scores per label s ∈ R</a:t>
            </a:r>
            <a:r>
              <a:rPr lang="en-US" sz="2000" baseline="30000">
                <a:ea typeface="+mn-lt"/>
                <a:cs typeface="+mn-lt"/>
              </a:rPr>
              <a:t>|Y|</a:t>
            </a:r>
            <a:r>
              <a:rPr lang="en-US" sz="2000">
                <a:ea typeface="+mn-lt"/>
                <a:cs typeface="+mn-lt"/>
              </a:rPr>
              <a:t>, we denote by L(s, </a:t>
            </a:r>
            <a:r>
              <a:rPr lang="en-US" sz="2000" err="1">
                <a:ea typeface="+mn-lt"/>
                <a:cs typeface="+mn-lt"/>
              </a:rPr>
              <a:t>y</a:t>
            </a:r>
            <a:r>
              <a:rPr lang="en-US" sz="2000" baseline="-25000" err="1">
                <a:ea typeface="+mn-lt"/>
                <a:cs typeface="+mn-lt"/>
              </a:rPr>
              <a:t>i</a:t>
            </a:r>
            <a:r>
              <a:rPr lang="en-US" sz="2000">
                <a:ea typeface="+mn-lt"/>
                <a:cs typeface="+mn-lt"/>
              </a:rPr>
              <a:t>) the loss function that computes the risk of the prediction scores s given the ground truth label </a:t>
            </a:r>
            <a:r>
              <a:rPr lang="en-US" sz="2000" err="1">
                <a:ea typeface="+mn-lt"/>
                <a:cs typeface="+mn-lt"/>
              </a:rPr>
              <a:t>y</a:t>
            </a:r>
            <a:r>
              <a:rPr lang="en-US" sz="2000" baseline="-25000" err="1">
                <a:ea typeface="+mn-lt"/>
                <a:cs typeface="+mn-lt"/>
              </a:rPr>
              <a:t>i</a:t>
            </a:r>
            <a:r>
              <a:rPr lang="en-US" sz="2000">
                <a:ea typeface="+mn-lt"/>
                <a:cs typeface="+mn-lt"/>
              </a:rPr>
              <a:t> . For example, the loss L can be cross-entropy or the multi-class hinge loss:</a:t>
            </a:r>
            <a:endParaRPr lang="en-US" sz="2000">
              <a:cs typeface="Calibri"/>
            </a:endParaRPr>
          </a:p>
          <a:p>
            <a:pPr algn="just"/>
            <a:r>
              <a:rPr lang="en-US" sz="2000">
                <a:ea typeface="+mn-lt"/>
                <a:cs typeface="+mn-lt"/>
              </a:rPr>
              <a:t>Let f</a:t>
            </a:r>
            <a:r>
              <a:rPr lang="en-US" sz="2000" baseline="-25000">
                <a:ea typeface="+mn-lt"/>
                <a:cs typeface="+mn-lt"/>
              </a:rPr>
              <a:t>i</a:t>
            </a:r>
            <a:r>
              <a:rPr lang="en-US" sz="2000">
                <a:ea typeface="+mn-lt"/>
                <a:cs typeface="+mn-lt"/>
              </a:rPr>
              <a:t>(w) = f(w, x</a:t>
            </a:r>
            <a:r>
              <a:rPr lang="en-US" sz="2000" baseline="-25000">
                <a:ea typeface="+mn-lt"/>
                <a:cs typeface="+mn-lt"/>
              </a:rPr>
              <a:t>i</a:t>
            </a:r>
            <a:r>
              <a:rPr lang="en-US" sz="2000">
                <a:ea typeface="+mn-lt"/>
                <a:cs typeface="+mn-lt"/>
              </a:rPr>
              <a:t>) and Li(s) = L(s, </a:t>
            </a:r>
            <a:r>
              <a:rPr lang="en-US" sz="2000" err="1">
                <a:ea typeface="+mn-lt"/>
                <a:cs typeface="+mn-lt"/>
              </a:rPr>
              <a:t>y</a:t>
            </a:r>
            <a:r>
              <a:rPr lang="en-US" sz="2000" baseline="-25000" err="1">
                <a:ea typeface="+mn-lt"/>
                <a:cs typeface="+mn-lt"/>
              </a:rPr>
              <a:t>i</a:t>
            </a:r>
            <a:r>
              <a:rPr lang="en-US" sz="2000">
                <a:ea typeface="+mn-lt"/>
                <a:cs typeface="+mn-lt"/>
              </a:rPr>
              <a:t>) for each </a:t>
            </a:r>
            <a:r>
              <a:rPr lang="en-US" sz="2000" err="1">
                <a:ea typeface="+mn-lt"/>
                <a:cs typeface="+mn-lt"/>
              </a:rPr>
              <a:t>i</a:t>
            </a:r>
            <a:r>
              <a:rPr lang="en-US" sz="2000">
                <a:ea typeface="+mn-lt"/>
                <a:cs typeface="+mn-lt"/>
              </a:rPr>
              <a:t> ∈ [N],l and ρ(w) is regularization. The</a:t>
            </a:r>
            <a:r>
              <a:rPr lang="en-US" sz="2000">
                <a:cs typeface="Calibri"/>
              </a:rPr>
              <a:t> Learning problem under empirical risk minimization form is:</a:t>
            </a:r>
          </a:p>
          <a:p>
            <a:endParaRPr lang="en-US" sz="2000">
              <a:cs typeface="Calibri"/>
            </a:endParaRPr>
          </a:p>
          <a:p>
            <a:endParaRPr lang="en-US" sz="1400">
              <a:cs typeface="Calibri"/>
            </a:endParaRPr>
          </a:p>
        </p:txBody>
      </p:sp>
      <p:pic>
        <p:nvPicPr>
          <p:cNvPr id="6" name="Picture 6" descr="A picture containing logo&#10;&#10;Description automatically generated">
            <a:extLst>
              <a:ext uri="{FF2B5EF4-FFF2-40B4-BE49-F238E27FC236}">
                <a16:creationId xmlns:a16="http://schemas.microsoft.com/office/drawing/2014/main" id="{0A3A737A-5C70-44B1-AF74-0678DAA511A3}"/>
              </a:ext>
            </a:extLst>
          </p:cNvPr>
          <p:cNvPicPr>
            <a:picLocks noChangeAspect="1"/>
          </p:cNvPicPr>
          <p:nvPr/>
        </p:nvPicPr>
        <p:blipFill>
          <a:blip r:embed="rId2"/>
          <a:stretch>
            <a:fillRect/>
          </a:stretch>
        </p:blipFill>
        <p:spPr>
          <a:xfrm>
            <a:off x="6755067" y="4265409"/>
            <a:ext cx="5029298" cy="866844"/>
          </a:xfrm>
          <a:prstGeom prst="rect">
            <a:avLst/>
          </a:prstGeom>
        </p:spPr>
      </p:pic>
      <p:pic>
        <p:nvPicPr>
          <p:cNvPr id="5" name="Picture 5" descr="Text, letter&#10;&#10;Description automatically generated">
            <a:extLst>
              <a:ext uri="{FF2B5EF4-FFF2-40B4-BE49-F238E27FC236}">
                <a16:creationId xmlns:a16="http://schemas.microsoft.com/office/drawing/2014/main" id="{7659F56D-B1C6-4CE9-AFD1-4C70396C7198}"/>
              </a:ext>
            </a:extLst>
          </p:cNvPr>
          <p:cNvPicPr>
            <a:picLocks noChangeAspect="1"/>
          </p:cNvPicPr>
          <p:nvPr/>
        </p:nvPicPr>
        <p:blipFill>
          <a:blip r:embed="rId3"/>
          <a:stretch>
            <a:fillRect/>
          </a:stretch>
        </p:blipFill>
        <p:spPr>
          <a:xfrm>
            <a:off x="6409067" y="1768974"/>
            <a:ext cx="5666833" cy="1785861"/>
          </a:xfrm>
          <a:prstGeom prst="rect">
            <a:avLst/>
          </a:prstGeom>
        </p:spPr>
      </p:pic>
      <p:sp>
        <p:nvSpPr>
          <p:cNvPr id="33" name="Rectangle 3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60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B04D5-9652-4E07-8209-205CCB0E1058}"/>
              </a:ext>
            </a:extLst>
          </p:cNvPr>
          <p:cNvSpPr>
            <a:spLocks noGrp="1"/>
          </p:cNvSpPr>
          <p:nvPr>
            <p:ph idx="1"/>
          </p:nvPr>
        </p:nvSpPr>
        <p:spPr>
          <a:xfrm>
            <a:off x="616301" y="837313"/>
            <a:ext cx="10906334" cy="5578210"/>
          </a:xfrm>
        </p:spPr>
        <p:txBody>
          <a:bodyPr vert="horz" lIns="91440" tIns="45720" rIns="91440" bIns="45720" rtlCol="0" anchor="t">
            <a:noAutofit/>
          </a:bodyPr>
          <a:lstStyle/>
          <a:p>
            <a:pPr marL="0" indent="0">
              <a:buNone/>
            </a:pPr>
            <a:r>
              <a:rPr lang="en-US" sz="2400" b="1" u="sng">
                <a:ea typeface="+mn-lt"/>
                <a:cs typeface="+mn-lt"/>
              </a:rPr>
              <a:t>A Proximal Approach:</a:t>
            </a:r>
            <a:endParaRPr lang="en-US" sz="2400" u="sng">
              <a:ea typeface="+mn-lt"/>
              <a:cs typeface="+mn-lt"/>
            </a:endParaRPr>
          </a:p>
          <a:p>
            <a:pPr>
              <a:buFont typeface="Wingdings,Sans-Serif" panose="020B0604020202020204" pitchFamily="34" charset="0"/>
              <a:buChar char="Ø"/>
            </a:pPr>
            <a:r>
              <a:rPr lang="en-US" sz="2400">
                <a:ea typeface="+mn-lt"/>
                <a:cs typeface="+mn-lt"/>
              </a:rPr>
              <a:t>The SGD Algorithm</a:t>
            </a:r>
          </a:p>
          <a:p>
            <a:r>
              <a:rPr lang="en-US" sz="2400">
                <a:ea typeface="+mn-lt"/>
                <a:cs typeface="+mn-lt"/>
              </a:rPr>
              <a:t>At iteration t, the SGD selects a sample j at random and observes estimate ρ(</a:t>
            </a:r>
            <a:r>
              <a:rPr lang="en-US" sz="2400" err="1">
                <a:ea typeface="+mn-lt"/>
                <a:cs typeface="+mn-lt"/>
              </a:rPr>
              <a:t>wt</a:t>
            </a:r>
            <a:r>
              <a:rPr lang="en-US" sz="2400">
                <a:ea typeface="+mn-lt"/>
                <a:cs typeface="+mn-lt"/>
              </a:rPr>
              <a:t>)+Lj (fj (</a:t>
            </a:r>
            <a:r>
              <a:rPr lang="en-US" sz="2400" err="1">
                <a:ea typeface="+mn-lt"/>
                <a:cs typeface="+mn-lt"/>
              </a:rPr>
              <a:t>wt</a:t>
            </a:r>
            <a:r>
              <a:rPr lang="en-US" sz="2400">
                <a:ea typeface="+mn-lt"/>
                <a:cs typeface="+mn-lt"/>
              </a:rPr>
              <a:t>)), , given the learning rate </a:t>
            </a:r>
            <a:r>
              <a:rPr lang="en-US" sz="2400" err="1">
                <a:ea typeface="+mn-lt"/>
                <a:cs typeface="+mn-lt"/>
              </a:rPr>
              <a:t>nt</a:t>
            </a:r>
            <a:r>
              <a:rPr lang="en-US" sz="2400">
                <a:ea typeface="+mn-lt"/>
                <a:cs typeface="+mn-lt"/>
              </a:rPr>
              <a:t>, it performs</a:t>
            </a:r>
          </a:p>
          <a:p>
            <a:endParaRPr lang="en-US" sz="2400">
              <a:ea typeface="+mn-lt"/>
              <a:cs typeface="+mn-lt"/>
            </a:endParaRPr>
          </a:p>
          <a:p>
            <a:endParaRPr lang="en-US" sz="2400">
              <a:ea typeface="+mn-lt"/>
              <a:cs typeface="+mn-lt"/>
            </a:endParaRPr>
          </a:p>
          <a:p>
            <a:endParaRPr lang="en-US" sz="2400">
              <a:ea typeface="+mn-lt"/>
              <a:cs typeface="+mn-lt"/>
            </a:endParaRPr>
          </a:p>
          <a:p>
            <a:endParaRPr lang="en-US" sz="2400">
              <a:ea typeface="+mn-lt"/>
              <a:cs typeface="+mn-lt"/>
            </a:endParaRPr>
          </a:p>
          <a:p>
            <a:r>
              <a:rPr lang="en-US" sz="2400">
                <a:ea typeface="+mn-lt"/>
                <a:cs typeface="+mn-lt"/>
              </a:rPr>
              <a:t>SGD minimizes a first-order approximation of the objective, while encouraging proximity to the current estimate wt. </a:t>
            </a:r>
          </a:p>
          <a:p>
            <a:r>
              <a:rPr lang="en-US" sz="2400">
                <a:ea typeface="+mn-lt"/>
                <a:cs typeface="+mn-lt"/>
              </a:rPr>
              <a:t>Choosing which part to approximate is a crucial decision, as it yields optimization problems with widely different properties</a:t>
            </a:r>
          </a:p>
          <a:p>
            <a:endParaRPr lang="en-US" sz="2400" b="1">
              <a:cs typeface="Calibri"/>
            </a:endParaRPr>
          </a:p>
          <a:p>
            <a:endParaRPr lang="en-US" sz="2000">
              <a:cs typeface="Calibri"/>
            </a:endParaRPr>
          </a:p>
          <a:p>
            <a:endParaRPr lang="en-US" sz="1400">
              <a:cs typeface="Calibri"/>
            </a:endParaRPr>
          </a:p>
        </p:txBody>
      </p:sp>
      <p:sp>
        <p:nvSpPr>
          <p:cNvPr id="33" name="Rectangle 3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8883F725-A7C4-4B0A-838C-50FB1436F1FC}"/>
              </a:ext>
            </a:extLst>
          </p:cNvPr>
          <p:cNvPicPr>
            <a:picLocks noChangeAspect="1"/>
          </p:cNvPicPr>
          <p:nvPr/>
        </p:nvPicPr>
        <p:blipFill>
          <a:blip r:embed="rId2"/>
          <a:stretch>
            <a:fillRect/>
          </a:stretch>
        </p:blipFill>
        <p:spPr>
          <a:xfrm>
            <a:off x="3210465" y="2359255"/>
            <a:ext cx="5780313" cy="784478"/>
          </a:xfrm>
          <a:prstGeom prst="rect">
            <a:avLst/>
          </a:prstGeom>
        </p:spPr>
      </p:pic>
      <p:pic>
        <p:nvPicPr>
          <p:cNvPr id="7" name="Picture 4" descr="A picture containing text, clock, gauge&#10;&#10;Description automatically generated">
            <a:extLst>
              <a:ext uri="{FF2B5EF4-FFF2-40B4-BE49-F238E27FC236}">
                <a16:creationId xmlns:a16="http://schemas.microsoft.com/office/drawing/2014/main" id="{05344CEA-BB99-4D87-9093-D12E06BDB03C}"/>
              </a:ext>
            </a:extLst>
          </p:cNvPr>
          <p:cNvPicPr>
            <a:picLocks noChangeAspect="1"/>
          </p:cNvPicPr>
          <p:nvPr/>
        </p:nvPicPr>
        <p:blipFill>
          <a:blip r:embed="rId3"/>
          <a:stretch>
            <a:fillRect/>
          </a:stretch>
        </p:blipFill>
        <p:spPr>
          <a:xfrm>
            <a:off x="2974960" y="3232562"/>
            <a:ext cx="6255025" cy="937345"/>
          </a:xfrm>
          <a:prstGeom prst="rect">
            <a:avLst/>
          </a:prstGeom>
        </p:spPr>
      </p:pic>
    </p:spTree>
    <p:extLst>
      <p:ext uri="{BB962C8B-B14F-4D97-AF65-F5344CB8AC3E}">
        <p14:creationId xmlns:p14="http://schemas.microsoft.com/office/powerpoint/2010/main" val="353764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B04D5-9652-4E07-8209-205CCB0E1058}"/>
              </a:ext>
            </a:extLst>
          </p:cNvPr>
          <p:cNvSpPr>
            <a:spLocks noGrp="1"/>
          </p:cNvSpPr>
          <p:nvPr>
            <p:ph idx="1"/>
          </p:nvPr>
        </p:nvSpPr>
        <p:spPr>
          <a:xfrm>
            <a:off x="616301" y="365599"/>
            <a:ext cx="10906334" cy="6037829"/>
          </a:xfrm>
        </p:spPr>
        <p:txBody>
          <a:bodyPr vert="horz" lIns="91440" tIns="45720" rIns="91440" bIns="45720" rtlCol="0" anchor="t">
            <a:noAutofit/>
          </a:bodyPr>
          <a:lstStyle/>
          <a:p>
            <a:pPr marL="0" indent="0">
              <a:buNone/>
            </a:pPr>
            <a:r>
              <a:rPr lang="en-US" sz="2400" b="1" u="sng">
                <a:ea typeface="+mn-lt"/>
                <a:cs typeface="+mn-lt"/>
              </a:rPr>
              <a:t>A Proximal Approach:</a:t>
            </a:r>
            <a:endParaRPr lang="en-US" sz="2400" u="sng">
              <a:ea typeface="+mn-lt"/>
              <a:cs typeface="+mn-lt"/>
            </a:endParaRPr>
          </a:p>
          <a:p>
            <a:pPr>
              <a:buFont typeface="Wingdings,Sans-Serif" panose="020B0604020202020204" pitchFamily="34" charset="0"/>
              <a:buChar char="Ø"/>
            </a:pPr>
            <a:r>
              <a:rPr lang="en-US" sz="2400">
                <a:ea typeface="+mn-lt"/>
                <a:cs typeface="+mn-lt"/>
              </a:rPr>
              <a:t>Loss- Preserving Linearization.</a:t>
            </a:r>
          </a:p>
          <a:p>
            <a:pPr>
              <a:buFont typeface="Wingdings,Sans-Serif" panose="020B0604020202020204" pitchFamily="34" charset="0"/>
              <a:buChar char="Ø"/>
            </a:pPr>
            <a:r>
              <a:rPr lang="en-US" sz="2400">
                <a:ea typeface="+mn-lt"/>
                <a:cs typeface="+mn-lt"/>
              </a:rPr>
              <a:t>At iteration</a:t>
            </a:r>
            <a:r>
              <a:rPr lang="en-US" sz="2400" i="1">
                <a:ea typeface="+mn-lt"/>
                <a:cs typeface="+mn-lt"/>
              </a:rPr>
              <a:t> t, </a:t>
            </a:r>
            <a:r>
              <a:rPr lang="en-US" sz="2400">
                <a:ea typeface="+mn-lt"/>
                <a:cs typeface="+mn-lt"/>
              </a:rPr>
              <a:t>with selected sample j, the proximal problem that linearizes the regularization ρ and the model fj , but not the loss function L is given by:</a:t>
            </a:r>
          </a:p>
          <a:p>
            <a:pPr>
              <a:buFont typeface="Wingdings,Sans-Serif" panose="020B0604020202020204" pitchFamily="34" charset="0"/>
              <a:buChar char="Ø"/>
            </a:pPr>
            <a:endParaRPr lang="en-US" sz="2400">
              <a:ea typeface="+mn-lt"/>
              <a:cs typeface="+mn-lt"/>
            </a:endParaRPr>
          </a:p>
          <a:p>
            <a:pPr>
              <a:buFont typeface="Wingdings,Sans-Serif" panose="020B0604020202020204" pitchFamily="34" charset="0"/>
              <a:buChar char="Ø"/>
            </a:pPr>
            <a:endParaRPr lang="en-US" sz="2400">
              <a:ea typeface="+mn-lt"/>
              <a:cs typeface="+mn-lt"/>
            </a:endParaRPr>
          </a:p>
          <a:p>
            <a:pPr>
              <a:buFont typeface="Wingdings,Sans-Serif" panose="020B0604020202020204" pitchFamily="34" charset="0"/>
              <a:buChar char="Ø"/>
            </a:pPr>
            <a:endParaRPr lang="en-US" sz="2400">
              <a:ea typeface="+mn-lt"/>
              <a:cs typeface="+mn-lt"/>
            </a:endParaRPr>
          </a:p>
          <a:p>
            <a:pPr>
              <a:buFont typeface="Wingdings,Sans-Serif" panose="020B0604020202020204" pitchFamily="34" charset="0"/>
              <a:buChar char="Ø"/>
            </a:pPr>
            <a:endParaRPr lang="en-US" sz="2400">
              <a:ea typeface="+mn-lt"/>
              <a:cs typeface="+mn-lt"/>
            </a:endParaRPr>
          </a:p>
          <a:p>
            <a:pPr marL="0" indent="0">
              <a:buNone/>
            </a:pPr>
            <a:endParaRPr lang="en-US" sz="2400">
              <a:ea typeface="+mn-lt"/>
              <a:cs typeface="+mn-lt"/>
            </a:endParaRPr>
          </a:p>
          <a:p>
            <a:pPr>
              <a:buFont typeface="Wingdings,Sans-Serif" panose="020B0604020202020204" pitchFamily="34" charset="0"/>
              <a:buChar char="Ø"/>
            </a:pPr>
            <a:endParaRPr lang="en-US" sz="2400">
              <a:ea typeface="+mn-lt"/>
              <a:cs typeface="+mn-lt"/>
            </a:endParaRPr>
          </a:p>
          <a:p>
            <a:pPr>
              <a:buFont typeface="Wingdings,Sans-Serif" panose="020B0604020202020204" pitchFamily="34" charset="0"/>
              <a:buChar char="Ø"/>
            </a:pPr>
            <a:endParaRPr lang="en-US" sz="2400">
              <a:ea typeface="+mn-lt"/>
              <a:cs typeface="+mn-lt"/>
            </a:endParaRPr>
          </a:p>
          <a:p>
            <a:pPr>
              <a:buFont typeface="Wingdings,Sans-Serif" panose="020B0604020202020204" pitchFamily="34" charset="0"/>
              <a:buChar char="Ø"/>
            </a:pPr>
            <a:r>
              <a:rPr lang="en-US" sz="2400">
                <a:ea typeface="+mn-lt"/>
                <a:cs typeface="+mn-lt"/>
              </a:rPr>
              <a:t>The above figure shows the comparison of SGD and  Loss-Preserving Linearization in case of a piecewise linear loss. </a:t>
            </a:r>
          </a:p>
          <a:p>
            <a:pPr>
              <a:buFont typeface="Wingdings,Sans-Serif" panose="020B0604020202020204" pitchFamily="34" charset="0"/>
              <a:buChar char="Ø"/>
            </a:pPr>
            <a:endParaRPr lang="en-US" sz="2400">
              <a:ea typeface="+mn-lt"/>
              <a:cs typeface="+mn-lt"/>
            </a:endParaRPr>
          </a:p>
          <a:p>
            <a:endParaRPr lang="en-US" sz="2400" b="1">
              <a:cs typeface="Calibri"/>
            </a:endParaRPr>
          </a:p>
          <a:p>
            <a:endParaRPr lang="en-US" sz="2000">
              <a:cs typeface="Calibri"/>
            </a:endParaRPr>
          </a:p>
          <a:p>
            <a:endParaRPr lang="en-US" sz="1400">
              <a:cs typeface="Calibri"/>
            </a:endParaRPr>
          </a:p>
        </p:txBody>
      </p:sp>
      <p:sp>
        <p:nvSpPr>
          <p:cNvPr id="33" name="Rectangle 3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Text&#10;&#10;Description automatically generated">
            <a:extLst>
              <a:ext uri="{FF2B5EF4-FFF2-40B4-BE49-F238E27FC236}">
                <a16:creationId xmlns:a16="http://schemas.microsoft.com/office/drawing/2014/main" id="{670ABF98-E081-4439-93FB-A942CE497565}"/>
              </a:ext>
            </a:extLst>
          </p:cNvPr>
          <p:cNvPicPr>
            <a:picLocks noChangeAspect="1"/>
          </p:cNvPicPr>
          <p:nvPr/>
        </p:nvPicPr>
        <p:blipFill>
          <a:blip r:embed="rId2"/>
          <a:stretch>
            <a:fillRect/>
          </a:stretch>
        </p:blipFill>
        <p:spPr>
          <a:xfrm>
            <a:off x="2804886" y="1987193"/>
            <a:ext cx="6716485" cy="948378"/>
          </a:xfrm>
          <a:prstGeom prst="rect">
            <a:avLst/>
          </a:prstGeom>
        </p:spPr>
      </p:pic>
      <p:pic>
        <p:nvPicPr>
          <p:cNvPr id="5" name="Picture 5" descr="A picture containing diagram&#10;&#10;Description automatically generated">
            <a:extLst>
              <a:ext uri="{FF2B5EF4-FFF2-40B4-BE49-F238E27FC236}">
                <a16:creationId xmlns:a16="http://schemas.microsoft.com/office/drawing/2014/main" id="{13AA3405-D1A2-4841-9774-1EE6DA3B7718}"/>
              </a:ext>
            </a:extLst>
          </p:cNvPr>
          <p:cNvPicPr>
            <a:picLocks noChangeAspect="1"/>
          </p:cNvPicPr>
          <p:nvPr/>
        </p:nvPicPr>
        <p:blipFill>
          <a:blip r:embed="rId3"/>
          <a:stretch>
            <a:fillRect/>
          </a:stretch>
        </p:blipFill>
        <p:spPr>
          <a:xfrm>
            <a:off x="1612769" y="2945135"/>
            <a:ext cx="8242852" cy="2517812"/>
          </a:xfrm>
          <a:prstGeom prst="rect">
            <a:avLst/>
          </a:prstGeom>
        </p:spPr>
      </p:pic>
    </p:spTree>
    <p:extLst>
      <p:ext uri="{BB962C8B-B14F-4D97-AF65-F5344CB8AC3E}">
        <p14:creationId xmlns:p14="http://schemas.microsoft.com/office/powerpoint/2010/main" val="202943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F1CA6-F7BF-4F5D-B01D-F2EB27123047}"/>
              </a:ext>
            </a:extLst>
          </p:cNvPr>
          <p:cNvSpPr>
            <a:spLocks noGrp="1"/>
          </p:cNvSpPr>
          <p:nvPr>
            <p:ph type="title"/>
          </p:nvPr>
        </p:nvSpPr>
        <p:spPr>
          <a:xfrm>
            <a:off x="2151142" y="356895"/>
            <a:ext cx="7063721" cy="1159200"/>
          </a:xfrm>
        </p:spPr>
        <p:txBody>
          <a:bodyPr vert="horz" lIns="91440" tIns="45720" rIns="91440" bIns="45720" rtlCol="0" anchor="ctr">
            <a:normAutofit/>
          </a:bodyPr>
          <a:lstStyle/>
          <a:p>
            <a:pPr algn="ctr"/>
            <a:r>
              <a:rPr lang="en-US" sz="4000" b="1">
                <a:solidFill>
                  <a:schemeClr val="bg1"/>
                </a:solidFill>
                <a:ea typeface="+mj-lt"/>
                <a:cs typeface="+mj-lt"/>
              </a:rPr>
              <a:t>Optimal Step Size</a:t>
            </a:r>
            <a:endParaRPr lang="en-US" sz="4000">
              <a:solidFill>
                <a:schemeClr val="bg1"/>
              </a:solidFill>
              <a:ea typeface="+mj-lt"/>
              <a:cs typeface="+mj-lt"/>
            </a:endParaRPr>
          </a:p>
        </p:txBody>
      </p:sp>
      <p:sp>
        <p:nvSpPr>
          <p:cNvPr id="6" name="Content Placeholder 5">
            <a:extLst>
              <a:ext uri="{FF2B5EF4-FFF2-40B4-BE49-F238E27FC236}">
                <a16:creationId xmlns:a16="http://schemas.microsoft.com/office/drawing/2014/main" id="{03952EF7-6A3E-4BAF-A710-5B74577A8A39}"/>
              </a:ext>
            </a:extLst>
          </p:cNvPr>
          <p:cNvSpPr>
            <a:spLocks noGrp="1"/>
          </p:cNvSpPr>
          <p:nvPr>
            <p:ph idx="1"/>
          </p:nvPr>
        </p:nvSpPr>
        <p:spPr/>
        <p:txBody>
          <a:bodyPr vert="horz" lIns="91440" tIns="45720" rIns="91440" bIns="45720" rtlCol="0" anchor="t">
            <a:normAutofit/>
          </a:bodyPr>
          <a:lstStyle/>
          <a:p>
            <a:r>
              <a:rPr lang="en-US">
                <a:ea typeface="+mn-lt"/>
                <a:cs typeface="+mn-lt"/>
              </a:rPr>
              <a:t>The optimal-size can be obtained in closed form because the hinge loss is convex and piecewise linear. In fact, the approach presented here can be applied to any loss function that is convex and piecewise linear. </a:t>
            </a:r>
          </a:p>
          <a:p>
            <a:endParaRPr lang="en-US">
              <a:ea typeface="+mn-lt"/>
              <a:cs typeface="+mn-lt"/>
            </a:endParaRPr>
          </a:p>
          <a:p>
            <a:endParaRPr lang="en-US">
              <a:cs typeface="Calibri"/>
            </a:endParaRPr>
          </a:p>
        </p:txBody>
      </p:sp>
      <p:pic>
        <p:nvPicPr>
          <p:cNvPr id="7" name="Picture 4" descr="A picture containing text&#10;&#10;Description automatically generated">
            <a:extLst>
              <a:ext uri="{FF2B5EF4-FFF2-40B4-BE49-F238E27FC236}">
                <a16:creationId xmlns:a16="http://schemas.microsoft.com/office/drawing/2014/main" id="{6EB3F792-2875-45BF-B0A9-F76D579368EC}"/>
              </a:ext>
            </a:extLst>
          </p:cNvPr>
          <p:cNvPicPr>
            <a:picLocks noChangeAspect="1"/>
          </p:cNvPicPr>
          <p:nvPr/>
        </p:nvPicPr>
        <p:blipFill>
          <a:blip r:embed="rId2"/>
          <a:stretch>
            <a:fillRect/>
          </a:stretch>
        </p:blipFill>
        <p:spPr>
          <a:xfrm>
            <a:off x="1045559" y="3807770"/>
            <a:ext cx="10222988" cy="1684755"/>
          </a:xfrm>
          <a:prstGeom prst="rect">
            <a:avLst/>
          </a:prstGeom>
        </p:spPr>
      </p:pic>
    </p:spTree>
    <p:extLst>
      <p:ext uri="{BB962C8B-B14F-4D97-AF65-F5344CB8AC3E}">
        <p14:creationId xmlns:p14="http://schemas.microsoft.com/office/powerpoint/2010/main" val="128201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Rectangle 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4310D62-C1EF-4CD6-9803-FCA143E4F148}"/>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cs typeface="Calibri Light"/>
              </a:rPr>
              <a:t>Optimal Step-size proof</a:t>
            </a:r>
          </a:p>
        </p:txBody>
      </p:sp>
      <p:sp>
        <p:nvSpPr>
          <p:cNvPr id="3" name="Content Placeholder 2">
            <a:extLst>
              <a:ext uri="{FF2B5EF4-FFF2-40B4-BE49-F238E27FC236}">
                <a16:creationId xmlns:a16="http://schemas.microsoft.com/office/drawing/2014/main" id="{007B04D5-9652-4E07-8209-205CCB0E1058}"/>
              </a:ext>
            </a:extLst>
          </p:cNvPr>
          <p:cNvSpPr>
            <a:spLocks noGrp="1"/>
          </p:cNvSpPr>
          <p:nvPr>
            <p:ph idx="1"/>
          </p:nvPr>
        </p:nvSpPr>
        <p:spPr>
          <a:xfrm>
            <a:off x="4810259" y="649480"/>
            <a:ext cx="6555347" cy="5546047"/>
          </a:xfrm>
        </p:spPr>
        <p:txBody>
          <a:bodyPr vert="horz" lIns="91440" tIns="45720" rIns="91440" bIns="45720" rtlCol="0" anchor="ctr">
            <a:normAutofit/>
          </a:bodyPr>
          <a:lstStyle/>
          <a:p>
            <a:endParaRPr lang="en-US" sz="2000" b="1">
              <a:ea typeface="+mn-lt"/>
              <a:cs typeface="+mn-lt"/>
            </a:endParaRPr>
          </a:p>
          <a:p>
            <a:endParaRPr lang="en-US" sz="2000">
              <a:cs typeface="Calibri"/>
            </a:endParaRPr>
          </a:p>
          <a:p>
            <a:endParaRPr lang="en-US" sz="2000">
              <a:cs typeface="Calibri"/>
            </a:endParaRPr>
          </a:p>
        </p:txBody>
      </p:sp>
      <p:pic>
        <p:nvPicPr>
          <p:cNvPr id="5" name="Picture 4" descr="Text, letter&#10;&#10;Description automatically generated">
            <a:extLst>
              <a:ext uri="{FF2B5EF4-FFF2-40B4-BE49-F238E27FC236}">
                <a16:creationId xmlns:a16="http://schemas.microsoft.com/office/drawing/2014/main" id="{66107D26-C53E-4BB3-9BB2-C959A095CABF}"/>
              </a:ext>
            </a:extLst>
          </p:cNvPr>
          <p:cNvPicPr>
            <a:picLocks noChangeAspect="1"/>
          </p:cNvPicPr>
          <p:nvPr/>
        </p:nvPicPr>
        <p:blipFill>
          <a:blip r:embed="rId2"/>
          <a:stretch>
            <a:fillRect/>
          </a:stretch>
        </p:blipFill>
        <p:spPr>
          <a:xfrm>
            <a:off x="4632779" y="1372305"/>
            <a:ext cx="6917870" cy="1933890"/>
          </a:xfrm>
          <a:prstGeom prst="rect">
            <a:avLst/>
          </a:prstGeom>
        </p:spPr>
      </p:pic>
      <p:pic>
        <p:nvPicPr>
          <p:cNvPr id="6" name="Picture 5">
            <a:extLst>
              <a:ext uri="{FF2B5EF4-FFF2-40B4-BE49-F238E27FC236}">
                <a16:creationId xmlns:a16="http://schemas.microsoft.com/office/drawing/2014/main" id="{2ED5AEF6-DCE8-4A27-AE1C-CE6ABBA0968E}"/>
              </a:ext>
            </a:extLst>
          </p:cNvPr>
          <p:cNvPicPr>
            <a:picLocks noChangeAspect="1"/>
          </p:cNvPicPr>
          <p:nvPr/>
        </p:nvPicPr>
        <p:blipFill>
          <a:blip r:embed="rId3"/>
          <a:stretch>
            <a:fillRect/>
          </a:stretch>
        </p:blipFill>
        <p:spPr>
          <a:xfrm>
            <a:off x="4045177" y="3969808"/>
            <a:ext cx="4047067" cy="929141"/>
          </a:xfrm>
          <a:prstGeom prst="rect">
            <a:avLst/>
          </a:prstGeom>
        </p:spPr>
      </p:pic>
      <p:pic>
        <p:nvPicPr>
          <p:cNvPr id="8" name="Picture 8" descr="Icon&#10;&#10;Description automatically generated">
            <a:extLst>
              <a:ext uri="{FF2B5EF4-FFF2-40B4-BE49-F238E27FC236}">
                <a16:creationId xmlns:a16="http://schemas.microsoft.com/office/drawing/2014/main" id="{AD910F84-0CA5-435E-80EE-167C9FF74858}"/>
              </a:ext>
            </a:extLst>
          </p:cNvPr>
          <p:cNvPicPr>
            <a:picLocks noChangeAspect="1"/>
          </p:cNvPicPr>
          <p:nvPr/>
        </p:nvPicPr>
        <p:blipFill>
          <a:blip r:embed="rId4"/>
          <a:stretch>
            <a:fillRect/>
          </a:stretch>
        </p:blipFill>
        <p:spPr>
          <a:xfrm>
            <a:off x="7761364" y="4054475"/>
            <a:ext cx="514880" cy="747713"/>
          </a:xfrm>
          <a:prstGeom prst="rect">
            <a:avLst/>
          </a:prstGeom>
        </p:spPr>
      </p:pic>
      <p:pic>
        <p:nvPicPr>
          <p:cNvPr id="9" name="Picture 7">
            <a:extLst>
              <a:ext uri="{FF2B5EF4-FFF2-40B4-BE49-F238E27FC236}">
                <a16:creationId xmlns:a16="http://schemas.microsoft.com/office/drawing/2014/main" id="{B63B7D6D-96B0-463B-97E4-2AAB3A185B86}"/>
              </a:ext>
            </a:extLst>
          </p:cNvPr>
          <p:cNvPicPr>
            <a:picLocks noChangeAspect="1"/>
          </p:cNvPicPr>
          <p:nvPr/>
        </p:nvPicPr>
        <p:blipFill>
          <a:blip r:embed="rId5"/>
          <a:stretch>
            <a:fillRect/>
          </a:stretch>
        </p:blipFill>
        <p:spPr>
          <a:xfrm>
            <a:off x="8275108" y="4054475"/>
            <a:ext cx="3645582" cy="747713"/>
          </a:xfrm>
          <a:prstGeom prst="rect">
            <a:avLst/>
          </a:prstGeom>
        </p:spPr>
      </p:pic>
    </p:spTree>
    <p:extLst>
      <p:ext uri="{BB962C8B-B14F-4D97-AF65-F5344CB8AC3E}">
        <p14:creationId xmlns:p14="http://schemas.microsoft.com/office/powerpoint/2010/main" val="1079051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Deep Frank-Wolfe For Neural Network Optimization</vt:lpstr>
      <vt:lpstr>Introduction</vt:lpstr>
      <vt:lpstr>Advantages over SGD: </vt:lpstr>
      <vt:lpstr>Related Work</vt:lpstr>
      <vt:lpstr>Problem Formulation</vt:lpstr>
      <vt:lpstr>PowerPoint Presentation</vt:lpstr>
      <vt:lpstr>PowerPoint Presentation</vt:lpstr>
      <vt:lpstr>Optimal Step Size</vt:lpstr>
      <vt:lpstr>Optimal Step-size proof</vt:lpstr>
      <vt:lpstr>Dual of the Problem</vt:lpstr>
      <vt:lpstr>Step-size calculation</vt:lpstr>
      <vt:lpstr>Cost Per Iteration</vt:lpstr>
      <vt:lpstr>Conditional Gradient</vt:lpstr>
      <vt:lpstr>The Deep Frank-Wolfe Algorithm</vt:lpstr>
      <vt:lpstr>Smoothing the Loss</vt:lpstr>
      <vt:lpstr>Nesterov Momentum</vt:lpstr>
      <vt:lpstr>Experiments</vt:lpstr>
      <vt:lpstr>Experiments</vt:lpstr>
      <vt:lpstr>Image classification with CNNs</vt:lpstr>
      <vt:lpstr>Results : DenseNet trained on Cifar10</vt:lpstr>
      <vt:lpstr>Results : WideResNet trained on Cifar10</vt:lpstr>
      <vt:lpstr>Natural language inference with RNNs</vt:lpstr>
      <vt:lpstr>Results : BiLSTM trained on SNLI</vt:lpstr>
      <vt:lpstr>THE IMPORTANCE OF THE STEP-SIZE </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222</cp:revision>
  <dcterms:created xsi:type="dcterms:W3CDTF">2021-04-26T10:21:51Z</dcterms:created>
  <dcterms:modified xsi:type="dcterms:W3CDTF">2021-05-02T23:31:04Z</dcterms:modified>
</cp:coreProperties>
</file>