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57" r:id="rId4"/>
    <p:sldId id="258" r:id="rId5"/>
    <p:sldId id="259" r:id="rId6"/>
    <p:sldId id="276" r:id="rId7"/>
    <p:sldId id="279" r:id="rId8"/>
    <p:sldId id="280" r:id="rId9"/>
    <p:sldId id="281" r:id="rId10"/>
    <p:sldId id="282" r:id="rId11"/>
    <p:sldId id="284" r:id="rId12"/>
    <p:sldId id="285" r:id="rId13"/>
    <p:sldId id="286" r:id="rId14"/>
    <p:sldId id="287" r:id="rId15"/>
    <p:sldId id="260" r:id="rId16"/>
    <p:sldId id="265" r:id="rId17"/>
    <p:sldId id="266" r:id="rId18"/>
    <p:sldId id="267" r:id="rId19"/>
    <p:sldId id="268" r:id="rId20"/>
    <p:sldId id="270" r:id="rId21"/>
    <p:sldId id="271" r:id="rId22"/>
    <p:sldId id="269" r:id="rId23"/>
    <p:sldId id="272" r:id="rId24"/>
    <p:sldId id="275" r:id="rId25"/>
    <p:sldId id="273" r:id="rId26"/>
    <p:sldId id="274" r:id="rId27"/>
    <p:sldId id="262" r:id="rId28"/>
    <p:sldId id="263" r:id="rId29"/>
    <p:sldId id="283" r:id="rId30"/>
    <p:sldId id="277"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49736-B715-8AB4-050E-ACAD0735E118}" v="14" dt="2020-11-21T11:00:04.680"/>
    <p1510:client id="{00A37874-A5BD-5A35-F582-3A8BDF38A022}" v="369" dt="2020-11-19T19:06:36.318"/>
    <p1510:client id="{17FFD482-881A-98F5-D181-F20D2C5B7630}" v="288" dt="2020-11-21T09:59:26.944"/>
    <p1510:client id="{19827E56-0986-31DA-6552-F3797CD1A12F}" v="1260" dt="2020-11-21T11:14:15.293"/>
    <p1510:client id="{2C855D98-0FE5-CA96-0F94-077907F3410F}" v="61" dt="2020-11-20T20:49:57.525"/>
    <p1510:client id="{3126B02A-008E-3553-DFB4-6067966718FB}" v="309" dt="2020-11-21T11:35:36.003"/>
    <p1510:client id="{33D0E090-1CAA-4B1E-A651-1991BE8F4F36}" v="761" dt="2020-11-20T07:43:59.838"/>
    <p1510:client id="{34854DBB-288B-249A-8F76-A5589E9B5BD4}" v="333" dt="2020-11-19T17:26:26.792"/>
    <p1510:client id="{348A2DAD-13A9-1D98-596D-8161F3E3E91A}" v="386" dt="2020-11-21T03:55:57.970"/>
    <p1510:client id="{46AE1875-D8D4-F76D-0E51-389B96CA2797}" v="261" dt="2020-11-21T07:35:12.546"/>
    <p1510:client id="{46B4CCE3-2131-D8C7-9D6A-399BDC5F1844}" v="6" dt="2020-11-21T02:06:13"/>
    <p1510:client id="{46EDB075-2CE8-14C7-21E0-C3D5C4FD4968}" v="1203" dt="2020-11-20T00:37:10.252"/>
    <p1510:client id="{49390493-1821-E712-AEA0-D80FA19C53C0}" v="670" dt="2020-11-21T11:19:56.382"/>
    <p1510:client id="{4CDBFF2A-23DF-151B-14A2-03279C4DF150}" v="24" dt="2020-11-21T06:01:34.603"/>
    <p1510:client id="{56B19CA6-2190-15A0-9EEB-79136D2BA3F8}" v="737" dt="2020-11-21T11:08:38.946"/>
    <p1510:client id="{6A80E5C5-107F-8F7F-AF41-A7FA57E5694C}" v="558" dt="2020-11-21T03:23:40.775"/>
    <p1510:client id="{722F1BF6-4D74-9400-AF6E-68AAFE9696ED}" v="342" dt="2020-11-21T05:48:31.539"/>
    <p1510:client id="{74174A2E-C8BF-7E10-CE2D-6D073F3061A2}" v="1382" dt="2020-11-19T14:37:28.724"/>
    <p1510:client id="{7A8E4EC3-D50F-6EB7-B4AE-E7C7B96BBF7A}" v="22" dt="2020-11-19T23:46:46.701"/>
    <p1510:client id="{85877E69-765E-3AD9-0244-3E6A591288C8}" v="51" dt="2020-11-21T09:24:14.947"/>
    <p1510:client id="{8D701283-92A9-7914-80E6-27F869BC8C4B}" v="448" dt="2020-11-21T11:35:10.860"/>
    <p1510:client id="{920D9AB1-06DA-8C15-9C21-C5C8553AA7A1}" v="21" dt="2020-11-20T04:22:44.731"/>
    <p1510:client id="{99258B8F-601E-2FF7-E502-5F2F22E78CD2}" v="51" dt="2020-11-20T20:58:06.365"/>
    <p1510:client id="{AC3226EC-0938-8E6D-8E42-3A2BADE6DF24}" v="1" dt="2020-11-21T07:36:18.314"/>
    <p1510:client id="{AD70BFC1-D9CB-FAAA-77C2-818E397641D7}" v="4" dt="2020-11-21T08:49:49.264"/>
    <p1510:client id="{AFC252B6-CA28-4398-981E-C7BB4267F8F5}" v="16" dt="2020-11-19T10:20:59.302"/>
    <p1510:client id="{BFF98AF4-0BF9-C1F1-9715-DA94CA3B6E39}" v="14" dt="2020-11-21T06:23:09.698"/>
    <p1510:client id="{C3983827-F349-C49C-3D82-ACA18BCE2676}" v="327" dt="2020-11-20T20:46:47.404"/>
    <p1510:client id="{DA3A51FD-7991-FCF1-5741-8C77D7025999}" v="24" dt="2020-11-21T06:10:43.463"/>
    <p1510:client id="{DA64C769-BD44-C43B-E158-A88910044E50}" v="10" dt="2020-11-21T15:07:02.742"/>
    <p1510:client id="{DB611C22-8E4F-1B96-FA31-553DD51B8964}" v="1492" dt="2020-11-19T14:39:50.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2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630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9201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2914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5841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79583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4902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267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41354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3438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2177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6851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279324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9748" y="2219536"/>
            <a:ext cx="9910296" cy="3385157"/>
          </a:xfrm>
        </p:spPr>
        <p:txBody>
          <a:bodyPr anchor="t">
            <a:normAutofit fontScale="90000"/>
          </a:bodyPr>
          <a:lstStyle/>
          <a:p>
            <a:pPr algn="l"/>
            <a:r>
              <a:rPr lang="en-US" sz="7400" dirty="0">
                <a:latin typeface="Times New Roman"/>
                <a:ea typeface="+mj-lt"/>
                <a:cs typeface="+mj-lt"/>
              </a:rPr>
              <a:t>Sparse Matrix Operations in Social Networks</a:t>
            </a:r>
            <a:r>
              <a:rPr lang="en-US" sz="4800">
                <a:latin typeface="Times New Roman"/>
                <a:ea typeface="+mj-lt"/>
                <a:cs typeface="+mj-lt"/>
              </a:rPr>
              <a:t/>
            </a:r>
            <a:br>
              <a:rPr lang="en-US" sz="4800">
                <a:latin typeface="Times New Roman"/>
                <a:ea typeface="+mj-lt"/>
                <a:cs typeface="+mj-lt"/>
              </a:rPr>
            </a:br>
            <a:r>
              <a:rPr lang="en-US" sz="4800">
                <a:latin typeface="Times New Roman"/>
                <a:ea typeface="+mj-lt"/>
                <a:cs typeface="+mj-lt"/>
              </a:rPr>
              <a:t/>
            </a:r>
            <a:br>
              <a:rPr lang="en-US" sz="4800">
                <a:latin typeface="Times New Roman"/>
                <a:ea typeface="+mj-lt"/>
                <a:cs typeface="+mj-lt"/>
              </a:rPr>
            </a:br>
            <a:r>
              <a:rPr lang="en-US" sz="4800">
                <a:latin typeface="Times New Roman"/>
                <a:cs typeface="Calibri Light"/>
              </a:rPr>
              <a:t>Group - 9</a:t>
            </a:r>
            <a:endParaRPr lang="en-US" sz="4800">
              <a:latin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A1201-B18B-4746-8764-941CB11CD68B}"/>
              </a:ext>
            </a:extLst>
          </p:cNvPr>
          <p:cNvSpPr>
            <a:spLocks noGrp="1"/>
          </p:cNvSpPr>
          <p:nvPr>
            <p:ph type="title"/>
          </p:nvPr>
        </p:nvSpPr>
        <p:spPr>
          <a:xfrm>
            <a:off x="808638" y="386930"/>
            <a:ext cx="9236700" cy="1188950"/>
          </a:xfrm>
        </p:spPr>
        <p:txBody>
          <a:bodyPr anchor="b">
            <a:normAutofit/>
          </a:bodyPr>
          <a:lstStyle/>
          <a:p>
            <a:r>
              <a:rPr lang="en-US" sz="4600">
                <a:latin typeface="Times New Roman"/>
                <a:cs typeface="Calibri Light"/>
              </a:rPr>
              <a:t>APPLICATION OF BAND MATRIX</a:t>
            </a:r>
          </a:p>
        </p:txBody>
      </p:sp>
      <p:sp>
        <p:nvSpPr>
          <p:cNvPr id="3" name="Content Placeholder 2">
            <a:extLst>
              <a:ext uri="{FF2B5EF4-FFF2-40B4-BE49-F238E27FC236}">
                <a16:creationId xmlns:a16="http://schemas.microsoft.com/office/drawing/2014/main" xmlns="" id="{ECCE417D-36D3-4253-8AD2-75AC9B392102}"/>
              </a:ext>
            </a:extLst>
          </p:cNvPr>
          <p:cNvSpPr>
            <a:spLocks noGrp="1"/>
          </p:cNvSpPr>
          <p:nvPr>
            <p:ph idx="1"/>
          </p:nvPr>
        </p:nvSpPr>
        <p:spPr>
          <a:xfrm>
            <a:off x="803820" y="1715588"/>
            <a:ext cx="10133508" cy="3613481"/>
          </a:xfrm>
        </p:spPr>
        <p:txBody>
          <a:bodyPr vert="horz" lIns="91440" tIns="45720" rIns="91440" bIns="45720" rtlCol="0" anchor="ctr">
            <a:normAutofit/>
          </a:bodyPr>
          <a:lstStyle/>
          <a:p>
            <a:pPr marL="0" indent="0" algn="just">
              <a:buNone/>
            </a:pPr>
            <a:r>
              <a:rPr lang="en-US">
                <a:latin typeface="Times New Roman"/>
                <a:ea typeface="+mn-lt"/>
                <a:cs typeface="+mn-lt"/>
              </a:rPr>
              <a:t>In numerical analysis, matrices from finite element or finite difference problems are often banded. Such matrices can be viewed as descriptions of the coupling between the problem variables; the banded property corresponds to the fact that variables are not coupled over arbitrarily large distances. Such matrices can be further divided – for instance, banded matrices exist where every element in the band is nonzero. These often arise when discretizing one-dimensional problem</a:t>
            </a:r>
            <a:endParaRPr lang="en-US">
              <a:latin typeface="Times New Roman"/>
              <a:cs typeface="Calibri" panose="020F0502020204030204"/>
            </a:endParaRPr>
          </a:p>
        </p:txBody>
      </p:sp>
    </p:spTree>
    <p:extLst>
      <p:ext uri="{BB962C8B-B14F-4D97-AF65-F5344CB8AC3E}">
        <p14:creationId xmlns:p14="http://schemas.microsoft.com/office/powerpoint/2010/main" val="3408727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014362-0088-45F9-B66F-401B4FF7D240}"/>
              </a:ext>
            </a:extLst>
          </p:cNvPr>
          <p:cNvSpPr>
            <a:spLocks noGrp="1"/>
          </p:cNvSpPr>
          <p:nvPr>
            <p:ph type="title"/>
          </p:nvPr>
        </p:nvSpPr>
        <p:spPr>
          <a:xfrm>
            <a:off x="808638" y="386930"/>
            <a:ext cx="9236700" cy="1188950"/>
          </a:xfrm>
        </p:spPr>
        <p:txBody>
          <a:bodyPr anchor="b">
            <a:normAutofit/>
          </a:bodyPr>
          <a:lstStyle/>
          <a:p>
            <a:r>
              <a:rPr lang="en-US" sz="5400">
                <a:latin typeface="Times New Roman"/>
                <a:cs typeface="Calibri Light"/>
              </a:rPr>
              <a:t>PHYSICAL SIGNIFICANCE</a:t>
            </a:r>
            <a:r>
              <a:rPr lang="en-US" sz="4000">
                <a:cs typeface="Calibri Light"/>
              </a:rPr>
              <a:t> </a:t>
            </a:r>
          </a:p>
        </p:txBody>
      </p:sp>
      <p:sp>
        <p:nvSpPr>
          <p:cNvPr id="3" name="Content Placeholder 2">
            <a:extLst>
              <a:ext uri="{FF2B5EF4-FFF2-40B4-BE49-F238E27FC236}">
                <a16:creationId xmlns:a16="http://schemas.microsoft.com/office/drawing/2014/main" xmlns="" id="{C33E0495-D270-425F-B568-BAEAF02FE9A5}"/>
              </a:ext>
            </a:extLst>
          </p:cNvPr>
          <p:cNvSpPr>
            <a:spLocks noGrp="1"/>
          </p:cNvSpPr>
          <p:nvPr>
            <p:ph idx="1"/>
          </p:nvPr>
        </p:nvSpPr>
        <p:spPr>
          <a:xfrm>
            <a:off x="583919" y="1620792"/>
            <a:ext cx="10129291" cy="4226284"/>
          </a:xfrm>
        </p:spPr>
        <p:txBody>
          <a:bodyPr vert="horz" lIns="91440" tIns="45720" rIns="91440" bIns="45720" rtlCol="0" anchor="ctr">
            <a:normAutofit/>
          </a:bodyPr>
          <a:lstStyle/>
          <a:p>
            <a:pPr algn="just"/>
            <a:r>
              <a:rPr lang="en-US" sz="2400">
                <a:latin typeface="Times New Roman"/>
                <a:ea typeface="+mn-lt"/>
                <a:cs typeface="+mn-lt"/>
              </a:rPr>
              <a:t>They are used in computationally heavy fields like machine learning, natural language processing to map the data sets.</a:t>
            </a:r>
            <a:endParaRPr lang="en-US" sz="1300">
              <a:latin typeface="Times New Roman"/>
              <a:ea typeface="+mn-lt"/>
              <a:cs typeface="Times New Roman"/>
            </a:endParaRPr>
          </a:p>
          <a:p>
            <a:pPr algn="just"/>
            <a:r>
              <a:rPr lang="en-US" sz="2400">
                <a:latin typeface="Times New Roman"/>
                <a:ea typeface="+mn-lt"/>
                <a:cs typeface="+mn-lt"/>
              </a:rPr>
              <a:t>Recommender systems like Facebook and YouTube can be an example of using sparse matrices because they are typically in wraps with only 1000 number off Facebook friends or YouTube videos While the dataset stored in them is of billions of users.</a:t>
            </a:r>
            <a:r>
              <a:rPr lang="en-US" sz="1300">
                <a:latin typeface="Times New Roman"/>
                <a:ea typeface="+mn-lt"/>
                <a:cs typeface="+mn-lt"/>
              </a:rPr>
              <a:t> </a:t>
            </a:r>
            <a:endParaRPr lang="en-US" sz="1300">
              <a:latin typeface="Times New Roman"/>
              <a:ea typeface="+mn-lt"/>
              <a:cs typeface="Times New Roman"/>
            </a:endParaRPr>
          </a:p>
          <a:p>
            <a:pPr algn="just"/>
            <a:r>
              <a:rPr lang="en-US" sz="2400">
                <a:latin typeface="Times New Roman"/>
                <a:ea typeface="+mn-lt"/>
                <a:cs typeface="+mn-lt"/>
              </a:rPr>
              <a:t>From a mathematical standpoint, if we have a </a:t>
            </a:r>
            <a:r>
              <a:rPr lang="en-US" sz="2400" b="1">
                <a:latin typeface="Times New Roman"/>
                <a:ea typeface="+mn-lt"/>
                <a:cs typeface="+mn-lt"/>
              </a:rPr>
              <a:t>100,000 x 100,000</a:t>
            </a:r>
            <a:r>
              <a:rPr lang="en-US" sz="2400">
                <a:latin typeface="Times New Roman"/>
                <a:ea typeface="+mn-lt"/>
                <a:cs typeface="+mn-lt"/>
              </a:rPr>
              <a:t> matrix of sparsity&gt;99% , this will require us to have </a:t>
            </a:r>
            <a:r>
              <a:rPr lang="en-US" sz="2400" b="1">
                <a:latin typeface="Times New Roman"/>
                <a:ea typeface="+mn-lt"/>
                <a:cs typeface="+mn-lt"/>
              </a:rPr>
              <a:t>100,000 x 100,000 x 8 = 80 GB</a:t>
            </a:r>
            <a:r>
              <a:rPr lang="en-US" sz="2400">
                <a:latin typeface="Times New Roman"/>
                <a:ea typeface="+mn-lt"/>
                <a:cs typeface="+mn-lt"/>
              </a:rPr>
              <a:t> worth of memory to store this matrix (since each </a:t>
            </a:r>
            <a:r>
              <a:rPr lang="en-US" sz="2400" i="1">
                <a:latin typeface="Times New Roman"/>
                <a:ea typeface="+mn-lt"/>
                <a:cs typeface="+mn-lt"/>
              </a:rPr>
              <a:t>double</a:t>
            </a:r>
            <a:r>
              <a:rPr lang="en-US" sz="2400">
                <a:latin typeface="Times New Roman"/>
                <a:ea typeface="+mn-lt"/>
                <a:cs typeface="+mn-lt"/>
              </a:rPr>
              <a:t> uses 8 bytes)! But the same representation with sparse matrices can be done in </a:t>
            </a:r>
            <a:r>
              <a:rPr lang="en-US" sz="2400" b="1">
                <a:latin typeface="Times New Roman"/>
                <a:ea typeface="+mn-lt"/>
                <a:cs typeface="+mn-lt"/>
              </a:rPr>
              <a:t>80MB </a:t>
            </a:r>
            <a:r>
              <a:rPr lang="en-US" sz="2400">
                <a:latin typeface="Times New Roman"/>
                <a:ea typeface="+mn-lt"/>
                <a:cs typeface="+mn-lt"/>
              </a:rPr>
              <a:t>!</a:t>
            </a:r>
            <a:r>
              <a:rPr lang="en-US" sz="2400">
                <a:ea typeface="+mn-lt"/>
                <a:cs typeface="+mn-lt"/>
              </a:rPr>
              <a:t>!</a:t>
            </a:r>
            <a:endParaRPr lang="en-US" sz="2400">
              <a:cs typeface="Calibri" panose="020F0502020204030204"/>
            </a:endParaRPr>
          </a:p>
        </p:txBody>
      </p:sp>
    </p:spTree>
    <p:extLst>
      <p:ext uri="{BB962C8B-B14F-4D97-AF65-F5344CB8AC3E}">
        <p14:creationId xmlns:p14="http://schemas.microsoft.com/office/powerpoint/2010/main" val="1285848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372014-D065-431D-A9D0-B9717BA2D2A2}"/>
              </a:ext>
            </a:extLst>
          </p:cNvPr>
          <p:cNvSpPr>
            <a:spLocks noGrp="1"/>
          </p:cNvSpPr>
          <p:nvPr>
            <p:ph type="title"/>
          </p:nvPr>
        </p:nvSpPr>
        <p:spPr>
          <a:xfrm>
            <a:off x="1176530" y="420548"/>
            <a:ext cx="9854926" cy="1188950"/>
          </a:xfrm>
        </p:spPr>
        <p:txBody>
          <a:bodyPr anchor="b">
            <a:noAutofit/>
          </a:bodyPr>
          <a:lstStyle/>
          <a:p>
            <a:pPr algn="ctr"/>
            <a:r>
              <a:rPr lang="en-US">
                <a:latin typeface="Times New Roman"/>
                <a:cs typeface="Calibri Light"/>
              </a:rPr>
              <a:t>ADVANTAGES AND APPLICATIONS</a:t>
            </a:r>
          </a:p>
        </p:txBody>
      </p:sp>
      <p:sp>
        <p:nvSpPr>
          <p:cNvPr id="4" name="TextBox 3">
            <a:extLst>
              <a:ext uri="{FF2B5EF4-FFF2-40B4-BE49-F238E27FC236}">
                <a16:creationId xmlns:a16="http://schemas.microsoft.com/office/drawing/2014/main" xmlns="" id="{88B7EC8D-5AC8-457C-80C1-57B04CD4EEA9}"/>
              </a:ext>
            </a:extLst>
          </p:cNvPr>
          <p:cNvSpPr txBox="1"/>
          <p:nvPr/>
        </p:nvSpPr>
        <p:spPr>
          <a:xfrm>
            <a:off x="690282" y="1844488"/>
            <a:ext cx="10867464" cy="5015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400" b="1">
                <a:latin typeface="Times New Roman"/>
                <a:cs typeface="Times New Roman"/>
              </a:rPr>
              <a:t>CSR</a:t>
            </a:r>
            <a:r>
              <a:rPr lang="en-US" sz="2400">
                <a:latin typeface="Times New Roman"/>
                <a:cs typeface="Times New Roman"/>
              </a:rPr>
              <a:t> ( most widely used form) is used for write-once-read-many tasks .</a:t>
            </a:r>
            <a:endParaRPr lang="en-US" sz="2400">
              <a:latin typeface="Times New Roman"/>
              <a:ea typeface="+mn-lt"/>
              <a:cs typeface="+mn-lt"/>
            </a:endParaRPr>
          </a:p>
          <a:p>
            <a:pPr>
              <a:lnSpc>
                <a:spcPct val="90000"/>
              </a:lnSpc>
              <a:spcBef>
                <a:spcPts val="1000"/>
              </a:spcBef>
            </a:pPr>
            <a:r>
              <a:rPr lang="en-US" sz="2400">
                <a:latin typeface="Times New Roman"/>
                <a:cs typeface="Times New Roman"/>
              </a:rPr>
              <a:t>Advantages:</a:t>
            </a:r>
            <a:endParaRPr lang="en-US" sz="2400">
              <a:latin typeface="Times New Roman"/>
              <a:ea typeface="+mn-lt"/>
              <a:cs typeface="+mn-lt"/>
            </a:endParaRPr>
          </a:p>
          <a:p>
            <a:pPr marL="285750" indent="-285750">
              <a:lnSpc>
                <a:spcPct val="90000"/>
              </a:lnSpc>
              <a:spcBef>
                <a:spcPts val="1000"/>
              </a:spcBef>
              <a:buFont typeface="Arial"/>
              <a:buChar char="•"/>
            </a:pPr>
            <a:r>
              <a:rPr lang="en-US" sz="2400">
                <a:latin typeface="Times New Roman"/>
                <a:cs typeface="Times New Roman"/>
              </a:rPr>
              <a:t>       Efficient item access and slicing</a:t>
            </a:r>
            <a:endParaRPr lang="en-US" sz="2400">
              <a:latin typeface="Times New Roman"/>
              <a:ea typeface="+mn-lt"/>
              <a:cs typeface="+mn-lt"/>
            </a:endParaRPr>
          </a:p>
          <a:p>
            <a:pPr marL="285750" indent="-285750">
              <a:lnSpc>
                <a:spcPct val="90000"/>
              </a:lnSpc>
              <a:spcBef>
                <a:spcPts val="1000"/>
              </a:spcBef>
              <a:buFont typeface="Arial"/>
              <a:buChar char="•"/>
            </a:pPr>
            <a:r>
              <a:rPr lang="en-US" sz="2400">
                <a:latin typeface="Times New Roman"/>
                <a:cs typeface="Times New Roman"/>
              </a:rPr>
              <a:t>       Fast arithmetic</a:t>
            </a:r>
            <a:endParaRPr lang="en-US" sz="2400">
              <a:latin typeface="Times New Roman"/>
              <a:ea typeface="+mn-lt"/>
              <a:cs typeface="+mn-lt"/>
            </a:endParaRPr>
          </a:p>
          <a:p>
            <a:pPr marL="285750" indent="-285750">
              <a:lnSpc>
                <a:spcPct val="90000"/>
              </a:lnSpc>
              <a:spcBef>
                <a:spcPts val="1000"/>
              </a:spcBef>
              <a:buFont typeface="Arial"/>
              <a:buChar char="•"/>
            </a:pPr>
            <a:r>
              <a:rPr lang="en-US" sz="2400">
                <a:latin typeface="Times New Roman"/>
                <a:cs typeface="Times New Roman"/>
              </a:rPr>
              <a:t>       Fast vector products</a:t>
            </a:r>
            <a:endParaRPr lang="en-US" sz="2400">
              <a:latin typeface="Times New Roman"/>
              <a:ea typeface="+mn-lt"/>
              <a:cs typeface="+mn-lt"/>
            </a:endParaRPr>
          </a:p>
          <a:p>
            <a:pPr marL="228600" indent="-228600">
              <a:lnSpc>
                <a:spcPct val="90000"/>
              </a:lnSpc>
              <a:spcBef>
                <a:spcPts val="1000"/>
              </a:spcBef>
            </a:pPr>
            <a:r>
              <a:rPr lang="en-US" sz="2400">
                <a:latin typeface="Times New Roman"/>
                <a:cs typeface="Times New Roman"/>
              </a:rPr>
              <a:t>Sparse matrices come up a lot in practice, beyond just adjacency matrices in graphs. For example,</a:t>
            </a:r>
            <a:endParaRPr lang="en-US" sz="2400">
              <a:latin typeface="Times New Roman"/>
              <a:ea typeface="+mn-lt"/>
              <a:cs typeface="+mn-lt"/>
            </a:endParaRPr>
          </a:p>
          <a:p>
            <a:pPr marL="285750" indent="-285750">
              <a:lnSpc>
                <a:spcPct val="90000"/>
              </a:lnSpc>
              <a:spcBef>
                <a:spcPts val="1000"/>
              </a:spcBef>
              <a:buFont typeface="Arial"/>
              <a:buChar char="•"/>
            </a:pPr>
            <a:r>
              <a:rPr lang="en-US" sz="2400">
                <a:latin typeface="Times New Roman"/>
                <a:cs typeface="Times New Roman"/>
              </a:rPr>
              <a:t>  Word counts we might represent a document by which words are in it, but only a small fraction of all words would appear in a given document</a:t>
            </a:r>
            <a:endParaRPr lang="en-US" sz="2400">
              <a:latin typeface="Times New Roman"/>
              <a:ea typeface="+mn-lt"/>
              <a:cs typeface="+mn-lt"/>
            </a:endParaRPr>
          </a:p>
          <a:p>
            <a:pPr marL="285750" indent="-285750">
              <a:lnSpc>
                <a:spcPct val="90000"/>
              </a:lnSpc>
              <a:spcBef>
                <a:spcPts val="1000"/>
              </a:spcBef>
              <a:buFont typeface="Arial"/>
              <a:buChar char="•"/>
            </a:pPr>
            <a:r>
              <a:rPr lang="en-US" sz="2400">
                <a:latin typeface="Times New Roman"/>
                <a:cs typeface="Times New Roman"/>
              </a:rPr>
              <a:t>   Ratings: we might represent an Amazon item by the user ratings, but only a small fraction of all users have rated the given item</a:t>
            </a:r>
            <a:endParaRPr lang="en-US" sz="2400">
              <a:latin typeface="Times New Roman"/>
              <a:ea typeface="+mn-lt"/>
              <a:cs typeface="+mn-lt"/>
            </a:endParaRPr>
          </a:p>
          <a:p>
            <a:pPr algn="l"/>
            <a:endParaRPr lang="en-US" sz="2400">
              <a:latin typeface="Times New Roman"/>
              <a:cs typeface="Calibri"/>
            </a:endParaRPr>
          </a:p>
        </p:txBody>
      </p:sp>
    </p:spTree>
    <p:extLst>
      <p:ext uri="{BB962C8B-B14F-4D97-AF65-F5344CB8AC3E}">
        <p14:creationId xmlns:p14="http://schemas.microsoft.com/office/powerpoint/2010/main" val="3253958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E5BF016-1972-4D5B-B0B9-4293A30F81DF}"/>
              </a:ext>
            </a:extLst>
          </p:cNvPr>
          <p:cNvSpPr>
            <a:spLocks noGrp="1"/>
          </p:cNvSpPr>
          <p:nvPr>
            <p:ph idx="1"/>
          </p:nvPr>
        </p:nvSpPr>
        <p:spPr>
          <a:xfrm>
            <a:off x="827617" y="1599444"/>
            <a:ext cx="4922031" cy="5333978"/>
          </a:xfrm>
        </p:spPr>
        <p:txBody>
          <a:bodyPr vert="horz" lIns="91440" tIns="45720" rIns="91440" bIns="45720" rtlCol="0" anchor="t">
            <a:normAutofit/>
          </a:bodyPr>
          <a:lstStyle/>
          <a:p>
            <a:pPr marL="0" indent="0" algn="just">
              <a:buNone/>
            </a:pPr>
            <a:r>
              <a:rPr lang="en-US" sz="2400">
                <a:latin typeface="Times New Roman"/>
                <a:ea typeface="+mn-lt"/>
                <a:cs typeface="+mn-lt"/>
              </a:rPr>
              <a:t>A recommender system is an information filtering system that seeks to predicts the rating given by a user to an item, primarily in commercial applications. </a:t>
            </a:r>
            <a:endParaRPr lang="en-US" sz="2400">
              <a:latin typeface="Times New Roman"/>
              <a:cs typeface="Calibri"/>
            </a:endParaRPr>
          </a:p>
          <a:p>
            <a:pPr marL="0" indent="0" algn="just">
              <a:buNone/>
            </a:pPr>
            <a:endParaRPr lang="en-US" sz="2400">
              <a:latin typeface="Times New Roman"/>
              <a:ea typeface="+mn-lt"/>
              <a:cs typeface="+mn-lt"/>
            </a:endParaRPr>
          </a:p>
          <a:p>
            <a:pPr marL="0" indent="0" algn="just">
              <a:buNone/>
            </a:pPr>
            <a:r>
              <a:rPr lang="en-US" sz="2400">
                <a:latin typeface="Times New Roman"/>
                <a:ea typeface="+mn-lt"/>
                <a:cs typeface="+mn-lt"/>
              </a:rPr>
              <a:t>Once, we have a USER-USER similarity matrix now we have to find the similar users. Let say from USER-USER similarity matrix, three most similar users to user U10 →U1, U7, U15.Thus now we can recommend items to the user like for U10 as per the likings of U1,U7,U15.</a:t>
            </a:r>
            <a:r>
              <a:rPr lang="en-US" sz="1700">
                <a:ea typeface="+mn-lt"/>
                <a:cs typeface="+mn-lt"/>
              </a:rPr>
              <a:t>   </a:t>
            </a:r>
          </a:p>
        </p:txBody>
      </p:sp>
      <p:sp>
        <p:nvSpPr>
          <p:cNvPr id="2" name="TextBox 1">
            <a:extLst>
              <a:ext uri="{FF2B5EF4-FFF2-40B4-BE49-F238E27FC236}">
                <a16:creationId xmlns:a16="http://schemas.microsoft.com/office/drawing/2014/main" xmlns="" id="{D09643BD-BE44-4018-8AFC-7822C0B97E32}"/>
              </a:ext>
            </a:extLst>
          </p:cNvPr>
          <p:cNvSpPr txBox="1"/>
          <p:nvPr/>
        </p:nvSpPr>
        <p:spPr>
          <a:xfrm>
            <a:off x="139706" y="402800"/>
            <a:ext cx="1301590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Times New Roman"/>
                <a:ea typeface="+mn-lt"/>
                <a:cs typeface="+mn-lt"/>
              </a:rPr>
              <a:t>SPARSE MATRICES IN RECOMMENDER SYSTEMS</a:t>
            </a:r>
            <a:endParaRPr lang="en-US" sz="4000">
              <a:latin typeface="Times New Roman"/>
              <a:cs typeface="Times New Roman"/>
            </a:endParaRPr>
          </a:p>
          <a:p>
            <a:pPr algn="l"/>
            <a:endParaRPr lang="en-US" sz="4400">
              <a:latin typeface="Times New Roman"/>
              <a:cs typeface="Calibri"/>
            </a:endParaRPr>
          </a:p>
        </p:txBody>
      </p:sp>
      <p:pic>
        <p:nvPicPr>
          <p:cNvPr id="5" name="Picture 5" descr="A picture containing table&#10;&#10;Description automatically generated">
            <a:extLst>
              <a:ext uri="{FF2B5EF4-FFF2-40B4-BE49-F238E27FC236}">
                <a16:creationId xmlns:a16="http://schemas.microsoft.com/office/drawing/2014/main" xmlns="" id="{F19E6189-DC7F-4276-8699-A80CA7A9EC97}"/>
              </a:ext>
            </a:extLst>
          </p:cNvPr>
          <p:cNvPicPr>
            <a:picLocks noChangeAspect="1"/>
          </p:cNvPicPr>
          <p:nvPr/>
        </p:nvPicPr>
        <p:blipFill>
          <a:blip r:embed="rId2"/>
          <a:stretch>
            <a:fillRect/>
          </a:stretch>
        </p:blipFill>
        <p:spPr>
          <a:xfrm>
            <a:off x="6651625" y="1950584"/>
            <a:ext cx="4636407" cy="3653517"/>
          </a:xfrm>
          <a:prstGeom prst="rect">
            <a:avLst/>
          </a:prstGeom>
        </p:spPr>
      </p:pic>
    </p:spTree>
    <p:extLst>
      <p:ext uri="{BB962C8B-B14F-4D97-AF65-F5344CB8AC3E}">
        <p14:creationId xmlns:p14="http://schemas.microsoft.com/office/powerpoint/2010/main" val="3347804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764A80-64E1-44C9-A0AF-D82B1A6AB2E1}"/>
              </a:ext>
            </a:extLst>
          </p:cNvPr>
          <p:cNvSpPr>
            <a:spLocks noGrp="1"/>
          </p:cNvSpPr>
          <p:nvPr>
            <p:ph type="title"/>
          </p:nvPr>
        </p:nvSpPr>
        <p:spPr>
          <a:xfrm>
            <a:off x="838200" y="585216"/>
            <a:ext cx="10515600" cy="1325563"/>
          </a:xfrm>
        </p:spPr>
        <p:txBody>
          <a:bodyPr vert="horz" lIns="91440" tIns="45720" rIns="91440" bIns="45720" rtlCol="0" anchor="ctr">
            <a:normAutofit/>
          </a:bodyPr>
          <a:lstStyle/>
          <a:p>
            <a:pPr algn="ctr"/>
            <a:r>
              <a:rPr lang="en-US">
                <a:latin typeface="Times New Roman"/>
                <a:cs typeface="Times New Roman"/>
              </a:rPr>
              <a:t>SPARSE MATRICES IN TEXT SUMMARISATION</a:t>
            </a:r>
            <a:endParaRPr lang="en-US"/>
          </a:p>
        </p:txBody>
      </p:sp>
      <p:pic>
        <p:nvPicPr>
          <p:cNvPr id="15" name="Picture 16" descr="A picture containing shape&#10;&#10;Description automatically generated">
            <a:extLst>
              <a:ext uri="{FF2B5EF4-FFF2-40B4-BE49-F238E27FC236}">
                <a16:creationId xmlns:a16="http://schemas.microsoft.com/office/drawing/2014/main" xmlns="" id="{2BF0AFB7-EFA9-4CD7-9C78-4E651DF80642}"/>
              </a:ext>
            </a:extLst>
          </p:cNvPr>
          <p:cNvPicPr>
            <a:picLocks noGrp="1" noChangeAspect="1"/>
          </p:cNvPicPr>
          <p:nvPr>
            <p:ph idx="1"/>
          </p:nvPr>
        </p:nvPicPr>
        <p:blipFill>
          <a:blip r:embed="rId2"/>
          <a:stretch>
            <a:fillRect/>
          </a:stretch>
        </p:blipFill>
        <p:spPr>
          <a:xfrm>
            <a:off x="887730" y="1976702"/>
            <a:ext cx="7955280" cy="2609850"/>
          </a:xfrm>
        </p:spPr>
      </p:pic>
      <p:sp>
        <p:nvSpPr>
          <p:cNvPr id="5" name="TextBox 4">
            <a:extLst>
              <a:ext uri="{FF2B5EF4-FFF2-40B4-BE49-F238E27FC236}">
                <a16:creationId xmlns:a16="http://schemas.microsoft.com/office/drawing/2014/main" xmlns="" id="{9F360FB7-6E18-4069-BECD-2FFC2AFE7648}"/>
              </a:ext>
            </a:extLst>
          </p:cNvPr>
          <p:cNvSpPr txBox="1"/>
          <p:nvPr/>
        </p:nvSpPr>
        <p:spPr>
          <a:xfrm>
            <a:off x="5682065" y="1939986"/>
            <a:ext cx="5959728" cy="433751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nSpc>
                <a:spcPct val="90000"/>
              </a:lnSpc>
              <a:spcAft>
                <a:spcPts val="600"/>
              </a:spcAft>
            </a:pPr>
            <a:endParaRPr lang="en-US" sz="2000" spc="-5">
              <a:latin typeface="Times New Roman"/>
              <a:cs typeface="Calibri"/>
            </a:endParaRPr>
          </a:p>
          <a:p>
            <a:pPr indent="-228600">
              <a:lnSpc>
                <a:spcPct val="90000"/>
              </a:lnSpc>
              <a:spcAft>
                <a:spcPts val="600"/>
              </a:spcAft>
              <a:buFont typeface="Arial" panose="020B0604020202020204" pitchFamily="34" charset="0"/>
              <a:buChar char="•"/>
            </a:pPr>
            <a:r>
              <a:rPr lang="en-US" sz="2400">
                <a:latin typeface="Times New Roman"/>
                <a:cs typeface="Times New Roman"/>
              </a:rPr>
              <a:t>Accordingly a CSR matrix is obtained and as its sparse the 0s in the matrix are omitted .</a:t>
            </a:r>
          </a:p>
          <a:p>
            <a:pPr indent="-228600">
              <a:lnSpc>
                <a:spcPct val="90000"/>
              </a:lnSpc>
              <a:spcAft>
                <a:spcPts val="600"/>
              </a:spcAft>
              <a:buFont typeface="Arial" panose="020B0604020202020204" pitchFamily="34" charset="0"/>
              <a:buChar char="•"/>
            </a:pPr>
            <a:endParaRPr lang="en-US" sz="2400">
              <a:latin typeface="Times New Roman"/>
              <a:cs typeface="Times New Roman"/>
            </a:endParaRPr>
          </a:p>
          <a:p>
            <a:pPr indent="-228600">
              <a:lnSpc>
                <a:spcPct val="90000"/>
              </a:lnSpc>
              <a:spcAft>
                <a:spcPts val="600"/>
              </a:spcAft>
              <a:buFont typeface="Arial" panose="020B0604020202020204" pitchFamily="34" charset="0"/>
              <a:buChar char="•"/>
            </a:pPr>
            <a:r>
              <a:rPr lang="en-US" sz="2400">
                <a:latin typeface="Times New Roman"/>
                <a:cs typeface="Times New Roman"/>
              </a:rPr>
              <a:t>A few examples of such text analysis use cases are: </a:t>
            </a:r>
            <a:r>
              <a:rPr lang="en-US" sz="2400" b="1">
                <a:latin typeface="Times New Roman"/>
                <a:cs typeface="Times New Roman"/>
              </a:rPr>
              <a:t>Text Summarization ,Social media analysis ,Sentiment analysis. </a:t>
            </a:r>
            <a:endParaRPr lang="en-US" sz="2400">
              <a:latin typeface="Times New Roman"/>
              <a:cs typeface="Times New Roman"/>
            </a:endParaRPr>
          </a:p>
          <a:p>
            <a:pPr indent="-228600">
              <a:lnSpc>
                <a:spcPct val="90000"/>
              </a:lnSpc>
              <a:spcAft>
                <a:spcPts val="600"/>
              </a:spcAft>
              <a:buFont typeface="Arial" panose="020B0604020202020204" pitchFamily="34" charset="0"/>
              <a:buChar char="•"/>
            </a:pPr>
            <a:endParaRPr lang="en-US" sz="2400" b="1">
              <a:latin typeface="Times New Roman"/>
              <a:cs typeface="Times New Roman"/>
            </a:endParaRPr>
          </a:p>
          <a:p>
            <a:pPr indent="-228600">
              <a:lnSpc>
                <a:spcPct val="90000"/>
              </a:lnSpc>
              <a:spcAft>
                <a:spcPts val="600"/>
              </a:spcAft>
              <a:buFont typeface="Arial" panose="020B0604020202020204" pitchFamily="34" charset="0"/>
              <a:buChar char="•"/>
            </a:pPr>
            <a:r>
              <a:rPr lang="en-US" sz="2400" b="1">
                <a:latin typeface="Times New Roman"/>
                <a:cs typeface="Times New Roman"/>
              </a:rPr>
              <a:t>From this data we can create news digests, report generation, news summarization, and headline generation.</a:t>
            </a:r>
            <a:endParaRPr lang="en-US" sz="2400">
              <a:latin typeface="Times New Roman"/>
              <a:cs typeface="Times New Roman"/>
            </a:endParaRPr>
          </a:p>
        </p:txBody>
      </p:sp>
      <p:sp>
        <p:nvSpPr>
          <p:cNvPr id="17" name="TextBox 16">
            <a:extLst>
              <a:ext uri="{FF2B5EF4-FFF2-40B4-BE49-F238E27FC236}">
                <a16:creationId xmlns:a16="http://schemas.microsoft.com/office/drawing/2014/main" xmlns="" id="{F887DFA9-4BCA-4428-8FB4-BCEA08F3FBD2}"/>
              </a:ext>
            </a:extLst>
          </p:cNvPr>
          <p:cNvSpPr txBox="1"/>
          <p:nvPr/>
        </p:nvSpPr>
        <p:spPr>
          <a:xfrm>
            <a:off x="575734" y="4607983"/>
            <a:ext cx="4944533" cy="22498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28600">
              <a:lnSpc>
                <a:spcPct val="90000"/>
              </a:lnSpc>
              <a:spcAft>
                <a:spcPts val="600"/>
              </a:spcAft>
              <a:buFont typeface="Arial,Sans-Serif"/>
              <a:buChar char="•"/>
            </a:pPr>
            <a:r>
              <a:rPr lang="en-US" b="1">
                <a:latin typeface="Times New Roman"/>
                <a:cs typeface="Times New Roman"/>
              </a:rPr>
              <a:t>Step2   </a:t>
            </a:r>
            <a:r>
              <a:rPr lang="en-US">
                <a:latin typeface="Times New Roman"/>
                <a:cs typeface="Times New Roman"/>
              </a:rPr>
              <a:t>:           We </a:t>
            </a:r>
            <a:r>
              <a:rPr lang="en-US" i="1">
                <a:latin typeface="Times New Roman"/>
                <a:cs typeface="Times New Roman"/>
              </a:rPr>
              <a:t>vector</a:t>
            </a:r>
            <a:r>
              <a:rPr lang="en-US">
                <a:latin typeface="Times New Roman"/>
                <a:cs typeface="Times New Roman"/>
              </a:rPr>
              <a:t> represent each document</a:t>
            </a:r>
            <a:endParaRPr lang="en-US">
              <a:ea typeface="+mn-lt"/>
              <a:cs typeface="+mn-lt"/>
            </a:endParaRPr>
          </a:p>
          <a:p>
            <a:pPr>
              <a:lnSpc>
                <a:spcPct val="90000"/>
              </a:lnSpc>
              <a:spcAft>
                <a:spcPts val="600"/>
              </a:spcAft>
            </a:pPr>
            <a:endParaRPr lang="en-US">
              <a:ea typeface="+mn-lt"/>
              <a:cs typeface="+mn-lt"/>
            </a:endParaRPr>
          </a:p>
          <a:p>
            <a:pPr marL="285750" indent="-228600">
              <a:lnSpc>
                <a:spcPct val="90000"/>
              </a:lnSpc>
              <a:spcAft>
                <a:spcPts val="600"/>
              </a:spcAft>
              <a:buFont typeface="Arial,Sans-Serif"/>
              <a:buChar char="•"/>
            </a:pPr>
            <a:r>
              <a:rPr lang="en-US">
                <a:latin typeface="Times New Roman"/>
                <a:cs typeface="Times New Roman"/>
              </a:rPr>
              <a:t>Document 1:     &lt;0 1, 1 1&gt;</a:t>
            </a:r>
            <a:endParaRPr lang="en-US">
              <a:ea typeface="+mn-lt"/>
              <a:cs typeface="+mn-lt"/>
            </a:endParaRPr>
          </a:p>
          <a:p>
            <a:pPr marL="285750" indent="-228600">
              <a:lnSpc>
                <a:spcPct val="90000"/>
              </a:lnSpc>
              <a:spcAft>
                <a:spcPts val="600"/>
              </a:spcAft>
              <a:buFont typeface="Arial,Sans-Serif"/>
              <a:buChar char="•"/>
            </a:pPr>
            <a:r>
              <a:rPr lang="en-US">
                <a:latin typeface="Times New Roman"/>
                <a:cs typeface="Times New Roman"/>
              </a:rPr>
              <a:t>Document 2:     &lt;0 1, 1 1, 2 1, 3 1, 4 1, 5 1&gt;</a:t>
            </a:r>
            <a:endParaRPr lang="en-US">
              <a:ea typeface="+mn-lt"/>
              <a:cs typeface="+mn-lt"/>
            </a:endParaRPr>
          </a:p>
          <a:p>
            <a:pPr marL="285750" indent="-228600">
              <a:lnSpc>
                <a:spcPct val="90000"/>
              </a:lnSpc>
              <a:spcAft>
                <a:spcPts val="600"/>
              </a:spcAft>
              <a:buFont typeface="Arial,Sans-Serif"/>
              <a:buChar char="•"/>
            </a:pPr>
            <a:r>
              <a:rPr lang="en-US">
                <a:latin typeface="Times New Roman"/>
                <a:cs typeface="Times New Roman"/>
              </a:rPr>
              <a:t>Document 3:     &lt; 3 2, 4 1, 6 2, 7 1&gt;</a:t>
            </a:r>
            <a:endParaRPr lang="en-US">
              <a:ea typeface="+mn-lt"/>
              <a:cs typeface="+mn-lt"/>
            </a:endParaRPr>
          </a:p>
          <a:p>
            <a:pPr algn="l"/>
            <a:endParaRPr lang="en-US">
              <a:cs typeface="Calibri"/>
            </a:endParaRPr>
          </a:p>
        </p:txBody>
      </p:sp>
    </p:spTree>
    <p:extLst>
      <p:ext uri="{BB962C8B-B14F-4D97-AF65-F5344CB8AC3E}">
        <p14:creationId xmlns:p14="http://schemas.microsoft.com/office/powerpoint/2010/main" val="3311434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405236-F7B2-46A3-A3F4-FF5E3B128A77}"/>
              </a:ext>
            </a:extLst>
          </p:cNvPr>
          <p:cNvSpPr>
            <a:spLocks noGrp="1"/>
          </p:cNvSpPr>
          <p:nvPr>
            <p:ph type="title"/>
          </p:nvPr>
        </p:nvSpPr>
        <p:spPr/>
        <p:txBody>
          <a:bodyPr/>
          <a:lstStyle/>
          <a:p>
            <a:pPr algn="ctr"/>
            <a:r>
              <a:rPr lang="en-US" dirty="0">
                <a:latin typeface="Times New Roman"/>
                <a:cs typeface="Calibri Light"/>
              </a:rPr>
              <a:t>SPARSE MATRIX-MATRIX MULTIPLICATION</a:t>
            </a:r>
          </a:p>
        </p:txBody>
      </p:sp>
      <p:sp>
        <p:nvSpPr>
          <p:cNvPr id="3" name="Content Placeholder 2">
            <a:extLst>
              <a:ext uri="{FF2B5EF4-FFF2-40B4-BE49-F238E27FC236}">
                <a16:creationId xmlns:a16="http://schemas.microsoft.com/office/drawing/2014/main" xmlns="" id="{3C543B54-88B3-4F3B-970A-8DD2CA17FFC6}"/>
              </a:ext>
            </a:extLst>
          </p:cNvPr>
          <p:cNvSpPr>
            <a:spLocks noGrp="1"/>
          </p:cNvSpPr>
          <p:nvPr>
            <p:ph idx="1"/>
          </p:nvPr>
        </p:nvSpPr>
        <p:spPr>
          <a:xfrm>
            <a:off x="838200" y="1586393"/>
            <a:ext cx="10515600" cy="4590570"/>
          </a:xfrm>
        </p:spPr>
        <p:txBody>
          <a:bodyPr vert="horz" lIns="91440" tIns="45720" rIns="91440" bIns="45720" rtlCol="0" anchor="t">
            <a:normAutofit/>
          </a:bodyPr>
          <a:lstStyle/>
          <a:p>
            <a:pPr algn="just"/>
            <a:r>
              <a:rPr lang="en-US" sz="2400">
                <a:latin typeface="Times New Roman"/>
                <a:ea typeface="+mn-lt"/>
                <a:cs typeface="+mn-lt"/>
              </a:rPr>
              <a:t>Multiplication of two Matrices A, B is computed as                ,  which is defined only when number of columns in both A and B is same i.e.                and                    then               . </a:t>
            </a:r>
          </a:p>
          <a:p>
            <a:pPr algn="just"/>
            <a:r>
              <a:rPr lang="en-US" sz="2400">
                <a:latin typeface="Times New Roman"/>
                <a:ea typeface="+mn-lt"/>
                <a:cs typeface="+mn-lt"/>
              </a:rPr>
              <a:t>Many Sparse matrix algorithms have memory access outpace floating-point operations as the computational bottleneck, this demands diligence when choosing a storage format to minimize memory traffic.</a:t>
            </a:r>
          </a:p>
          <a:p>
            <a:pPr algn="just"/>
            <a:r>
              <a:rPr lang="en-US" sz="2400">
                <a:latin typeface="Times New Roman"/>
                <a:ea typeface="+mn-lt"/>
                <a:cs typeface="+mn-lt"/>
              </a:rPr>
              <a:t>One approach to compute       would be to compute      from B and store it as a CSR matrix but this reorganization requires a significant amount of memory traffic. Also computing the inner product of sparse vectors is inefficient operation because of the low ratio of flops to cache misses. </a:t>
            </a:r>
          </a:p>
          <a:p>
            <a:pPr algn="just"/>
            <a:r>
              <a:rPr lang="en-US" sz="2400">
                <a:latin typeface="Times New Roman"/>
                <a:ea typeface="+mn-lt"/>
                <a:cs typeface="+mn-lt"/>
              </a:rPr>
              <a:t>But when a sparse- dense inner product would significantly increase the ratio of flops.</a:t>
            </a:r>
            <a:endParaRPr lang="en-US" sz="2400">
              <a:latin typeface="Times New Roman"/>
              <a:cs typeface="Calibri" panose="020F0502020204030204"/>
            </a:endParaRPr>
          </a:p>
        </p:txBody>
      </p:sp>
      <p:pic>
        <p:nvPicPr>
          <p:cNvPr id="4" name="Picture 4">
            <a:extLst>
              <a:ext uri="{FF2B5EF4-FFF2-40B4-BE49-F238E27FC236}">
                <a16:creationId xmlns:a16="http://schemas.microsoft.com/office/drawing/2014/main" xmlns="" id="{609C8A77-45B5-44E3-8E64-851C7B2D2564}"/>
              </a:ext>
            </a:extLst>
          </p:cNvPr>
          <p:cNvPicPr>
            <a:picLocks noChangeAspect="1"/>
          </p:cNvPicPr>
          <p:nvPr/>
        </p:nvPicPr>
        <p:blipFill>
          <a:blip r:embed="rId2"/>
          <a:stretch>
            <a:fillRect/>
          </a:stretch>
        </p:blipFill>
        <p:spPr>
          <a:xfrm>
            <a:off x="7845022" y="1692158"/>
            <a:ext cx="1045101" cy="221892"/>
          </a:xfrm>
          <a:prstGeom prst="rect">
            <a:avLst/>
          </a:prstGeom>
        </p:spPr>
      </p:pic>
      <p:pic>
        <p:nvPicPr>
          <p:cNvPr id="5" name="Picture 5">
            <a:extLst>
              <a:ext uri="{FF2B5EF4-FFF2-40B4-BE49-F238E27FC236}">
                <a16:creationId xmlns:a16="http://schemas.microsoft.com/office/drawing/2014/main" xmlns="" id="{D06D0CF1-65A4-411B-9791-2148C78C1B1F}"/>
              </a:ext>
            </a:extLst>
          </p:cNvPr>
          <p:cNvPicPr>
            <a:picLocks noChangeAspect="1"/>
          </p:cNvPicPr>
          <p:nvPr/>
        </p:nvPicPr>
        <p:blipFill>
          <a:blip r:embed="rId3"/>
          <a:stretch>
            <a:fillRect/>
          </a:stretch>
        </p:blipFill>
        <p:spPr>
          <a:xfrm>
            <a:off x="1649541" y="2356685"/>
            <a:ext cx="935313" cy="202599"/>
          </a:xfrm>
          <a:prstGeom prst="rect">
            <a:avLst/>
          </a:prstGeom>
        </p:spPr>
      </p:pic>
      <p:pic>
        <p:nvPicPr>
          <p:cNvPr id="7" name="Picture 7">
            <a:extLst>
              <a:ext uri="{FF2B5EF4-FFF2-40B4-BE49-F238E27FC236}">
                <a16:creationId xmlns:a16="http://schemas.microsoft.com/office/drawing/2014/main" xmlns="" id="{EFE30DD6-8081-429B-BA0A-A2EF4EF5709F}"/>
              </a:ext>
            </a:extLst>
          </p:cNvPr>
          <p:cNvPicPr>
            <a:picLocks noChangeAspect="1"/>
          </p:cNvPicPr>
          <p:nvPr/>
        </p:nvPicPr>
        <p:blipFill>
          <a:blip r:embed="rId4"/>
          <a:stretch>
            <a:fillRect/>
          </a:stretch>
        </p:blipFill>
        <p:spPr>
          <a:xfrm>
            <a:off x="3385237" y="2356685"/>
            <a:ext cx="1042866" cy="202599"/>
          </a:xfrm>
          <a:prstGeom prst="rect">
            <a:avLst/>
          </a:prstGeom>
        </p:spPr>
      </p:pic>
      <p:pic>
        <p:nvPicPr>
          <p:cNvPr id="8" name="Picture 8">
            <a:extLst>
              <a:ext uri="{FF2B5EF4-FFF2-40B4-BE49-F238E27FC236}">
                <a16:creationId xmlns:a16="http://schemas.microsoft.com/office/drawing/2014/main" xmlns="" id="{ADC1E605-FB7A-4F2F-8C45-63A7CE3248F7}"/>
              </a:ext>
            </a:extLst>
          </p:cNvPr>
          <p:cNvPicPr>
            <a:picLocks noChangeAspect="1"/>
          </p:cNvPicPr>
          <p:nvPr/>
        </p:nvPicPr>
        <p:blipFill>
          <a:blip r:embed="rId5"/>
          <a:stretch>
            <a:fillRect/>
          </a:stretch>
        </p:blipFill>
        <p:spPr>
          <a:xfrm>
            <a:off x="5409140" y="2356684"/>
            <a:ext cx="915020" cy="202599"/>
          </a:xfrm>
          <a:prstGeom prst="rect">
            <a:avLst/>
          </a:prstGeom>
        </p:spPr>
      </p:pic>
      <p:pic>
        <p:nvPicPr>
          <p:cNvPr id="6" name="Picture 9">
            <a:extLst>
              <a:ext uri="{FF2B5EF4-FFF2-40B4-BE49-F238E27FC236}">
                <a16:creationId xmlns:a16="http://schemas.microsoft.com/office/drawing/2014/main" xmlns="" id="{51117056-7201-458E-86A3-0C3378922BC9}"/>
              </a:ext>
            </a:extLst>
          </p:cNvPr>
          <p:cNvPicPr>
            <a:picLocks noChangeAspect="1"/>
          </p:cNvPicPr>
          <p:nvPr/>
        </p:nvPicPr>
        <p:blipFill>
          <a:blip r:embed="rId6"/>
          <a:stretch>
            <a:fillRect/>
          </a:stretch>
        </p:blipFill>
        <p:spPr>
          <a:xfrm>
            <a:off x="4426855" y="3882227"/>
            <a:ext cx="576584" cy="261095"/>
          </a:xfrm>
          <a:prstGeom prst="rect">
            <a:avLst/>
          </a:prstGeom>
        </p:spPr>
      </p:pic>
      <p:pic>
        <p:nvPicPr>
          <p:cNvPr id="9" name="Picture 9" descr="A picture containing shape&#10;&#10;Description automatically generated">
            <a:extLst>
              <a:ext uri="{FF2B5EF4-FFF2-40B4-BE49-F238E27FC236}">
                <a16:creationId xmlns:a16="http://schemas.microsoft.com/office/drawing/2014/main" xmlns="" id="{2145AAA3-BFE7-4050-ADC1-E7C8931444D5}"/>
              </a:ext>
            </a:extLst>
          </p:cNvPr>
          <p:cNvPicPr>
            <a:picLocks noChangeAspect="1"/>
          </p:cNvPicPr>
          <p:nvPr/>
        </p:nvPicPr>
        <p:blipFill>
          <a:blip r:embed="rId7"/>
          <a:stretch>
            <a:fillRect/>
          </a:stretch>
        </p:blipFill>
        <p:spPr>
          <a:xfrm>
            <a:off x="7705392" y="3874460"/>
            <a:ext cx="416331" cy="258327"/>
          </a:xfrm>
          <a:prstGeom prst="rect">
            <a:avLst/>
          </a:prstGeom>
        </p:spPr>
      </p:pic>
    </p:spTree>
    <p:extLst>
      <p:ext uri="{BB962C8B-B14F-4D97-AF65-F5344CB8AC3E}">
        <p14:creationId xmlns:p14="http://schemas.microsoft.com/office/powerpoint/2010/main" val="2757712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405236-F7B2-46A3-A3F4-FF5E3B128A77}"/>
              </a:ext>
            </a:extLst>
          </p:cNvPr>
          <p:cNvSpPr>
            <a:spLocks noGrp="1"/>
          </p:cNvSpPr>
          <p:nvPr>
            <p:ph type="title"/>
          </p:nvPr>
        </p:nvSpPr>
        <p:spPr>
          <a:xfrm>
            <a:off x="909320" y="507365"/>
            <a:ext cx="10515600" cy="1325563"/>
          </a:xfrm>
        </p:spPr>
        <p:txBody>
          <a:bodyPr/>
          <a:lstStyle/>
          <a:p>
            <a:pPr algn="ctr"/>
            <a:r>
              <a:rPr lang="en-US" dirty="0">
                <a:latin typeface="Times New Roman"/>
                <a:cs typeface="Times New Roman"/>
              </a:rPr>
              <a:t>SPARSE MATRIX-MATRIX MULTIPLICATION</a:t>
            </a:r>
            <a:endParaRPr lang="en-US" dirty="0">
              <a:ea typeface="+mj-lt"/>
              <a:cs typeface="+mj-lt"/>
            </a:endParaRPr>
          </a:p>
          <a:p>
            <a:pPr algn="ctr"/>
            <a:endParaRPr lang="en-US" dirty="0">
              <a:cs typeface="Calibri Light"/>
            </a:endParaRPr>
          </a:p>
        </p:txBody>
      </p:sp>
      <p:sp>
        <p:nvSpPr>
          <p:cNvPr id="3" name="Content Placeholder 2">
            <a:extLst>
              <a:ext uri="{FF2B5EF4-FFF2-40B4-BE49-F238E27FC236}">
                <a16:creationId xmlns:a16="http://schemas.microsoft.com/office/drawing/2014/main" xmlns="" id="{3C543B54-88B3-4F3B-970A-8DD2CA17FFC6}"/>
              </a:ext>
            </a:extLst>
          </p:cNvPr>
          <p:cNvSpPr>
            <a:spLocks noGrp="1"/>
          </p:cNvSpPr>
          <p:nvPr>
            <p:ph idx="1"/>
          </p:nvPr>
        </p:nvSpPr>
        <p:spPr>
          <a:xfrm>
            <a:off x="838200" y="1657513"/>
            <a:ext cx="10515600" cy="4952832"/>
          </a:xfrm>
        </p:spPr>
        <p:txBody>
          <a:bodyPr vert="horz" lIns="91440" tIns="45720" rIns="91440" bIns="45720" rtlCol="0" anchor="t">
            <a:normAutofit/>
          </a:bodyPr>
          <a:lstStyle/>
          <a:p>
            <a:pPr algn="just"/>
            <a:r>
              <a:rPr lang="en-US" sz="2400" dirty="0">
                <a:latin typeface="Times New Roman"/>
                <a:ea typeface="+mn-lt"/>
                <a:cs typeface="+mn-lt"/>
              </a:rPr>
              <a:t>Thus to compute                 , first we reconstruct sparse matrix         into a dense </a:t>
            </a:r>
          </a:p>
          <a:p>
            <a:pPr marL="0" indent="0" algn="just">
              <a:buNone/>
            </a:pPr>
            <a:r>
              <a:rPr lang="en-US" sz="2400" dirty="0">
                <a:latin typeface="Times New Roman"/>
                <a:ea typeface="+mn-lt"/>
                <a:cs typeface="+mn-lt"/>
              </a:rPr>
              <a:t>                matrix which is done using </a:t>
            </a:r>
            <a:r>
              <a:rPr lang="en-US" sz="2400" b="1" dirty="0">
                <a:latin typeface="Times New Roman"/>
                <a:ea typeface="+mn-lt"/>
                <a:cs typeface="+mn-lt"/>
              </a:rPr>
              <a:t>matrix coloring</a:t>
            </a:r>
            <a:r>
              <a:rPr lang="en-US" sz="2400" dirty="0">
                <a:latin typeface="Times New Roman"/>
                <a:ea typeface="+mn-lt"/>
                <a:cs typeface="+mn-lt"/>
              </a:rPr>
              <a:t> and then compute. </a:t>
            </a:r>
          </a:p>
          <a:p>
            <a:pPr marL="0" indent="0" algn="just">
              <a:buNone/>
            </a:pPr>
            <a:r>
              <a:rPr lang="en-US" sz="2400" dirty="0">
                <a:latin typeface="Times New Roman"/>
                <a:ea typeface="+mn-lt"/>
                <a:cs typeface="+mn-lt"/>
              </a:rPr>
              <a:t>                                such that nonzero entries in              are also nonzero entries</a:t>
            </a:r>
          </a:p>
          <a:p>
            <a:pPr marL="0" indent="0" algn="just">
              <a:buNone/>
            </a:pPr>
            <a:r>
              <a:rPr lang="en-US" sz="2400" dirty="0">
                <a:latin typeface="Times New Roman"/>
                <a:ea typeface="+mn-lt"/>
                <a:cs typeface="+mn-lt"/>
              </a:rPr>
              <a:t>   needed to form C. Finally,             must be reorganized into C, which is done by  </a:t>
            </a:r>
          </a:p>
          <a:p>
            <a:pPr marL="0" indent="0" algn="just">
              <a:buNone/>
            </a:pPr>
            <a:r>
              <a:rPr lang="en-US" sz="2400" dirty="0">
                <a:latin typeface="Times New Roman"/>
                <a:ea typeface="+mn-lt"/>
                <a:cs typeface="+mn-lt"/>
              </a:rPr>
              <a:t>   using process similar to compression of       .</a:t>
            </a:r>
          </a:p>
          <a:p>
            <a:pPr marL="0" indent="0" algn="just">
              <a:buNone/>
            </a:pPr>
            <a:endParaRPr lang="en-US" sz="2400">
              <a:latin typeface="Calibri"/>
              <a:cs typeface="Calibri" panose="020F0502020204030204"/>
            </a:endParaRPr>
          </a:p>
          <a:p>
            <a:pPr marL="0" indent="0" algn="just">
              <a:buNone/>
            </a:pPr>
            <a:endParaRPr lang="en-US" sz="2400">
              <a:latin typeface="Calibri"/>
              <a:cs typeface="Calibri" panose="020F0502020204030204"/>
            </a:endParaRPr>
          </a:p>
          <a:p>
            <a:pPr marL="0" indent="0" algn="just">
              <a:buNone/>
            </a:pPr>
            <a:endParaRPr lang="en-US" sz="2400">
              <a:latin typeface="Calibri"/>
              <a:cs typeface="Calibri" panose="020F0502020204030204"/>
            </a:endParaRPr>
          </a:p>
          <a:p>
            <a:pPr marL="0" indent="0" algn="just">
              <a:buNone/>
            </a:pPr>
            <a:endParaRPr lang="en-US" sz="2400">
              <a:latin typeface="Calibri"/>
              <a:cs typeface="Calibri" panose="020F0502020204030204"/>
            </a:endParaRPr>
          </a:p>
          <a:p>
            <a:pPr marL="0" indent="0" algn="just">
              <a:buNone/>
            </a:pPr>
            <a:endParaRPr lang="en-US" sz="2400">
              <a:latin typeface="Calibri"/>
              <a:cs typeface="Calibri" panose="020F0502020204030204"/>
            </a:endParaRPr>
          </a:p>
          <a:p>
            <a:pPr marL="0" indent="0" algn="just">
              <a:buNone/>
            </a:pPr>
            <a:endParaRPr lang="en-US" sz="2400">
              <a:latin typeface="Calibri"/>
              <a:cs typeface="Calibri" panose="020F0502020204030204"/>
            </a:endParaRPr>
          </a:p>
        </p:txBody>
      </p:sp>
      <p:pic>
        <p:nvPicPr>
          <p:cNvPr id="11" name="Picture 4">
            <a:extLst>
              <a:ext uri="{FF2B5EF4-FFF2-40B4-BE49-F238E27FC236}">
                <a16:creationId xmlns:a16="http://schemas.microsoft.com/office/drawing/2014/main" xmlns="" id="{9551F687-1D63-4991-86EE-51A1C6AE191B}"/>
              </a:ext>
            </a:extLst>
          </p:cNvPr>
          <p:cNvPicPr>
            <a:picLocks noChangeAspect="1"/>
          </p:cNvPicPr>
          <p:nvPr/>
        </p:nvPicPr>
        <p:blipFill>
          <a:blip r:embed="rId2"/>
          <a:stretch>
            <a:fillRect/>
          </a:stretch>
        </p:blipFill>
        <p:spPr>
          <a:xfrm>
            <a:off x="3355595" y="1653412"/>
            <a:ext cx="1109677" cy="260637"/>
          </a:xfrm>
          <a:prstGeom prst="rect">
            <a:avLst/>
          </a:prstGeom>
        </p:spPr>
      </p:pic>
      <p:pic>
        <p:nvPicPr>
          <p:cNvPr id="13" name="Picture 9" descr="A picture containing shape&#10;&#10;Description automatically generated">
            <a:extLst>
              <a:ext uri="{FF2B5EF4-FFF2-40B4-BE49-F238E27FC236}">
                <a16:creationId xmlns:a16="http://schemas.microsoft.com/office/drawing/2014/main" xmlns="" id="{9CDB1D41-C5F9-48F1-ADDF-2D1C7239AC26}"/>
              </a:ext>
            </a:extLst>
          </p:cNvPr>
          <p:cNvPicPr>
            <a:picLocks noChangeAspect="1"/>
          </p:cNvPicPr>
          <p:nvPr/>
        </p:nvPicPr>
        <p:blipFill>
          <a:blip r:embed="rId3"/>
          <a:stretch>
            <a:fillRect/>
          </a:stretch>
        </p:blipFill>
        <p:spPr>
          <a:xfrm>
            <a:off x="8890844" y="1653036"/>
            <a:ext cx="416331" cy="258327"/>
          </a:xfrm>
          <a:prstGeom prst="rect">
            <a:avLst/>
          </a:prstGeom>
        </p:spPr>
      </p:pic>
      <p:pic>
        <p:nvPicPr>
          <p:cNvPr id="14" name="Picture 14" descr="A picture containing shape&#10;&#10;Description automatically generated">
            <a:extLst>
              <a:ext uri="{FF2B5EF4-FFF2-40B4-BE49-F238E27FC236}">
                <a16:creationId xmlns:a16="http://schemas.microsoft.com/office/drawing/2014/main" xmlns="" id="{FF163C4B-1B1F-429C-BB49-B89D6340CD71}"/>
              </a:ext>
            </a:extLst>
          </p:cNvPr>
          <p:cNvPicPr>
            <a:picLocks noChangeAspect="1"/>
          </p:cNvPicPr>
          <p:nvPr/>
        </p:nvPicPr>
        <p:blipFill>
          <a:blip r:embed="rId4"/>
          <a:stretch>
            <a:fillRect/>
          </a:stretch>
        </p:blipFill>
        <p:spPr>
          <a:xfrm>
            <a:off x="1146822" y="2094155"/>
            <a:ext cx="879275" cy="358705"/>
          </a:xfrm>
          <a:prstGeom prst="rect">
            <a:avLst/>
          </a:prstGeom>
        </p:spPr>
      </p:pic>
      <p:pic>
        <p:nvPicPr>
          <p:cNvPr id="16" name="Picture 16" descr="A picture containing shape&#10;&#10;Description automatically generated">
            <a:extLst>
              <a:ext uri="{FF2B5EF4-FFF2-40B4-BE49-F238E27FC236}">
                <a16:creationId xmlns:a16="http://schemas.microsoft.com/office/drawing/2014/main" xmlns="" id="{0EC9ABF6-E528-4FB7-8B08-D99936D6533C}"/>
              </a:ext>
            </a:extLst>
          </p:cNvPr>
          <p:cNvPicPr>
            <a:picLocks noChangeAspect="1"/>
          </p:cNvPicPr>
          <p:nvPr/>
        </p:nvPicPr>
        <p:blipFill>
          <a:blip r:embed="rId5"/>
          <a:stretch>
            <a:fillRect/>
          </a:stretch>
        </p:blipFill>
        <p:spPr>
          <a:xfrm>
            <a:off x="1150788" y="2568407"/>
            <a:ext cx="2145506" cy="322104"/>
          </a:xfrm>
          <a:prstGeom prst="rect">
            <a:avLst/>
          </a:prstGeom>
        </p:spPr>
      </p:pic>
      <p:pic>
        <p:nvPicPr>
          <p:cNvPr id="17" name="Picture 17" descr="A picture containing shape&#10;&#10;Description automatically generated">
            <a:extLst>
              <a:ext uri="{FF2B5EF4-FFF2-40B4-BE49-F238E27FC236}">
                <a16:creationId xmlns:a16="http://schemas.microsoft.com/office/drawing/2014/main" xmlns="" id="{BDD4B044-4222-4FB4-ACCA-05190DCEC4DE}"/>
              </a:ext>
            </a:extLst>
          </p:cNvPr>
          <p:cNvPicPr>
            <a:picLocks noChangeAspect="1"/>
          </p:cNvPicPr>
          <p:nvPr/>
        </p:nvPicPr>
        <p:blipFill>
          <a:blip r:embed="rId6"/>
          <a:stretch>
            <a:fillRect/>
          </a:stretch>
        </p:blipFill>
        <p:spPr>
          <a:xfrm>
            <a:off x="6843107" y="2621389"/>
            <a:ext cx="913209" cy="266104"/>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xmlns="" id="{8876C386-4895-4A20-BA98-EAE083FBCDE3}"/>
              </a:ext>
            </a:extLst>
          </p:cNvPr>
          <p:cNvPicPr>
            <a:picLocks noChangeAspect="1"/>
          </p:cNvPicPr>
          <p:nvPr/>
        </p:nvPicPr>
        <p:blipFill>
          <a:blip r:embed="rId6"/>
          <a:stretch>
            <a:fillRect/>
          </a:stretch>
        </p:blipFill>
        <p:spPr>
          <a:xfrm>
            <a:off x="4377723" y="3033618"/>
            <a:ext cx="913209" cy="266104"/>
          </a:xfrm>
          <a:prstGeom prst="rect">
            <a:avLst/>
          </a:prstGeom>
        </p:spPr>
      </p:pic>
      <p:pic>
        <p:nvPicPr>
          <p:cNvPr id="19" name="Picture 9" descr="A picture containing shape&#10;&#10;Description automatically generated">
            <a:extLst>
              <a:ext uri="{FF2B5EF4-FFF2-40B4-BE49-F238E27FC236}">
                <a16:creationId xmlns:a16="http://schemas.microsoft.com/office/drawing/2014/main" xmlns="" id="{4A784F9B-008E-44E3-B442-7AB687B3DE2D}"/>
              </a:ext>
            </a:extLst>
          </p:cNvPr>
          <p:cNvPicPr>
            <a:picLocks noChangeAspect="1"/>
          </p:cNvPicPr>
          <p:nvPr/>
        </p:nvPicPr>
        <p:blipFill>
          <a:blip r:embed="rId3"/>
          <a:stretch>
            <a:fillRect/>
          </a:stretch>
        </p:blipFill>
        <p:spPr>
          <a:xfrm>
            <a:off x="6092679" y="3476838"/>
            <a:ext cx="416331" cy="258327"/>
          </a:xfrm>
          <a:prstGeom prst="rect">
            <a:avLst/>
          </a:prstGeom>
        </p:spPr>
      </p:pic>
      <p:pic>
        <p:nvPicPr>
          <p:cNvPr id="20" name="Picture 20" descr="A picture containing shape&#10;&#10;Description automatically generated">
            <a:extLst>
              <a:ext uri="{FF2B5EF4-FFF2-40B4-BE49-F238E27FC236}">
                <a16:creationId xmlns:a16="http://schemas.microsoft.com/office/drawing/2014/main" xmlns="" id="{E913CC72-4FFB-4ED8-87CF-E8A79A88845D}"/>
              </a:ext>
            </a:extLst>
          </p:cNvPr>
          <p:cNvPicPr>
            <a:picLocks noChangeAspect="1"/>
          </p:cNvPicPr>
          <p:nvPr/>
        </p:nvPicPr>
        <p:blipFill>
          <a:blip r:embed="rId7"/>
          <a:stretch>
            <a:fillRect/>
          </a:stretch>
        </p:blipFill>
        <p:spPr>
          <a:xfrm>
            <a:off x="2799882" y="4139940"/>
            <a:ext cx="6917022" cy="1875955"/>
          </a:xfrm>
          <a:prstGeom prst="rect">
            <a:avLst/>
          </a:prstGeom>
        </p:spPr>
      </p:pic>
      <p:pic>
        <p:nvPicPr>
          <p:cNvPr id="21" name="Picture 21" descr="A picture containing shape&#10;&#10;Description automatically generated">
            <a:extLst>
              <a:ext uri="{FF2B5EF4-FFF2-40B4-BE49-F238E27FC236}">
                <a16:creationId xmlns:a16="http://schemas.microsoft.com/office/drawing/2014/main" xmlns="" id="{B7CB1DA2-0668-4E05-BDFD-ACBEACE19A2B}"/>
              </a:ext>
            </a:extLst>
          </p:cNvPr>
          <p:cNvPicPr>
            <a:picLocks noChangeAspect="1"/>
          </p:cNvPicPr>
          <p:nvPr/>
        </p:nvPicPr>
        <p:blipFill>
          <a:blip r:embed="rId8"/>
          <a:stretch>
            <a:fillRect/>
          </a:stretch>
        </p:blipFill>
        <p:spPr>
          <a:xfrm>
            <a:off x="6558208" y="6146003"/>
            <a:ext cx="274796" cy="262255"/>
          </a:xfrm>
          <a:prstGeom prst="rect">
            <a:avLst/>
          </a:prstGeom>
        </p:spPr>
      </p:pic>
      <p:pic>
        <p:nvPicPr>
          <p:cNvPr id="22" name="Picture 22" descr="A picture containing shape&#10;&#10;Description automatically generated">
            <a:extLst>
              <a:ext uri="{FF2B5EF4-FFF2-40B4-BE49-F238E27FC236}">
                <a16:creationId xmlns:a16="http://schemas.microsoft.com/office/drawing/2014/main" xmlns="" id="{40EAB813-EE43-4A66-A092-DBD9469AF21A}"/>
              </a:ext>
            </a:extLst>
          </p:cNvPr>
          <p:cNvPicPr>
            <a:picLocks noChangeAspect="1"/>
          </p:cNvPicPr>
          <p:nvPr/>
        </p:nvPicPr>
        <p:blipFill>
          <a:blip r:embed="rId3"/>
          <a:stretch>
            <a:fillRect/>
          </a:stretch>
        </p:blipFill>
        <p:spPr>
          <a:xfrm>
            <a:off x="8754703" y="6098002"/>
            <a:ext cx="478790" cy="308293"/>
          </a:xfrm>
          <a:prstGeom prst="rect">
            <a:avLst/>
          </a:prstGeom>
        </p:spPr>
      </p:pic>
      <p:pic>
        <p:nvPicPr>
          <p:cNvPr id="23" name="Picture 23" descr="A picture containing shape&#10;&#10;Description automatically generated">
            <a:extLst>
              <a:ext uri="{FF2B5EF4-FFF2-40B4-BE49-F238E27FC236}">
                <a16:creationId xmlns:a16="http://schemas.microsoft.com/office/drawing/2014/main" xmlns="" id="{445EF7A9-0CF7-464A-A124-718B31DA21BB}"/>
              </a:ext>
            </a:extLst>
          </p:cNvPr>
          <p:cNvPicPr>
            <a:picLocks noChangeAspect="1"/>
          </p:cNvPicPr>
          <p:nvPr/>
        </p:nvPicPr>
        <p:blipFill>
          <a:blip r:embed="rId9"/>
          <a:stretch>
            <a:fillRect/>
          </a:stretch>
        </p:blipFill>
        <p:spPr>
          <a:xfrm>
            <a:off x="3770790" y="6143940"/>
            <a:ext cx="278289" cy="266382"/>
          </a:xfrm>
          <a:prstGeom prst="rect">
            <a:avLst/>
          </a:prstGeom>
        </p:spPr>
      </p:pic>
    </p:spTree>
    <p:extLst>
      <p:ext uri="{BB962C8B-B14F-4D97-AF65-F5344CB8AC3E}">
        <p14:creationId xmlns:p14="http://schemas.microsoft.com/office/powerpoint/2010/main" val="70778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17A71E-595D-4004-9499-933B2EA9274D}"/>
              </a:ext>
            </a:extLst>
          </p:cNvPr>
          <p:cNvSpPr>
            <a:spLocks noGrp="1"/>
          </p:cNvSpPr>
          <p:nvPr>
            <p:ph type="title"/>
          </p:nvPr>
        </p:nvSpPr>
        <p:spPr/>
        <p:txBody>
          <a:bodyPr/>
          <a:lstStyle/>
          <a:p>
            <a:pPr algn="ctr"/>
            <a:r>
              <a:rPr lang="en-US">
                <a:ea typeface="+mj-lt"/>
                <a:cs typeface="+mj-lt"/>
              </a:rPr>
              <a:t>Sparse matrix-matrix multiplication</a:t>
            </a:r>
            <a:endParaRPr lang="en-US">
              <a:cs typeface="Calibri Light" panose="020F0302020204030204"/>
            </a:endParaRPr>
          </a:p>
        </p:txBody>
      </p:sp>
      <p:sp>
        <p:nvSpPr>
          <p:cNvPr id="3" name="Content Placeholder 2">
            <a:extLst>
              <a:ext uri="{FF2B5EF4-FFF2-40B4-BE49-F238E27FC236}">
                <a16:creationId xmlns:a16="http://schemas.microsoft.com/office/drawing/2014/main" xmlns="" id="{DD825904-0BFC-488F-9E19-6146B86972E2}"/>
              </a:ext>
            </a:extLst>
          </p:cNvPr>
          <p:cNvSpPr>
            <a:spLocks noGrp="1"/>
          </p:cNvSpPr>
          <p:nvPr>
            <p:ph idx="1"/>
          </p:nvPr>
        </p:nvSpPr>
        <p:spPr>
          <a:xfrm>
            <a:off x="838200" y="1825625"/>
            <a:ext cx="10515600" cy="4488747"/>
          </a:xfrm>
        </p:spPr>
        <p:txBody>
          <a:bodyPr vert="horz" lIns="91440" tIns="45720" rIns="91440" bIns="45720" rtlCol="0" anchor="t">
            <a:normAutofit/>
          </a:bodyPr>
          <a:lstStyle/>
          <a:p>
            <a:r>
              <a:rPr lang="en-US">
                <a:latin typeface="Times New Roman"/>
                <a:ea typeface="+mn-lt"/>
                <a:cs typeface="+mn-lt"/>
              </a:rPr>
              <a:t>The structure of      admits the coloring,</a:t>
            </a:r>
          </a:p>
          <a:p>
            <a:pPr marL="0" indent="0">
              <a:buNone/>
            </a:pPr>
            <a:r>
              <a:rPr lang="en-US">
                <a:cs typeface="Calibri"/>
              </a:rPr>
              <a:t>  </a:t>
            </a:r>
          </a:p>
        </p:txBody>
      </p:sp>
      <p:pic>
        <p:nvPicPr>
          <p:cNvPr id="4" name="Picture 4" descr="A picture containing shape&#10;&#10;Description automatically generated">
            <a:extLst>
              <a:ext uri="{FF2B5EF4-FFF2-40B4-BE49-F238E27FC236}">
                <a16:creationId xmlns:a16="http://schemas.microsoft.com/office/drawing/2014/main" xmlns="" id="{BAC3F248-3234-4BE9-B3AF-A40EE3CD558F}"/>
              </a:ext>
            </a:extLst>
          </p:cNvPr>
          <p:cNvPicPr>
            <a:picLocks noChangeAspect="1"/>
          </p:cNvPicPr>
          <p:nvPr/>
        </p:nvPicPr>
        <p:blipFill>
          <a:blip r:embed="rId2"/>
          <a:stretch>
            <a:fillRect/>
          </a:stretch>
        </p:blipFill>
        <p:spPr>
          <a:xfrm>
            <a:off x="3595905" y="1909219"/>
            <a:ext cx="278289" cy="266382"/>
          </a:xfrm>
          <a:prstGeom prst="rect">
            <a:avLst/>
          </a:prstGeom>
        </p:spPr>
      </p:pic>
      <p:pic>
        <p:nvPicPr>
          <p:cNvPr id="5" name="Picture 5">
            <a:extLst>
              <a:ext uri="{FF2B5EF4-FFF2-40B4-BE49-F238E27FC236}">
                <a16:creationId xmlns:a16="http://schemas.microsoft.com/office/drawing/2014/main" xmlns="" id="{9C4E137D-9E0F-4307-8996-03C4101203EB}"/>
              </a:ext>
            </a:extLst>
          </p:cNvPr>
          <p:cNvPicPr>
            <a:picLocks noChangeAspect="1"/>
          </p:cNvPicPr>
          <p:nvPr/>
        </p:nvPicPr>
        <p:blipFill>
          <a:blip r:embed="rId3"/>
          <a:stretch>
            <a:fillRect/>
          </a:stretch>
        </p:blipFill>
        <p:spPr>
          <a:xfrm>
            <a:off x="1329753" y="2609226"/>
            <a:ext cx="7009150" cy="390368"/>
          </a:xfrm>
          <a:prstGeom prst="rect">
            <a:avLst/>
          </a:prstGeom>
        </p:spPr>
      </p:pic>
      <p:pic>
        <p:nvPicPr>
          <p:cNvPr id="6" name="Picture 6" descr="A picture containing shape&#10;&#10;Description automatically generated">
            <a:extLst>
              <a:ext uri="{FF2B5EF4-FFF2-40B4-BE49-F238E27FC236}">
                <a16:creationId xmlns:a16="http://schemas.microsoft.com/office/drawing/2014/main" xmlns="" id="{EF1F2B55-F101-415A-93BD-BC6CA273DEF8}"/>
              </a:ext>
            </a:extLst>
          </p:cNvPr>
          <p:cNvPicPr>
            <a:picLocks noChangeAspect="1"/>
          </p:cNvPicPr>
          <p:nvPr/>
        </p:nvPicPr>
        <p:blipFill>
          <a:blip r:embed="rId4"/>
          <a:stretch>
            <a:fillRect/>
          </a:stretch>
        </p:blipFill>
        <p:spPr>
          <a:xfrm>
            <a:off x="1962541" y="3423066"/>
            <a:ext cx="5743574" cy="2023047"/>
          </a:xfrm>
          <a:prstGeom prst="rect">
            <a:avLst/>
          </a:prstGeom>
        </p:spPr>
      </p:pic>
      <p:pic>
        <p:nvPicPr>
          <p:cNvPr id="7" name="Picture 7" descr="A picture containing shape&#10;&#10;Description automatically generated">
            <a:extLst>
              <a:ext uri="{FF2B5EF4-FFF2-40B4-BE49-F238E27FC236}">
                <a16:creationId xmlns:a16="http://schemas.microsoft.com/office/drawing/2014/main" xmlns="" id="{E14160AD-AB29-45E4-8F04-98E6ECA3370B}"/>
              </a:ext>
            </a:extLst>
          </p:cNvPr>
          <p:cNvPicPr>
            <a:picLocks noChangeAspect="1"/>
          </p:cNvPicPr>
          <p:nvPr/>
        </p:nvPicPr>
        <p:blipFill>
          <a:blip r:embed="rId5"/>
          <a:stretch>
            <a:fillRect/>
          </a:stretch>
        </p:blipFill>
        <p:spPr>
          <a:xfrm>
            <a:off x="2366544" y="5581947"/>
            <a:ext cx="1013143" cy="316071"/>
          </a:xfrm>
          <a:prstGeom prst="rect">
            <a:avLst/>
          </a:prstGeom>
        </p:spPr>
      </p:pic>
      <p:pic>
        <p:nvPicPr>
          <p:cNvPr id="8" name="Picture 8" descr="A picture containing shape&#10;&#10;Description automatically generated">
            <a:extLst>
              <a:ext uri="{FF2B5EF4-FFF2-40B4-BE49-F238E27FC236}">
                <a16:creationId xmlns:a16="http://schemas.microsoft.com/office/drawing/2014/main" xmlns="" id="{141DC595-5387-4504-84A1-CED56E3F1B69}"/>
              </a:ext>
            </a:extLst>
          </p:cNvPr>
          <p:cNvPicPr>
            <a:picLocks noChangeAspect="1"/>
          </p:cNvPicPr>
          <p:nvPr/>
        </p:nvPicPr>
        <p:blipFill>
          <a:blip r:embed="rId6"/>
          <a:stretch>
            <a:fillRect/>
          </a:stretch>
        </p:blipFill>
        <p:spPr>
          <a:xfrm>
            <a:off x="5084176" y="5633839"/>
            <a:ext cx="274796" cy="262255"/>
          </a:xfrm>
          <a:prstGeom prst="rect">
            <a:avLst/>
          </a:prstGeom>
        </p:spPr>
      </p:pic>
      <p:pic>
        <p:nvPicPr>
          <p:cNvPr id="9" name="Picture 9" descr="A picture containing shape&#10;&#10;Description automatically generated">
            <a:extLst>
              <a:ext uri="{FF2B5EF4-FFF2-40B4-BE49-F238E27FC236}">
                <a16:creationId xmlns:a16="http://schemas.microsoft.com/office/drawing/2014/main" xmlns="" id="{B8A3D5F1-E1DE-4990-B084-65F0A2A3F269}"/>
              </a:ext>
            </a:extLst>
          </p:cNvPr>
          <p:cNvPicPr>
            <a:picLocks noChangeAspect="1"/>
          </p:cNvPicPr>
          <p:nvPr/>
        </p:nvPicPr>
        <p:blipFill>
          <a:blip r:embed="rId7"/>
          <a:stretch>
            <a:fillRect/>
          </a:stretch>
        </p:blipFill>
        <p:spPr>
          <a:xfrm>
            <a:off x="6843084" y="5479434"/>
            <a:ext cx="1029176" cy="421164"/>
          </a:xfrm>
          <a:prstGeom prst="rect">
            <a:avLst/>
          </a:prstGeom>
        </p:spPr>
      </p:pic>
    </p:spTree>
    <p:extLst>
      <p:ext uri="{BB962C8B-B14F-4D97-AF65-F5344CB8AC3E}">
        <p14:creationId xmlns:p14="http://schemas.microsoft.com/office/powerpoint/2010/main" val="314640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D25E2-BDF1-46DF-B7DD-ACEDE5206BE8}"/>
              </a:ext>
            </a:extLst>
          </p:cNvPr>
          <p:cNvSpPr>
            <a:spLocks noGrp="1"/>
          </p:cNvSpPr>
          <p:nvPr>
            <p:ph type="title"/>
          </p:nvPr>
        </p:nvSpPr>
        <p:spPr/>
        <p:txBody>
          <a:bodyPr>
            <a:normAutofit/>
          </a:bodyPr>
          <a:lstStyle/>
          <a:p>
            <a:r>
              <a:rPr lang="en-US" dirty="0">
                <a:latin typeface="Times New Roman"/>
                <a:cs typeface="Calibri Light"/>
              </a:rPr>
              <a:t>MATRIX VECTOR MULTIPLICATION</a:t>
            </a:r>
            <a:endParaRPr lang="en-US" dirty="0">
              <a:latin typeface="Times New Roman"/>
              <a:cs typeface="Times"/>
            </a:endParaRPr>
          </a:p>
        </p:txBody>
      </p:sp>
      <p:sp>
        <p:nvSpPr>
          <p:cNvPr id="3" name="Content Placeholder 2">
            <a:extLst>
              <a:ext uri="{FF2B5EF4-FFF2-40B4-BE49-F238E27FC236}">
                <a16:creationId xmlns:a16="http://schemas.microsoft.com/office/drawing/2014/main" xmlns="" id="{12E5B0AF-64FB-4555-8786-BEAD58D33CC0}"/>
              </a:ext>
            </a:extLst>
          </p:cNvPr>
          <p:cNvSpPr>
            <a:spLocks noGrp="1"/>
          </p:cNvSpPr>
          <p:nvPr>
            <p:ph idx="1"/>
          </p:nvPr>
        </p:nvSpPr>
        <p:spPr/>
        <p:txBody>
          <a:bodyPr vert="horz" lIns="91440" tIns="45720" rIns="91440" bIns="45720" rtlCol="0" anchor="t">
            <a:normAutofit lnSpcReduction="10000"/>
          </a:bodyPr>
          <a:lstStyle/>
          <a:p>
            <a:pPr algn="just"/>
            <a:r>
              <a:rPr lang="en-US" sz="2400" dirty="0">
                <a:latin typeface="Times"/>
                <a:ea typeface="+mn-lt"/>
                <a:cs typeface="+mn-lt"/>
              </a:rPr>
              <a:t> </a:t>
            </a:r>
            <a:r>
              <a:rPr lang="en-US" sz="2400" dirty="0">
                <a:latin typeface="Times New Roman"/>
                <a:ea typeface="+mn-lt"/>
                <a:cs typeface="+mn-lt"/>
              </a:rPr>
              <a:t>Sparse Matrix-vector Multiplication is an important operation  in   sparse matrix    in   linear algebra. This equation is used to define the operation over the matrix </a:t>
            </a:r>
            <a:endParaRPr lang="en-US">
              <a:latin typeface="Times New Roman"/>
              <a:cs typeface="Times New Roman"/>
            </a:endParaRPr>
          </a:p>
          <a:p>
            <a:pPr marL="0" indent="0" algn="just">
              <a:buNone/>
            </a:pPr>
            <a:r>
              <a:rPr lang="en-US" sz="2400" dirty="0">
                <a:latin typeface="Times"/>
                <a:ea typeface="+mn-lt"/>
                <a:cs typeface="+mn-lt"/>
              </a:rPr>
              <a:t>                                                 </a:t>
            </a:r>
            <a:r>
              <a:rPr lang="en-US" sz="2400" b="1" dirty="0">
                <a:latin typeface="Times"/>
                <a:ea typeface="+mn-lt"/>
                <a:cs typeface="+mn-lt"/>
              </a:rPr>
              <a:t>y&lt;-Ax +y</a:t>
            </a:r>
            <a:endParaRPr lang="en-US" sz="2400" dirty="0">
              <a:latin typeface="Times"/>
              <a:cs typeface="Calibri"/>
            </a:endParaRPr>
          </a:p>
          <a:p>
            <a:pPr algn="just"/>
            <a:r>
              <a:rPr lang="en-US" sz="2400" dirty="0">
                <a:latin typeface="Times New Roman"/>
                <a:ea typeface="+mn-lt"/>
                <a:cs typeface="+mn-lt"/>
              </a:rPr>
              <a:t>The main aim of </a:t>
            </a:r>
            <a:r>
              <a:rPr lang="en-US" sz="2400" dirty="0" err="1">
                <a:latin typeface="Times New Roman"/>
                <a:ea typeface="+mn-lt"/>
                <a:cs typeface="+mn-lt"/>
              </a:rPr>
              <a:t>SpMV</a:t>
            </a:r>
            <a:r>
              <a:rPr lang="en-US" sz="2400" dirty="0">
                <a:latin typeface="Times New Roman"/>
                <a:ea typeface="+mn-lt"/>
                <a:cs typeface="+mn-lt"/>
              </a:rPr>
              <a:t> is to reduce the non uniform </a:t>
            </a:r>
            <a:r>
              <a:rPr lang="en-US" sz="2400" dirty="0" err="1">
                <a:latin typeface="Times New Roman"/>
                <a:ea typeface="+mn-lt"/>
                <a:cs typeface="+mn-lt"/>
              </a:rPr>
              <a:t>behaviour</a:t>
            </a:r>
            <a:r>
              <a:rPr lang="en-US" sz="2400" dirty="0">
                <a:latin typeface="Times New Roman"/>
                <a:ea typeface="+mn-lt"/>
                <a:cs typeface="+mn-lt"/>
              </a:rPr>
              <a:t> of matrix </a:t>
            </a:r>
            <a:r>
              <a:rPr lang="en-US" sz="2400" dirty="0" err="1">
                <a:latin typeface="Times New Roman"/>
                <a:ea typeface="+mn-lt"/>
                <a:cs typeface="+mn-lt"/>
              </a:rPr>
              <a:t>structure.We</a:t>
            </a:r>
            <a:r>
              <a:rPr lang="en-US" sz="2400" dirty="0">
                <a:latin typeface="Times New Roman"/>
                <a:ea typeface="+mn-lt"/>
                <a:cs typeface="+mn-lt"/>
              </a:rPr>
              <a:t> know that </a:t>
            </a:r>
            <a:r>
              <a:rPr lang="en-US" sz="2400" dirty="0" err="1">
                <a:latin typeface="Times New Roman"/>
                <a:ea typeface="+mn-lt"/>
                <a:cs typeface="+mn-lt"/>
              </a:rPr>
              <a:t>SpMV</a:t>
            </a:r>
            <a:r>
              <a:rPr lang="en-US" sz="2400" dirty="0">
                <a:latin typeface="Times New Roman"/>
                <a:ea typeface="+mn-lt"/>
                <a:cs typeface="+mn-lt"/>
              </a:rPr>
              <a:t> kernel should be memory-bound therefore the fraction of peak bandwidth which the kernel can achieve is the measure of </a:t>
            </a:r>
            <a:r>
              <a:rPr lang="en-US" sz="2400" dirty="0" err="1">
                <a:latin typeface="Times New Roman"/>
                <a:ea typeface="+mn-lt"/>
                <a:cs typeface="+mn-lt"/>
              </a:rPr>
              <a:t>success.This</a:t>
            </a:r>
            <a:r>
              <a:rPr lang="en-US" sz="2400" dirty="0">
                <a:latin typeface="Times New Roman"/>
                <a:ea typeface="+mn-lt"/>
                <a:cs typeface="+mn-lt"/>
              </a:rPr>
              <a:t> problem can be resolved by choosing a right matrix format and also implement the parallel kernel for each specific formats such it provides high </a:t>
            </a:r>
            <a:r>
              <a:rPr lang="en-US" sz="2400" dirty="0" err="1">
                <a:latin typeface="Times New Roman"/>
                <a:ea typeface="+mn-lt"/>
                <a:cs typeface="+mn-lt"/>
              </a:rPr>
              <a:t>efficiency.we</a:t>
            </a:r>
            <a:r>
              <a:rPr lang="en-US" sz="2400" dirty="0">
                <a:latin typeface="Times New Roman"/>
                <a:ea typeface="+mn-lt"/>
                <a:cs typeface="+mn-lt"/>
              </a:rPr>
              <a:t> need to </a:t>
            </a:r>
            <a:r>
              <a:rPr lang="en-US" sz="2400" dirty="0" err="1">
                <a:latin typeface="Times New Roman"/>
                <a:ea typeface="+mn-lt"/>
                <a:cs typeface="+mn-lt"/>
              </a:rPr>
              <a:t>analyse</a:t>
            </a:r>
            <a:r>
              <a:rPr lang="en-US" sz="2400" dirty="0">
                <a:latin typeface="Times New Roman"/>
                <a:ea typeface="+mn-lt"/>
                <a:cs typeface="+mn-lt"/>
              </a:rPr>
              <a:t> a particular matrix and select a suitable format which best suits to its sparse </a:t>
            </a:r>
            <a:r>
              <a:rPr lang="en-US" sz="2400" dirty="0" err="1">
                <a:latin typeface="Times New Roman"/>
                <a:ea typeface="+mn-lt"/>
                <a:cs typeface="+mn-lt"/>
              </a:rPr>
              <a:t>pattern.The</a:t>
            </a:r>
            <a:r>
              <a:rPr lang="en-US" sz="2400" dirty="0">
                <a:latin typeface="Times New Roman"/>
                <a:ea typeface="+mn-lt"/>
                <a:cs typeface="+mn-lt"/>
              </a:rPr>
              <a:t> well known formats are DIA,ELL,CSR . </a:t>
            </a:r>
            <a:endParaRPr lang="en-US" sz="2400" dirty="0">
              <a:latin typeface="Times New Roman"/>
              <a:cs typeface="Calibri"/>
            </a:endParaRPr>
          </a:p>
          <a:p>
            <a:pPr marL="0" indent="0" algn="just">
              <a:buNone/>
            </a:pPr>
            <a:r>
              <a:rPr lang="en-US" dirty="0"/>
              <a:t/>
            </a:r>
            <a:br>
              <a:rPr lang="en-US" dirty="0"/>
            </a:br>
            <a:endParaRPr lang="en-US" sz="2400">
              <a:latin typeface="Times"/>
              <a:cs typeface="Calibri"/>
            </a:endParaRPr>
          </a:p>
        </p:txBody>
      </p:sp>
    </p:spTree>
    <p:extLst>
      <p:ext uri="{BB962C8B-B14F-4D97-AF65-F5344CB8AC3E}">
        <p14:creationId xmlns:p14="http://schemas.microsoft.com/office/powerpoint/2010/main" val="179468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A68A31-5FD8-4A6F-B7A3-D8566CD7CDAE}"/>
              </a:ext>
            </a:extLst>
          </p:cNvPr>
          <p:cNvSpPr>
            <a:spLocks noGrp="1"/>
          </p:cNvSpPr>
          <p:nvPr>
            <p:ph type="title"/>
          </p:nvPr>
        </p:nvSpPr>
        <p:spPr>
          <a:xfrm>
            <a:off x="852577" y="480144"/>
            <a:ext cx="9763627" cy="533485"/>
          </a:xfrm>
        </p:spPr>
        <p:txBody>
          <a:bodyPr>
            <a:normAutofit fontScale="90000"/>
          </a:bodyPr>
          <a:lstStyle/>
          <a:p>
            <a:pPr algn="ctr"/>
            <a:r>
              <a:rPr lang="en-US"/>
              <a:t/>
            </a:r>
            <a:br>
              <a:rPr lang="en-US"/>
            </a:br>
            <a:r>
              <a:rPr lang="en-US" sz="5400">
                <a:latin typeface="Times New Roman"/>
                <a:ea typeface="+mj-lt"/>
                <a:cs typeface="+mj-lt"/>
              </a:rPr>
              <a:t>DIA  FORMAT</a:t>
            </a:r>
            <a:endParaRPr lang="en-US"/>
          </a:p>
          <a:p>
            <a:pPr algn="ctr"/>
            <a:endParaRPr lang="en-US"/>
          </a:p>
        </p:txBody>
      </p:sp>
      <p:sp>
        <p:nvSpPr>
          <p:cNvPr id="6" name="Content Placeholder 5">
            <a:extLst>
              <a:ext uri="{FF2B5EF4-FFF2-40B4-BE49-F238E27FC236}">
                <a16:creationId xmlns:a16="http://schemas.microsoft.com/office/drawing/2014/main" xmlns="" id="{36E6E055-7E6E-43D8-8196-DD0E3A6C1F5A}"/>
              </a:ext>
            </a:extLst>
          </p:cNvPr>
          <p:cNvSpPr>
            <a:spLocks noGrp="1"/>
          </p:cNvSpPr>
          <p:nvPr>
            <p:ph idx="1"/>
          </p:nvPr>
        </p:nvSpPr>
        <p:spPr>
          <a:xfrm>
            <a:off x="723181" y="1464868"/>
            <a:ext cx="10515600" cy="5143416"/>
          </a:xfrm>
        </p:spPr>
        <p:txBody>
          <a:bodyPr vert="horz" lIns="91440" tIns="45720" rIns="91440" bIns="45720" rtlCol="0" anchor="t">
            <a:normAutofit/>
          </a:bodyPr>
          <a:lstStyle/>
          <a:p>
            <a:pPr marL="0" indent="0">
              <a:buNone/>
            </a:pPr>
            <a:endParaRPr lang="en-US">
              <a:cs typeface="Calibri" panose="020F0502020204030204"/>
            </a:endParaRPr>
          </a:p>
          <a:p>
            <a:pPr marL="0" indent="0">
              <a:buNone/>
            </a:pPr>
            <a:r>
              <a:rPr lang="en-US">
                <a:latin typeface="Times New Roman"/>
                <a:cs typeface="Calibri" panose="020F0502020204030204"/>
              </a:rPr>
              <a:t>Matrix A:  </a:t>
            </a:r>
            <a:r>
              <a:rPr lang="en-US">
                <a:cs typeface="Calibri" panose="020F0502020204030204"/>
              </a:rPr>
              <a:t>                                                 </a:t>
            </a:r>
            <a:r>
              <a:rPr lang="en-US">
                <a:latin typeface="Times New Roman"/>
                <a:cs typeface="Calibri" panose="020F0502020204030204"/>
              </a:rPr>
              <a:t> Offset = [ -2    0    1]   </a:t>
            </a:r>
            <a:r>
              <a:rPr lang="en-US">
                <a:cs typeface="Calibri" panose="020F0502020204030204"/>
              </a:rPr>
              <a:t>     </a:t>
            </a:r>
            <a:endParaRPr lang="en-US"/>
          </a:p>
          <a:p>
            <a:pPr marL="0" indent="0">
              <a:buNone/>
            </a:pPr>
            <a:endParaRPr lang="en-US">
              <a:cs typeface="Calibri" panose="020F0502020204030204"/>
            </a:endParaRPr>
          </a:p>
          <a:p>
            <a:pPr marL="0" indent="0">
              <a:buNone/>
            </a:pPr>
            <a:endParaRPr lang="en-US">
              <a:cs typeface="Calibri" panose="020F0502020204030204"/>
            </a:endParaRPr>
          </a:p>
          <a:p>
            <a:pPr marL="0" indent="0">
              <a:buNone/>
            </a:pPr>
            <a:r>
              <a:rPr lang="en-US">
                <a:cs typeface="Calibri" panose="020F0502020204030204"/>
              </a:rPr>
              <a:t>            </a:t>
            </a:r>
          </a:p>
        </p:txBody>
      </p:sp>
      <p:pic>
        <p:nvPicPr>
          <p:cNvPr id="7" name="Picture 7" descr="A close up of text on a black background&#10;&#10;Description automatically generated">
            <a:extLst>
              <a:ext uri="{FF2B5EF4-FFF2-40B4-BE49-F238E27FC236}">
                <a16:creationId xmlns:a16="http://schemas.microsoft.com/office/drawing/2014/main" xmlns="" id="{686819A9-D6DE-444F-A5D8-EE019E3A041B}"/>
              </a:ext>
            </a:extLst>
          </p:cNvPr>
          <p:cNvPicPr>
            <a:picLocks noChangeAspect="1"/>
          </p:cNvPicPr>
          <p:nvPr/>
        </p:nvPicPr>
        <p:blipFill>
          <a:blip r:embed="rId2"/>
          <a:stretch>
            <a:fillRect/>
          </a:stretch>
        </p:blipFill>
        <p:spPr>
          <a:xfrm>
            <a:off x="7339765" y="2877302"/>
            <a:ext cx="1843839" cy="2226343"/>
          </a:xfrm>
          <a:prstGeom prst="rect">
            <a:avLst/>
          </a:prstGeom>
        </p:spPr>
      </p:pic>
      <p:pic>
        <p:nvPicPr>
          <p:cNvPr id="8" name="Picture 8" descr="A picture containing graphical user interface&#10;&#10;Description automatically generated">
            <a:extLst>
              <a:ext uri="{FF2B5EF4-FFF2-40B4-BE49-F238E27FC236}">
                <a16:creationId xmlns:a16="http://schemas.microsoft.com/office/drawing/2014/main" xmlns="" id="{4A21C590-EFEB-4993-8608-E508EDF5D599}"/>
              </a:ext>
            </a:extLst>
          </p:cNvPr>
          <p:cNvPicPr>
            <a:picLocks noChangeAspect="1"/>
          </p:cNvPicPr>
          <p:nvPr/>
        </p:nvPicPr>
        <p:blipFill>
          <a:blip r:embed="rId3"/>
          <a:stretch>
            <a:fillRect/>
          </a:stretch>
        </p:blipFill>
        <p:spPr>
          <a:xfrm>
            <a:off x="998621" y="2919662"/>
            <a:ext cx="2364205" cy="2021305"/>
          </a:xfrm>
          <a:prstGeom prst="rect">
            <a:avLst/>
          </a:prstGeom>
        </p:spPr>
      </p:pic>
    </p:spTree>
    <p:extLst>
      <p:ext uri="{BB962C8B-B14F-4D97-AF65-F5344CB8AC3E}">
        <p14:creationId xmlns:p14="http://schemas.microsoft.com/office/powerpoint/2010/main" val="365453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85B4429-1C37-4E89-AE1D-6349DD6904DD}"/>
              </a:ext>
            </a:extLst>
          </p:cNvPr>
          <p:cNvSpPr>
            <a:spLocks noGrp="1"/>
          </p:cNvSpPr>
          <p:nvPr>
            <p:ph idx="1"/>
          </p:nvPr>
        </p:nvSpPr>
        <p:spPr>
          <a:xfrm>
            <a:off x="1154712" y="1918936"/>
            <a:ext cx="9708995" cy="3567173"/>
          </a:xfrm>
        </p:spPr>
        <p:txBody>
          <a:bodyPr vert="horz" lIns="91440" tIns="45720" rIns="91440" bIns="45720" rtlCol="0" anchor="ctr">
            <a:normAutofit/>
          </a:bodyPr>
          <a:lstStyle/>
          <a:p>
            <a:r>
              <a:rPr lang="en-US" sz="2400">
                <a:latin typeface="Times New Roman"/>
                <a:cs typeface="Calibri"/>
              </a:rPr>
              <a:t>Introduction</a:t>
            </a:r>
          </a:p>
          <a:p>
            <a:r>
              <a:rPr lang="en-US" sz="2400">
                <a:latin typeface="Times New Roman"/>
                <a:cs typeface="Calibri"/>
              </a:rPr>
              <a:t>Band Matrices</a:t>
            </a:r>
          </a:p>
          <a:p>
            <a:r>
              <a:rPr lang="en-US" sz="2400">
                <a:latin typeface="Times New Roman"/>
                <a:cs typeface="Calibri"/>
              </a:rPr>
              <a:t>Physical Significance</a:t>
            </a:r>
          </a:p>
          <a:p>
            <a:r>
              <a:rPr lang="en-US" sz="2400">
                <a:latin typeface="Times New Roman"/>
                <a:cs typeface="Calibri"/>
              </a:rPr>
              <a:t>Sparse matrix operations</a:t>
            </a:r>
          </a:p>
          <a:p>
            <a:r>
              <a:rPr lang="en-US" sz="2400">
                <a:latin typeface="Times New Roman"/>
                <a:cs typeface="Calibri"/>
              </a:rPr>
              <a:t>Eigen Centrality</a:t>
            </a:r>
          </a:p>
          <a:p>
            <a:r>
              <a:rPr lang="en-US" sz="2400">
                <a:latin typeface="Times New Roman"/>
                <a:cs typeface="Calibri"/>
              </a:rPr>
              <a:t>Random Walk</a:t>
            </a:r>
          </a:p>
          <a:p>
            <a:endParaRPr lang="en-US" sz="2400">
              <a:cs typeface="Calibri"/>
            </a:endParaRPr>
          </a:p>
          <a:p>
            <a:endParaRPr lang="en-US" sz="2400">
              <a:cs typeface="Calibri"/>
            </a:endParaRPr>
          </a:p>
        </p:txBody>
      </p:sp>
      <p:sp>
        <p:nvSpPr>
          <p:cNvPr id="5" name="Title 4">
            <a:extLst>
              <a:ext uri="{FF2B5EF4-FFF2-40B4-BE49-F238E27FC236}">
                <a16:creationId xmlns:a16="http://schemas.microsoft.com/office/drawing/2014/main" xmlns="" id="{FFBAC743-6831-4350-9327-3B8F3E8433A3}"/>
              </a:ext>
            </a:extLst>
          </p:cNvPr>
          <p:cNvSpPr>
            <a:spLocks noGrp="1"/>
          </p:cNvSpPr>
          <p:nvPr>
            <p:ph type="title"/>
          </p:nvPr>
        </p:nvSpPr>
        <p:spPr/>
        <p:txBody>
          <a:bodyPr>
            <a:normAutofit/>
          </a:bodyPr>
          <a:lstStyle/>
          <a:p>
            <a:pPr algn="ctr"/>
            <a:r>
              <a:rPr lang="en-US" sz="5400">
                <a:latin typeface="Times New Roman"/>
                <a:cs typeface="Calibri Light" panose="020F0302020204030204"/>
              </a:rPr>
              <a:t>CONTENT</a:t>
            </a:r>
          </a:p>
        </p:txBody>
      </p:sp>
    </p:spTree>
    <p:extLst>
      <p:ext uri="{BB962C8B-B14F-4D97-AF65-F5344CB8AC3E}">
        <p14:creationId xmlns:p14="http://schemas.microsoft.com/office/powerpoint/2010/main" val="1104521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371C0E-6B1F-479F-A077-E3A849D142D8}"/>
              </a:ext>
            </a:extLst>
          </p:cNvPr>
          <p:cNvSpPr>
            <a:spLocks noGrp="1"/>
          </p:cNvSpPr>
          <p:nvPr>
            <p:ph type="title"/>
          </p:nvPr>
        </p:nvSpPr>
        <p:spPr/>
        <p:txBody>
          <a:bodyPr/>
          <a:lstStyle/>
          <a:p>
            <a:pPr algn="ctr"/>
            <a:r>
              <a:rPr lang="en-US">
                <a:latin typeface="Times New Roman"/>
                <a:cs typeface="Calibri Light"/>
              </a:rPr>
              <a:t>DIA FORMAT</a:t>
            </a:r>
            <a:endParaRPr lang="en-US">
              <a:latin typeface="Times New Roman"/>
              <a:cs typeface="Times New Roman"/>
            </a:endParaRPr>
          </a:p>
        </p:txBody>
      </p:sp>
      <p:sp>
        <p:nvSpPr>
          <p:cNvPr id="3" name="Content Placeholder 2">
            <a:extLst>
              <a:ext uri="{FF2B5EF4-FFF2-40B4-BE49-F238E27FC236}">
                <a16:creationId xmlns:a16="http://schemas.microsoft.com/office/drawing/2014/main" xmlns="" id="{7589A806-940B-4989-81A5-6EA5ECAF3924}"/>
              </a:ext>
            </a:extLst>
          </p:cNvPr>
          <p:cNvSpPr>
            <a:spLocks noGrp="1"/>
          </p:cNvSpPr>
          <p:nvPr>
            <p:ph idx="1"/>
          </p:nvPr>
        </p:nvSpPr>
        <p:spPr/>
        <p:txBody>
          <a:bodyPr vert="horz" lIns="91440" tIns="45720" rIns="91440" bIns="45720" rtlCol="0" anchor="t">
            <a:normAutofit fontScale="92500"/>
          </a:bodyPr>
          <a:lstStyle/>
          <a:p>
            <a:pPr algn="just">
              <a:buNone/>
            </a:pPr>
            <a:r>
              <a:rPr lang="en-US" dirty="0">
                <a:ea typeface="+mn-lt"/>
                <a:cs typeface="+mn-lt"/>
              </a:rPr>
              <a:t>Data  [*            *        5              6       1        2      3      4      7      8       9         *  ]</a:t>
            </a:r>
            <a:endParaRPr lang="en-US" dirty="0"/>
          </a:p>
          <a:p>
            <a:pPr algn="just">
              <a:buNone/>
            </a:pPr>
            <a:r>
              <a:rPr lang="en-US" dirty="0">
                <a:latin typeface="Times New Roman"/>
                <a:ea typeface="+mn-lt"/>
                <a:cs typeface="+mn-lt"/>
              </a:rPr>
              <a:t>Iteration 0 [              2            3                                                                    ]</a:t>
            </a:r>
            <a:endParaRPr lang="en-US" dirty="0">
              <a:latin typeface="Times New Roman"/>
              <a:cs typeface="Calibri"/>
            </a:endParaRPr>
          </a:p>
          <a:p>
            <a:pPr algn="just">
              <a:buNone/>
            </a:pPr>
            <a:r>
              <a:rPr lang="en-US" dirty="0">
                <a:latin typeface="Times New Roman"/>
                <a:ea typeface="+mn-lt"/>
                <a:cs typeface="+mn-lt"/>
              </a:rPr>
              <a:t>Iteration 1 [                                     0       1      2      3                                  ]</a:t>
            </a:r>
            <a:endParaRPr lang="en-US" dirty="0">
              <a:latin typeface="Times New Roman"/>
              <a:cs typeface="Calibri"/>
            </a:endParaRPr>
          </a:p>
          <a:p>
            <a:pPr algn="just">
              <a:buNone/>
            </a:pPr>
            <a:r>
              <a:rPr lang="en-US" dirty="0">
                <a:latin typeface="Times New Roman"/>
                <a:ea typeface="+mn-lt"/>
                <a:cs typeface="+mn-lt"/>
              </a:rPr>
              <a:t>Iteration2  [                                                                     0      1      2           ]     </a:t>
            </a:r>
          </a:p>
          <a:p>
            <a:pPr algn="just">
              <a:buNone/>
            </a:pPr>
            <a:endParaRPr lang="en-US">
              <a:latin typeface="Times New Roman"/>
              <a:ea typeface="+mn-lt"/>
              <a:cs typeface="+mn-lt"/>
            </a:endParaRPr>
          </a:p>
          <a:p>
            <a:pPr algn="just">
              <a:buNone/>
            </a:pPr>
            <a:r>
              <a:rPr lang="en-US" dirty="0">
                <a:ea typeface="+mn-lt"/>
                <a:cs typeface="+mn-lt"/>
              </a:rPr>
              <a:t>       </a:t>
            </a:r>
            <a:endParaRPr lang="en-US" dirty="0">
              <a:cs typeface="Calibri"/>
            </a:endParaRPr>
          </a:p>
          <a:p>
            <a:pPr marL="0" indent="0">
              <a:buNone/>
            </a:pPr>
            <a:r>
              <a:rPr lang="en-US" dirty="0"/>
              <a:t/>
            </a:r>
            <a:br>
              <a:rPr lang="en-US" dirty="0"/>
            </a:br>
            <a:endParaRPr lang="en-US"/>
          </a:p>
        </p:txBody>
      </p:sp>
    </p:spTree>
    <p:extLst>
      <p:ext uri="{BB962C8B-B14F-4D97-AF65-F5344CB8AC3E}">
        <p14:creationId xmlns:p14="http://schemas.microsoft.com/office/powerpoint/2010/main" val="3744092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371C0E-6B1F-479F-A077-E3A849D142D8}"/>
              </a:ext>
            </a:extLst>
          </p:cNvPr>
          <p:cNvSpPr>
            <a:spLocks noGrp="1"/>
          </p:cNvSpPr>
          <p:nvPr>
            <p:ph type="title"/>
          </p:nvPr>
        </p:nvSpPr>
        <p:spPr>
          <a:xfrm>
            <a:off x="316832" y="304967"/>
            <a:ext cx="10515600" cy="1325563"/>
          </a:xfrm>
        </p:spPr>
        <p:txBody>
          <a:bodyPr/>
          <a:lstStyle/>
          <a:p>
            <a:pPr algn="ctr"/>
            <a:r>
              <a:rPr lang="en-US">
                <a:latin typeface="Times New Roman"/>
                <a:cs typeface="Calibri Light"/>
              </a:rPr>
              <a:t>ELL FORMAT</a:t>
            </a:r>
            <a:endParaRPr lang="en-US">
              <a:latin typeface="Times New Roman"/>
              <a:cs typeface="Times New Roman"/>
            </a:endParaRPr>
          </a:p>
        </p:txBody>
      </p:sp>
      <p:sp>
        <p:nvSpPr>
          <p:cNvPr id="3" name="Content Placeholder 2">
            <a:extLst>
              <a:ext uri="{FF2B5EF4-FFF2-40B4-BE49-F238E27FC236}">
                <a16:creationId xmlns:a16="http://schemas.microsoft.com/office/drawing/2014/main" xmlns="" id="{7589A806-940B-4989-81A5-6EA5ECAF3924}"/>
              </a:ext>
            </a:extLst>
          </p:cNvPr>
          <p:cNvSpPr>
            <a:spLocks noGrp="1"/>
          </p:cNvSpPr>
          <p:nvPr>
            <p:ph idx="1"/>
          </p:nvPr>
        </p:nvSpPr>
        <p:spPr/>
        <p:txBody>
          <a:bodyPr vert="horz" lIns="91440" tIns="45720" rIns="91440" bIns="45720" rtlCol="0" anchor="t">
            <a:normAutofit/>
          </a:bodyPr>
          <a:lstStyle/>
          <a:p>
            <a:pPr marL="0" indent="0">
              <a:buNone/>
            </a:pPr>
            <a:r>
              <a:rPr lang="en-US"/>
              <a:t/>
            </a:r>
            <a:br>
              <a:rPr lang="en-US"/>
            </a:br>
            <a:endParaRPr lang="en-US"/>
          </a:p>
        </p:txBody>
      </p:sp>
      <p:pic>
        <p:nvPicPr>
          <p:cNvPr id="5" name="Picture 5" descr="A close up of text on a black background&#10;&#10;Description automatically generated">
            <a:extLst>
              <a:ext uri="{FF2B5EF4-FFF2-40B4-BE49-F238E27FC236}">
                <a16:creationId xmlns:a16="http://schemas.microsoft.com/office/drawing/2014/main" xmlns="" id="{8BF932AE-4D8A-4FD9-98DB-391B9DD90E84}"/>
              </a:ext>
            </a:extLst>
          </p:cNvPr>
          <p:cNvPicPr>
            <a:picLocks noChangeAspect="1"/>
          </p:cNvPicPr>
          <p:nvPr/>
        </p:nvPicPr>
        <p:blipFill>
          <a:blip r:embed="rId2"/>
          <a:stretch>
            <a:fillRect/>
          </a:stretch>
        </p:blipFill>
        <p:spPr>
          <a:xfrm>
            <a:off x="6424863" y="2769268"/>
            <a:ext cx="1778668" cy="2181726"/>
          </a:xfrm>
          <a:prstGeom prst="rect">
            <a:avLst/>
          </a:prstGeom>
        </p:spPr>
      </p:pic>
      <p:pic>
        <p:nvPicPr>
          <p:cNvPr id="6" name="Picture 6" descr="A close up of text on a black background&#10;&#10;Description automatically generated">
            <a:extLst>
              <a:ext uri="{FF2B5EF4-FFF2-40B4-BE49-F238E27FC236}">
                <a16:creationId xmlns:a16="http://schemas.microsoft.com/office/drawing/2014/main" xmlns="" id="{ACD481D0-E817-4C58-A2BE-804DC937A055}"/>
              </a:ext>
            </a:extLst>
          </p:cNvPr>
          <p:cNvPicPr>
            <a:picLocks noChangeAspect="1"/>
          </p:cNvPicPr>
          <p:nvPr/>
        </p:nvPicPr>
        <p:blipFill>
          <a:blip r:embed="rId3"/>
          <a:stretch>
            <a:fillRect/>
          </a:stretch>
        </p:blipFill>
        <p:spPr>
          <a:xfrm>
            <a:off x="1692442" y="2799348"/>
            <a:ext cx="1598194" cy="1971173"/>
          </a:xfrm>
          <a:prstGeom prst="rect">
            <a:avLst/>
          </a:prstGeom>
        </p:spPr>
      </p:pic>
    </p:spTree>
    <p:extLst>
      <p:ext uri="{BB962C8B-B14F-4D97-AF65-F5344CB8AC3E}">
        <p14:creationId xmlns:p14="http://schemas.microsoft.com/office/powerpoint/2010/main" val="720530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42A856-E2AC-419E-890F-B818690F75F6}"/>
              </a:ext>
            </a:extLst>
          </p:cNvPr>
          <p:cNvSpPr>
            <a:spLocks noGrp="1"/>
          </p:cNvSpPr>
          <p:nvPr>
            <p:ph type="title"/>
          </p:nvPr>
        </p:nvSpPr>
        <p:spPr/>
        <p:txBody>
          <a:bodyPr/>
          <a:lstStyle/>
          <a:p>
            <a:pPr algn="ctr"/>
            <a:r>
              <a:rPr lang="en-US" dirty="0">
                <a:latin typeface="Times New Roman"/>
                <a:cs typeface="Calibri Light"/>
              </a:rPr>
              <a:t>ELL FORMAT</a:t>
            </a:r>
            <a:endParaRPr lang="en-US" dirty="0">
              <a:latin typeface="Times New Roman"/>
              <a:cs typeface="Times New Roman"/>
            </a:endParaRPr>
          </a:p>
        </p:txBody>
      </p:sp>
      <p:sp>
        <p:nvSpPr>
          <p:cNvPr id="3" name="Content Placeholder 2">
            <a:extLst>
              <a:ext uri="{FF2B5EF4-FFF2-40B4-BE49-F238E27FC236}">
                <a16:creationId xmlns:a16="http://schemas.microsoft.com/office/drawing/2014/main" xmlns="" id="{01221ED7-5D44-4DA8-91A9-988C56AE0B7B}"/>
              </a:ext>
            </a:extLst>
          </p:cNvPr>
          <p:cNvSpPr>
            <a:spLocks noGrp="1"/>
          </p:cNvSpPr>
          <p:nvPr>
            <p:ph idx="1"/>
          </p:nvPr>
        </p:nvSpPr>
        <p:spPr/>
        <p:txBody>
          <a:bodyPr vert="horz" lIns="91440" tIns="45720" rIns="91440" bIns="45720" rtlCol="0" anchor="t">
            <a:normAutofit lnSpcReduction="10000"/>
          </a:bodyPr>
          <a:lstStyle/>
          <a:p>
            <a:pPr algn="just">
              <a:buNone/>
            </a:pPr>
            <a:endParaRPr lang="en-US">
              <a:ea typeface="+mn-lt"/>
              <a:cs typeface="+mn-lt"/>
            </a:endParaRPr>
          </a:p>
          <a:p>
            <a:pPr algn="just">
              <a:buNone/>
            </a:pPr>
            <a:r>
              <a:rPr lang="en-US" sz="2400">
                <a:latin typeface="Times New Roman"/>
                <a:ea typeface="+mn-lt"/>
                <a:cs typeface="+mn-lt"/>
              </a:rPr>
              <a:t>Data [ 1       2       5        6         7      8      3       4        *       *         9         0]</a:t>
            </a:r>
            <a:endParaRPr lang="en-US" sz="2400">
              <a:latin typeface="Times New Roman"/>
              <a:cs typeface="Calibri"/>
            </a:endParaRPr>
          </a:p>
          <a:p>
            <a:pPr algn="just">
              <a:buNone/>
            </a:pPr>
            <a:r>
              <a:rPr lang="en-US" sz="2400" dirty="0">
                <a:latin typeface="Times New Roman"/>
                <a:ea typeface="+mn-lt"/>
                <a:cs typeface="+mn-lt"/>
              </a:rPr>
              <a:t>Indices [0    1       0        1         1      2       2      3        *       *         3         *]</a:t>
            </a:r>
            <a:r>
              <a:rPr lang="en-US" sz="2400" dirty="0">
                <a:latin typeface="Times New Roman"/>
              </a:rPr>
              <a:t/>
            </a:r>
            <a:br>
              <a:rPr lang="en-US" sz="2400" dirty="0">
                <a:latin typeface="Times New Roman"/>
              </a:rPr>
            </a:br>
            <a:endParaRPr lang="en-US" sz="2400">
              <a:latin typeface="Times New Roman"/>
              <a:cs typeface="Times New Roman"/>
            </a:endParaRPr>
          </a:p>
          <a:p>
            <a:pPr algn="just">
              <a:buNone/>
            </a:pPr>
            <a:r>
              <a:rPr lang="en-US" sz="2400" dirty="0">
                <a:latin typeface="Times New Roman"/>
                <a:ea typeface="+mn-lt"/>
                <a:cs typeface="+mn-lt"/>
              </a:rPr>
              <a:t>Iteration 0[0       1          2               3                                                                            ]</a:t>
            </a:r>
            <a:endParaRPr lang="en-US" sz="2400" dirty="0">
              <a:latin typeface="Times New Roman"/>
              <a:cs typeface="Times New Roman"/>
            </a:endParaRPr>
          </a:p>
          <a:p>
            <a:pPr algn="just">
              <a:buNone/>
            </a:pPr>
            <a:r>
              <a:rPr lang="en-US" sz="2400" dirty="0">
                <a:latin typeface="Times New Roman"/>
                <a:ea typeface="+mn-lt"/>
                <a:cs typeface="+mn-lt"/>
              </a:rPr>
              <a:t>Iteration 1[                                               0          1         2         3                                 ]</a:t>
            </a:r>
            <a:endParaRPr lang="en-US" sz="2400" dirty="0">
              <a:latin typeface="Times New Roman"/>
              <a:cs typeface="Times New Roman"/>
            </a:endParaRPr>
          </a:p>
          <a:p>
            <a:pPr algn="just">
              <a:buNone/>
            </a:pPr>
            <a:r>
              <a:rPr lang="en-US" sz="2400" dirty="0">
                <a:latin typeface="Times New Roman"/>
                <a:ea typeface="+mn-lt"/>
                <a:cs typeface="+mn-lt"/>
              </a:rPr>
              <a:t>Iteration 2[      </a:t>
            </a:r>
            <a:r>
              <a:rPr lang="en-US" dirty="0">
                <a:ea typeface="+mn-lt"/>
                <a:cs typeface="+mn-lt"/>
              </a:rPr>
              <a:t>                                                                            0        1    2    3   ]</a:t>
            </a:r>
            <a:endParaRPr lang="en-US" dirty="0"/>
          </a:p>
          <a:p>
            <a:pPr marL="0" indent="0">
              <a:buNone/>
            </a:pPr>
            <a:r>
              <a:rPr lang="en-US" dirty="0"/>
              <a:t/>
            </a:r>
            <a:br>
              <a:rPr lang="en-US" dirty="0"/>
            </a:br>
            <a:endParaRPr lang="en-US"/>
          </a:p>
        </p:txBody>
      </p:sp>
    </p:spTree>
    <p:extLst>
      <p:ext uri="{BB962C8B-B14F-4D97-AF65-F5344CB8AC3E}">
        <p14:creationId xmlns:p14="http://schemas.microsoft.com/office/powerpoint/2010/main" val="1888771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EB1717-AD10-4CDB-966F-E3515A71666D}"/>
              </a:ext>
            </a:extLst>
          </p:cNvPr>
          <p:cNvSpPr>
            <a:spLocks noGrp="1"/>
          </p:cNvSpPr>
          <p:nvPr>
            <p:ph type="title"/>
          </p:nvPr>
        </p:nvSpPr>
        <p:spPr>
          <a:xfrm>
            <a:off x="795528" y="386930"/>
            <a:ext cx="10141799" cy="1300554"/>
          </a:xfrm>
        </p:spPr>
        <p:txBody>
          <a:bodyPr anchor="b">
            <a:normAutofit/>
          </a:bodyPr>
          <a:lstStyle/>
          <a:p>
            <a:pPr algn="ctr"/>
            <a:r>
              <a:rPr lang="en-US" sz="5400">
                <a:latin typeface="Times New Roman"/>
                <a:cs typeface="Calibri Light"/>
              </a:rPr>
              <a:t>EIGEN CENTRALITY</a:t>
            </a:r>
            <a:r>
              <a:rPr lang="en-US" sz="4800">
                <a:cs typeface="Calibri Light"/>
              </a:rPr>
              <a:t> </a:t>
            </a:r>
            <a:endParaRPr lang="en-US"/>
          </a:p>
        </p:txBody>
      </p:sp>
      <p:sp>
        <p:nvSpPr>
          <p:cNvPr id="3" name="Content Placeholder 2">
            <a:extLst>
              <a:ext uri="{FF2B5EF4-FFF2-40B4-BE49-F238E27FC236}">
                <a16:creationId xmlns:a16="http://schemas.microsoft.com/office/drawing/2014/main" xmlns="" id="{F25336B9-01D9-457F-942A-B1B3DA77DAB5}"/>
              </a:ext>
            </a:extLst>
          </p:cNvPr>
          <p:cNvSpPr>
            <a:spLocks noGrp="1"/>
          </p:cNvSpPr>
          <p:nvPr>
            <p:ph idx="1"/>
          </p:nvPr>
        </p:nvSpPr>
        <p:spPr>
          <a:xfrm>
            <a:off x="6406429" y="2599509"/>
            <a:ext cx="4530898" cy="3639450"/>
          </a:xfrm>
        </p:spPr>
        <p:txBody>
          <a:bodyPr vert="horz" lIns="91440" tIns="45720" rIns="91440" bIns="45720" rtlCol="0" anchor="ctr">
            <a:normAutofit/>
          </a:bodyPr>
          <a:lstStyle/>
          <a:p>
            <a:pPr algn="just"/>
            <a:r>
              <a:rPr lang="en-US" sz="2400">
                <a:latin typeface="Times New Roman"/>
                <a:ea typeface="+mn-lt"/>
                <a:cs typeface="+mn-lt"/>
              </a:rPr>
              <a:t>In social Networks, eigenvector centrality (also called eigen centrality or prestige score) is a measure of the influence of a node in a network.</a:t>
            </a:r>
            <a:endParaRPr lang="en-US" sz="2400">
              <a:cs typeface="Calibri"/>
            </a:endParaRPr>
          </a:p>
          <a:p>
            <a:pPr algn="just"/>
            <a:r>
              <a:rPr lang="en-US" sz="2400">
                <a:latin typeface="Times New Roman"/>
                <a:cs typeface="Calibri"/>
              </a:rPr>
              <a:t>It assigns relative scoring where higher score mean more influential node</a:t>
            </a:r>
          </a:p>
          <a:p>
            <a:pPr marL="0" indent="0">
              <a:buNone/>
            </a:pPr>
            <a:endParaRPr lang="en-US" sz="2000">
              <a:cs typeface="Calibri"/>
            </a:endParaRPr>
          </a:p>
        </p:txBody>
      </p:sp>
      <p:pic>
        <p:nvPicPr>
          <p:cNvPr id="4" name="Picture 4" descr="A picture containing diagram&#10;&#10;Description automatically generated">
            <a:extLst>
              <a:ext uri="{FF2B5EF4-FFF2-40B4-BE49-F238E27FC236}">
                <a16:creationId xmlns:a16="http://schemas.microsoft.com/office/drawing/2014/main" xmlns="" id="{6CE4BC20-1CE9-4762-97BA-326C4A0BBA8F}"/>
              </a:ext>
            </a:extLst>
          </p:cNvPr>
          <p:cNvPicPr>
            <a:picLocks noChangeAspect="1"/>
          </p:cNvPicPr>
          <p:nvPr/>
        </p:nvPicPr>
        <p:blipFill rotWithShape="1">
          <a:blip r:embed="rId2"/>
          <a:srcRect t="1922" b="1922"/>
          <a:stretch/>
        </p:blipFill>
        <p:spPr>
          <a:xfrm>
            <a:off x="635295" y="2524715"/>
            <a:ext cx="5150277" cy="3714244"/>
          </a:xfrm>
          <a:prstGeom prst="rect">
            <a:avLst/>
          </a:prstGeom>
        </p:spPr>
      </p:pic>
    </p:spTree>
    <p:extLst>
      <p:ext uri="{BB962C8B-B14F-4D97-AF65-F5344CB8AC3E}">
        <p14:creationId xmlns:p14="http://schemas.microsoft.com/office/powerpoint/2010/main" val="3356287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361FA-C1BC-4937-BF69-820F69F91814}"/>
              </a:ext>
            </a:extLst>
          </p:cNvPr>
          <p:cNvSpPr>
            <a:spLocks noGrp="1"/>
          </p:cNvSpPr>
          <p:nvPr>
            <p:ph type="title"/>
          </p:nvPr>
        </p:nvSpPr>
        <p:spPr>
          <a:xfrm>
            <a:off x="247921" y="616968"/>
            <a:ext cx="11754612" cy="1188950"/>
          </a:xfrm>
        </p:spPr>
        <p:txBody>
          <a:bodyPr anchor="b">
            <a:normAutofit/>
          </a:bodyPr>
          <a:lstStyle/>
          <a:p>
            <a:pPr algn="ctr"/>
            <a:r>
              <a:rPr lang="en-US" sz="5400">
                <a:cs typeface="Calibri Light"/>
              </a:rPr>
              <a:t> </a:t>
            </a:r>
            <a:r>
              <a:rPr lang="en-US" sz="5400">
                <a:latin typeface="Times New Roman"/>
                <a:cs typeface="Calibri Light"/>
              </a:rPr>
              <a:t>APPLICATIONS</a:t>
            </a:r>
            <a:endParaRPr lang="en-US" sz="5400">
              <a:latin typeface="Times New Roman"/>
              <a:cs typeface="Times New Roman"/>
            </a:endParaRPr>
          </a:p>
        </p:txBody>
      </p:sp>
      <p:sp>
        <p:nvSpPr>
          <p:cNvPr id="3" name="Content Placeholder 2">
            <a:extLst>
              <a:ext uri="{FF2B5EF4-FFF2-40B4-BE49-F238E27FC236}">
                <a16:creationId xmlns:a16="http://schemas.microsoft.com/office/drawing/2014/main" xmlns="" id="{BA516384-2ED9-41DD-8949-00030678C2A3}"/>
              </a:ext>
            </a:extLst>
          </p:cNvPr>
          <p:cNvSpPr>
            <a:spLocks noGrp="1"/>
          </p:cNvSpPr>
          <p:nvPr>
            <p:ph idx="1"/>
          </p:nvPr>
        </p:nvSpPr>
        <p:spPr>
          <a:xfrm>
            <a:off x="1028984" y="1800157"/>
            <a:ext cx="10143668" cy="3708207"/>
          </a:xfrm>
        </p:spPr>
        <p:txBody>
          <a:bodyPr vert="horz" lIns="91440" tIns="45720" rIns="91440" bIns="45720" rtlCol="0" anchor="ctr">
            <a:normAutofit/>
          </a:bodyPr>
          <a:lstStyle/>
          <a:p>
            <a:r>
              <a:rPr lang="en-US" sz="2400">
                <a:latin typeface="Times New Roman"/>
                <a:ea typeface="+mn-lt"/>
                <a:cs typeface="+mn-lt"/>
              </a:rPr>
              <a:t>Twitter uses this principle of Eigen Centrality to show users suggestions of whom to follow.</a:t>
            </a:r>
          </a:p>
          <a:p>
            <a:r>
              <a:rPr lang="en-US" sz="2400">
                <a:latin typeface="Times New Roman"/>
                <a:ea typeface="+mn-lt"/>
                <a:cs typeface="+mn-lt"/>
              </a:rPr>
              <a:t>Google uses this concept to calculate the page rank of documents in their search engine and we get the most significant document as per our searched keyword.</a:t>
            </a:r>
          </a:p>
          <a:p>
            <a:r>
              <a:rPr lang="en-US" sz="2400">
                <a:latin typeface="Times New Roman"/>
                <a:ea typeface="+mn-lt"/>
                <a:cs typeface="+mn-lt"/>
              </a:rPr>
              <a:t>Facebook uses this principle to guide us the friends that we can make based on the network.</a:t>
            </a:r>
            <a:endParaRPr lang="en-US" sz="2400">
              <a:latin typeface="Times New Roman"/>
            </a:endParaRPr>
          </a:p>
        </p:txBody>
      </p:sp>
    </p:spTree>
    <p:extLst>
      <p:ext uri="{BB962C8B-B14F-4D97-AF65-F5344CB8AC3E}">
        <p14:creationId xmlns:p14="http://schemas.microsoft.com/office/powerpoint/2010/main" val="1907206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DC361-C98A-4D27-8189-B6ECE65BFFE9}"/>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 POWER ITERATION METHOD</a:t>
            </a:r>
          </a:p>
        </p:txBody>
      </p:sp>
      <p:pic>
        <p:nvPicPr>
          <p:cNvPr id="4" name="Picture 4" descr="A picture containing calendar&#10;&#10;Description automatically generated">
            <a:extLst>
              <a:ext uri="{FF2B5EF4-FFF2-40B4-BE49-F238E27FC236}">
                <a16:creationId xmlns:a16="http://schemas.microsoft.com/office/drawing/2014/main" xmlns="" id="{3D55F02F-AB56-48E0-8FD3-C93DAF9B4B7C}"/>
              </a:ext>
            </a:extLst>
          </p:cNvPr>
          <p:cNvPicPr>
            <a:picLocks noGrp="1" noChangeAspect="1"/>
          </p:cNvPicPr>
          <p:nvPr>
            <p:ph idx="1"/>
          </p:nvPr>
        </p:nvPicPr>
        <p:blipFill rotWithShape="1">
          <a:blip r:embed="rId2"/>
          <a:srcRect l="550" r="549" b="-1"/>
          <a:stretch/>
        </p:blipFill>
        <p:spPr>
          <a:xfrm>
            <a:off x="545238" y="858525"/>
            <a:ext cx="7608304" cy="5211906"/>
          </a:xfrm>
          <a:prstGeom prst="rect">
            <a:avLst/>
          </a:prstGeom>
        </p:spPr>
      </p:pic>
    </p:spTree>
    <p:extLst>
      <p:ext uri="{BB962C8B-B14F-4D97-AF65-F5344CB8AC3E}">
        <p14:creationId xmlns:p14="http://schemas.microsoft.com/office/powerpoint/2010/main" val="26705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calendar&#10;&#10;Description automatically generated">
            <a:extLst>
              <a:ext uri="{FF2B5EF4-FFF2-40B4-BE49-F238E27FC236}">
                <a16:creationId xmlns:a16="http://schemas.microsoft.com/office/drawing/2014/main" xmlns="" id="{EA1103ED-1C36-4AF8-B6AD-F91DB07CC7CD}"/>
              </a:ext>
            </a:extLst>
          </p:cNvPr>
          <p:cNvPicPr>
            <a:picLocks noGrp="1" noChangeAspect="1"/>
          </p:cNvPicPr>
          <p:nvPr>
            <p:ph idx="1"/>
          </p:nvPr>
        </p:nvPicPr>
        <p:blipFill>
          <a:blip r:embed="rId2"/>
          <a:stretch>
            <a:fillRect/>
          </a:stretch>
        </p:blipFill>
        <p:spPr>
          <a:xfrm>
            <a:off x="1231992" y="632304"/>
            <a:ext cx="10173713" cy="5932847"/>
          </a:xfrm>
        </p:spPr>
      </p:pic>
    </p:spTree>
    <p:extLst>
      <p:ext uri="{BB962C8B-B14F-4D97-AF65-F5344CB8AC3E}">
        <p14:creationId xmlns:p14="http://schemas.microsoft.com/office/powerpoint/2010/main" val="3750091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405236-F7B2-46A3-A3F4-FF5E3B128A77}"/>
              </a:ext>
            </a:extLst>
          </p:cNvPr>
          <p:cNvSpPr>
            <a:spLocks noGrp="1"/>
          </p:cNvSpPr>
          <p:nvPr>
            <p:ph type="title"/>
          </p:nvPr>
        </p:nvSpPr>
        <p:spPr>
          <a:xfrm>
            <a:off x="-4730" y="437011"/>
            <a:ext cx="12199372" cy="1255206"/>
          </a:xfrm>
        </p:spPr>
        <p:txBody>
          <a:bodyPr>
            <a:noAutofit/>
          </a:bodyPr>
          <a:lstStyle/>
          <a:p>
            <a:pPr algn="ctr"/>
            <a:r>
              <a:rPr lang="en-US" sz="5400">
                <a:latin typeface="Times New Roman"/>
                <a:cs typeface="Calibri Light"/>
              </a:rPr>
              <a:t>RANDOM WALK ON SOCIAL NETWORK</a:t>
            </a:r>
          </a:p>
        </p:txBody>
      </p:sp>
      <p:sp>
        <p:nvSpPr>
          <p:cNvPr id="3" name="Content Placeholder 2">
            <a:extLst>
              <a:ext uri="{FF2B5EF4-FFF2-40B4-BE49-F238E27FC236}">
                <a16:creationId xmlns:a16="http://schemas.microsoft.com/office/drawing/2014/main" xmlns="" id="{3C543B54-88B3-4F3B-970A-8DD2CA17FFC6}"/>
              </a:ext>
            </a:extLst>
          </p:cNvPr>
          <p:cNvSpPr>
            <a:spLocks noGrp="1"/>
          </p:cNvSpPr>
          <p:nvPr>
            <p:ph idx="1"/>
          </p:nvPr>
        </p:nvSpPr>
        <p:spPr>
          <a:xfrm>
            <a:off x="751936" y="1881360"/>
            <a:ext cx="10515600" cy="4639732"/>
          </a:xfrm>
        </p:spPr>
        <p:txBody>
          <a:bodyPr vert="horz" lIns="91440" tIns="45720" rIns="91440" bIns="45720" rtlCol="0" anchor="t">
            <a:normAutofit/>
          </a:bodyPr>
          <a:lstStyle/>
          <a:p>
            <a:pPr algn="just"/>
            <a:r>
              <a:rPr lang="en-US" sz="1800">
                <a:latin typeface="Times New Roman"/>
                <a:cs typeface="Calibri" panose="020F0502020204030204"/>
              </a:rPr>
              <a:t>It is a stochastic process</a:t>
            </a:r>
          </a:p>
          <a:p>
            <a:pPr algn="just"/>
            <a:r>
              <a:rPr lang="en-US" sz="1800">
                <a:latin typeface="Times New Roman"/>
                <a:cs typeface="Calibri" panose="020F0502020204030204"/>
              </a:rPr>
              <a:t>Used to model diffusion, i</a:t>
            </a:r>
            <a:r>
              <a:rPr lang="en-US" sz="1800">
                <a:latin typeface="Times New Roman"/>
                <a:ea typeface="+mn-lt"/>
                <a:cs typeface="+mn-lt"/>
              </a:rPr>
              <a:t>nteractions, opinions among humans</a:t>
            </a:r>
          </a:p>
          <a:p>
            <a:pPr algn="just"/>
            <a:r>
              <a:rPr lang="en-US" sz="1800">
                <a:latin typeface="Times New Roman"/>
                <a:cs typeface="Calibri" panose="020F0502020204030204"/>
              </a:rPr>
              <a:t>Important when only local connectivity is known at each node</a:t>
            </a:r>
          </a:p>
          <a:p>
            <a:pPr algn="just"/>
            <a:r>
              <a:rPr lang="en-US" sz="1800">
                <a:latin typeface="Times New Roman"/>
                <a:cs typeface="Calibri" panose="020F0502020204030204"/>
              </a:rPr>
              <a:t>Various proximity measures like node similarity rank used to capture graph structure</a:t>
            </a:r>
          </a:p>
          <a:p>
            <a:pPr algn="just"/>
            <a:r>
              <a:rPr lang="en-US" sz="1800">
                <a:latin typeface="Times New Roman"/>
                <a:cs typeface="Calibri" panose="020F0502020204030204"/>
              </a:rPr>
              <a:t>Elements used in Random Walk:</a:t>
            </a:r>
          </a:p>
          <a:p>
            <a:pPr lvl="1" algn="just"/>
            <a:r>
              <a:rPr lang="en-US" sz="1600">
                <a:latin typeface="Times New Roman"/>
                <a:cs typeface="Calibri" panose="020F0502020204030204"/>
              </a:rPr>
              <a:t>Graph adjacency matrix (A)</a:t>
            </a:r>
          </a:p>
          <a:p>
            <a:pPr lvl="1" algn="just"/>
            <a:r>
              <a:rPr lang="en-US" sz="1600" err="1">
                <a:latin typeface="Times New Roman"/>
                <a:cs typeface="Calibri" panose="020F0502020204030204"/>
              </a:rPr>
              <a:t>Diagnonal</a:t>
            </a:r>
            <a:r>
              <a:rPr lang="en-US" sz="1600">
                <a:latin typeface="Times New Roman"/>
                <a:cs typeface="Calibri" panose="020F0502020204030204"/>
              </a:rPr>
              <a:t> degree matrix (D)</a:t>
            </a:r>
          </a:p>
          <a:p>
            <a:pPr lvl="1" algn="just"/>
            <a:r>
              <a:rPr lang="en-US" sz="1600">
                <a:latin typeface="Times New Roman"/>
                <a:cs typeface="Calibri" panose="020F0502020204030204"/>
              </a:rPr>
              <a:t>Probability transition matrix (P) :</a:t>
            </a:r>
          </a:p>
          <a:p>
            <a:pPr marL="914400" lvl="2" indent="0" algn="just">
              <a:buNone/>
            </a:pPr>
            <a:r>
              <a:rPr lang="en-US" sz="1100">
                <a:latin typeface="Times New Roman"/>
                <a:cs typeface="Calibri" panose="020F0502020204030204"/>
              </a:rPr>
              <a:t>(for unweighted graph)</a:t>
            </a:r>
          </a:p>
          <a:p>
            <a:pPr algn="just"/>
            <a:r>
              <a:rPr lang="en-US" sz="1800">
                <a:latin typeface="Times New Roman"/>
                <a:cs typeface="Calibri" panose="020F0502020204030204"/>
              </a:rPr>
              <a:t>Definition of random walk:</a:t>
            </a:r>
          </a:p>
          <a:p>
            <a:pPr marL="457200" lvl="1" indent="0" algn="just">
              <a:buNone/>
            </a:pPr>
            <a:r>
              <a:rPr lang="en-US" sz="1600">
                <a:latin typeface="Times New Roman"/>
                <a:cs typeface="Calibri" panose="020F0502020204030204"/>
              </a:rPr>
              <a:t>The walker at node 'I' and time 't' selects one of its connected neighbors with some probability to which it hops at time 't+1'</a:t>
            </a:r>
          </a:p>
          <a:p>
            <a:pPr marL="457200" lvl="1" indent="0" algn="just">
              <a:buNone/>
            </a:pPr>
            <a:endParaRPr lang="en-US" sz="1600">
              <a:latin typeface="Times New Roman"/>
              <a:cs typeface="Calibri" panose="020F0502020204030204"/>
            </a:endParaRPr>
          </a:p>
        </p:txBody>
      </p:sp>
      <p:pic>
        <p:nvPicPr>
          <p:cNvPr id="5" name="Picture 5">
            <a:extLst>
              <a:ext uri="{FF2B5EF4-FFF2-40B4-BE49-F238E27FC236}">
                <a16:creationId xmlns:a16="http://schemas.microsoft.com/office/drawing/2014/main" xmlns="" id="{8ED33C24-9394-4DD3-87B7-8C6F037F9F95}"/>
              </a:ext>
            </a:extLst>
          </p:cNvPr>
          <p:cNvPicPr>
            <a:picLocks noChangeAspect="1"/>
          </p:cNvPicPr>
          <p:nvPr/>
        </p:nvPicPr>
        <p:blipFill>
          <a:blip r:embed="rId2"/>
          <a:stretch>
            <a:fillRect/>
          </a:stretch>
        </p:blipFill>
        <p:spPr>
          <a:xfrm>
            <a:off x="1333193" y="5633884"/>
            <a:ext cx="5085530" cy="886541"/>
          </a:xfrm>
          <a:prstGeom prst="rect">
            <a:avLst/>
          </a:prstGeom>
        </p:spPr>
      </p:pic>
      <p:pic>
        <p:nvPicPr>
          <p:cNvPr id="6" name="Picture 6" descr="A picture containing diagram&#10;&#10;Description automatically generated">
            <a:extLst>
              <a:ext uri="{FF2B5EF4-FFF2-40B4-BE49-F238E27FC236}">
                <a16:creationId xmlns:a16="http://schemas.microsoft.com/office/drawing/2014/main" xmlns="" id="{AA59D21D-363E-47AC-A411-2226B8B4CAEB}"/>
              </a:ext>
            </a:extLst>
          </p:cNvPr>
          <p:cNvPicPr>
            <a:picLocks noChangeAspect="1"/>
          </p:cNvPicPr>
          <p:nvPr/>
        </p:nvPicPr>
        <p:blipFill>
          <a:blip r:embed="rId3"/>
          <a:stretch>
            <a:fillRect/>
          </a:stretch>
        </p:blipFill>
        <p:spPr>
          <a:xfrm>
            <a:off x="4724400" y="3431824"/>
            <a:ext cx="4368800" cy="1089010"/>
          </a:xfrm>
          <a:prstGeom prst="rect">
            <a:avLst/>
          </a:prstGeom>
        </p:spPr>
      </p:pic>
    </p:spTree>
    <p:extLst>
      <p:ext uri="{BB962C8B-B14F-4D97-AF65-F5344CB8AC3E}">
        <p14:creationId xmlns:p14="http://schemas.microsoft.com/office/powerpoint/2010/main" val="357274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405236-F7B2-46A3-A3F4-FF5E3B128A77}"/>
              </a:ext>
            </a:extLst>
          </p:cNvPr>
          <p:cNvSpPr>
            <a:spLocks noGrp="1"/>
          </p:cNvSpPr>
          <p:nvPr>
            <p:ph type="title"/>
          </p:nvPr>
        </p:nvSpPr>
        <p:spPr>
          <a:xfrm>
            <a:off x="4313" y="552031"/>
            <a:ext cx="12187083" cy="1325563"/>
          </a:xfrm>
        </p:spPr>
        <p:txBody>
          <a:bodyPr>
            <a:noAutofit/>
          </a:bodyPr>
          <a:lstStyle/>
          <a:p>
            <a:pPr algn="ctr"/>
            <a:r>
              <a:rPr lang="en-US" sz="5400">
                <a:latin typeface="Times New Roman"/>
                <a:cs typeface="Calibri Light"/>
              </a:rPr>
              <a:t>STATIONARY DISTRIBUTION IN RANDOM WALK</a:t>
            </a:r>
          </a:p>
        </p:txBody>
      </p:sp>
      <p:sp>
        <p:nvSpPr>
          <p:cNvPr id="3" name="Content Placeholder 2">
            <a:extLst>
              <a:ext uri="{FF2B5EF4-FFF2-40B4-BE49-F238E27FC236}">
                <a16:creationId xmlns:a16="http://schemas.microsoft.com/office/drawing/2014/main" xmlns="" id="{3C543B54-88B3-4F3B-970A-8DD2CA17FFC6}"/>
              </a:ext>
            </a:extLst>
          </p:cNvPr>
          <p:cNvSpPr>
            <a:spLocks noGrp="1"/>
          </p:cNvSpPr>
          <p:nvPr>
            <p:ph idx="1"/>
          </p:nvPr>
        </p:nvSpPr>
        <p:spPr>
          <a:xfrm>
            <a:off x="708804" y="2176229"/>
            <a:ext cx="10515600" cy="4130130"/>
          </a:xfrm>
        </p:spPr>
        <p:txBody>
          <a:bodyPr vert="horz" lIns="91440" tIns="45720" rIns="91440" bIns="45720" rtlCol="0" anchor="t">
            <a:normAutofit/>
          </a:bodyPr>
          <a:lstStyle/>
          <a:p>
            <a:pPr algn="just"/>
            <a:r>
              <a:rPr lang="en-US" sz="2400">
                <a:latin typeface="Times New Roman"/>
                <a:cs typeface="Calibri" panose="020F0502020204030204"/>
              </a:rPr>
              <a:t>Random walk converges to a stationary distribution if the graph is well-behaved</a:t>
            </a:r>
            <a:endParaRPr lang="en-US" sz="2400">
              <a:cs typeface="Calibri"/>
            </a:endParaRPr>
          </a:p>
          <a:p>
            <a:pPr algn="just"/>
            <a:r>
              <a:rPr lang="en-US" sz="2400">
                <a:latin typeface="Calibri"/>
                <a:cs typeface="Calibri" panose="020F0502020204030204"/>
              </a:rPr>
              <a:t>This stationary distribution vector is the eigenvector of the probability transition matrix with largest eigenvalue 1</a:t>
            </a:r>
          </a:p>
          <a:p>
            <a:pPr algn="just"/>
            <a:r>
              <a:rPr lang="en-US" sz="2400">
                <a:latin typeface="Calibri"/>
                <a:cs typeface="Calibri" panose="020F0502020204030204"/>
              </a:rPr>
              <a:t>The 2nd largest eigenvalue determines the rate of convergence</a:t>
            </a:r>
          </a:p>
          <a:p>
            <a:pPr algn="just"/>
            <a:endParaRPr lang="en-US" sz="1600">
              <a:latin typeface="Times New Roman"/>
              <a:cs typeface="Calibri" panose="020F0502020204030204"/>
            </a:endParaRPr>
          </a:p>
          <a:p>
            <a:pPr algn="just"/>
            <a:endParaRPr lang="en-US" sz="1600">
              <a:latin typeface="Times New Roman"/>
              <a:cs typeface="Calibri" panose="020F0502020204030204"/>
            </a:endParaRPr>
          </a:p>
          <a:p>
            <a:pPr algn="just"/>
            <a:endParaRPr lang="en-US" sz="1600">
              <a:latin typeface="Times New Roman"/>
              <a:cs typeface="Calibri" panose="020F0502020204030204"/>
            </a:endParaRPr>
          </a:p>
          <a:p>
            <a:pPr algn="just"/>
            <a:endParaRPr lang="en-US" sz="1600">
              <a:latin typeface="Times New Roman"/>
              <a:cs typeface="Calibri" panose="020F0502020204030204"/>
            </a:endParaRPr>
          </a:p>
        </p:txBody>
      </p:sp>
      <p:pic>
        <p:nvPicPr>
          <p:cNvPr id="6" name="Picture 6" descr="A picture containing object, clock, meter&#10;&#10;Description automatically generated">
            <a:extLst>
              <a:ext uri="{FF2B5EF4-FFF2-40B4-BE49-F238E27FC236}">
                <a16:creationId xmlns:a16="http://schemas.microsoft.com/office/drawing/2014/main" xmlns="" id="{5D4593A2-5FB2-4480-A4E5-C72955FDB760}"/>
              </a:ext>
            </a:extLst>
          </p:cNvPr>
          <p:cNvPicPr>
            <a:picLocks noChangeAspect="1"/>
          </p:cNvPicPr>
          <p:nvPr/>
        </p:nvPicPr>
        <p:blipFill>
          <a:blip r:embed="rId2"/>
          <a:stretch>
            <a:fillRect/>
          </a:stretch>
        </p:blipFill>
        <p:spPr>
          <a:xfrm>
            <a:off x="3637144" y="4183320"/>
            <a:ext cx="4915412" cy="1832486"/>
          </a:xfrm>
          <a:prstGeom prst="rect">
            <a:avLst/>
          </a:prstGeom>
        </p:spPr>
      </p:pic>
    </p:spTree>
    <p:extLst>
      <p:ext uri="{BB962C8B-B14F-4D97-AF65-F5344CB8AC3E}">
        <p14:creationId xmlns:p14="http://schemas.microsoft.com/office/powerpoint/2010/main" val="166222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3BCD43-8428-49CC-AE62-ECD34EA5D04B}"/>
              </a:ext>
            </a:extLst>
          </p:cNvPr>
          <p:cNvSpPr>
            <a:spLocks noGrp="1"/>
          </p:cNvSpPr>
          <p:nvPr>
            <p:ph type="title"/>
          </p:nvPr>
        </p:nvSpPr>
        <p:spPr/>
        <p:txBody>
          <a:bodyPr/>
          <a:lstStyle/>
          <a:p>
            <a:pPr algn="ctr"/>
            <a:r>
              <a:rPr lang="en-US" sz="5400">
                <a:latin typeface="Times New Roman"/>
                <a:cs typeface="Calibri Light"/>
              </a:rPr>
              <a:t>  LAPLACIAN MATRIX</a:t>
            </a:r>
            <a:endParaRPr lang="en-US" sz="5400">
              <a:latin typeface="Times New Roman"/>
              <a:cs typeface="Times New Roman"/>
            </a:endParaRPr>
          </a:p>
        </p:txBody>
      </p:sp>
      <p:sp>
        <p:nvSpPr>
          <p:cNvPr id="3" name="Content Placeholder 2">
            <a:extLst>
              <a:ext uri="{FF2B5EF4-FFF2-40B4-BE49-F238E27FC236}">
                <a16:creationId xmlns:a16="http://schemas.microsoft.com/office/drawing/2014/main" xmlns="" id="{83AC2BE2-006B-43D9-867D-DF070D7FBB33}"/>
              </a:ext>
            </a:extLst>
          </p:cNvPr>
          <p:cNvSpPr>
            <a:spLocks noGrp="1"/>
          </p:cNvSpPr>
          <p:nvPr>
            <p:ph idx="1"/>
          </p:nvPr>
        </p:nvSpPr>
        <p:spPr/>
        <p:txBody>
          <a:bodyPr vert="horz" lIns="91440" tIns="45720" rIns="91440" bIns="45720" rtlCol="0" anchor="t">
            <a:normAutofit/>
          </a:bodyPr>
          <a:lstStyle/>
          <a:p>
            <a:r>
              <a:rPr lang="en-US">
                <a:cs typeface="Calibri"/>
              </a:rPr>
              <a:t>Used to find properties of graphs</a:t>
            </a:r>
          </a:p>
          <a:p>
            <a:r>
              <a:rPr lang="en-US">
                <a:cs typeface="Calibri"/>
              </a:rPr>
              <a:t>Used in operations like -diffusion, partitioning, random walk, clustering</a:t>
            </a:r>
          </a:p>
          <a:p>
            <a:r>
              <a:rPr lang="en-US">
                <a:cs typeface="Calibri"/>
              </a:rPr>
              <a:t>Eigenvalues and eigenvectors tell a lot about the structure of the graph</a:t>
            </a:r>
          </a:p>
          <a:p>
            <a:r>
              <a:rPr lang="en-US">
                <a:cs typeface="Calibri"/>
              </a:rPr>
              <a:t>Defined as : </a:t>
            </a:r>
            <a:r>
              <a:rPr lang="en-US" i="1">
                <a:cs typeface="Calibri"/>
              </a:rPr>
              <a:t>L = D – A</a:t>
            </a:r>
          </a:p>
          <a:p>
            <a:endParaRPr lang="en-US">
              <a:cs typeface="Calibri"/>
            </a:endParaRPr>
          </a:p>
        </p:txBody>
      </p:sp>
      <p:pic>
        <p:nvPicPr>
          <p:cNvPr id="4" name="Picture 4" descr="Text, letter&#10;&#10;Description automatically generated">
            <a:extLst>
              <a:ext uri="{FF2B5EF4-FFF2-40B4-BE49-F238E27FC236}">
                <a16:creationId xmlns:a16="http://schemas.microsoft.com/office/drawing/2014/main" xmlns="" id="{1033DED0-726C-4D5E-ADC5-53978B3A0DB7}"/>
              </a:ext>
            </a:extLst>
          </p:cNvPr>
          <p:cNvPicPr>
            <a:picLocks noChangeAspect="1"/>
          </p:cNvPicPr>
          <p:nvPr/>
        </p:nvPicPr>
        <p:blipFill>
          <a:blip r:embed="rId2"/>
          <a:stretch>
            <a:fillRect/>
          </a:stretch>
        </p:blipFill>
        <p:spPr>
          <a:xfrm>
            <a:off x="3569110" y="4535595"/>
            <a:ext cx="5225844" cy="1440651"/>
          </a:xfrm>
          <a:prstGeom prst="rect">
            <a:avLst/>
          </a:prstGeom>
        </p:spPr>
      </p:pic>
    </p:spTree>
    <p:extLst>
      <p:ext uri="{BB962C8B-B14F-4D97-AF65-F5344CB8AC3E}">
        <p14:creationId xmlns:p14="http://schemas.microsoft.com/office/powerpoint/2010/main" val="3382758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405236-F7B2-46A3-A3F4-FF5E3B128A77}"/>
              </a:ext>
            </a:extLst>
          </p:cNvPr>
          <p:cNvSpPr>
            <a:spLocks noGrp="1"/>
          </p:cNvSpPr>
          <p:nvPr>
            <p:ph type="title"/>
          </p:nvPr>
        </p:nvSpPr>
        <p:spPr>
          <a:xfrm>
            <a:off x="808638" y="386930"/>
            <a:ext cx="9236700" cy="1188950"/>
          </a:xfrm>
        </p:spPr>
        <p:txBody>
          <a:bodyPr anchor="b">
            <a:normAutofit/>
          </a:bodyPr>
          <a:lstStyle/>
          <a:p>
            <a:pPr algn="ctr"/>
            <a:r>
              <a:rPr lang="en-US" sz="5400">
                <a:latin typeface="Times New Roman"/>
                <a:cs typeface="Calibri Light"/>
              </a:rPr>
              <a:t>INTRODUCTION</a:t>
            </a:r>
            <a:endParaRPr lang="en-US"/>
          </a:p>
        </p:txBody>
      </p:sp>
      <p:sp>
        <p:nvSpPr>
          <p:cNvPr id="3" name="Content Placeholder 2">
            <a:extLst>
              <a:ext uri="{FF2B5EF4-FFF2-40B4-BE49-F238E27FC236}">
                <a16:creationId xmlns:a16="http://schemas.microsoft.com/office/drawing/2014/main" xmlns="" id="{3C543B54-88B3-4F3B-970A-8DD2CA17FFC6}"/>
              </a:ext>
            </a:extLst>
          </p:cNvPr>
          <p:cNvSpPr>
            <a:spLocks noGrp="1"/>
          </p:cNvSpPr>
          <p:nvPr>
            <p:ph idx="1"/>
          </p:nvPr>
        </p:nvSpPr>
        <p:spPr>
          <a:xfrm>
            <a:off x="860895" y="2140068"/>
            <a:ext cx="10143668" cy="3435531"/>
          </a:xfrm>
        </p:spPr>
        <p:txBody>
          <a:bodyPr vert="horz" lIns="91440" tIns="45720" rIns="91440" bIns="45720" rtlCol="0" anchor="ctr">
            <a:normAutofit/>
          </a:bodyPr>
          <a:lstStyle/>
          <a:p>
            <a:pPr algn="just"/>
            <a:r>
              <a:rPr lang="en-US" sz="2400">
                <a:latin typeface="Times New Roman"/>
                <a:ea typeface="+mn-lt"/>
                <a:cs typeface="+mn-lt"/>
              </a:rPr>
              <a:t>A network is a set of items (nodes or vertices) connected by edges or links. A social network can be described as</a:t>
            </a:r>
            <a:r>
              <a:rPr lang="en-US" sz="2400">
                <a:ea typeface="+mn-lt"/>
                <a:cs typeface="+mn-lt"/>
              </a:rPr>
              <a:t> set of people or groups of people with some pattern of contacts or interactions between them which means graph of individuals who connected to each other..</a:t>
            </a:r>
            <a:r>
              <a:rPr lang="en-US" sz="2400">
                <a:latin typeface="Times New Roman"/>
                <a:ea typeface="+mn-lt"/>
                <a:cs typeface="+mn-lt"/>
              </a:rPr>
              <a:t> </a:t>
            </a:r>
            <a:endParaRPr lang="en-US" sz="2400">
              <a:cs typeface="Calibri"/>
            </a:endParaRPr>
          </a:p>
          <a:p>
            <a:r>
              <a:rPr lang="en-US" sz="2400">
                <a:latin typeface="Times New Roman"/>
                <a:ea typeface="+mn-lt"/>
                <a:cs typeface="+mn-lt"/>
              </a:rPr>
              <a:t>The essential characteristics of a social network are:</a:t>
            </a:r>
            <a:endParaRPr lang="en-US" sz="2400">
              <a:latin typeface="Times New Roman"/>
              <a:cs typeface="Calibri" panose="020F0502020204030204"/>
            </a:endParaRPr>
          </a:p>
          <a:p>
            <a:pPr marL="0" indent="0">
              <a:buNone/>
            </a:pPr>
            <a:r>
              <a:rPr lang="en-US" sz="2400">
                <a:latin typeface="Times New Roman"/>
                <a:ea typeface="+mn-lt"/>
                <a:cs typeface="+mn-lt"/>
              </a:rPr>
              <a:t>     1. There is a collection of entities that participate in the network.</a:t>
            </a:r>
            <a:endParaRPr lang="en-US" sz="2400">
              <a:latin typeface="Times New Roman"/>
              <a:cs typeface="Calibri" panose="020F0502020204030204"/>
            </a:endParaRPr>
          </a:p>
          <a:p>
            <a:pPr marL="0" indent="0">
              <a:buNone/>
            </a:pPr>
            <a:r>
              <a:rPr lang="en-US" sz="2400">
                <a:latin typeface="Times New Roman"/>
                <a:cs typeface="Calibri" panose="020F0502020204030204"/>
              </a:rPr>
              <a:t>     2. </a:t>
            </a:r>
            <a:r>
              <a:rPr lang="en-US" sz="2400">
                <a:latin typeface="Times New Roman"/>
                <a:ea typeface="+mn-lt"/>
                <a:cs typeface="+mn-lt"/>
              </a:rPr>
              <a:t>There is at least one relationship between entities of the network.</a:t>
            </a:r>
            <a:endParaRPr lang="en-US" sz="2400">
              <a:latin typeface="Times New Roman"/>
              <a:cs typeface="Calibri" panose="020F0502020204030204"/>
            </a:endParaRPr>
          </a:p>
          <a:p>
            <a:pPr marL="0" indent="0">
              <a:buNone/>
            </a:pPr>
            <a:r>
              <a:rPr lang="en-US" sz="2400">
                <a:latin typeface="Calibri"/>
                <a:cs typeface="Calibri" panose="020F0502020204030204"/>
              </a:rPr>
              <a:t>    </a:t>
            </a:r>
            <a:endParaRPr lang="en-US" sz="2400">
              <a:ea typeface="+mn-lt"/>
              <a:cs typeface="+mn-lt"/>
            </a:endParaRPr>
          </a:p>
          <a:p>
            <a:endParaRPr lang="en-US" sz="2000">
              <a:latin typeface="Times New Roman"/>
              <a:cs typeface="Calibri" panose="020F0502020204030204"/>
            </a:endParaRPr>
          </a:p>
        </p:txBody>
      </p:sp>
    </p:spTree>
    <p:extLst>
      <p:ext uri="{BB962C8B-B14F-4D97-AF65-F5344CB8AC3E}">
        <p14:creationId xmlns:p14="http://schemas.microsoft.com/office/powerpoint/2010/main" val="164928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2FCC2-1C66-4104-8D86-DE00D4EED6B0}"/>
              </a:ext>
            </a:extLst>
          </p:cNvPr>
          <p:cNvSpPr>
            <a:spLocks noGrp="1"/>
          </p:cNvSpPr>
          <p:nvPr>
            <p:ph type="title"/>
          </p:nvPr>
        </p:nvSpPr>
        <p:spPr/>
        <p:txBody>
          <a:bodyPr>
            <a:normAutofit/>
          </a:bodyPr>
          <a:lstStyle/>
          <a:p>
            <a:r>
              <a:rPr lang="en-US" sz="5400">
                <a:latin typeface="Times New Roman"/>
                <a:cs typeface="Calibri Light"/>
              </a:rPr>
              <a:t>WORK DISTRIBUTION</a:t>
            </a:r>
            <a:endParaRPr lang="en-US" sz="5400">
              <a:latin typeface="Times New Roman"/>
            </a:endParaRPr>
          </a:p>
        </p:txBody>
      </p:sp>
      <p:sp>
        <p:nvSpPr>
          <p:cNvPr id="3" name="Content Placeholder 2">
            <a:extLst>
              <a:ext uri="{FF2B5EF4-FFF2-40B4-BE49-F238E27FC236}">
                <a16:creationId xmlns:a16="http://schemas.microsoft.com/office/drawing/2014/main" xmlns="" id="{5B54D454-841C-4763-9D5A-BBBD93C08498}"/>
              </a:ext>
            </a:extLst>
          </p:cNvPr>
          <p:cNvSpPr>
            <a:spLocks noGrp="1"/>
          </p:cNvSpPr>
          <p:nvPr>
            <p:ph idx="1"/>
          </p:nvPr>
        </p:nvSpPr>
        <p:spPr/>
        <p:txBody>
          <a:bodyPr vert="horz" lIns="91440" tIns="45720" rIns="91440" bIns="45720" rtlCol="0" anchor="t">
            <a:normAutofit/>
          </a:bodyPr>
          <a:lstStyle/>
          <a:p>
            <a:r>
              <a:rPr lang="en-US" sz="2400" dirty="0">
                <a:latin typeface="Times New Roman"/>
                <a:cs typeface="Calibri"/>
              </a:rPr>
              <a:t>Vaishali Singh(2020201070)</a:t>
            </a:r>
          </a:p>
          <a:p>
            <a:pPr marL="0" indent="0">
              <a:buNone/>
            </a:pPr>
            <a:r>
              <a:rPr lang="en-US" sz="2400" dirty="0">
                <a:latin typeface="Times New Roman"/>
                <a:cs typeface="Calibri"/>
              </a:rPr>
              <a:t>    - Introduction &amp; </a:t>
            </a:r>
            <a:r>
              <a:rPr lang="en-US" sz="2400" dirty="0">
                <a:latin typeface="Times New Roman"/>
                <a:cs typeface="Times New Roman"/>
              </a:rPr>
              <a:t>representations</a:t>
            </a:r>
            <a:r>
              <a:rPr lang="en-US" sz="2400">
                <a:latin typeface="Times New Roman"/>
                <a:cs typeface="Calibri"/>
              </a:rPr>
              <a:t> </a:t>
            </a:r>
            <a:r>
              <a:rPr lang="en-US" sz="2400" smtClean="0">
                <a:latin typeface="Times New Roman"/>
                <a:cs typeface="Calibri"/>
              </a:rPr>
              <a:t>of</a:t>
            </a:r>
            <a:r>
              <a:rPr lang="en-US" sz="2400" smtClean="0">
                <a:latin typeface="Times New Roman"/>
                <a:cs typeface="Calibri"/>
              </a:rPr>
              <a:t> </a:t>
            </a:r>
            <a:r>
              <a:rPr lang="en-US" sz="2400" dirty="0">
                <a:latin typeface="Times New Roman"/>
                <a:cs typeface="Calibri"/>
              </a:rPr>
              <a:t>Sparse matrix</a:t>
            </a:r>
          </a:p>
          <a:p>
            <a:pPr marL="0" indent="0">
              <a:buNone/>
            </a:pPr>
            <a:endParaRPr lang="en-US" sz="2400" dirty="0">
              <a:latin typeface="Times New Roman"/>
              <a:cs typeface="Calibri"/>
            </a:endParaRPr>
          </a:p>
          <a:p>
            <a:pPr marL="342900" indent="-342900"/>
            <a:r>
              <a:rPr lang="en-US" sz="2400" dirty="0">
                <a:latin typeface="Times New Roman"/>
                <a:cs typeface="Calibri"/>
              </a:rPr>
              <a:t>B. </a:t>
            </a:r>
            <a:r>
              <a:rPr lang="en-US" sz="2400" dirty="0" err="1">
                <a:latin typeface="Times New Roman"/>
                <a:cs typeface="Calibri"/>
              </a:rPr>
              <a:t>Sindhu</a:t>
            </a:r>
            <a:r>
              <a:rPr lang="en-US" sz="2400" dirty="0">
                <a:latin typeface="Times New Roman"/>
                <a:cs typeface="Calibri"/>
              </a:rPr>
              <a:t>(2020201048) &amp; </a:t>
            </a:r>
            <a:r>
              <a:rPr lang="en-US" sz="2400" dirty="0" err="1">
                <a:latin typeface="Times New Roman"/>
                <a:cs typeface="Calibri"/>
              </a:rPr>
              <a:t>Mahak</a:t>
            </a:r>
            <a:r>
              <a:rPr lang="en-US" sz="2400" dirty="0">
                <a:latin typeface="Times New Roman"/>
                <a:cs typeface="Calibri"/>
              </a:rPr>
              <a:t> </a:t>
            </a:r>
            <a:r>
              <a:rPr lang="en-US" sz="2400" dirty="0" err="1">
                <a:latin typeface="Times New Roman"/>
                <a:cs typeface="Calibri"/>
              </a:rPr>
              <a:t>Modani</a:t>
            </a:r>
            <a:r>
              <a:rPr lang="en-US" sz="2400" dirty="0">
                <a:latin typeface="Times New Roman"/>
                <a:cs typeface="Calibri"/>
              </a:rPr>
              <a:t>(2020201068)</a:t>
            </a:r>
          </a:p>
          <a:p>
            <a:pPr marL="0" indent="0">
              <a:buNone/>
            </a:pPr>
            <a:r>
              <a:rPr lang="en-US" sz="2400" dirty="0">
                <a:latin typeface="Times New Roman"/>
                <a:cs typeface="Calibri"/>
              </a:rPr>
              <a:t>    - Matrix Multiplication</a:t>
            </a:r>
          </a:p>
          <a:p>
            <a:pPr marL="0" indent="0">
              <a:buNone/>
            </a:pPr>
            <a:endParaRPr lang="en-US" sz="2400" dirty="0">
              <a:latin typeface="Times New Roman"/>
              <a:cs typeface="Calibri"/>
            </a:endParaRPr>
          </a:p>
          <a:p>
            <a:pPr marL="342900" indent="-342900"/>
            <a:r>
              <a:rPr lang="en-US" sz="2400" dirty="0">
                <a:latin typeface="Times New Roman"/>
                <a:cs typeface="Calibri"/>
              </a:rPr>
              <a:t>Abhishek Sharma(2020201055)</a:t>
            </a:r>
          </a:p>
          <a:p>
            <a:pPr marL="0" indent="0">
              <a:buNone/>
            </a:pPr>
            <a:r>
              <a:rPr lang="en-US" sz="2400" dirty="0">
                <a:latin typeface="Times New Roman"/>
                <a:cs typeface="Calibri"/>
              </a:rPr>
              <a:t>    - Band Matrix</a:t>
            </a:r>
          </a:p>
          <a:p>
            <a:pPr marL="0" indent="0">
              <a:buNone/>
            </a:pPr>
            <a:endParaRPr lang="en-US" sz="2400" dirty="0">
              <a:latin typeface="Times New Roman"/>
              <a:cs typeface="Calibri"/>
            </a:endParaRPr>
          </a:p>
          <a:p>
            <a:pPr marL="457200" indent="-457200"/>
            <a:endParaRPr lang="en-US" dirty="0">
              <a:latin typeface="Calibri" panose="020F0502020204030204"/>
              <a:cs typeface="Calibri"/>
            </a:endParaRPr>
          </a:p>
        </p:txBody>
      </p:sp>
    </p:spTree>
    <p:extLst>
      <p:ext uri="{BB962C8B-B14F-4D97-AF65-F5344CB8AC3E}">
        <p14:creationId xmlns:p14="http://schemas.microsoft.com/office/powerpoint/2010/main" val="2394873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2FCC2-1C66-4104-8D86-DE00D4EED6B0}"/>
              </a:ext>
            </a:extLst>
          </p:cNvPr>
          <p:cNvSpPr>
            <a:spLocks noGrp="1"/>
          </p:cNvSpPr>
          <p:nvPr>
            <p:ph type="title"/>
          </p:nvPr>
        </p:nvSpPr>
        <p:spPr/>
        <p:txBody>
          <a:bodyPr>
            <a:normAutofit/>
          </a:bodyPr>
          <a:lstStyle/>
          <a:p>
            <a:r>
              <a:rPr lang="en-US" sz="5400">
                <a:latin typeface="Times New Roman"/>
                <a:cs typeface="Calibri Light"/>
              </a:rPr>
              <a:t>WORK DISTRIBUTION</a:t>
            </a:r>
            <a:endParaRPr lang="en-US" sz="5400">
              <a:latin typeface="Times New Roman"/>
            </a:endParaRPr>
          </a:p>
        </p:txBody>
      </p:sp>
      <p:sp>
        <p:nvSpPr>
          <p:cNvPr id="3" name="Content Placeholder 2">
            <a:extLst>
              <a:ext uri="{FF2B5EF4-FFF2-40B4-BE49-F238E27FC236}">
                <a16:creationId xmlns:a16="http://schemas.microsoft.com/office/drawing/2014/main" xmlns="" id="{5B54D454-841C-4763-9D5A-BBBD93C08498}"/>
              </a:ext>
            </a:extLst>
          </p:cNvPr>
          <p:cNvSpPr>
            <a:spLocks noGrp="1"/>
          </p:cNvSpPr>
          <p:nvPr>
            <p:ph idx="1"/>
          </p:nvPr>
        </p:nvSpPr>
        <p:spPr/>
        <p:txBody>
          <a:bodyPr vert="horz" lIns="91440" tIns="45720" rIns="91440" bIns="45720" rtlCol="0" anchor="t">
            <a:normAutofit/>
          </a:bodyPr>
          <a:lstStyle/>
          <a:p>
            <a:r>
              <a:rPr lang="en-US" sz="2400">
                <a:latin typeface="Times New Roman"/>
                <a:cs typeface="Calibri"/>
              </a:rPr>
              <a:t> Mansi Khamkar (2020201026)</a:t>
            </a:r>
          </a:p>
          <a:p>
            <a:pPr marL="0" indent="0">
              <a:buNone/>
            </a:pPr>
            <a:r>
              <a:rPr lang="en-US" sz="2400">
                <a:latin typeface="Times New Roman"/>
                <a:cs typeface="Calibri"/>
              </a:rPr>
              <a:t>    - Random Walks on social network and Laplacian Matrix</a:t>
            </a:r>
          </a:p>
          <a:p>
            <a:pPr marL="0" indent="0">
              <a:buNone/>
            </a:pPr>
            <a:endParaRPr lang="en-US" sz="2400">
              <a:latin typeface="Times New Roman"/>
              <a:cs typeface="Calibri"/>
            </a:endParaRPr>
          </a:p>
          <a:p>
            <a:pPr marL="342900" indent="-342900"/>
            <a:r>
              <a:rPr lang="en-US" sz="2400">
                <a:latin typeface="Times New Roman"/>
                <a:cs typeface="Calibri"/>
              </a:rPr>
              <a:t>Tushar Bhatt (2020201081)</a:t>
            </a:r>
          </a:p>
          <a:p>
            <a:pPr marL="0" indent="0">
              <a:buNone/>
            </a:pPr>
            <a:r>
              <a:rPr lang="en-US" sz="2400">
                <a:latin typeface="Times New Roman"/>
                <a:cs typeface="Calibri"/>
              </a:rPr>
              <a:t>    - Physical Significance of sparse matrices</a:t>
            </a:r>
          </a:p>
          <a:p>
            <a:pPr marL="342900" indent="-342900"/>
            <a:endParaRPr lang="en-US" sz="2400">
              <a:latin typeface="Times New Roman"/>
              <a:cs typeface="Calibri"/>
            </a:endParaRPr>
          </a:p>
          <a:p>
            <a:pPr marL="342900" indent="-342900"/>
            <a:r>
              <a:rPr lang="en-US" sz="2400">
                <a:latin typeface="Times New Roman"/>
                <a:cs typeface="Calibri"/>
              </a:rPr>
              <a:t>Shubham Swetank(2020201025)</a:t>
            </a:r>
          </a:p>
          <a:p>
            <a:pPr marL="0" indent="0">
              <a:buNone/>
            </a:pPr>
            <a:r>
              <a:rPr lang="en-US" sz="2400">
                <a:latin typeface="Times New Roman"/>
                <a:cs typeface="Calibri"/>
              </a:rPr>
              <a:t>    - Eigen Centrality</a:t>
            </a:r>
          </a:p>
          <a:p>
            <a:pPr marL="0" indent="0">
              <a:buNone/>
            </a:pPr>
            <a:endParaRPr lang="en-US" sz="2400">
              <a:latin typeface="Times New Roman"/>
              <a:cs typeface="Calibri"/>
            </a:endParaRPr>
          </a:p>
          <a:p>
            <a:pPr marL="457200" indent="-457200"/>
            <a:endParaRPr lang="en-US">
              <a:latin typeface="Calibri" panose="020F0502020204030204"/>
              <a:cs typeface="Calibri"/>
            </a:endParaRPr>
          </a:p>
        </p:txBody>
      </p:sp>
    </p:spTree>
    <p:extLst>
      <p:ext uri="{BB962C8B-B14F-4D97-AF65-F5344CB8AC3E}">
        <p14:creationId xmlns:p14="http://schemas.microsoft.com/office/powerpoint/2010/main" val="854575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405236-F7B2-46A3-A3F4-FF5E3B128A77}"/>
              </a:ext>
            </a:extLst>
          </p:cNvPr>
          <p:cNvSpPr>
            <a:spLocks noGrp="1"/>
          </p:cNvSpPr>
          <p:nvPr>
            <p:ph type="title"/>
          </p:nvPr>
        </p:nvSpPr>
        <p:spPr/>
        <p:txBody>
          <a:bodyPr>
            <a:normAutofit/>
          </a:bodyPr>
          <a:lstStyle/>
          <a:p>
            <a:pPr algn="ctr"/>
            <a:r>
              <a:rPr lang="en-US" sz="5400">
                <a:latin typeface="Times New Roman"/>
                <a:cs typeface="Calibri Light"/>
              </a:rPr>
              <a:t>SPARSE MATRICES</a:t>
            </a:r>
          </a:p>
        </p:txBody>
      </p:sp>
      <p:sp>
        <p:nvSpPr>
          <p:cNvPr id="3" name="Content Placeholder 2">
            <a:extLst>
              <a:ext uri="{FF2B5EF4-FFF2-40B4-BE49-F238E27FC236}">
                <a16:creationId xmlns:a16="http://schemas.microsoft.com/office/drawing/2014/main" xmlns="" id="{3C543B54-88B3-4F3B-970A-8DD2CA17FFC6}"/>
              </a:ext>
            </a:extLst>
          </p:cNvPr>
          <p:cNvSpPr>
            <a:spLocks noGrp="1"/>
          </p:cNvSpPr>
          <p:nvPr>
            <p:ph idx="1"/>
          </p:nvPr>
        </p:nvSpPr>
        <p:spPr>
          <a:xfrm>
            <a:off x="838200" y="1586393"/>
            <a:ext cx="10515600" cy="4590570"/>
          </a:xfrm>
        </p:spPr>
        <p:txBody>
          <a:bodyPr vert="horz" lIns="91440" tIns="45720" rIns="91440" bIns="45720" rtlCol="0" anchor="t">
            <a:normAutofit/>
          </a:bodyPr>
          <a:lstStyle/>
          <a:p>
            <a:pPr marL="285750" indent="-285750" algn="just"/>
            <a:r>
              <a:rPr lang="en-US" sz="2400">
                <a:latin typeface="Times New Roman"/>
                <a:ea typeface="+mn-lt"/>
                <a:cs typeface="+mn-lt"/>
              </a:rPr>
              <a:t>We represent a network by a graph (</a:t>
            </a:r>
            <a:r>
              <a:rPr lang="en-US" sz="2400" err="1">
                <a:latin typeface="Times New Roman"/>
                <a:ea typeface="+mn-lt"/>
                <a:cs typeface="+mn-lt"/>
              </a:rPr>
              <a:t>N,g</a:t>
            </a:r>
            <a:r>
              <a:rPr lang="en-US" sz="2400">
                <a:latin typeface="Times New Roman"/>
                <a:ea typeface="+mn-lt"/>
                <a:cs typeface="+mn-lt"/>
              </a:rPr>
              <a:t>), which consists of a set of nodes  N={1, ..., n} and an </a:t>
            </a:r>
            <a:r>
              <a:rPr lang="en-US" sz="2400" err="1">
                <a:latin typeface="Times New Roman"/>
                <a:ea typeface="+mn-lt"/>
                <a:cs typeface="+mn-lt"/>
              </a:rPr>
              <a:t>n×n</a:t>
            </a:r>
            <a:r>
              <a:rPr lang="en-US" sz="2400">
                <a:latin typeface="Times New Roman"/>
                <a:ea typeface="+mn-lt"/>
                <a:cs typeface="+mn-lt"/>
              </a:rPr>
              <a:t> matrix                       (referred to as an adjacency matrix), where </a:t>
            </a:r>
          </a:p>
          <a:p>
            <a:pPr marL="0" indent="0" algn="just">
              <a:buNone/>
            </a:pPr>
            <a:r>
              <a:rPr lang="en-US" sz="2400">
                <a:latin typeface="Times New Roman"/>
                <a:ea typeface="+mn-lt"/>
                <a:cs typeface="+mn-lt"/>
              </a:rPr>
              <a:t>                      .</a:t>
            </a:r>
          </a:p>
          <a:p>
            <a:pPr marL="0" indent="0" algn="just">
              <a:buNone/>
            </a:pPr>
            <a:endParaRPr lang="en-US" sz="2400">
              <a:latin typeface="Times New Roman"/>
              <a:ea typeface="+mn-lt"/>
              <a:cs typeface="+mn-lt"/>
            </a:endParaRPr>
          </a:p>
          <a:p>
            <a:pPr marL="0" indent="0" algn="just">
              <a:buNone/>
            </a:pPr>
            <a:endParaRPr lang="en-US" sz="2400">
              <a:latin typeface="Times New Roman"/>
              <a:ea typeface="+mn-lt"/>
              <a:cs typeface="+mn-lt"/>
            </a:endParaRPr>
          </a:p>
          <a:p>
            <a:pPr marL="0" indent="0" algn="just">
              <a:buNone/>
            </a:pPr>
            <a:endParaRPr lang="en-US" sz="2400">
              <a:latin typeface="Times New Roman"/>
              <a:ea typeface="+mn-lt"/>
              <a:cs typeface="+mn-lt"/>
            </a:endParaRPr>
          </a:p>
          <a:p>
            <a:pPr algn="just"/>
            <a:r>
              <a:rPr lang="en-US" sz="2400">
                <a:latin typeface="Times New Roman"/>
                <a:ea typeface="+mn-lt"/>
                <a:cs typeface="Times New Roman"/>
              </a:rPr>
              <a:t>Most of the social networks are typically large and sparse. Network can be extremely expensive in terms of both computations and storage.</a:t>
            </a:r>
            <a:endParaRPr lang="en-US" sz="2400">
              <a:latin typeface="Times New Roman"/>
              <a:ea typeface="+mn-lt"/>
              <a:cs typeface="+mn-lt"/>
            </a:endParaRPr>
          </a:p>
          <a:p>
            <a:pPr algn="just"/>
            <a:r>
              <a:rPr lang="en-US" sz="2400">
                <a:latin typeface="Times New Roman"/>
                <a:ea typeface="+mn-lt"/>
                <a:cs typeface="Times New Roman"/>
              </a:rPr>
              <a:t>To improve the efficiency, sparse matrices are used to represent such networks. It can both save a significant amount of memory and speed up the processing of that data.</a:t>
            </a:r>
            <a:endParaRPr lang="en-US" sz="2400">
              <a:latin typeface="Times New Roman"/>
              <a:ea typeface="+mn-lt"/>
              <a:cs typeface="+mn-lt"/>
            </a:endParaRPr>
          </a:p>
          <a:p>
            <a:pPr marL="0" indent="0" algn="just">
              <a:buNone/>
            </a:pPr>
            <a:endParaRPr lang="en-US" sz="2400">
              <a:latin typeface="Times New Roman"/>
              <a:ea typeface="+mn-lt"/>
              <a:cs typeface="+mn-lt"/>
            </a:endParaRPr>
          </a:p>
        </p:txBody>
      </p:sp>
      <p:pic>
        <p:nvPicPr>
          <p:cNvPr id="4" name="Picture 4">
            <a:extLst>
              <a:ext uri="{FF2B5EF4-FFF2-40B4-BE49-F238E27FC236}">
                <a16:creationId xmlns:a16="http://schemas.microsoft.com/office/drawing/2014/main" xmlns="" id="{883FCE87-CA5A-437D-A6D3-F13D87CAED0F}"/>
              </a:ext>
            </a:extLst>
          </p:cNvPr>
          <p:cNvPicPr>
            <a:picLocks noChangeAspect="1"/>
          </p:cNvPicPr>
          <p:nvPr/>
        </p:nvPicPr>
        <p:blipFill>
          <a:blip r:embed="rId2"/>
          <a:stretch>
            <a:fillRect/>
          </a:stretch>
        </p:blipFill>
        <p:spPr>
          <a:xfrm>
            <a:off x="4347512" y="1962729"/>
            <a:ext cx="1257300" cy="295275"/>
          </a:xfrm>
          <a:prstGeom prst="rect">
            <a:avLst/>
          </a:prstGeom>
        </p:spPr>
      </p:pic>
      <p:pic>
        <p:nvPicPr>
          <p:cNvPr id="6" name="Picture 6">
            <a:extLst>
              <a:ext uri="{FF2B5EF4-FFF2-40B4-BE49-F238E27FC236}">
                <a16:creationId xmlns:a16="http://schemas.microsoft.com/office/drawing/2014/main" xmlns="" id="{9FB59308-78FC-4B89-AE47-77A057597270}"/>
              </a:ext>
            </a:extLst>
          </p:cNvPr>
          <p:cNvPicPr>
            <a:picLocks noChangeAspect="1"/>
          </p:cNvPicPr>
          <p:nvPr/>
        </p:nvPicPr>
        <p:blipFill>
          <a:blip r:embed="rId3"/>
          <a:stretch>
            <a:fillRect/>
          </a:stretch>
        </p:blipFill>
        <p:spPr>
          <a:xfrm>
            <a:off x="1264831" y="2365232"/>
            <a:ext cx="1297556" cy="305339"/>
          </a:xfrm>
          <a:prstGeom prst="rect">
            <a:avLst/>
          </a:prstGeom>
        </p:spPr>
      </p:pic>
      <p:pic>
        <p:nvPicPr>
          <p:cNvPr id="7" name="Picture 7" descr="A picture containing shape&#10;&#10;Description automatically generated">
            <a:extLst>
              <a:ext uri="{FF2B5EF4-FFF2-40B4-BE49-F238E27FC236}">
                <a16:creationId xmlns:a16="http://schemas.microsoft.com/office/drawing/2014/main" xmlns="" id="{E61D06F7-D73B-41A4-943D-21B924C8E8B2}"/>
              </a:ext>
            </a:extLst>
          </p:cNvPr>
          <p:cNvPicPr>
            <a:picLocks noChangeAspect="1"/>
          </p:cNvPicPr>
          <p:nvPr/>
        </p:nvPicPr>
        <p:blipFill>
          <a:blip r:embed="rId4"/>
          <a:stretch>
            <a:fillRect/>
          </a:stretch>
        </p:blipFill>
        <p:spPr>
          <a:xfrm>
            <a:off x="3299692" y="2887223"/>
            <a:ext cx="1524000" cy="942975"/>
          </a:xfrm>
          <a:prstGeom prst="rect">
            <a:avLst/>
          </a:prstGeom>
        </p:spPr>
      </p:pic>
      <p:pic>
        <p:nvPicPr>
          <p:cNvPr id="8" name="Picture 8" descr="A picture containing object, clock&#10;&#10;Description automatically generated">
            <a:extLst>
              <a:ext uri="{FF2B5EF4-FFF2-40B4-BE49-F238E27FC236}">
                <a16:creationId xmlns:a16="http://schemas.microsoft.com/office/drawing/2014/main" xmlns="" id="{6F458B99-9533-4BAE-89EB-DF5AC1B5E293}"/>
              </a:ext>
            </a:extLst>
          </p:cNvPr>
          <p:cNvPicPr>
            <a:picLocks noChangeAspect="1"/>
          </p:cNvPicPr>
          <p:nvPr/>
        </p:nvPicPr>
        <p:blipFill>
          <a:blip r:embed="rId5"/>
          <a:stretch>
            <a:fillRect/>
          </a:stretch>
        </p:blipFill>
        <p:spPr>
          <a:xfrm>
            <a:off x="5649495" y="2802825"/>
            <a:ext cx="1323975" cy="1028700"/>
          </a:xfrm>
          <a:prstGeom prst="rect">
            <a:avLst/>
          </a:prstGeom>
        </p:spPr>
      </p:pic>
    </p:spTree>
    <p:extLst>
      <p:ext uri="{BB962C8B-B14F-4D97-AF65-F5344CB8AC3E}">
        <p14:creationId xmlns:p14="http://schemas.microsoft.com/office/powerpoint/2010/main" val="3015149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405236-F7B2-46A3-A3F4-FF5E3B128A77}"/>
              </a:ext>
            </a:extLst>
          </p:cNvPr>
          <p:cNvSpPr>
            <a:spLocks noGrp="1"/>
          </p:cNvSpPr>
          <p:nvPr>
            <p:ph type="title"/>
          </p:nvPr>
        </p:nvSpPr>
        <p:spPr>
          <a:xfrm>
            <a:off x="1480991" y="386930"/>
            <a:ext cx="9236700" cy="1188950"/>
          </a:xfrm>
        </p:spPr>
        <p:txBody>
          <a:bodyPr anchor="b">
            <a:normAutofit/>
          </a:bodyPr>
          <a:lstStyle/>
          <a:p>
            <a:pPr algn="ctr"/>
            <a:r>
              <a:rPr lang="en-US" sz="5400" dirty="0">
                <a:latin typeface="Times New Roman"/>
                <a:cs typeface="Calibri Light"/>
              </a:rPr>
              <a:t>REPRESENTATION</a:t>
            </a:r>
            <a:endParaRPr lang="en-US" sz="5400" dirty="0">
              <a:latin typeface="Times New Roman"/>
              <a:cs typeface="Times New Roman"/>
            </a:endParaRPr>
          </a:p>
        </p:txBody>
      </p:sp>
      <p:sp>
        <p:nvSpPr>
          <p:cNvPr id="3" name="Content Placeholder 2">
            <a:extLst>
              <a:ext uri="{FF2B5EF4-FFF2-40B4-BE49-F238E27FC236}">
                <a16:creationId xmlns:a16="http://schemas.microsoft.com/office/drawing/2014/main" xmlns="" id="{3C543B54-88B3-4F3B-970A-8DD2CA17FFC6}"/>
              </a:ext>
            </a:extLst>
          </p:cNvPr>
          <p:cNvSpPr>
            <a:spLocks noGrp="1"/>
          </p:cNvSpPr>
          <p:nvPr>
            <p:ph idx="1"/>
          </p:nvPr>
        </p:nvSpPr>
        <p:spPr>
          <a:xfrm>
            <a:off x="500583" y="1573740"/>
            <a:ext cx="10143668" cy="3611377"/>
          </a:xfrm>
        </p:spPr>
        <p:txBody>
          <a:bodyPr vert="horz" lIns="91440" tIns="45720" rIns="91440" bIns="45720" rtlCol="0" anchor="ctr">
            <a:normAutofit/>
          </a:bodyPr>
          <a:lstStyle/>
          <a:p>
            <a:r>
              <a:rPr lang="en-US" sz="3200" dirty="0">
                <a:latin typeface="Times New Roman"/>
                <a:ea typeface="+mn-lt"/>
                <a:cs typeface="+mn-lt"/>
              </a:rPr>
              <a:t>Adjacency matrices </a:t>
            </a:r>
            <a:endParaRPr lang="en-US" sz="3200" dirty="0">
              <a:cs typeface="Calibri" panose="020F0502020204030204"/>
            </a:endParaRPr>
          </a:p>
          <a:p>
            <a:r>
              <a:rPr lang="en-US" sz="3200" dirty="0">
                <a:latin typeface="Times New Roman"/>
                <a:ea typeface="+mn-lt"/>
                <a:cs typeface="+mn-lt"/>
              </a:rPr>
              <a:t>Coordinate format</a:t>
            </a:r>
          </a:p>
          <a:p>
            <a:r>
              <a:rPr lang="en-US" sz="3200" dirty="0">
                <a:latin typeface="Times New Roman"/>
                <a:ea typeface="+mn-lt"/>
                <a:cs typeface="+mn-lt"/>
              </a:rPr>
              <a:t>CSR (Compressed Sparse Row)</a:t>
            </a:r>
          </a:p>
          <a:p>
            <a:r>
              <a:rPr lang="en-US" sz="3200" dirty="0">
                <a:latin typeface="Times New Roman"/>
                <a:ea typeface="+mn-lt"/>
                <a:cs typeface="+mn-lt"/>
              </a:rPr>
              <a:t>CSC (Compressed Sparse Column)</a:t>
            </a:r>
          </a:p>
        </p:txBody>
      </p:sp>
    </p:spTree>
    <p:extLst>
      <p:ext uri="{BB962C8B-B14F-4D97-AF65-F5344CB8AC3E}">
        <p14:creationId xmlns:p14="http://schemas.microsoft.com/office/powerpoint/2010/main" val="236869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EDBE91-E296-481C-AB7A-D098902B3973}"/>
              </a:ext>
            </a:extLst>
          </p:cNvPr>
          <p:cNvSpPr>
            <a:spLocks noGrp="1"/>
          </p:cNvSpPr>
          <p:nvPr>
            <p:ph type="title"/>
          </p:nvPr>
        </p:nvSpPr>
        <p:spPr>
          <a:xfrm>
            <a:off x="1268079" y="386930"/>
            <a:ext cx="9236700" cy="1188950"/>
          </a:xfrm>
        </p:spPr>
        <p:txBody>
          <a:bodyPr anchor="b">
            <a:normAutofit/>
          </a:bodyPr>
          <a:lstStyle/>
          <a:p>
            <a:pPr algn="ctr"/>
            <a:r>
              <a:rPr lang="en-US" sz="5400" dirty="0">
                <a:latin typeface="Times New Roman"/>
                <a:cs typeface="Calibri Light"/>
              </a:rPr>
              <a:t>APPLICATIONS</a:t>
            </a:r>
            <a:endParaRPr lang="en-US" sz="5400" dirty="0">
              <a:latin typeface="Times New Roman"/>
              <a:cs typeface="Times New Roman"/>
            </a:endParaRPr>
          </a:p>
        </p:txBody>
      </p:sp>
      <p:sp>
        <p:nvSpPr>
          <p:cNvPr id="3" name="Content Placeholder 2">
            <a:extLst>
              <a:ext uri="{FF2B5EF4-FFF2-40B4-BE49-F238E27FC236}">
                <a16:creationId xmlns:a16="http://schemas.microsoft.com/office/drawing/2014/main" xmlns="" id="{237A8EDC-6126-49F7-8F60-8D3BC2D4349C}"/>
              </a:ext>
            </a:extLst>
          </p:cNvPr>
          <p:cNvSpPr>
            <a:spLocks noGrp="1"/>
          </p:cNvSpPr>
          <p:nvPr>
            <p:ph idx="1"/>
          </p:nvPr>
        </p:nvSpPr>
        <p:spPr>
          <a:xfrm>
            <a:off x="813198" y="1788663"/>
            <a:ext cx="10143668" cy="3435531"/>
          </a:xfrm>
        </p:spPr>
        <p:txBody>
          <a:bodyPr vert="horz" lIns="91440" tIns="45720" rIns="91440" bIns="45720" rtlCol="0" anchor="ctr">
            <a:normAutofit/>
          </a:bodyPr>
          <a:lstStyle/>
          <a:p>
            <a:r>
              <a:rPr lang="en-US">
                <a:latin typeface="Times New Roman"/>
                <a:ea typeface="+mn-lt"/>
                <a:cs typeface="+mn-lt"/>
              </a:rPr>
              <a:t>Social networking link prediction</a:t>
            </a:r>
            <a:endParaRPr lang="en-US">
              <a:latin typeface="Times New Roman"/>
              <a:cs typeface="Calibri" panose="020F0502020204030204"/>
            </a:endParaRPr>
          </a:p>
          <a:p>
            <a:r>
              <a:rPr lang="en-US">
                <a:latin typeface="Times New Roman"/>
                <a:ea typeface="+mn-lt"/>
                <a:cs typeface="+mn-lt"/>
              </a:rPr>
              <a:t>Identifying the core topics in the documents</a:t>
            </a:r>
            <a:endParaRPr lang="en-US">
              <a:latin typeface="Times New Roman"/>
              <a:cs typeface="Calibri"/>
            </a:endParaRPr>
          </a:p>
          <a:p>
            <a:r>
              <a:rPr lang="en-US">
                <a:latin typeface="Times New Roman"/>
                <a:ea typeface="+mn-lt"/>
                <a:cs typeface="+mn-lt"/>
              </a:rPr>
              <a:t>Summarizing the large paragraphs</a:t>
            </a:r>
            <a:endParaRPr lang="en-US">
              <a:latin typeface="Times New Roman"/>
              <a:cs typeface="Calibri"/>
            </a:endParaRPr>
          </a:p>
          <a:p>
            <a:r>
              <a:rPr lang="en-US">
                <a:latin typeface="Times New Roman"/>
                <a:ea typeface="+mn-lt"/>
                <a:cs typeface="+mn-lt"/>
              </a:rPr>
              <a:t>Analyzing the product review in e-commerce site</a:t>
            </a:r>
          </a:p>
          <a:p>
            <a:r>
              <a:rPr lang="en-US">
                <a:latin typeface="Times New Roman"/>
                <a:ea typeface="+mn-lt"/>
                <a:cs typeface="+mn-lt"/>
              </a:rPr>
              <a:t>Sentiment analysis of tweets on social media</a:t>
            </a:r>
            <a:endParaRPr lang="en-US">
              <a:latin typeface="Times New Roman"/>
              <a:cs typeface="Times New Roman"/>
            </a:endParaRPr>
          </a:p>
        </p:txBody>
      </p:sp>
    </p:spTree>
    <p:extLst>
      <p:ext uri="{BB962C8B-B14F-4D97-AF65-F5344CB8AC3E}">
        <p14:creationId xmlns:p14="http://schemas.microsoft.com/office/powerpoint/2010/main" val="242652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35208F0-5385-4131-A238-8F63C1B65F1B}"/>
              </a:ext>
            </a:extLst>
          </p:cNvPr>
          <p:cNvSpPr>
            <a:spLocks noGrp="1"/>
          </p:cNvSpPr>
          <p:nvPr>
            <p:ph type="title"/>
          </p:nvPr>
        </p:nvSpPr>
        <p:spPr>
          <a:xfrm>
            <a:off x="838200" y="-4669"/>
            <a:ext cx="10515600" cy="1179886"/>
          </a:xfrm>
        </p:spPr>
        <p:txBody>
          <a:bodyPr>
            <a:normAutofit/>
          </a:bodyPr>
          <a:lstStyle/>
          <a:p>
            <a:pPr algn="ctr"/>
            <a:r>
              <a:rPr lang="en-US" sz="5400">
                <a:latin typeface="Times New Roman"/>
                <a:cs typeface="Calibri Light"/>
              </a:rPr>
              <a:t>BAND MATRIX</a:t>
            </a:r>
          </a:p>
        </p:txBody>
      </p:sp>
      <p:sp>
        <p:nvSpPr>
          <p:cNvPr id="7" name="Content Placeholder 2">
            <a:extLst>
              <a:ext uri="{FF2B5EF4-FFF2-40B4-BE49-F238E27FC236}">
                <a16:creationId xmlns:a16="http://schemas.microsoft.com/office/drawing/2014/main" xmlns="" id="{46A7ADF9-28FE-4462-B4CC-ADCF4DBD2F7D}"/>
              </a:ext>
            </a:extLst>
          </p:cNvPr>
          <p:cNvSpPr>
            <a:spLocks noGrp="1"/>
          </p:cNvSpPr>
          <p:nvPr>
            <p:ph idx="1"/>
          </p:nvPr>
        </p:nvSpPr>
        <p:spPr>
          <a:xfrm>
            <a:off x="877277" y="1065176"/>
            <a:ext cx="10515600" cy="4713834"/>
          </a:xfrm>
        </p:spPr>
        <p:txBody>
          <a:bodyPr vert="horz" lIns="91440" tIns="45720" rIns="91440" bIns="45720" rtlCol="0" anchor="t">
            <a:normAutofit/>
          </a:bodyPr>
          <a:lstStyle/>
          <a:p>
            <a:pPr algn="just"/>
            <a:r>
              <a:rPr lang="en-US" sz="2400" dirty="0">
                <a:latin typeface="Times New Roman"/>
                <a:ea typeface="+mn-lt"/>
                <a:cs typeface="+mn-lt"/>
              </a:rPr>
              <a:t>A band matrix is basically just a representation of sparse matrix whose non-zero entries are restricted to the diagonal band, comprising the main diagonal and zero on both the other sides. </a:t>
            </a:r>
            <a:endParaRPr lang="en-US">
              <a:latin typeface="Times New Roman"/>
              <a:ea typeface="+mn-lt"/>
              <a:cs typeface="+mn-lt"/>
            </a:endParaRPr>
          </a:p>
          <a:p>
            <a:pPr algn="just"/>
            <a:r>
              <a:rPr lang="en-US" sz="2400" b="1">
                <a:latin typeface="Times New Roman"/>
                <a:ea typeface="+mn-lt"/>
                <a:cs typeface="+mn-lt"/>
              </a:rPr>
              <a:t>Upper</a:t>
            </a:r>
            <a:r>
              <a:rPr lang="en-US" sz="2400" b="1" dirty="0">
                <a:latin typeface="Times New Roman"/>
                <a:ea typeface="+mn-lt"/>
                <a:cs typeface="+mn-lt"/>
              </a:rPr>
              <a:t> </a:t>
            </a:r>
            <a:r>
              <a:rPr lang="en-US" sz="2400" b="1">
                <a:latin typeface="Times New Roman"/>
                <a:ea typeface="+mn-lt"/>
                <a:cs typeface="+mn-lt"/>
              </a:rPr>
              <a:t>Band Matrix</a:t>
            </a:r>
            <a:r>
              <a:rPr lang="en-US" sz="2400" dirty="0">
                <a:latin typeface="Times New Roman"/>
                <a:ea typeface="+mn-lt"/>
                <a:cs typeface="+mn-lt"/>
              </a:rPr>
              <a:t> </a:t>
            </a:r>
            <a:endParaRPr lang="en-US">
              <a:latin typeface="Times New Roman"/>
              <a:ea typeface="+mn-lt"/>
              <a:cs typeface="+mn-lt"/>
            </a:endParaRPr>
          </a:p>
          <a:p>
            <a:pPr algn="just"/>
            <a:r>
              <a:rPr lang="en-US" sz="2400" b="1">
                <a:latin typeface="Times New Roman"/>
                <a:ea typeface="+mn-lt"/>
                <a:cs typeface="+mn-lt"/>
              </a:rPr>
              <a:t>Lower Band Matrix</a:t>
            </a:r>
            <a:endParaRPr lang="en-US" sz="2400">
              <a:latin typeface="Times New Roman"/>
              <a:ea typeface="+mn-lt"/>
              <a:cs typeface="+mn-lt"/>
            </a:endParaRPr>
          </a:p>
        </p:txBody>
      </p:sp>
      <p:pic>
        <p:nvPicPr>
          <p:cNvPr id="8" name="Picture 8" descr="Calendar&#10;&#10;Description automatically generated">
            <a:extLst>
              <a:ext uri="{FF2B5EF4-FFF2-40B4-BE49-F238E27FC236}">
                <a16:creationId xmlns:a16="http://schemas.microsoft.com/office/drawing/2014/main" xmlns="" id="{35DDB9D1-D79A-4D8E-AFC3-120F228BCFD9}"/>
              </a:ext>
            </a:extLst>
          </p:cNvPr>
          <p:cNvPicPr>
            <a:picLocks noChangeAspect="1"/>
          </p:cNvPicPr>
          <p:nvPr/>
        </p:nvPicPr>
        <p:blipFill>
          <a:blip r:embed="rId2"/>
          <a:stretch>
            <a:fillRect/>
          </a:stretch>
        </p:blipFill>
        <p:spPr>
          <a:xfrm>
            <a:off x="4474466" y="3073049"/>
            <a:ext cx="2881032" cy="2278716"/>
          </a:xfrm>
          <a:prstGeom prst="rect">
            <a:avLst/>
          </a:prstGeom>
        </p:spPr>
      </p:pic>
      <p:cxnSp>
        <p:nvCxnSpPr>
          <p:cNvPr id="9" name="Straight Arrow Connector 8">
            <a:extLst>
              <a:ext uri="{FF2B5EF4-FFF2-40B4-BE49-F238E27FC236}">
                <a16:creationId xmlns:a16="http://schemas.microsoft.com/office/drawing/2014/main" xmlns="" id="{401F5FFD-8B6C-41DA-BF14-F714AAB68BF4}"/>
              </a:ext>
            </a:extLst>
          </p:cNvPr>
          <p:cNvCxnSpPr/>
          <p:nvPr/>
        </p:nvCxnSpPr>
        <p:spPr>
          <a:xfrm>
            <a:off x="4403855" y="3903325"/>
            <a:ext cx="2274793" cy="1501586"/>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xmlns="" id="{D808D985-A2E3-41C9-B62B-136EED6A6F21}"/>
              </a:ext>
            </a:extLst>
          </p:cNvPr>
          <p:cNvCxnSpPr>
            <a:cxnSpLocks/>
          </p:cNvCxnSpPr>
          <p:nvPr/>
        </p:nvCxnSpPr>
        <p:spPr>
          <a:xfrm>
            <a:off x="5826715" y="3224649"/>
            <a:ext cx="1636058" cy="1042145"/>
          </a:xfrm>
          <a:prstGeom prst="straightConnector1">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17193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7419F0-2262-43ED-B9EF-DE560BC0B749}"/>
              </a:ext>
            </a:extLst>
          </p:cNvPr>
          <p:cNvSpPr>
            <a:spLocks noGrp="1"/>
          </p:cNvSpPr>
          <p:nvPr>
            <p:ph type="title"/>
          </p:nvPr>
        </p:nvSpPr>
        <p:spPr>
          <a:xfrm>
            <a:off x="337992" y="521401"/>
            <a:ext cx="11320993" cy="1188950"/>
          </a:xfrm>
        </p:spPr>
        <p:txBody>
          <a:bodyPr anchor="b">
            <a:noAutofit/>
          </a:bodyPr>
          <a:lstStyle/>
          <a:p>
            <a:pPr algn="ctr"/>
            <a:r>
              <a:rPr lang="en-US" sz="5400">
                <a:latin typeface="Times New Roman"/>
                <a:cs typeface="Calibri Light"/>
              </a:rPr>
              <a:t>BANDWIDTH OF A BAND MATRIX</a:t>
            </a:r>
            <a:endParaRPr lang="en-US" sz="5400">
              <a:latin typeface="Times New Roman"/>
              <a:cs typeface="Times New Roman"/>
            </a:endParaRPr>
          </a:p>
        </p:txBody>
      </p:sp>
      <p:sp>
        <p:nvSpPr>
          <p:cNvPr id="3" name="Content Placeholder 2">
            <a:extLst>
              <a:ext uri="{FF2B5EF4-FFF2-40B4-BE49-F238E27FC236}">
                <a16:creationId xmlns:a16="http://schemas.microsoft.com/office/drawing/2014/main" xmlns="" id="{41DAB2AF-4344-455F-B446-EE15C1A55943}"/>
              </a:ext>
            </a:extLst>
          </p:cNvPr>
          <p:cNvSpPr>
            <a:spLocks noGrp="1"/>
          </p:cNvSpPr>
          <p:nvPr>
            <p:ph idx="1"/>
          </p:nvPr>
        </p:nvSpPr>
        <p:spPr>
          <a:xfrm>
            <a:off x="608044" y="1886355"/>
            <a:ext cx="10143668" cy="3894684"/>
          </a:xfrm>
        </p:spPr>
        <p:txBody>
          <a:bodyPr vert="horz" lIns="91440" tIns="45720" rIns="91440" bIns="45720" rtlCol="0" anchor="ctr">
            <a:normAutofit/>
          </a:bodyPr>
          <a:lstStyle/>
          <a:p>
            <a:r>
              <a:rPr lang="en-US" sz="2400" dirty="0">
                <a:latin typeface="Times New Roman"/>
                <a:ea typeface="+mn-lt"/>
                <a:cs typeface="+mn-lt"/>
              </a:rPr>
              <a:t>Formally, Consider a (N×N) matrix A = (        ). If all the elements of the matrix are zero outside a diagonally bordered band whose range is determined by constants k1 (for upper) and k2 (for lower) :</a:t>
            </a:r>
            <a:endParaRPr lang="en-US" sz="2400">
              <a:latin typeface="Times New Roman"/>
              <a:cs typeface="Calibri"/>
            </a:endParaRPr>
          </a:p>
          <a:p>
            <a:pPr algn="ctr">
              <a:buNone/>
            </a:pPr>
            <a:r>
              <a:rPr lang="en-US" sz="2400" b="1" dirty="0">
                <a:latin typeface="Times New Roman"/>
                <a:ea typeface="+mn-lt"/>
                <a:cs typeface="+mn-lt"/>
              </a:rPr>
              <a:t>M(</a:t>
            </a:r>
            <a:r>
              <a:rPr lang="en-US" sz="2400" b="1" dirty="0" err="1">
                <a:latin typeface="Times New Roman"/>
                <a:ea typeface="+mn-lt"/>
                <a:cs typeface="+mn-lt"/>
              </a:rPr>
              <a:t>i,j</a:t>
            </a:r>
            <a:r>
              <a:rPr lang="en-US" sz="2400" b="1" dirty="0">
                <a:latin typeface="Times New Roman"/>
                <a:ea typeface="+mn-lt"/>
                <a:cs typeface="+mn-lt"/>
              </a:rPr>
              <a:t>) = 0 if p &lt; q - k1 or p &gt; q + k2;</a:t>
            </a:r>
            <a:endParaRPr lang="en-US" sz="2400" b="1">
              <a:latin typeface="Times New Roman"/>
              <a:cs typeface="Calibri" panose="020F0502020204030204"/>
            </a:endParaRPr>
          </a:p>
          <a:p>
            <a:pPr algn="ctr">
              <a:buNone/>
            </a:pPr>
            <a:r>
              <a:rPr lang="en-US" sz="2400" b="1" dirty="0">
                <a:latin typeface="Times New Roman"/>
                <a:ea typeface="+mn-lt"/>
                <a:cs typeface="+mn-lt"/>
              </a:rPr>
              <a:t>Where k1, k2 &gt;= 0</a:t>
            </a:r>
            <a:endParaRPr lang="en-US" sz="2400" b="1">
              <a:latin typeface="Times New Roman"/>
              <a:cs typeface="Calibri" panose="020F0502020204030204"/>
            </a:endParaRPr>
          </a:p>
          <a:p>
            <a:r>
              <a:rPr lang="en-US" sz="2400" dirty="0">
                <a:latin typeface="Times New Roman"/>
                <a:ea typeface="+mn-lt"/>
                <a:cs typeface="+mn-lt"/>
              </a:rPr>
              <a:t>These variables k1 and k2 are known as the lower bandwidth and upper bandwidth respectively of the band matrix. The bandwidth of the matrix is the maximum of k1 and k2; in other words, it is the number k such that</a:t>
            </a:r>
            <a:endParaRPr lang="en-US" sz="2400">
              <a:latin typeface="Times New Roman"/>
              <a:cs typeface="Calibri" panose="020F0502020204030204"/>
            </a:endParaRPr>
          </a:p>
          <a:p>
            <a:pPr marL="0" indent="0" algn="ctr">
              <a:buNone/>
            </a:pPr>
            <a:r>
              <a:rPr lang="en-US" sz="2400" b="1" err="1">
                <a:latin typeface="Times New Roman"/>
                <a:ea typeface="+mn-lt"/>
                <a:cs typeface="+mn-lt"/>
              </a:rPr>
              <a:t>Mi,j</a:t>
            </a:r>
            <a:r>
              <a:rPr lang="en-US" sz="2400" b="1" dirty="0">
                <a:latin typeface="Times New Roman"/>
                <a:ea typeface="+mn-lt"/>
                <a:cs typeface="+mn-lt"/>
              </a:rPr>
              <a:t> = 0 if | </a:t>
            </a:r>
            <a:r>
              <a:rPr lang="en-US" sz="2400" b="1" err="1">
                <a:latin typeface="Times New Roman"/>
                <a:ea typeface="+mn-lt"/>
                <a:cs typeface="+mn-lt"/>
              </a:rPr>
              <a:t>i</a:t>
            </a:r>
            <a:r>
              <a:rPr lang="en-US" sz="2400" b="1" dirty="0">
                <a:latin typeface="Times New Roman"/>
                <a:ea typeface="+mn-lt"/>
                <a:cs typeface="+mn-lt"/>
              </a:rPr>
              <a:t> – j | &gt; k</a:t>
            </a:r>
            <a:endParaRPr lang="en-US" sz="2400" b="1">
              <a:latin typeface="Times New Roman"/>
              <a:cs typeface="Calibri" panose="020F0502020204030204"/>
            </a:endParaRPr>
          </a:p>
        </p:txBody>
      </p:sp>
      <p:pic>
        <p:nvPicPr>
          <p:cNvPr id="4" name="Picture 4" descr="A picture containing shape&#10;&#10;Description automatically generated">
            <a:extLst>
              <a:ext uri="{FF2B5EF4-FFF2-40B4-BE49-F238E27FC236}">
                <a16:creationId xmlns:a16="http://schemas.microsoft.com/office/drawing/2014/main" xmlns="" id="{C11552BB-FA7A-48CE-B12A-0B5CB1DDB52C}"/>
              </a:ext>
            </a:extLst>
          </p:cNvPr>
          <p:cNvPicPr>
            <a:picLocks noChangeAspect="1"/>
          </p:cNvPicPr>
          <p:nvPr/>
        </p:nvPicPr>
        <p:blipFill>
          <a:blip r:embed="rId2"/>
          <a:stretch>
            <a:fillRect/>
          </a:stretch>
        </p:blipFill>
        <p:spPr>
          <a:xfrm>
            <a:off x="5994003" y="2162889"/>
            <a:ext cx="508794" cy="317341"/>
          </a:xfrm>
          <a:prstGeom prst="rect">
            <a:avLst/>
          </a:prstGeom>
        </p:spPr>
      </p:pic>
    </p:spTree>
    <p:extLst>
      <p:ext uri="{BB962C8B-B14F-4D97-AF65-F5344CB8AC3E}">
        <p14:creationId xmlns:p14="http://schemas.microsoft.com/office/powerpoint/2010/main" val="103925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EC93BB-279A-4CB3-A535-56D1CCD015ED}"/>
              </a:ext>
            </a:extLst>
          </p:cNvPr>
          <p:cNvSpPr>
            <a:spLocks noGrp="1"/>
          </p:cNvSpPr>
          <p:nvPr>
            <p:ph type="title"/>
          </p:nvPr>
        </p:nvSpPr>
        <p:spPr>
          <a:xfrm>
            <a:off x="838200" y="365125"/>
            <a:ext cx="10515600" cy="754063"/>
          </a:xfrm>
        </p:spPr>
        <p:txBody>
          <a:bodyPr>
            <a:noAutofit/>
          </a:bodyPr>
          <a:lstStyle/>
          <a:p>
            <a:pPr algn="ctr"/>
            <a:r>
              <a:rPr lang="en-US" sz="5400">
                <a:latin typeface="Times New Roman"/>
                <a:ea typeface="+mj-lt"/>
                <a:cs typeface="+mj-lt"/>
              </a:rPr>
              <a:t>BAND STORAGE</a:t>
            </a:r>
            <a:endParaRPr lang="en-US" sz="5400">
              <a:latin typeface="Times New Roman"/>
              <a:cs typeface="Calibri Light"/>
            </a:endParaRPr>
          </a:p>
        </p:txBody>
      </p:sp>
      <p:sp>
        <p:nvSpPr>
          <p:cNvPr id="3" name="Content Placeholder 2">
            <a:extLst>
              <a:ext uri="{FF2B5EF4-FFF2-40B4-BE49-F238E27FC236}">
                <a16:creationId xmlns:a16="http://schemas.microsoft.com/office/drawing/2014/main" xmlns="" id="{0021A44A-AD9C-4E12-9DB9-42E2827DE570}"/>
              </a:ext>
            </a:extLst>
          </p:cNvPr>
          <p:cNvSpPr>
            <a:spLocks noGrp="1"/>
          </p:cNvSpPr>
          <p:nvPr>
            <p:ph idx="1"/>
          </p:nvPr>
        </p:nvSpPr>
        <p:spPr>
          <a:xfrm>
            <a:off x="838200" y="1153273"/>
            <a:ext cx="10515600" cy="5023690"/>
          </a:xfrm>
        </p:spPr>
        <p:txBody>
          <a:bodyPr vert="horz" lIns="91440" tIns="45720" rIns="91440" bIns="45720" rtlCol="0" anchor="t">
            <a:normAutofit/>
          </a:bodyPr>
          <a:lstStyle/>
          <a:p>
            <a:r>
              <a:rPr lang="en-US" sz="2400" dirty="0">
                <a:latin typeface="Times New Roman"/>
                <a:ea typeface="+mn-lt"/>
                <a:cs typeface="+mn-lt"/>
              </a:rPr>
              <a:t>Band matrices are generally stored by storing the diagonals in the band; the rest of the elements are implicitly zero. For example, a has bandwidth 1. The 6-by-6 matrix is stored as the 6-by-3 matrix.</a:t>
            </a:r>
            <a:endParaRPr lang="en-US" sz="2400">
              <a:latin typeface="Times New Roman"/>
              <a:cs typeface="Times New Roman"/>
            </a:endParaRPr>
          </a:p>
          <a:p>
            <a:pPr>
              <a:buNone/>
            </a:pPr>
            <a:endParaRPr lang="en-US">
              <a:cs typeface="Calibri"/>
            </a:endParaRPr>
          </a:p>
        </p:txBody>
      </p:sp>
      <p:pic>
        <p:nvPicPr>
          <p:cNvPr id="4" name="Picture 4" descr="A picture containing calendar&#10;&#10;Description automatically generated">
            <a:extLst>
              <a:ext uri="{FF2B5EF4-FFF2-40B4-BE49-F238E27FC236}">
                <a16:creationId xmlns:a16="http://schemas.microsoft.com/office/drawing/2014/main" xmlns="" id="{110DDA3D-42E6-4552-B0A6-7B1AF202CD3A}"/>
              </a:ext>
            </a:extLst>
          </p:cNvPr>
          <p:cNvPicPr>
            <a:picLocks noChangeAspect="1"/>
          </p:cNvPicPr>
          <p:nvPr/>
        </p:nvPicPr>
        <p:blipFill>
          <a:blip r:embed="rId2"/>
          <a:stretch>
            <a:fillRect/>
          </a:stretch>
        </p:blipFill>
        <p:spPr>
          <a:xfrm>
            <a:off x="1463489" y="2827309"/>
            <a:ext cx="3931023" cy="3063559"/>
          </a:xfrm>
          <a:prstGeom prst="rect">
            <a:avLst/>
          </a:prstGeom>
        </p:spPr>
      </p:pic>
      <p:pic>
        <p:nvPicPr>
          <p:cNvPr id="5" name="Picture 5" descr="Text&#10;&#10;Description automatically generated">
            <a:extLst>
              <a:ext uri="{FF2B5EF4-FFF2-40B4-BE49-F238E27FC236}">
                <a16:creationId xmlns:a16="http://schemas.microsoft.com/office/drawing/2014/main" xmlns="" id="{17D42BDE-1D62-4D0B-B763-AF262A3A5BFB}"/>
              </a:ext>
            </a:extLst>
          </p:cNvPr>
          <p:cNvPicPr>
            <a:picLocks noChangeAspect="1"/>
          </p:cNvPicPr>
          <p:nvPr/>
        </p:nvPicPr>
        <p:blipFill>
          <a:blip r:embed="rId3"/>
          <a:stretch>
            <a:fillRect/>
          </a:stretch>
        </p:blipFill>
        <p:spPr>
          <a:xfrm>
            <a:off x="7531474" y="2709304"/>
            <a:ext cx="2552700" cy="3243540"/>
          </a:xfrm>
          <a:prstGeom prst="rect">
            <a:avLst/>
          </a:prstGeom>
        </p:spPr>
      </p:pic>
      <p:cxnSp>
        <p:nvCxnSpPr>
          <p:cNvPr id="6" name="Straight Arrow Connector 5">
            <a:extLst>
              <a:ext uri="{FF2B5EF4-FFF2-40B4-BE49-F238E27FC236}">
                <a16:creationId xmlns:a16="http://schemas.microsoft.com/office/drawing/2014/main" xmlns="" id="{3C82EA0F-C7F7-45C4-B4B1-912F68884C42}"/>
              </a:ext>
            </a:extLst>
          </p:cNvPr>
          <p:cNvCxnSpPr/>
          <p:nvPr/>
        </p:nvCxnSpPr>
        <p:spPr>
          <a:xfrm>
            <a:off x="5381064" y="4260476"/>
            <a:ext cx="2147047" cy="6723"/>
          </a:xfrm>
          <a:prstGeom prst="straightConnector1">
            <a:avLst/>
          </a:prstGeom>
          <a:ln>
            <a:prstDash val="solid"/>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787341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BF12AE3-E017-43EE-A4EB-7B568D073D8B}">
  <we:reference id="WA200002290" version="1.0.0.3" store="en-US" storeType="omex"/>
  <we:alternateReferences/>
  <we:properties>
    <we:property name="nextMathId" value="&quot;14&quot;"/>
    <we:property name="mathList" value="[{&quot;id&quot;:&quot;9&quot;,&quot;code&quot;:&quot;$C$&quot;,&quot;font&quot;:{&quot;size&quot;:&quot;24&quot;,&quot;family&quot;:&quot;Arial&quot;,&quot;color&quot;:&quot;black&quot;},&quot;type&quot;:&quot;$&quot;},{&quot;id&quot;:&quot;10&quot;,&quot;code&quot;:&quot;$C_{Dense}$&quot;,&quot;font&quot;:{&quot;size&quot;:&quot;24&quot;,&quot;family&quot;:&quot;Arial&quot;,&quot;color&quot;:&quot;black&quot;},&quot;type&quot;:&quot;$&quot;},{&quot;id&quot;:&quot;11&quot;,&quot;code&quot;:&quot;$A$&quot;,&quot;font&quot;:{&quot;size&quot;:&quot;24&quot;,&quot;family&quot;:&quot;Arial&quot;,&quot;color&quot;:&quot;black&quot;},&quot;type&quot;:&quot;$&quot;},{&quot;id&quot;:&quot;12&quot;,&quot;code&quot;:&quot;$B_{Dense}^{T}$&quot;,&quot;font&quot;:{&quot;size&quot;:&quot;24&quot;,&quot;family&quot;:&quot;Arial&quot;,&quot;color&quot;:&quot;black&quot;},&quot;type&quot;:&quot;$&quot;},{&quot;id&quot;:&quot;13&quot;,&quot;code&quot;:&quot;$M_{ij}$&quot;,&quot;font&quot;:{&quot;size&quot;:&quot;24&quot;,&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0</TotalTime>
  <Words>609</Words>
  <Application>Microsoft Office PowerPoint</Application>
  <PresentationFormat>Widescreen</PresentationFormat>
  <Paragraphs>172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Arial,Sans-Serif</vt:lpstr>
      <vt:lpstr>Calibri</vt:lpstr>
      <vt:lpstr>Calibri Light</vt:lpstr>
      <vt:lpstr>Times</vt:lpstr>
      <vt:lpstr>Times New Roman</vt:lpstr>
      <vt:lpstr>Office Theme</vt:lpstr>
      <vt:lpstr>Sparse Matrix Operations in Social Networks  Group - 9</vt:lpstr>
      <vt:lpstr>CONTENT</vt:lpstr>
      <vt:lpstr>INTRODUCTION</vt:lpstr>
      <vt:lpstr>SPARSE MATRICES</vt:lpstr>
      <vt:lpstr>REPRESENTATION</vt:lpstr>
      <vt:lpstr>APPLICATIONS</vt:lpstr>
      <vt:lpstr>BAND MATRIX</vt:lpstr>
      <vt:lpstr>BANDWIDTH OF A BAND MATRIX</vt:lpstr>
      <vt:lpstr>BAND STORAGE</vt:lpstr>
      <vt:lpstr>APPLICATION OF BAND MATRIX</vt:lpstr>
      <vt:lpstr>PHYSICAL SIGNIFICANCE </vt:lpstr>
      <vt:lpstr>ADVANTAGES AND APPLICATIONS</vt:lpstr>
      <vt:lpstr>PowerPoint Presentation</vt:lpstr>
      <vt:lpstr>SPARSE MATRICES IN TEXT SUMMARISATION</vt:lpstr>
      <vt:lpstr>SPARSE MATRIX-MATRIX MULTIPLICATION</vt:lpstr>
      <vt:lpstr>SPARSE MATRIX-MATRIX MULTIPLICATION </vt:lpstr>
      <vt:lpstr>Sparse matrix-matrix multiplication</vt:lpstr>
      <vt:lpstr>MATRIX VECTOR MULTIPLICATION</vt:lpstr>
      <vt:lpstr> DIA  FORMAT </vt:lpstr>
      <vt:lpstr>DIA FORMAT</vt:lpstr>
      <vt:lpstr>ELL FORMAT</vt:lpstr>
      <vt:lpstr>ELL FORMAT</vt:lpstr>
      <vt:lpstr>EIGEN CENTRALITY </vt:lpstr>
      <vt:lpstr> APPLICATIONS</vt:lpstr>
      <vt:lpstr> POWER ITERATION METHOD</vt:lpstr>
      <vt:lpstr>PowerPoint Presentation</vt:lpstr>
      <vt:lpstr>RANDOM WALK ON SOCIAL NETWORK</vt:lpstr>
      <vt:lpstr>STATIONARY DISTRIBUTION IN RANDOM WALK</vt:lpstr>
      <vt:lpstr>  LAPLACIAN MATRIX</vt:lpstr>
      <vt:lpstr>WORK DISTRIBUTION</vt:lpstr>
      <vt:lpstr>WORK DISTRIBUTION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Vaishali</cp:lastModifiedBy>
  <cp:revision>303</cp:revision>
  <dcterms:created xsi:type="dcterms:W3CDTF">2020-11-19T10:20:07Z</dcterms:created>
  <dcterms:modified xsi:type="dcterms:W3CDTF">2020-11-21T14:57:25Z</dcterms:modified>
</cp:coreProperties>
</file>