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6" r:id="rId4"/>
    <p:sldId id="258" r:id="rId5"/>
    <p:sldId id="262" r:id="rId6"/>
    <p:sldId id="264" r:id="rId7"/>
    <p:sldId id="265" r:id="rId8"/>
    <p:sldId id="259" r:id="rId9"/>
    <p:sldId id="267" r:id="rId10"/>
    <p:sldId id="266" r:id="rId11"/>
    <p:sldId id="269" r:id="rId12"/>
    <p:sldId id="268" r:id="rId13"/>
    <p:sldId id="26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D4A8F-4BBD-4DD9-A1D0-7ACDAD774BCC}"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1993494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D4A8F-4BBD-4DD9-A1D0-7ACDAD774BCC}"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168546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D4A8F-4BBD-4DD9-A1D0-7ACDAD774BCC}"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119588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D4A8F-4BBD-4DD9-A1D0-7ACDAD774BCC}"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286496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7D4A8F-4BBD-4DD9-A1D0-7ACDAD774BCC}" type="datetimeFigureOut">
              <a:rPr lang="en-US" smtClean="0"/>
              <a:t>11/15/2019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3748403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D4A8F-4BBD-4DD9-A1D0-7ACDAD774BCC}"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373152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D4A8F-4BBD-4DD9-A1D0-7ACDAD774BCC}" type="datetimeFigureOut">
              <a:rPr lang="en-US" smtClean="0"/>
              <a:t>11/15/2019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216191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D4A8F-4BBD-4DD9-A1D0-7ACDAD774BCC}" type="datetimeFigureOut">
              <a:rPr lang="en-US" smtClean="0"/>
              <a:t>11/15/2019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28886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D4A8F-4BBD-4DD9-A1D0-7ACDAD774BCC}" type="datetimeFigureOut">
              <a:rPr lang="en-US" smtClean="0"/>
              <a:t>11/15/2019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355970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7D4A8F-4BBD-4DD9-A1D0-7ACDAD774BCC}"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322757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7D4A8F-4BBD-4DD9-A1D0-7ACDAD774BCC}" type="datetimeFigureOut">
              <a:rPr lang="en-US" smtClean="0"/>
              <a:t>11/15/2019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E11A9-22A6-48BF-B85B-8B6FAE6D4E6A}" type="slidenum">
              <a:rPr lang="en-US" smtClean="0"/>
              <a:t>‹#›</a:t>
            </a:fld>
            <a:endParaRPr lang="en-US"/>
          </a:p>
        </p:txBody>
      </p:sp>
    </p:spTree>
    <p:extLst>
      <p:ext uri="{BB962C8B-B14F-4D97-AF65-F5344CB8AC3E}">
        <p14:creationId xmlns:p14="http://schemas.microsoft.com/office/powerpoint/2010/main" val="26341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D4A8F-4BBD-4DD9-A1D0-7ACDAD774BCC}" type="datetimeFigureOut">
              <a:rPr lang="en-US" smtClean="0"/>
              <a:t>11/15/2019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E11A9-22A6-48BF-B85B-8B6FAE6D4E6A}" type="slidenum">
              <a:rPr lang="en-US" smtClean="0"/>
              <a:t>‹#›</a:t>
            </a:fld>
            <a:endParaRPr lang="en-US"/>
          </a:p>
        </p:txBody>
      </p:sp>
    </p:spTree>
    <p:extLst>
      <p:ext uri="{BB962C8B-B14F-4D97-AF65-F5344CB8AC3E}">
        <p14:creationId xmlns:p14="http://schemas.microsoft.com/office/powerpoint/2010/main" val="2431093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2192000" cy="6858000"/>
          </a:xfrm>
          <a:prstGeom prst="rect">
            <a:avLst/>
          </a:prstGeom>
        </p:spPr>
      </p:pic>
      <p:sp>
        <p:nvSpPr>
          <p:cNvPr id="2" name="TextBox 1"/>
          <p:cNvSpPr txBox="1"/>
          <p:nvPr/>
        </p:nvSpPr>
        <p:spPr>
          <a:xfrm>
            <a:off x="3422468" y="4969827"/>
            <a:ext cx="6361612" cy="1862048"/>
          </a:xfrm>
          <a:prstGeom prst="rect">
            <a:avLst/>
          </a:prstGeom>
          <a:noFill/>
        </p:spPr>
        <p:txBody>
          <a:bodyPr wrap="square" rtlCol="0">
            <a:spAutoFit/>
          </a:bodyPr>
          <a:lstStyle/>
          <a:p>
            <a:r>
              <a:rPr lang="en-US" sz="11500" b="1" dirty="0" smtClean="0">
                <a:solidFill>
                  <a:schemeClr val="bg1"/>
                </a:solidFill>
              </a:rPr>
              <a:t>Hypnosis</a:t>
            </a:r>
            <a:endParaRPr lang="en-US" sz="11500" b="1" dirty="0">
              <a:solidFill>
                <a:schemeClr val="bg1"/>
              </a:solidFill>
            </a:endParaRPr>
          </a:p>
        </p:txBody>
      </p:sp>
      <p:sp>
        <p:nvSpPr>
          <p:cNvPr id="3" name="TextBox 2"/>
          <p:cNvSpPr txBox="1"/>
          <p:nvPr/>
        </p:nvSpPr>
        <p:spPr>
          <a:xfrm>
            <a:off x="91440" y="6335486"/>
            <a:ext cx="3043646" cy="369332"/>
          </a:xfrm>
          <a:prstGeom prst="rect">
            <a:avLst/>
          </a:prstGeom>
          <a:noFill/>
        </p:spPr>
        <p:txBody>
          <a:bodyPr wrap="square" rtlCol="0">
            <a:spAutoFit/>
          </a:bodyPr>
          <a:lstStyle/>
          <a:p>
            <a:r>
              <a:rPr lang="en-US" b="1" dirty="0" smtClean="0">
                <a:solidFill>
                  <a:schemeClr val="bg1"/>
                </a:solidFill>
              </a:rPr>
              <a:t>BY: Mansi Tripathi</a:t>
            </a:r>
            <a:endParaRPr lang="en-US" b="1" dirty="0">
              <a:solidFill>
                <a:schemeClr val="bg1"/>
              </a:solidFill>
            </a:endParaRPr>
          </a:p>
        </p:txBody>
      </p:sp>
    </p:spTree>
    <p:extLst>
      <p:ext uri="{BB962C8B-B14F-4D97-AF65-F5344CB8AC3E}">
        <p14:creationId xmlns:p14="http://schemas.microsoft.com/office/powerpoint/2010/main" val="7928569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505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262128" y="1901952"/>
            <a:ext cx="12301728" cy="2123658"/>
          </a:xfrm>
          <a:prstGeom prst="rect">
            <a:avLst/>
          </a:prstGeom>
          <a:noFill/>
        </p:spPr>
        <p:txBody>
          <a:bodyPr wrap="square" rtlCol="0">
            <a:spAutoFit/>
          </a:bodyPr>
          <a:lstStyle/>
          <a:p>
            <a:r>
              <a:rPr lang="en-US" sz="4400" b="1" dirty="0" smtClean="0">
                <a:solidFill>
                  <a:schemeClr val="bg1"/>
                </a:solidFill>
              </a:rPr>
              <a:t>For those of you who are willing to get hypnotized, </a:t>
            </a:r>
          </a:p>
          <a:p>
            <a:endParaRPr lang="en-US" sz="4400" b="1" dirty="0" smtClean="0">
              <a:solidFill>
                <a:schemeClr val="bg1"/>
              </a:solidFill>
            </a:endParaRPr>
          </a:p>
          <a:p>
            <a:r>
              <a:rPr lang="en-US" sz="4400" b="1" dirty="0">
                <a:solidFill>
                  <a:schemeClr val="bg1"/>
                </a:solidFill>
              </a:rPr>
              <a:t>L</a:t>
            </a:r>
            <a:r>
              <a:rPr lang="en-US" sz="4400" b="1" dirty="0" smtClean="0">
                <a:solidFill>
                  <a:schemeClr val="bg1"/>
                </a:solidFill>
              </a:rPr>
              <a:t>ets have another demonstration!</a:t>
            </a:r>
            <a:endParaRPr lang="en-US" sz="4400" b="1" dirty="0">
              <a:solidFill>
                <a:schemeClr val="bg1"/>
              </a:solidFill>
            </a:endParaRPr>
          </a:p>
        </p:txBody>
      </p:sp>
    </p:spTree>
    <p:extLst>
      <p:ext uri="{BB962C8B-B14F-4D97-AF65-F5344CB8AC3E}">
        <p14:creationId xmlns:p14="http://schemas.microsoft.com/office/powerpoint/2010/main" val="3428313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505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extBox 1"/>
          <p:cNvSpPr txBox="1"/>
          <p:nvPr/>
        </p:nvSpPr>
        <p:spPr>
          <a:xfrm>
            <a:off x="262128" y="1152144"/>
            <a:ext cx="12301728" cy="1446550"/>
          </a:xfrm>
          <a:prstGeom prst="rect">
            <a:avLst/>
          </a:prstGeom>
          <a:noFill/>
        </p:spPr>
        <p:txBody>
          <a:bodyPr wrap="square" rtlCol="0">
            <a:spAutoFit/>
          </a:bodyPr>
          <a:lstStyle/>
          <a:p>
            <a:r>
              <a:rPr lang="en-US" sz="4400" b="1" dirty="0" smtClean="0">
                <a:solidFill>
                  <a:schemeClr val="bg1"/>
                </a:solidFill>
              </a:rPr>
              <a:t>How many of you who smoke cigarette or drink alcohol wanted to quit but have failed?</a:t>
            </a:r>
            <a:endParaRPr lang="en-US" sz="4400" b="1" dirty="0">
              <a:solidFill>
                <a:schemeClr val="bg1"/>
              </a:solidFill>
            </a:endParaRPr>
          </a:p>
        </p:txBody>
      </p:sp>
      <p:sp>
        <p:nvSpPr>
          <p:cNvPr id="5" name="TextBox 4"/>
          <p:cNvSpPr txBox="1"/>
          <p:nvPr/>
        </p:nvSpPr>
        <p:spPr>
          <a:xfrm>
            <a:off x="262128" y="3475273"/>
            <a:ext cx="11247120" cy="1323439"/>
          </a:xfrm>
          <a:prstGeom prst="rect">
            <a:avLst/>
          </a:prstGeom>
          <a:noFill/>
        </p:spPr>
        <p:txBody>
          <a:bodyPr wrap="square" rtlCol="0">
            <a:spAutoFit/>
          </a:bodyPr>
          <a:lstStyle/>
          <a:p>
            <a:r>
              <a:rPr lang="en-US" sz="4000" b="1" dirty="0" smtClean="0">
                <a:solidFill>
                  <a:schemeClr val="bg1"/>
                </a:solidFill>
              </a:rPr>
              <a:t>Anybody wanting to lose </a:t>
            </a:r>
            <a:r>
              <a:rPr lang="en-US" sz="4000" b="1" dirty="0">
                <a:solidFill>
                  <a:schemeClr val="bg1"/>
                </a:solidFill>
              </a:rPr>
              <a:t>weight and </a:t>
            </a:r>
            <a:r>
              <a:rPr lang="en-US" sz="4000" b="1" dirty="0" smtClean="0">
                <a:solidFill>
                  <a:schemeClr val="bg1"/>
                </a:solidFill>
              </a:rPr>
              <a:t>have failed invariably?</a:t>
            </a:r>
            <a:endParaRPr lang="en-US" sz="4000" b="1" dirty="0">
              <a:solidFill>
                <a:schemeClr val="bg1"/>
              </a:solidFill>
            </a:endParaRPr>
          </a:p>
        </p:txBody>
      </p:sp>
    </p:spTree>
    <p:extLst>
      <p:ext uri="{BB962C8B-B14F-4D97-AF65-F5344CB8AC3E}">
        <p14:creationId xmlns:p14="http://schemas.microsoft.com/office/powerpoint/2010/main" val="315026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313" y="128582"/>
            <a:ext cx="11192692" cy="1060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4000" b="1" dirty="0" smtClean="0"/>
              <a:t>Did you know?</a:t>
            </a:r>
          </a:p>
        </p:txBody>
      </p:sp>
      <p:sp>
        <p:nvSpPr>
          <p:cNvPr id="2" name="Rectangle 1"/>
          <p:cNvSpPr/>
          <p:nvPr/>
        </p:nvSpPr>
        <p:spPr>
          <a:xfrm>
            <a:off x="446313" y="1567543"/>
            <a:ext cx="11192692" cy="4585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5" name="TextBox 4"/>
          <p:cNvSpPr txBox="1"/>
          <p:nvPr/>
        </p:nvSpPr>
        <p:spPr>
          <a:xfrm>
            <a:off x="673825" y="1567543"/>
            <a:ext cx="10737668" cy="550920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Hypnosis is 30 times more effective in helping people quit smoking or drinking</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90.6% Success rate when using hypnosis to stop </a:t>
            </a:r>
            <a:r>
              <a:rPr lang="en-US" sz="3200" dirty="0" smtClean="0"/>
              <a:t>smoking</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Results showed that the group who received the hypnosis lost more weight. Each participant on average losing 17lbs over the course of the study, compared to women in the control group losing only 0.5lbs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spTree>
    <p:extLst>
      <p:ext uri="{BB962C8B-B14F-4D97-AF65-F5344CB8AC3E}">
        <p14:creationId xmlns:p14="http://schemas.microsoft.com/office/powerpoint/2010/main" val="374599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3183912" y="185306"/>
            <a:ext cx="6388401" cy="6487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362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12192001" cy="6852636"/>
          </a:xfrm>
          <a:prstGeom prst="rect">
            <a:avLst/>
          </a:prstGeom>
        </p:spPr>
      </p:pic>
    </p:spTree>
    <p:extLst>
      <p:ext uri="{BB962C8B-B14F-4D97-AF65-F5344CB8AC3E}">
        <p14:creationId xmlns:p14="http://schemas.microsoft.com/office/powerpoint/2010/main" val="714866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344329" cy="6940296"/>
          </a:xfrm>
          <a:prstGeom prst="rect">
            <a:avLst/>
          </a:prstGeom>
        </p:spPr>
      </p:pic>
    </p:spTree>
    <p:extLst>
      <p:ext uri="{BB962C8B-B14F-4D97-AF65-F5344CB8AC3E}">
        <p14:creationId xmlns:p14="http://schemas.microsoft.com/office/powerpoint/2010/main" val="352199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13043"/>
            <a:ext cx="12192000" cy="7671043"/>
          </a:xfrm>
          <a:prstGeom prst="rect">
            <a:avLst/>
          </a:prstGeom>
        </p:spPr>
      </p:pic>
    </p:spTree>
    <p:extLst>
      <p:ext uri="{BB962C8B-B14F-4D97-AF65-F5344CB8AC3E}">
        <p14:creationId xmlns:p14="http://schemas.microsoft.com/office/powerpoint/2010/main" val="24427178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
            <a:ext cx="11960352" cy="6783206"/>
          </a:xfrm>
          <a:prstGeom prst="rect">
            <a:avLst/>
          </a:prstGeom>
        </p:spPr>
      </p:pic>
    </p:spTree>
    <p:extLst>
      <p:ext uri="{BB962C8B-B14F-4D97-AF65-F5344CB8AC3E}">
        <p14:creationId xmlns:p14="http://schemas.microsoft.com/office/powerpoint/2010/main" val="234631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914400" y="2598003"/>
            <a:ext cx="11277600" cy="830997"/>
          </a:xfrm>
          <a:prstGeom prst="rect">
            <a:avLst/>
          </a:prstGeom>
          <a:noFill/>
        </p:spPr>
        <p:txBody>
          <a:bodyPr wrap="square" rtlCol="0">
            <a:spAutoFit/>
          </a:bodyPr>
          <a:lstStyle/>
          <a:p>
            <a:r>
              <a:rPr lang="en-US" sz="4800" b="1" dirty="0" smtClean="0">
                <a:solidFill>
                  <a:schemeClr val="bg1"/>
                </a:solidFill>
              </a:rPr>
              <a:t>Has </a:t>
            </a:r>
            <a:r>
              <a:rPr lang="en-US" sz="4800" b="1" dirty="0">
                <a:solidFill>
                  <a:schemeClr val="bg1"/>
                </a:solidFill>
              </a:rPr>
              <a:t>anyone of you ever been </a:t>
            </a:r>
            <a:r>
              <a:rPr lang="en-US" sz="4800" b="1" dirty="0" smtClean="0">
                <a:solidFill>
                  <a:schemeClr val="bg1"/>
                </a:solidFill>
              </a:rPr>
              <a:t>hypnotized?</a:t>
            </a:r>
            <a:endParaRPr lang="en-US" sz="4800" b="1" dirty="0">
              <a:solidFill>
                <a:schemeClr val="bg1"/>
              </a:solidFill>
            </a:endParaRPr>
          </a:p>
        </p:txBody>
      </p:sp>
      <p:sp>
        <p:nvSpPr>
          <p:cNvPr id="6" name="TextBox 5"/>
          <p:cNvSpPr txBox="1"/>
          <p:nvPr/>
        </p:nvSpPr>
        <p:spPr>
          <a:xfrm>
            <a:off x="1310640" y="4666446"/>
            <a:ext cx="10881360" cy="954107"/>
          </a:xfrm>
          <a:prstGeom prst="rect">
            <a:avLst/>
          </a:prstGeom>
          <a:noFill/>
        </p:spPr>
        <p:txBody>
          <a:bodyPr wrap="square" rtlCol="0">
            <a:spAutoFit/>
          </a:bodyPr>
          <a:lstStyle/>
          <a:p>
            <a:r>
              <a:rPr lang="en-US" sz="2800" b="1" dirty="0" smtClean="0">
                <a:solidFill>
                  <a:schemeClr val="bg1"/>
                </a:solidFill>
              </a:rPr>
              <a:t>An average </a:t>
            </a:r>
            <a:r>
              <a:rPr lang="en-US" sz="2800" b="1" dirty="0">
                <a:solidFill>
                  <a:schemeClr val="bg1"/>
                </a:solidFill>
              </a:rPr>
              <a:t>person experiences hypnosis at least twice a </a:t>
            </a:r>
            <a:r>
              <a:rPr lang="en-US" sz="2800" b="1" dirty="0" smtClean="0">
                <a:solidFill>
                  <a:schemeClr val="bg1"/>
                </a:solidFill>
              </a:rPr>
              <a:t>day </a:t>
            </a:r>
            <a:endParaRPr lang="en-US" sz="2800" b="1"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39117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237744" y="2721114"/>
            <a:ext cx="12490704" cy="707886"/>
          </a:xfrm>
          <a:prstGeom prst="rect">
            <a:avLst/>
          </a:prstGeom>
          <a:noFill/>
        </p:spPr>
        <p:txBody>
          <a:bodyPr wrap="square" rtlCol="0">
            <a:spAutoFit/>
          </a:bodyPr>
          <a:lstStyle/>
          <a:p>
            <a:r>
              <a:rPr lang="en-US" sz="4000" b="1" dirty="0" smtClean="0">
                <a:solidFill>
                  <a:schemeClr val="bg1"/>
                </a:solidFill>
              </a:rPr>
              <a:t>How many of you think that they cannot be hypnotized?</a:t>
            </a:r>
            <a:endParaRPr lang="en-US" sz="4000" b="1" dirty="0">
              <a:solidFill>
                <a:schemeClr val="bg1"/>
              </a:solidFill>
            </a:endParaRPr>
          </a:p>
        </p:txBody>
      </p:sp>
      <p:sp>
        <p:nvSpPr>
          <p:cNvPr id="3" name="TextBox 2"/>
          <p:cNvSpPr txBox="1"/>
          <p:nvPr/>
        </p:nvSpPr>
        <p:spPr>
          <a:xfrm>
            <a:off x="246888" y="3968496"/>
            <a:ext cx="11698224" cy="954107"/>
          </a:xfrm>
          <a:prstGeom prst="rect">
            <a:avLst/>
          </a:prstGeom>
          <a:noFill/>
        </p:spPr>
        <p:txBody>
          <a:bodyPr wrap="square" rtlCol="0">
            <a:spAutoFit/>
          </a:bodyPr>
          <a:lstStyle/>
          <a:p>
            <a:r>
              <a:rPr lang="en-US" sz="2800" b="1" dirty="0" smtClean="0">
                <a:solidFill>
                  <a:schemeClr val="bg1"/>
                </a:solidFill>
              </a:rPr>
              <a:t>Nearly everyone </a:t>
            </a:r>
            <a:r>
              <a:rPr lang="en-US" sz="2800" b="1" dirty="0">
                <a:solidFill>
                  <a:schemeClr val="bg1"/>
                </a:solidFill>
              </a:rPr>
              <a:t>in this room can be hypnotized. </a:t>
            </a:r>
            <a:endParaRPr lang="en-US" sz="2800" b="1" dirty="0" smtClean="0">
              <a:solidFill>
                <a:schemeClr val="bg1"/>
              </a:solidFill>
            </a:endParaRPr>
          </a:p>
          <a:p>
            <a:endParaRPr lang="en-US" sz="2800" b="1" dirty="0" smtClean="0">
              <a:solidFill>
                <a:schemeClr val="bg1"/>
              </a:solidFill>
            </a:endParaRPr>
          </a:p>
        </p:txBody>
      </p:sp>
      <p:sp>
        <p:nvSpPr>
          <p:cNvPr id="6" name="TextBox 5"/>
          <p:cNvSpPr txBox="1"/>
          <p:nvPr/>
        </p:nvSpPr>
        <p:spPr>
          <a:xfrm>
            <a:off x="237744" y="4554158"/>
            <a:ext cx="11210544" cy="1815882"/>
          </a:xfrm>
          <a:prstGeom prst="rect">
            <a:avLst/>
          </a:prstGeom>
          <a:noFill/>
        </p:spPr>
        <p:txBody>
          <a:bodyPr wrap="square" rtlCol="0">
            <a:spAutoFit/>
          </a:bodyPr>
          <a:lstStyle/>
          <a:p>
            <a:r>
              <a:rPr lang="en-US" sz="2800" b="1" dirty="0">
                <a:solidFill>
                  <a:schemeClr val="bg1"/>
                </a:solidFill>
              </a:rPr>
              <a:t>Researchers estimate that 10 to 15 percent of adults are highly hypnotizable, 20 percent are completely resistant to hypnosis, and the rest of the population falls somewhere in the middle.</a:t>
            </a:r>
          </a:p>
          <a:p>
            <a:endParaRPr lang="en-US" sz="2800" dirty="0"/>
          </a:p>
        </p:txBody>
      </p:sp>
    </p:spTree>
    <p:extLst>
      <p:ext uri="{BB962C8B-B14F-4D97-AF65-F5344CB8AC3E}">
        <p14:creationId xmlns:p14="http://schemas.microsoft.com/office/powerpoint/2010/main" val="9342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9505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p:cNvSpPr txBox="1"/>
          <p:nvPr/>
        </p:nvSpPr>
        <p:spPr>
          <a:xfrm>
            <a:off x="1627632" y="2905565"/>
            <a:ext cx="11277600" cy="830997"/>
          </a:xfrm>
          <a:prstGeom prst="rect">
            <a:avLst/>
          </a:prstGeom>
          <a:noFill/>
        </p:spPr>
        <p:txBody>
          <a:bodyPr wrap="square" rtlCol="0">
            <a:spAutoFit/>
          </a:bodyPr>
          <a:lstStyle/>
          <a:p>
            <a:r>
              <a:rPr lang="en-US" sz="4800" b="1" dirty="0" smtClean="0">
                <a:solidFill>
                  <a:schemeClr val="bg1"/>
                </a:solidFill>
              </a:rPr>
              <a:t>Let’s have a small demonstration!</a:t>
            </a:r>
            <a:endParaRPr lang="en-US" sz="4800" b="1" dirty="0">
              <a:solidFill>
                <a:schemeClr val="bg1"/>
              </a:solidFill>
            </a:endParaRPr>
          </a:p>
        </p:txBody>
      </p:sp>
    </p:spTree>
    <p:extLst>
      <p:ext uri="{BB962C8B-B14F-4D97-AF65-F5344CB8AC3E}">
        <p14:creationId xmlns:p14="http://schemas.microsoft.com/office/powerpoint/2010/main" val="1828347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016" y="0"/>
            <a:ext cx="12320016" cy="6857999"/>
          </a:xfrm>
          <a:prstGeom prst="rect">
            <a:avLst/>
          </a:prstGeom>
        </p:spPr>
      </p:pic>
    </p:spTree>
    <p:extLst>
      <p:ext uri="{BB962C8B-B14F-4D97-AF65-F5344CB8AC3E}">
        <p14:creationId xmlns:p14="http://schemas.microsoft.com/office/powerpoint/2010/main" val="242656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313" y="128582"/>
            <a:ext cx="11192692" cy="10601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4000" b="1" dirty="0" smtClean="0"/>
              <a:t>Fun Facts about Hypnosis</a:t>
            </a:r>
          </a:p>
        </p:txBody>
      </p:sp>
      <p:sp>
        <p:nvSpPr>
          <p:cNvPr id="2" name="Rectangle 1"/>
          <p:cNvSpPr/>
          <p:nvPr/>
        </p:nvSpPr>
        <p:spPr>
          <a:xfrm>
            <a:off x="446313" y="1567543"/>
            <a:ext cx="11192692" cy="4585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n>
                <a:solidFill>
                  <a:schemeClr val="tx1"/>
                </a:solidFill>
              </a:ln>
            </a:endParaRPr>
          </a:p>
        </p:txBody>
      </p:sp>
      <p:sp>
        <p:nvSpPr>
          <p:cNvPr id="5" name="TextBox 4"/>
          <p:cNvSpPr txBox="1"/>
          <p:nvPr/>
        </p:nvSpPr>
        <p:spPr>
          <a:xfrm>
            <a:off x="673825" y="2155371"/>
            <a:ext cx="1073766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t>The </a:t>
            </a:r>
            <a:r>
              <a:rPr lang="en-US" sz="3200" dirty="0"/>
              <a:t>more imaginative you are, the </a:t>
            </a:r>
            <a:r>
              <a:rPr lang="en-US" sz="3200" dirty="0" smtClean="0"/>
              <a:t>easier it is for you to get </a:t>
            </a:r>
            <a:r>
              <a:rPr lang="en-US" sz="3200" dirty="0"/>
              <a:t>hypnotized </a:t>
            </a:r>
            <a:endParaRPr lang="en-US" sz="3200" dirty="0" smtClean="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You </a:t>
            </a:r>
            <a:r>
              <a:rPr lang="en-US" sz="3200" dirty="0"/>
              <a:t>would </a:t>
            </a:r>
            <a:r>
              <a:rPr lang="en-US" sz="3200" dirty="0" smtClean="0"/>
              <a:t>not </a:t>
            </a:r>
            <a:r>
              <a:rPr lang="en-US" sz="3200" dirty="0"/>
              <a:t>be </a:t>
            </a:r>
            <a:r>
              <a:rPr lang="en-US" sz="3200" dirty="0" smtClean="0"/>
              <a:t>hypnotized </a:t>
            </a:r>
            <a:r>
              <a:rPr lang="en-US" sz="3200" dirty="0"/>
              <a:t>if you don’t want </a:t>
            </a:r>
            <a:r>
              <a:rPr lang="en-US" sz="3200" dirty="0" smtClean="0"/>
              <a:t>to</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smtClean="0"/>
              <a:t>In </a:t>
            </a:r>
            <a:r>
              <a:rPr lang="en-US" sz="3200" dirty="0"/>
              <a:t>a state of hypnosis, you wouldn’t do anything you don’t want and would be fully aware of your </a:t>
            </a:r>
            <a:r>
              <a:rPr lang="en-US" sz="3200" dirty="0" smtClean="0"/>
              <a:t>surroundings</a:t>
            </a:r>
            <a:endParaRPr lang="en-US" sz="3200" dirty="0"/>
          </a:p>
        </p:txBody>
      </p:sp>
    </p:spTree>
    <p:extLst>
      <p:ext uri="{BB962C8B-B14F-4D97-AF65-F5344CB8AC3E}">
        <p14:creationId xmlns:p14="http://schemas.microsoft.com/office/powerpoint/2010/main" val="576729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238</Words>
  <Application>Microsoft Office PowerPoint</Application>
  <PresentationFormat>Widescreen</PresentationFormat>
  <Paragraphs>25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Tripathi, Mansi (TMP)</dc:creator>
  <cp:lastModifiedBy>Tripathi, Mansi (TMP)</cp:lastModifiedBy>
  <cp:revision>11</cp:revision>
  <dcterms:created xsi:type="dcterms:W3CDTF">2019-11-15T01:40:06Z</dcterms:created>
  <dcterms:modified xsi:type="dcterms:W3CDTF">2019-11-15T19:04:09Z</dcterms:modified>
</cp:coreProperties>
</file>