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5"/>
  </p:sldMasterIdLst>
  <p:notesMasterIdLst>
    <p:notesMasterId r:id="rId8"/>
  </p:notesMasterIdLst>
  <p:sldIdLst>
    <p:sldId id="569" r:id="rId6"/>
    <p:sldId id="570" r:id="rId7"/>
  </p:sldIdLst>
  <p:sldSz cx="9602788" cy="6858000"/>
  <p:notesSz cx="7023100" cy="93091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31">
          <p15:clr>
            <a:srgbClr val="A4A3A4"/>
          </p15:clr>
        </p15:guide>
        <p15:guide id="2" orient="horz" pos="3958">
          <p15:clr>
            <a:srgbClr val="A4A3A4"/>
          </p15:clr>
        </p15:guide>
        <p15:guide id="3" orient="horz" pos="807">
          <p15:clr>
            <a:srgbClr val="A4A3A4"/>
          </p15:clr>
        </p15:guide>
        <p15:guide id="4" orient="horz" pos="3686">
          <p15:clr>
            <a:srgbClr val="A4A3A4"/>
          </p15:clr>
        </p15:guide>
        <p15:guide id="5" orient="horz" pos="1889">
          <p15:clr>
            <a:srgbClr val="A4A3A4"/>
          </p15:clr>
        </p15:guide>
        <p15:guide id="6" pos="535">
          <p15:clr>
            <a:srgbClr val="A4A3A4"/>
          </p15:clr>
        </p15:guide>
        <p15:guide id="7" pos="4687">
          <p15:clr>
            <a:srgbClr val="A4A3A4"/>
          </p15:clr>
        </p15:guide>
        <p15:guide id="8" pos="3138">
          <p15:clr>
            <a:srgbClr val="A4A3A4"/>
          </p15:clr>
        </p15:guide>
        <p15:guide id="9" pos="21">
          <p15:clr>
            <a:srgbClr val="A4A3A4"/>
          </p15:clr>
        </p15:guide>
        <p15:guide id="10" pos="5895">
          <p15:clr>
            <a:srgbClr val="A4A3A4"/>
          </p15:clr>
        </p15:guide>
        <p15:guide id="11" pos="195">
          <p15:clr>
            <a:srgbClr val="A4A3A4"/>
          </p15:clr>
        </p15:guide>
        <p15:guide id="12" pos="2908">
          <p15:clr>
            <a:srgbClr val="A4A3A4"/>
          </p15:clr>
        </p15:guide>
        <p15:guide id="13" pos="2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5EF"/>
    <a:srgbClr val="D1F7EC"/>
    <a:srgbClr val="1CAB82"/>
    <a:srgbClr val="007086"/>
    <a:srgbClr val="BB7605"/>
    <a:srgbClr val="00A8C8"/>
    <a:srgbClr val="76C9DF"/>
    <a:srgbClr val="E60F56"/>
    <a:srgbClr val="F9A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86679" autoAdjust="0"/>
  </p:normalViewPr>
  <p:slideViewPr>
    <p:cSldViewPr snapToGrid="0" showGuides="1">
      <p:cViewPr>
        <p:scale>
          <a:sx n="100" d="100"/>
          <a:sy n="100" d="100"/>
        </p:scale>
        <p:origin x="-276" y="-72"/>
      </p:cViewPr>
      <p:guideLst>
        <p:guide orient="horz" pos="3031"/>
        <p:guide orient="horz" pos="3958"/>
        <p:guide orient="horz" pos="807"/>
        <p:guide orient="horz" pos="3686"/>
        <p:guide orient="horz" pos="1889"/>
        <p:guide pos="535"/>
        <p:guide pos="4687"/>
        <p:guide pos="3138"/>
        <p:guide pos="21"/>
        <p:guide pos="5895"/>
        <p:guide pos="195"/>
        <p:guide pos="290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r">
              <a:defRPr sz="1200"/>
            </a:lvl1pPr>
          </a:lstStyle>
          <a:p>
            <a:fld id="{A74C4738-9AF8-4E84-817C-AC46EF018A68}" type="datetimeFigureOut">
              <a:rPr lang="en-GB" smtClean="0"/>
              <a:t>11/01/2019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8388" y="698500"/>
            <a:ext cx="48863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6" rIns="93312" bIns="4665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2" tIns="46656" rIns="93312" bIns="4665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r">
              <a:defRPr sz="1200"/>
            </a:lvl1pPr>
          </a:lstStyle>
          <a:p>
            <a:fld id="{8D261C6A-B723-4626-8E07-ACAE984FA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26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261C6A-B723-4626-8E07-ACAE984FA5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6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261C6A-B723-4626-8E07-ACAE984FA5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6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0900"/>
            <a:ext cx="9602788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150" y="464400"/>
            <a:ext cx="8642509" cy="823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150" y="1663200"/>
            <a:ext cx="8642509" cy="4159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5231" y="6284913"/>
            <a:ext cx="2587418" cy="14024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 kern="0" cap="all" spc="200">
                <a:solidFill>
                  <a:schemeClr val="bg1">
                    <a:lumMod val="75000"/>
                  </a:schemeClr>
                </a:solidFill>
                <a:latin typeface="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75000"/>
                  </a:prstClr>
                </a:solidFill>
                <a:ea typeface="MS PGothic" pitchFamily="34" charset="-128"/>
              </a:rPr>
              <a:t>MAKING TOMORROW, TODAY</a:t>
            </a:r>
            <a:endParaRPr lang="en-US" dirty="0">
              <a:solidFill>
                <a:prstClr val="white">
                  <a:lumMod val="75000"/>
                </a:prstClr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139" y="6284913"/>
            <a:ext cx="2240651" cy="1402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25132A8F-85D0-C345-9BCA-9612AAF187E7}" type="slidenum">
              <a:rPr lang="en-US" smtClean="0">
                <a:solidFill>
                  <a:srgbClr val="505153">
                    <a:tint val="75000"/>
                  </a:srgbClr>
                </a:solidFill>
                <a:ea typeface="MS PGothic" pitchFamily="34" charset="-128"/>
              </a:rPr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505153">
                  <a:tint val="75000"/>
                </a:srgbClr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28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000" b="1" i="0" kern="1200" cap="all" spc="500">
          <a:solidFill>
            <a:schemeClr val="accent1"/>
          </a:solidFill>
          <a:latin typeface="Arial"/>
          <a:ea typeface="+mj-ea"/>
          <a:cs typeface="+mj-cs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361950" indent="-1841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2pPr>
      <a:lvl3pPr marL="539750" indent="-1778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3pPr>
      <a:lvl4pPr marL="717550" indent="-1778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4pPr>
      <a:lvl5pPr marL="984250" indent="-2667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0150" y="231148"/>
            <a:ext cx="8642509" cy="592240"/>
          </a:xfrm>
        </p:spPr>
        <p:txBody>
          <a:bodyPr wrap="square">
            <a:noAutofit/>
          </a:bodyPr>
          <a:lstStyle/>
          <a:p>
            <a:r>
              <a:rPr lang="en-GB" sz="1800" dirty="0" smtClean="0"/>
              <a:t>Health and Benefits Data Analyst</a:t>
            </a:r>
            <a:br>
              <a:rPr lang="en-GB" sz="1800" dirty="0" smtClean="0"/>
            </a:br>
            <a:r>
              <a:rPr lang="en-US" sz="1600" dirty="0" smtClean="0">
                <a:solidFill>
                  <a:schemeClr val="tx2"/>
                </a:solidFill>
              </a:rPr>
              <a:t>Case </a:t>
            </a:r>
            <a:r>
              <a:rPr lang="en-US" sz="1600" dirty="0" smtClean="0">
                <a:solidFill>
                  <a:schemeClr val="tx2"/>
                </a:solidFill>
              </a:rPr>
              <a:t>exercise</a:t>
            </a:r>
            <a:endParaRPr lang="en-GB" dirty="0"/>
          </a:p>
        </p:txBody>
      </p:sp>
      <p:sp>
        <p:nvSpPr>
          <p:cNvPr id="32" name="Rechteck 31"/>
          <p:cNvSpPr/>
          <p:nvPr/>
        </p:nvSpPr>
        <p:spPr>
          <a:xfrm>
            <a:off x="462020" y="926043"/>
            <a:ext cx="4176000" cy="466504"/>
          </a:xfrm>
          <a:prstGeom prst="rect">
            <a:avLst/>
          </a:prstGeom>
          <a:solidFill>
            <a:srgbClr val="FDE2B5"/>
          </a:solidFill>
        </p:spPr>
        <p:txBody>
          <a:bodyPr wrap="none" lIns="648000" tIns="72000" rIns="72000" bIns="72000" anchor="ctr">
            <a:noAutofit/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FB694"/>
              </a:buClr>
              <a:buSzTx/>
              <a:buFontTx/>
              <a:buNone/>
              <a:tabLst/>
              <a:defRPr/>
            </a:pPr>
            <a:r>
              <a:rPr kumimoji="0" lang="en-GB" altLang="zh-CN" sz="11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BB760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BACKGROUND</a:t>
            </a:r>
            <a:endParaRPr kumimoji="0" lang="en-GB" altLang="zh-CN" sz="1100" b="1" i="0" u="none" strike="noStrike" kern="1200" cap="none" spc="300" normalizeH="0" baseline="0" noProof="0" dirty="0">
              <a:ln>
                <a:noFill/>
              </a:ln>
              <a:solidFill>
                <a:srgbClr val="BB760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972049" y="926043"/>
            <a:ext cx="4176000" cy="466504"/>
          </a:xfrm>
          <a:prstGeom prst="rect">
            <a:avLst/>
          </a:prstGeom>
          <a:solidFill>
            <a:srgbClr val="FFE5EF"/>
          </a:solidFill>
        </p:spPr>
        <p:txBody>
          <a:bodyPr wrap="none" lIns="648000" tIns="72000" rIns="72000" bIns="72000" anchor="ctr">
            <a:noAutofit/>
          </a:bodyPr>
          <a:lstStyle/>
          <a:p>
            <a:pPr marL="0" marR="0" lvl="1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FB694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E60F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CHALLENGE</a:t>
            </a:r>
            <a:r>
              <a:rPr kumimoji="0" lang="en-US" altLang="zh-CN" sz="1100" b="1" i="0" u="none" strike="noStrike" kern="1200" cap="none" spc="300" normalizeH="0" noProof="0" dirty="0" smtClean="0">
                <a:ln>
                  <a:noFill/>
                </a:ln>
                <a:solidFill>
                  <a:srgbClr val="E60F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EXPECTATIONS</a:t>
            </a:r>
            <a:endParaRPr kumimoji="0" lang="en-US" altLang="zh-CN" sz="1100" b="1" i="0" u="none" strike="noStrike" kern="1200" cap="none" spc="300" normalizeH="0" baseline="0" noProof="0" dirty="0">
              <a:ln>
                <a:noFill/>
              </a:ln>
              <a:solidFill>
                <a:srgbClr val="E60F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462020" y="1403412"/>
            <a:ext cx="4176000" cy="10618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noProof="0" dirty="0" smtClean="0">
                <a:solidFill>
                  <a:srgbClr val="7F7F7F"/>
                </a:solidFill>
                <a:latin typeface="Arial"/>
              </a:rPr>
              <a:t>Mercer manages the employees health benefits program for a regional client with APAC presence.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50" dirty="0">
              <a:solidFill>
                <a:srgbClr val="7F7F7F"/>
              </a:solidFill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dirty="0" smtClean="0">
                <a:solidFill>
                  <a:srgbClr val="7F7F7F"/>
                </a:solidFill>
                <a:latin typeface="Arial"/>
              </a:rPr>
              <a:t>Over the years Mercer has provided support in identifying adverse health trends and recommendations on health related programs to mitigate health </a:t>
            </a:r>
            <a:r>
              <a:rPr lang="en-US" sz="1050" dirty="0" smtClean="0">
                <a:solidFill>
                  <a:srgbClr val="7F7F7F"/>
                </a:solidFill>
                <a:latin typeface="Arial"/>
              </a:rPr>
              <a:t>risks</a:t>
            </a:r>
            <a:endParaRPr lang="en-US" sz="1050" dirty="0" smtClean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972049" y="1403412"/>
            <a:ext cx="4175999" cy="300082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1050" dirty="0" smtClean="0">
                <a:solidFill>
                  <a:srgbClr val="7F7F7F"/>
                </a:solidFill>
                <a:latin typeface="Arial"/>
              </a:rPr>
              <a:t>Based on the data provided, analyze any issues this client may be having and provide </a:t>
            </a:r>
            <a:r>
              <a:rPr kumimoji="0" lang="en-US" altLang="ja-JP" sz="105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</a:rPr>
              <a:t>recommendations for any issues or trends uncovered</a:t>
            </a:r>
            <a:r>
              <a:rPr lang="en-US" altLang="ja-JP" sz="1050" dirty="0">
                <a:solidFill>
                  <a:srgbClr val="7F7F7F"/>
                </a:solidFill>
                <a:latin typeface="Arial"/>
              </a:rPr>
              <a:t>.</a:t>
            </a:r>
            <a:endParaRPr kumimoji="0" lang="en-US" altLang="ja-JP" sz="1050" b="0" i="0" u="none" strike="noStrike" kern="1200" cap="none" spc="0" normalizeH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ja-JP" sz="1050" baseline="0" dirty="0">
              <a:solidFill>
                <a:srgbClr val="7F7F7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7F7F7F"/>
                </a:solidFill>
              </a:rPr>
              <a:t>Candidate </a:t>
            </a:r>
            <a:r>
              <a:rPr lang="en-US" sz="1050" dirty="0">
                <a:solidFill>
                  <a:srgbClr val="7F7F7F"/>
                </a:solidFill>
              </a:rPr>
              <a:t>is expected </a:t>
            </a:r>
            <a:r>
              <a:rPr lang="en-US" sz="1050" dirty="0" smtClean="0">
                <a:solidFill>
                  <a:srgbClr val="7F7F7F"/>
                </a:solidFill>
              </a:rPr>
              <a:t>to analyze </a:t>
            </a:r>
            <a:r>
              <a:rPr lang="en-US" sz="1050" dirty="0">
                <a:solidFill>
                  <a:srgbClr val="7F7F7F"/>
                </a:solidFill>
              </a:rPr>
              <a:t>the data in the given excel files </a:t>
            </a:r>
            <a:r>
              <a:rPr lang="en-US" sz="1050" dirty="0" smtClean="0">
                <a:solidFill>
                  <a:srgbClr val="7F7F7F"/>
                </a:solidFill>
              </a:rPr>
              <a:t>as and share: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7F7F7F"/>
                </a:solidFill>
              </a:rPr>
              <a:t>Key Trends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7F7F7F"/>
                </a:solidFill>
              </a:rPr>
              <a:t>Analysis on </a:t>
            </a:r>
            <a:r>
              <a:rPr lang="en-US" sz="1050" dirty="0" smtClean="0">
                <a:solidFill>
                  <a:srgbClr val="7F7F7F"/>
                </a:solidFill>
              </a:rPr>
              <a:t>various variables e.g.: Hospital Costs, Cost of Providers, </a:t>
            </a:r>
            <a:r>
              <a:rPr lang="en-US" sz="1050" dirty="0" smtClean="0">
                <a:solidFill>
                  <a:srgbClr val="7F7F7F"/>
                </a:solidFill>
              </a:rPr>
              <a:t>Diagnosis Trends</a:t>
            </a:r>
            <a:endParaRPr lang="en-US" sz="1050" dirty="0" smtClean="0">
              <a:solidFill>
                <a:srgbClr val="7F7F7F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ja-JP" sz="1050" dirty="0">
                <a:solidFill>
                  <a:srgbClr val="7F7F7F"/>
                </a:solidFill>
              </a:rPr>
              <a:t>Bonus: If the client had budget for only </a:t>
            </a:r>
            <a:r>
              <a:rPr lang="en-US" altLang="ja-JP" sz="1050" b="1" dirty="0">
                <a:solidFill>
                  <a:srgbClr val="7F7F7F"/>
                </a:solidFill>
              </a:rPr>
              <a:t>one</a:t>
            </a:r>
            <a:r>
              <a:rPr lang="en-US" altLang="ja-JP" sz="1050" dirty="0">
                <a:solidFill>
                  <a:srgbClr val="7F7F7F"/>
                </a:solidFill>
              </a:rPr>
              <a:t> solution to be implemented (assume all are the same cost). Determine which  diagnosis to target.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ja-JP" sz="1050" dirty="0">
                <a:solidFill>
                  <a:srgbClr val="7F7F7F"/>
                </a:solidFill>
              </a:rPr>
              <a:t>Hint: Which diagnosis are most related to other diagnosis statistically (not medically).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7F7F7F"/>
                </a:solidFill>
              </a:rPr>
              <a:t>You may present the analysis in the excel and /or in the PowerPoint</a:t>
            </a:r>
            <a:endParaRPr lang="en-US" sz="1050" dirty="0">
              <a:solidFill>
                <a:srgbClr val="7F7F7F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rgbClr val="7F7F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4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0150" y="231148"/>
            <a:ext cx="8642509" cy="592240"/>
          </a:xfrm>
        </p:spPr>
        <p:txBody>
          <a:bodyPr wrap="square">
            <a:noAutofit/>
          </a:bodyPr>
          <a:lstStyle/>
          <a:p>
            <a:r>
              <a:rPr lang="en-GB" sz="1800" dirty="0"/>
              <a:t>Health and Benefits Data Analyst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US" sz="1600" dirty="0" smtClean="0">
                <a:solidFill>
                  <a:schemeClr val="tx2"/>
                </a:solidFill>
              </a:rPr>
              <a:t>Case Study</a:t>
            </a:r>
            <a:endParaRPr lang="en-GB" dirty="0"/>
          </a:p>
        </p:txBody>
      </p:sp>
      <p:sp>
        <p:nvSpPr>
          <p:cNvPr id="5" name="Rechteck 33"/>
          <p:cNvSpPr/>
          <p:nvPr/>
        </p:nvSpPr>
        <p:spPr>
          <a:xfrm>
            <a:off x="462019" y="1055232"/>
            <a:ext cx="8686029" cy="466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648000" tIns="72000" rIns="72000" bIns="72000" anchor="ctr">
            <a:no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FB694"/>
              </a:buClr>
              <a:buSzTx/>
              <a:buFontTx/>
              <a:buNone/>
              <a:tabLst/>
              <a:defRPr/>
            </a:pPr>
            <a:r>
              <a:rPr kumimoji="0" lang="en-GB" altLang="zh-CN" sz="11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708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Dictionary</a:t>
            </a:r>
            <a:endParaRPr kumimoji="0" lang="en-GB" altLang="zh-CN" sz="1100" b="1" i="0" u="none" strike="noStrike" kern="1200" cap="none" spc="300" normalizeH="0" baseline="0" noProof="0" dirty="0">
              <a:ln>
                <a:noFill/>
              </a:ln>
              <a:solidFill>
                <a:srgbClr val="00708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4186"/>
              </p:ext>
            </p:extLst>
          </p:nvPr>
        </p:nvGraphicFramePr>
        <p:xfrm>
          <a:off x="1226344" y="1521736"/>
          <a:ext cx="7150100" cy="291465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4864100"/>
              </a:tblGrid>
              <a:tr h="113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Column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ClaimID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Number. 1 Claim = 1 Row.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 / VARCHAR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i.e. Subsidiary A, Subsidiary B, etc.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 / VARCHAR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 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MemberID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Unique Claimant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Relationship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 / VARCHAR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Relationship to Employee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BirthYear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of Birth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PlanStartDate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Policy Start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PlanEndDate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Policy End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 / VARCHAR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Benefit Limit - Annual limit for entire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DiagnosisCode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 / VARCHAR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ICD10 Diagnosis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ClaimType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 / VARCHAR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claim as per insurer classifications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AdmissionDate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of admission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DischargeDate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discharged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ProvderType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 / VARCHAR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provider (Clinic, hospital, etc.)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Provider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 / VARCHAR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clinic or hospital names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 paid by insurer.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9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7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New Mercer">
      <a:dk1>
        <a:srgbClr val="505153"/>
      </a:dk1>
      <a:lt1>
        <a:sysClr val="window" lastClr="FFFFFF"/>
      </a:lt1>
      <a:dk2>
        <a:srgbClr val="03316E"/>
      </a:dk2>
      <a:lt2>
        <a:srgbClr val="EEECE1"/>
      </a:lt2>
      <a:accent1>
        <a:srgbClr val="15A0C9"/>
      </a:accent1>
      <a:accent2>
        <a:srgbClr val="76C9DF"/>
      </a:accent2>
      <a:accent3>
        <a:srgbClr val="1BAC82"/>
      </a:accent3>
      <a:accent4>
        <a:srgbClr val="98D4BD"/>
      </a:accent4>
      <a:accent5>
        <a:srgbClr val="E60056"/>
      </a:accent5>
      <a:accent6>
        <a:srgbClr val="F6A6A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square" lIns="0" tIns="0" rIns="0" bIns="0" rtlCol="0" anchor="ctr">
        <a:noAutofit/>
      </a:bodyPr>
      <a:lstStyle>
        <a:defPPr marL="0" algn="ctr">
          <a:defRPr sz="1400" dirty="0">
            <a:solidFill>
              <a:srgbClr val="FF0000"/>
            </a:solidFill>
          </a:defRPr>
        </a:defPPr>
      </a:lstStyle>
    </a:spDef>
    <a:lnDef>
      <a:spPr bwMode="auto">
        <a:noFill/>
        <a:ln w="1905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db923d3-2dae-4f59-a8f7-ec97bb8a3e3e">D5XKAWCEHEWX-258808032-44</_dlc_DocId>
    <_dlc_DocIdUrl xmlns="bdb923d3-2dae-4f59-a8f7-ec97bb8a3e3e">
      <Url>http://sites.mercer.com/sites/GrowthMarkets/_layouts/15/DocIdRedir.aspx?ID=D5XKAWCEHEWX-258808032-44</Url>
      <Description>D5XKAWCEHEWX-258808032-44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EE38B0E4DE34FB3D17630E862413F" ma:contentTypeVersion="0" ma:contentTypeDescription="Create a new document." ma:contentTypeScope="" ma:versionID="d27ebf1e0ebd77e1cf8011419de615fb">
  <xsd:schema xmlns:xsd="http://www.w3.org/2001/XMLSchema" xmlns:xs="http://www.w3.org/2001/XMLSchema" xmlns:p="http://schemas.microsoft.com/office/2006/metadata/properties" xmlns:ns2="bdb923d3-2dae-4f59-a8f7-ec97bb8a3e3e" targetNamespace="http://schemas.microsoft.com/office/2006/metadata/properties" ma:root="true" ma:fieldsID="2cf0eb22e41386a12e2a612458a2109e" ns2:_="">
    <xsd:import namespace="bdb923d3-2dae-4f59-a8f7-ec97bb8a3e3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923d3-2dae-4f59-a8f7-ec97bb8a3e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966556-C71D-4D43-93CC-41A60834EBDC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db923d3-2dae-4f59-a8f7-ec97bb8a3e3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FCFA239-060C-414F-8642-075EE1B1328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2A23D25-8ED3-4212-A2B8-730966F298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b923d3-2dae-4f59-a8f7-ec97bb8a3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79AE10F-260F-4A1A-8308-C10E4BC7D1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8479</TotalTime>
  <Words>308</Words>
  <Application>Microsoft Office PowerPoint</Application>
  <PresentationFormat>Custom</PresentationFormat>
  <Paragraphs>74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Health and Benefits Data Analyst Case exercise</vt:lpstr>
      <vt:lpstr>Health and Benefits Data Analyst Case Study</vt:lpstr>
    </vt:vector>
  </TitlesOfParts>
  <Company>Oliver Wyman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Yeow</dc:creator>
  <dc:description>Mercer Templates
Marsh &amp; McLennan Companies</dc:description>
  <cp:lastModifiedBy>Sachdeva, Pratibha</cp:lastModifiedBy>
  <cp:revision>849</cp:revision>
  <cp:lastPrinted>2018-08-13T15:38:52Z</cp:lastPrinted>
  <dcterms:created xsi:type="dcterms:W3CDTF">2013-10-29T17:38:18Z</dcterms:created>
  <dcterms:modified xsi:type="dcterms:W3CDTF">2019-01-11T03:21:17Z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Classic</vt:lpwstr>
  </property>
  <property fmtid="{D5CDD505-2E9C-101B-9397-08002B2CF9AE}" pid="3" name="TemplateVersion">
    <vt:lpwstr>6.0</vt:lpwstr>
  </property>
  <property fmtid="{D5CDD505-2E9C-101B-9397-08002B2CF9AE}" pid="4" name="ContentTypeId">
    <vt:lpwstr>0x010100E27EE38B0E4DE34FB3D17630E862413F</vt:lpwstr>
  </property>
  <property fmtid="{D5CDD505-2E9C-101B-9397-08002B2CF9AE}" pid="5" name="_dlc_DocIdItemGuid">
    <vt:lpwstr>9dec7f33-dfd8-4fe5-ac81-42ae1576a019</vt:lpwstr>
  </property>
  <property fmtid="{D5CDD505-2E9C-101B-9397-08002B2CF9AE}" pid="6" name="NG-MicroblogAuthor">
    <vt:lpwstr>MERCER\Ann-Gillespie</vt:lpwstr>
  </property>
  <property fmtid="{D5CDD505-2E9C-101B-9397-08002B2CF9AE}" pid="7" name="NG-MicroblogTimestamp">
    <vt:lpwstr>2015-12-15T21:19:32.1765518Z</vt:lpwstr>
  </property>
  <property fmtid="{D5CDD505-2E9C-101B-9397-08002B2CF9AE}" pid="8" name="NG-ForceImmediate">
    <vt:lpwstr>False</vt:lpwstr>
  </property>
  <property fmtid="{D5CDD505-2E9C-101B-9397-08002B2CF9AE}" pid="9" name="NG-WriteInWebThread">
    <vt:lpwstr>True</vt:lpwstr>
  </property>
  <property fmtid="{D5CDD505-2E9C-101B-9397-08002B2CF9AE}" pid="10" name="NG-MetaActionDate">
    <vt:lpwstr>2015-12-15T21:19:32Z</vt:lpwstr>
  </property>
  <property fmtid="{D5CDD505-2E9C-101B-9397-08002B2CF9AE}" pid="11" name="NG-Microblog">
    <vt:lpwstr/>
  </property>
  <property fmtid="{D5CDD505-2E9C-101B-9397-08002B2CF9AE}" pid="12" name="NG-ForceAddPublic">
    <vt:lpwstr>true</vt:lpwstr>
  </property>
</Properties>
</file>