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61" r:id="rId3"/>
    <p:sldId id="258" r:id="rId4"/>
    <p:sldId id="273" r:id="rId5"/>
    <p:sldId id="271" r:id="rId6"/>
    <p:sldId id="259" r:id="rId7"/>
    <p:sldId id="264" r:id="rId8"/>
    <p:sldId id="267" r:id="rId9"/>
    <p:sldId id="272" r:id="rId10"/>
    <p:sldId id="269" r:id="rId11"/>
    <p:sldId id="270"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4" d="100"/>
          <a:sy n="64" d="100"/>
        </p:scale>
        <p:origin x="95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user\Desktop\IVY\R\05%20PREDICTIVE%20ANALYTICS%20PROJECTS\01%20MULTIVARIATE%20LINEAR%20REGRESSION\CASE%20STUDY1\02DATA\statedata.csv"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user\Desktop\IVY\R\05%20PREDICTIVE%20ANALYTICS%20PROJECTS\01%20MULTIVARIATE%20LINEAR%20REGRESSION\CASE%20STUDY1\02DATA\statedata.csv"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user\Desktop\IVY\R\05%20PREDICTIVE%20ANALYTICS%20PROJECTS\01%20MULTIVARIATE%20LINEAR%20REGRESSION\CASE%20STUDY1\02DATA\mape.csv"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0" i="0" u="none" strike="noStrike" kern="1200" spc="0" baseline="0">
                <a:solidFill>
                  <a:schemeClr val="tx1">
                    <a:lumMod val="65000"/>
                    <a:lumOff val="35000"/>
                  </a:schemeClr>
                </a:solidFill>
                <a:latin typeface="+mn-lt"/>
                <a:ea typeface="+mn-ea"/>
                <a:cs typeface="+mn-cs"/>
              </a:defRPr>
            </a:pPr>
            <a:r>
              <a:rPr lang="en-US" sz="1800" dirty="0"/>
              <a:t>Region</a:t>
            </a:r>
            <a:r>
              <a:rPr lang="en-US" sz="1800" baseline="0" dirty="0"/>
              <a:t> wise </a:t>
            </a:r>
            <a:r>
              <a:rPr lang="en-US" sz="1800" dirty="0"/>
              <a:t>Population</a:t>
            </a:r>
          </a:p>
        </c:rich>
      </c:tx>
      <c:overlay val="0"/>
      <c:spPr>
        <a:noFill/>
        <a:ln>
          <a:noFill/>
        </a:ln>
        <a:effectLst/>
      </c:spPr>
      <c:txPr>
        <a:bodyPr rot="0" spcFirstLastPara="1" vertOverflow="ellipsis" vert="horz" wrap="square" anchor="ctr" anchorCtr="1"/>
        <a:lstStyle/>
        <a:p>
          <a:pPr>
            <a:defRPr sz="18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pivotFmt>
      <c:pivotFmt>
        <c:idx val="3"/>
        <c:spPr>
          <a:solidFill>
            <a:schemeClr val="accent1"/>
          </a:solidFill>
          <a:ln>
            <a:noFill/>
          </a:ln>
          <a:effectLst/>
        </c:spPr>
      </c:pivotFmt>
      <c:pivotFmt>
        <c:idx val="4"/>
        <c:spPr>
          <a:solidFill>
            <a:schemeClr val="accent1"/>
          </a:solidFill>
          <a:ln>
            <a:noFill/>
          </a:ln>
          <a:effectLst/>
        </c:spPr>
      </c:pivotFmt>
      <c:pivotFmt>
        <c:idx val="5"/>
        <c:spPr>
          <a:solidFill>
            <a:schemeClr val="accent1"/>
          </a:solidFill>
          <a:ln>
            <a:noFill/>
          </a:ln>
          <a:effectLst/>
        </c:spPr>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pivotFmt>
      <c:pivotFmt>
        <c:idx val="8"/>
        <c:spPr>
          <a:solidFill>
            <a:schemeClr val="accent1"/>
          </a:solidFill>
          <a:ln>
            <a:noFill/>
          </a:ln>
          <a:effectLst/>
        </c:spPr>
      </c:pivotFmt>
      <c:pivotFmt>
        <c:idx val="9"/>
        <c:spPr>
          <a:solidFill>
            <a:schemeClr val="accent1"/>
          </a:solidFill>
          <a:ln>
            <a:noFill/>
          </a:ln>
          <a:effectLst/>
        </c:spPr>
      </c:pivotFmt>
      <c:pivotFmt>
        <c:idx val="10"/>
        <c:spPr>
          <a:solidFill>
            <a:schemeClr val="accent1"/>
          </a:solidFill>
          <a:ln>
            <a:noFill/>
          </a:ln>
          <a:effectLst/>
        </c:spPr>
      </c:pivotFmt>
    </c:pivotFmts>
    <c:plotArea>
      <c:layout/>
      <c:pieChart>
        <c:varyColors val="1"/>
        <c:ser>
          <c:idx val="0"/>
          <c:order val="0"/>
          <c:tx>
            <c:v>Total</c:v>
          </c:tx>
          <c:dPt>
            <c:idx val="0"/>
            <c:bubble3D val="0"/>
            <c:spPr>
              <a:solidFill>
                <a:schemeClr val="accent1"/>
              </a:solidFill>
              <a:ln>
                <a:noFill/>
              </a:ln>
              <a:effectLst/>
            </c:spPr>
            <c:extLst>
              <c:ext xmlns:c16="http://schemas.microsoft.com/office/drawing/2014/chart" uri="{C3380CC4-5D6E-409C-BE32-E72D297353CC}">
                <c16:uniqueId val="{00000001-7418-4DDF-8DE2-C00094CE189C}"/>
              </c:ext>
            </c:extLst>
          </c:dPt>
          <c:dPt>
            <c:idx val="1"/>
            <c:bubble3D val="0"/>
            <c:spPr>
              <a:solidFill>
                <a:schemeClr val="accent2"/>
              </a:solidFill>
              <a:ln>
                <a:noFill/>
              </a:ln>
              <a:effectLst/>
            </c:spPr>
            <c:extLst>
              <c:ext xmlns:c16="http://schemas.microsoft.com/office/drawing/2014/chart" uri="{C3380CC4-5D6E-409C-BE32-E72D297353CC}">
                <c16:uniqueId val="{00000003-7418-4DDF-8DE2-C00094CE189C}"/>
              </c:ext>
            </c:extLst>
          </c:dPt>
          <c:dPt>
            <c:idx val="2"/>
            <c:bubble3D val="0"/>
            <c:spPr>
              <a:solidFill>
                <a:schemeClr val="accent3"/>
              </a:solidFill>
              <a:ln>
                <a:noFill/>
              </a:ln>
              <a:effectLst/>
            </c:spPr>
            <c:extLst>
              <c:ext xmlns:c16="http://schemas.microsoft.com/office/drawing/2014/chart" uri="{C3380CC4-5D6E-409C-BE32-E72D297353CC}">
                <c16:uniqueId val="{00000005-7418-4DDF-8DE2-C00094CE189C}"/>
              </c:ext>
            </c:extLst>
          </c:dPt>
          <c:dPt>
            <c:idx val="3"/>
            <c:bubble3D val="0"/>
            <c:spPr>
              <a:solidFill>
                <a:schemeClr val="accent4"/>
              </a:solidFill>
              <a:ln>
                <a:noFill/>
              </a:ln>
              <a:effectLst/>
            </c:spPr>
            <c:extLst>
              <c:ext xmlns:c16="http://schemas.microsoft.com/office/drawing/2014/chart" uri="{C3380CC4-5D6E-409C-BE32-E72D297353CC}">
                <c16:uniqueId val="{00000007-7418-4DDF-8DE2-C00094CE189C}"/>
              </c:ext>
            </c:extLst>
          </c:dPt>
          <c:dLbls>
            <c:spPr>
              <a:noFill/>
              <a:ln>
                <a:noFill/>
              </a:ln>
              <a:effectLst/>
            </c:spPr>
            <c:txPr>
              <a:bodyPr rot="0" spcFirstLastPara="1" vertOverflow="ellipsis" vert="horz" wrap="square" lIns="38100" tIns="19050" rIns="38100" bIns="19050" anchor="ctr" anchorCtr="1">
                <a:spAutoFit/>
              </a:bodyPr>
              <a:lstStyle/>
              <a:p>
                <a:pPr>
                  <a:defRPr sz="20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Lit>
              <c:ptCount val="4"/>
              <c:pt idx="0">
                <c:v>North Central</c:v>
              </c:pt>
              <c:pt idx="1">
                <c:v>Northeast</c:v>
              </c:pt>
              <c:pt idx="2">
                <c:v>South</c:v>
              </c:pt>
              <c:pt idx="3">
                <c:v>West</c:v>
              </c:pt>
            </c:strLit>
          </c:cat>
          <c:val>
            <c:numLit>
              <c:formatCode>General</c:formatCode>
              <c:ptCount val="4"/>
              <c:pt idx="0">
                <c:v>57636</c:v>
              </c:pt>
              <c:pt idx="1">
                <c:v>49456</c:v>
              </c:pt>
              <c:pt idx="2">
                <c:v>67330</c:v>
              </c:pt>
              <c:pt idx="3">
                <c:v>37899</c:v>
              </c:pt>
            </c:numLit>
          </c:val>
          <c:extLst>
            <c:ext xmlns:c16="http://schemas.microsoft.com/office/drawing/2014/chart" uri="{C3380CC4-5D6E-409C-BE32-E72D297353CC}">
              <c16:uniqueId val="{00000008-7418-4DDF-8DE2-C00094CE189C}"/>
            </c:ext>
          </c:extLst>
        </c:ser>
        <c:dLbls>
          <c:showLegendKey val="0"/>
          <c:showVal val="0"/>
          <c:showCatName val="0"/>
          <c:showSerName val="0"/>
          <c:showPercent val="0"/>
          <c:showBubbleSize val="0"/>
          <c:showLeaderLines val="1"/>
        </c:dLbls>
        <c:firstSliceAng val="0"/>
      </c:pieChart>
      <c:spPr>
        <a:noFill/>
        <a:ln>
          <a:noFill/>
        </a:ln>
        <a:effectLst/>
      </c:spPr>
    </c:plotArea>
    <c:legend>
      <c:legendPos val="r"/>
      <c:layout>
        <c:manualLayout>
          <c:xMode val="edge"/>
          <c:yMode val="edge"/>
          <c:x val="0.79525889308890052"/>
          <c:y val="0.42614311300471253"/>
          <c:w val="0.15177199890833951"/>
          <c:h val="0.2991397566690287"/>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70" baseline="0">
                <a:solidFill>
                  <a:schemeClr val="dk1">
                    <a:lumMod val="50000"/>
                    <a:lumOff val="50000"/>
                  </a:schemeClr>
                </a:solidFill>
                <a:effectLst/>
                <a:latin typeface="+mn-lt"/>
                <a:ea typeface="+mn-ea"/>
                <a:cs typeface="+mn-cs"/>
              </a:defRPr>
            </a:pPr>
            <a:r>
              <a:rPr lang="en-US" sz="1600" b="1">
                <a:effectLst/>
              </a:rPr>
              <a:t>Scatter plot to show outlines of the US</a:t>
            </a:r>
          </a:p>
        </c:rich>
      </c:tx>
      <c:overlay val="0"/>
      <c:spPr>
        <a:noFill/>
        <a:ln>
          <a:noFill/>
        </a:ln>
        <a:effectLst/>
      </c:spPr>
      <c:txPr>
        <a:bodyPr rot="0" spcFirstLastPara="1" vertOverflow="ellipsis" vert="horz" wrap="square" anchor="ctr" anchorCtr="1"/>
        <a:lstStyle/>
        <a:p>
          <a:pPr>
            <a:defRPr sz="1600" b="1" i="0" u="none" strike="noStrike" kern="1200" spc="70" baseline="0">
              <a:solidFill>
                <a:schemeClr val="dk1">
                  <a:lumMod val="50000"/>
                  <a:lumOff val="50000"/>
                </a:schemeClr>
              </a:solidFill>
              <a:effectLst/>
              <a:latin typeface="+mn-lt"/>
              <a:ea typeface="+mn-ea"/>
              <a:cs typeface="+mn-cs"/>
            </a:defRPr>
          </a:pPr>
          <a:endParaRPr lang="en-US"/>
        </a:p>
      </c:txPr>
    </c:title>
    <c:autoTitleDeleted val="0"/>
    <c:plotArea>
      <c:layout/>
      <c:scatterChart>
        <c:scatterStyle val="lineMarker"/>
        <c:varyColors val="0"/>
        <c:ser>
          <c:idx val="0"/>
          <c:order val="0"/>
          <c:tx>
            <c:strRef>
              <c:f>statedata!$L$1</c:f>
              <c:strCache>
                <c:ptCount val="1"/>
                <c:pt idx="0">
                  <c:v>y</c:v>
                </c:pt>
              </c:strCache>
            </c:strRef>
          </c:tx>
          <c:spPr>
            <a:ln w="25400">
              <a:noFill/>
            </a:ln>
            <a:effectLst/>
          </c:spPr>
          <c:marker>
            <c:symbol val="circle"/>
            <c:size val="4"/>
            <c:spPr>
              <a:solidFill>
                <a:schemeClr val="accent1"/>
              </a:solidFill>
              <a:ln w="9525" cap="flat" cmpd="sng" algn="ctr">
                <a:solidFill>
                  <a:schemeClr val="accent1"/>
                </a:solidFill>
                <a:round/>
              </a:ln>
              <a:effectLst/>
            </c:spPr>
          </c:marker>
          <c:xVal>
            <c:numRef>
              <c:f>statedata!$K$2:$K$51</c:f>
              <c:numCache>
                <c:formatCode>General</c:formatCode>
                <c:ptCount val="50"/>
                <c:pt idx="0">
                  <c:v>-86.750900000000001</c:v>
                </c:pt>
                <c:pt idx="1">
                  <c:v>-127.25</c:v>
                </c:pt>
                <c:pt idx="2">
                  <c:v>-111.625</c:v>
                </c:pt>
                <c:pt idx="3">
                  <c:v>-92.299199999999999</c:v>
                </c:pt>
                <c:pt idx="4">
                  <c:v>-119.773</c:v>
                </c:pt>
                <c:pt idx="5">
                  <c:v>-105.51300000000001</c:v>
                </c:pt>
                <c:pt idx="6">
                  <c:v>-72.357299999999995</c:v>
                </c:pt>
                <c:pt idx="7">
                  <c:v>-74.984099999999998</c:v>
                </c:pt>
                <c:pt idx="8">
                  <c:v>-81.685000000000002</c:v>
                </c:pt>
                <c:pt idx="9">
                  <c:v>-83.373599999999996</c:v>
                </c:pt>
                <c:pt idx="10">
                  <c:v>-126.25</c:v>
                </c:pt>
                <c:pt idx="11">
                  <c:v>-113.93</c:v>
                </c:pt>
                <c:pt idx="12">
                  <c:v>-89.377600000000001</c:v>
                </c:pt>
                <c:pt idx="13">
                  <c:v>-86.080799999999996</c:v>
                </c:pt>
                <c:pt idx="14">
                  <c:v>-93.371399999999994</c:v>
                </c:pt>
                <c:pt idx="15">
                  <c:v>-98.115600000000001</c:v>
                </c:pt>
                <c:pt idx="16">
                  <c:v>-84.767399999999995</c:v>
                </c:pt>
                <c:pt idx="17">
                  <c:v>-92.272400000000005</c:v>
                </c:pt>
                <c:pt idx="18">
                  <c:v>-68.980099999999993</c:v>
                </c:pt>
                <c:pt idx="19">
                  <c:v>-76.645899999999997</c:v>
                </c:pt>
                <c:pt idx="20">
                  <c:v>-71.58</c:v>
                </c:pt>
                <c:pt idx="21">
                  <c:v>-84.686999999999998</c:v>
                </c:pt>
                <c:pt idx="22">
                  <c:v>-94.604299999999995</c:v>
                </c:pt>
                <c:pt idx="23">
                  <c:v>-89.8065</c:v>
                </c:pt>
                <c:pt idx="24">
                  <c:v>-92.5137</c:v>
                </c:pt>
                <c:pt idx="25">
                  <c:v>-109.32</c:v>
                </c:pt>
                <c:pt idx="26">
                  <c:v>-99.589799999999997</c:v>
                </c:pt>
                <c:pt idx="27">
                  <c:v>-116.851</c:v>
                </c:pt>
                <c:pt idx="28">
                  <c:v>-71.392399999999995</c:v>
                </c:pt>
                <c:pt idx="29">
                  <c:v>-74.233599999999996</c:v>
                </c:pt>
                <c:pt idx="30">
                  <c:v>-105.94199999999999</c:v>
                </c:pt>
                <c:pt idx="31">
                  <c:v>-75.144900000000007</c:v>
                </c:pt>
                <c:pt idx="32">
                  <c:v>-78.468599999999995</c:v>
                </c:pt>
                <c:pt idx="33">
                  <c:v>-100.099</c:v>
                </c:pt>
                <c:pt idx="34">
                  <c:v>-82.596299999999999</c:v>
                </c:pt>
                <c:pt idx="35">
                  <c:v>-97.123900000000006</c:v>
                </c:pt>
                <c:pt idx="36">
                  <c:v>-120.068</c:v>
                </c:pt>
                <c:pt idx="37">
                  <c:v>-77.45</c:v>
                </c:pt>
                <c:pt idx="38">
                  <c:v>-71.124399999999994</c:v>
                </c:pt>
                <c:pt idx="39">
                  <c:v>-80.505600000000001</c:v>
                </c:pt>
                <c:pt idx="40">
                  <c:v>-99.723799999999997</c:v>
                </c:pt>
                <c:pt idx="41">
                  <c:v>-86.456000000000003</c:v>
                </c:pt>
                <c:pt idx="42">
                  <c:v>-98.785700000000006</c:v>
                </c:pt>
                <c:pt idx="43">
                  <c:v>-111.33</c:v>
                </c:pt>
                <c:pt idx="44">
                  <c:v>-72.545000000000002</c:v>
                </c:pt>
                <c:pt idx="45">
                  <c:v>-78.200500000000005</c:v>
                </c:pt>
                <c:pt idx="46">
                  <c:v>-119.746</c:v>
                </c:pt>
                <c:pt idx="47">
                  <c:v>-80.666499999999999</c:v>
                </c:pt>
                <c:pt idx="48">
                  <c:v>-89.994100000000003</c:v>
                </c:pt>
                <c:pt idx="49">
                  <c:v>-107.256</c:v>
                </c:pt>
              </c:numCache>
            </c:numRef>
          </c:xVal>
          <c:yVal>
            <c:numRef>
              <c:f>statedata!$L$2:$L$51</c:f>
              <c:numCache>
                <c:formatCode>General</c:formatCode>
                <c:ptCount val="50"/>
                <c:pt idx="0">
                  <c:v>32.5901</c:v>
                </c:pt>
                <c:pt idx="1">
                  <c:v>49.25</c:v>
                </c:pt>
                <c:pt idx="2">
                  <c:v>34.219200000000001</c:v>
                </c:pt>
                <c:pt idx="3">
                  <c:v>34.733600000000003</c:v>
                </c:pt>
                <c:pt idx="4">
                  <c:v>36.534100000000002</c:v>
                </c:pt>
                <c:pt idx="5">
                  <c:v>38.677700000000002</c:v>
                </c:pt>
                <c:pt idx="6">
                  <c:v>41.592799999999997</c:v>
                </c:pt>
                <c:pt idx="7">
                  <c:v>38.677700000000002</c:v>
                </c:pt>
                <c:pt idx="8">
                  <c:v>27.874400000000001</c:v>
                </c:pt>
                <c:pt idx="9">
                  <c:v>32.332900000000002</c:v>
                </c:pt>
                <c:pt idx="10">
                  <c:v>31.75</c:v>
                </c:pt>
                <c:pt idx="11">
                  <c:v>43.564799999999998</c:v>
                </c:pt>
                <c:pt idx="12">
                  <c:v>40.049500000000002</c:v>
                </c:pt>
                <c:pt idx="13">
                  <c:v>40.049500000000002</c:v>
                </c:pt>
                <c:pt idx="14">
                  <c:v>41.9358</c:v>
                </c:pt>
                <c:pt idx="15">
                  <c:v>38.420400000000001</c:v>
                </c:pt>
                <c:pt idx="16">
                  <c:v>37.391500000000001</c:v>
                </c:pt>
                <c:pt idx="17">
                  <c:v>30.618099999999998</c:v>
                </c:pt>
                <c:pt idx="18">
                  <c:v>45.622599999999998</c:v>
                </c:pt>
                <c:pt idx="19">
                  <c:v>39.277799999999999</c:v>
                </c:pt>
                <c:pt idx="20">
                  <c:v>42.3645</c:v>
                </c:pt>
                <c:pt idx="21">
                  <c:v>43.136099999999999</c:v>
                </c:pt>
                <c:pt idx="22">
                  <c:v>46.394300000000001</c:v>
                </c:pt>
                <c:pt idx="23">
                  <c:v>32.675800000000002</c:v>
                </c:pt>
                <c:pt idx="24">
                  <c:v>38.334699999999998</c:v>
                </c:pt>
                <c:pt idx="25">
                  <c:v>46.823</c:v>
                </c:pt>
                <c:pt idx="26">
                  <c:v>41.335599999999999</c:v>
                </c:pt>
                <c:pt idx="27">
                  <c:v>39.106299999999997</c:v>
                </c:pt>
                <c:pt idx="28">
                  <c:v>43.3934</c:v>
                </c:pt>
                <c:pt idx="29">
                  <c:v>39.963700000000003</c:v>
                </c:pt>
                <c:pt idx="30">
                  <c:v>34.476399999999998</c:v>
                </c:pt>
                <c:pt idx="31">
                  <c:v>43.136099999999999</c:v>
                </c:pt>
                <c:pt idx="32">
                  <c:v>35.419499999999999</c:v>
                </c:pt>
                <c:pt idx="33">
                  <c:v>47.2517</c:v>
                </c:pt>
                <c:pt idx="34">
                  <c:v>40.220999999999997</c:v>
                </c:pt>
                <c:pt idx="35">
                  <c:v>35.505299999999998</c:v>
                </c:pt>
                <c:pt idx="36">
                  <c:v>43.907800000000002</c:v>
                </c:pt>
                <c:pt idx="37">
                  <c:v>40.9069</c:v>
                </c:pt>
                <c:pt idx="38">
                  <c:v>41.592799999999997</c:v>
                </c:pt>
                <c:pt idx="39">
                  <c:v>33.619</c:v>
                </c:pt>
                <c:pt idx="40">
                  <c:v>44.336500000000001</c:v>
                </c:pt>
                <c:pt idx="41">
                  <c:v>35.676699999999997</c:v>
                </c:pt>
                <c:pt idx="42">
                  <c:v>31.389700000000001</c:v>
                </c:pt>
                <c:pt idx="43">
                  <c:v>39.106299999999997</c:v>
                </c:pt>
                <c:pt idx="44">
                  <c:v>44.250799999999998</c:v>
                </c:pt>
                <c:pt idx="45">
                  <c:v>37.563000000000002</c:v>
                </c:pt>
                <c:pt idx="46">
                  <c:v>47.423099999999998</c:v>
                </c:pt>
                <c:pt idx="47">
                  <c:v>38.420400000000001</c:v>
                </c:pt>
                <c:pt idx="48">
                  <c:v>44.593699999999998</c:v>
                </c:pt>
                <c:pt idx="49">
                  <c:v>43.050400000000003</c:v>
                </c:pt>
              </c:numCache>
            </c:numRef>
          </c:yVal>
          <c:smooth val="0"/>
          <c:extLst>
            <c:ext xmlns:c16="http://schemas.microsoft.com/office/drawing/2014/chart" uri="{C3380CC4-5D6E-409C-BE32-E72D297353CC}">
              <c16:uniqueId val="{00000000-C38B-4A5B-89DE-118C12C88902}"/>
            </c:ext>
          </c:extLst>
        </c:ser>
        <c:dLbls>
          <c:showLegendKey val="0"/>
          <c:showVal val="0"/>
          <c:showCatName val="0"/>
          <c:showSerName val="0"/>
          <c:showPercent val="0"/>
          <c:showBubbleSize val="0"/>
        </c:dLbls>
        <c:axId val="2015910960"/>
        <c:axId val="2015020320"/>
      </c:scatterChart>
      <c:valAx>
        <c:axId val="2015910960"/>
        <c:scaling>
          <c:orientation val="minMax"/>
        </c:scaling>
        <c:delete val="0"/>
        <c:axPos val="b"/>
        <c:majorGridlines>
          <c:spPr>
            <a:ln w="9525" cap="flat" cmpd="sng" algn="ctr">
              <a:solidFill>
                <a:schemeClr val="dk1">
                  <a:lumMod val="15000"/>
                  <a:lumOff val="85000"/>
                </a:schemeClr>
              </a:solidFill>
              <a:round/>
            </a:ln>
            <a:effectLst/>
          </c:spPr>
        </c:majorGridlines>
        <c:title>
          <c:tx>
            <c:rich>
              <a:bodyPr rot="0" spcFirstLastPara="1" vertOverflow="ellipsis" vert="horz" wrap="square" anchor="ctr" anchorCtr="1"/>
              <a:lstStyle/>
              <a:p>
                <a:pPr>
                  <a:defRPr sz="900" b="1" i="0" u="none" strike="noStrike" kern="1200" baseline="0">
                    <a:solidFill>
                      <a:schemeClr val="dk1">
                        <a:lumMod val="50000"/>
                        <a:lumOff val="50000"/>
                      </a:schemeClr>
                    </a:solidFill>
                    <a:latin typeface="+mn-lt"/>
                    <a:ea typeface="+mn-ea"/>
                    <a:cs typeface="+mn-cs"/>
                  </a:defRPr>
                </a:pPr>
                <a:r>
                  <a:rPr lang="en-IN"/>
                  <a:t>x coordinates</a:t>
                </a:r>
              </a:p>
            </c:rich>
          </c:tx>
          <c:overlay val="0"/>
          <c:spPr>
            <a:noFill/>
            <a:ln>
              <a:noFill/>
            </a:ln>
            <a:effectLst/>
          </c:spPr>
          <c:txPr>
            <a:bodyPr rot="0" spcFirstLastPara="1" vertOverflow="ellipsis" vert="horz" wrap="square" anchor="ctr" anchorCtr="1"/>
            <a:lstStyle/>
            <a:p>
              <a:pPr>
                <a:defRPr sz="900" b="1" i="0" u="none" strike="noStrike" kern="1200" baseline="0">
                  <a:solidFill>
                    <a:schemeClr val="dk1">
                      <a:lumMod val="50000"/>
                      <a:lumOff val="50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dk1">
                    <a:lumMod val="50000"/>
                    <a:lumOff val="50000"/>
                  </a:schemeClr>
                </a:solidFill>
                <a:latin typeface="+mn-lt"/>
                <a:ea typeface="+mn-ea"/>
                <a:cs typeface="+mn-cs"/>
              </a:defRPr>
            </a:pPr>
            <a:endParaRPr lang="en-US"/>
          </a:p>
        </c:txPr>
        <c:crossAx val="2015020320"/>
        <c:crosses val="autoZero"/>
        <c:crossBetween val="midCat"/>
      </c:valAx>
      <c:valAx>
        <c:axId val="2015020320"/>
        <c:scaling>
          <c:orientation val="minMax"/>
        </c:scaling>
        <c:delete val="0"/>
        <c:axPos val="l"/>
        <c:majorGridlines>
          <c:spPr>
            <a:ln w="9525" cap="flat" cmpd="sng" algn="ctr">
              <a:solidFill>
                <a:schemeClr val="dk1">
                  <a:lumMod val="15000"/>
                  <a:lumOff val="85000"/>
                </a:schemeClr>
              </a:solidFill>
              <a:round/>
            </a:ln>
            <a:effectLst/>
          </c:spPr>
        </c:majorGridlines>
        <c:title>
          <c:tx>
            <c:rich>
              <a:bodyPr rot="-5400000" spcFirstLastPara="1" vertOverflow="ellipsis" vert="horz" wrap="square" anchor="ctr" anchorCtr="1"/>
              <a:lstStyle/>
              <a:p>
                <a:pPr>
                  <a:defRPr sz="900" b="1" i="0" u="none" strike="noStrike" kern="1200" baseline="0">
                    <a:solidFill>
                      <a:schemeClr val="dk1">
                        <a:lumMod val="50000"/>
                        <a:lumOff val="50000"/>
                      </a:schemeClr>
                    </a:solidFill>
                    <a:latin typeface="+mn-lt"/>
                    <a:ea typeface="+mn-ea"/>
                    <a:cs typeface="+mn-cs"/>
                  </a:defRPr>
                </a:pPr>
                <a:r>
                  <a:rPr lang="en-US"/>
                  <a:t> y coordinates</a:t>
                </a:r>
              </a:p>
            </c:rich>
          </c:tx>
          <c:overlay val="0"/>
          <c:spPr>
            <a:noFill/>
            <a:ln>
              <a:noFill/>
            </a:ln>
            <a:effectLst/>
          </c:spPr>
          <c:txPr>
            <a:bodyPr rot="-5400000" spcFirstLastPara="1" vertOverflow="ellipsis" vert="horz" wrap="square" anchor="ctr" anchorCtr="1"/>
            <a:lstStyle/>
            <a:p>
              <a:pPr>
                <a:defRPr sz="900" b="1" i="0" u="none" strike="noStrike" kern="1200" baseline="0">
                  <a:solidFill>
                    <a:schemeClr val="dk1">
                      <a:lumMod val="50000"/>
                      <a:lumOff val="50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lumMod val="50000"/>
                    <a:lumOff val="50000"/>
                  </a:schemeClr>
                </a:solidFill>
                <a:latin typeface="+mn-lt"/>
                <a:ea typeface="+mn-ea"/>
                <a:cs typeface="+mn-cs"/>
              </a:defRPr>
            </a:pPr>
            <a:endParaRPr lang="en-US"/>
          </a:p>
        </c:txPr>
        <c:crossAx val="2015910960"/>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100000">
          <a:schemeClr val="lt1">
            <a:lumMod val="95000"/>
          </a:schemeClr>
        </a:gs>
        <a:gs pos="43000">
          <a:schemeClr val="lt1"/>
        </a:gs>
      </a:gsLst>
      <a:path path="circle">
        <a:fillToRect l="50000" t="50000" r="50000" b="50000"/>
      </a:path>
      <a:tileRect/>
    </a:gra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0" i="0" u="none" strike="noStrike" kern="1200" spc="0" baseline="0">
                <a:solidFill>
                  <a:schemeClr val="tx1">
                    <a:lumMod val="65000"/>
                    <a:lumOff val="35000"/>
                  </a:schemeClr>
                </a:solidFill>
                <a:latin typeface="+mn-lt"/>
                <a:ea typeface="+mn-ea"/>
                <a:cs typeface="+mn-cs"/>
              </a:defRPr>
            </a:pPr>
            <a:r>
              <a:rPr lang="en-IN" sz="2000" dirty="0"/>
              <a:t>Predicted</a:t>
            </a:r>
            <a:r>
              <a:rPr lang="en-IN" sz="2000" baseline="0" dirty="0"/>
              <a:t> L exp vs actual L exp</a:t>
            </a:r>
            <a:endParaRPr lang="en-IN" sz="1600" dirty="0"/>
          </a:p>
        </c:rich>
      </c:tx>
      <c:overlay val="0"/>
      <c:spPr>
        <a:noFill/>
        <a:ln>
          <a:noFill/>
        </a:ln>
        <a:effectLst/>
      </c:spPr>
      <c:txPr>
        <a:bodyPr rot="0" spcFirstLastPara="1" vertOverflow="ellipsis" vert="horz" wrap="square" anchor="ctr" anchorCtr="1"/>
        <a:lstStyle/>
        <a:p>
          <a:pPr>
            <a:defRPr sz="16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mape!$E$1</c:f>
              <c:strCache>
                <c:ptCount val="1"/>
                <c:pt idx="0">
                  <c:v>lexp</c:v>
                </c:pt>
              </c:strCache>
            </c:strRef>
          </c:tx>
          <c:spPr>
            <a:ln w="28575" cap="rnd">
              <a:solidFill>
                <a:schemeClr val="accent1"/>
              </a:solidFill>
              <a:round/>
            </a:ln>
            <a:effectLst/>
          </c:spPr>
          <c:marker>
            <c:symbol val="none"/>
          </c:marker>
          <c:val>
            <c:numRef>
              <c:f>mape!$E$2:$E$36</c:f>
              <c:numCache>
                <c:formatCode>General</c:formatCode>
                <c:ptCount val="35"/>
                <c:pt idx="0">
                  <c:v>69.05</c:v>
                </c:pt>
                <c:pt idx="1">
                  <c:v>70.55</c:v>
                </c:pt>
                <c:pt idx="2">
                  <c:v>72.06</c:v>
                </c:pt>
                <c:pt idx="3">
                  <c:v>72.48</c:v>
                </c:pt>
                <c:pt idx="4">
                  <c:v>70.66</c:v>
                </c:pt>
                <c:pt idx="5">
                  <c:v>68.540000000000006</c:v>
                </c:pt>
                <c:pt idx="6">
                  <c:v>71.87</c:v>
                </c:pt>
                <c:pt idx="7">
                  <c:v>70.14</c:v>
                </c:pt>
                <c:pt idx="8">
                  <c:v>70.88</c:v>
                </c:pt>
                <c:pt idx="9">
                  <c:v>72.56</c:v>
                </c:pt>
                <c:pt idx="10">
                  <c:v>70.099999999999994</c:v>
                </c:pt>
                <c:pt idx="11">
                  <c:v>68.760000000000005</c:v>
                </c:pt>
                <c:pt idx="12">
                  <c:v>70.39</c:v>
                </c:pt>
                <c:pt idx="13">
                  <c:v>70.63</c:v>
                </c:pt>
                <c:pt idx="14">
                  <c:v>72.959999999999994</c:v>
                </c:pt>
                <c:pt idx="15">
                  <c:v>70.69</c:v>
                </c:pt>
                <c:pt idx="16">
                  <c:v>72.599999999999994</c:v>
                </c:pt>
                <c:pt idx="17">
                  <c:v>69.03</c:v>
                </c:pt>
                <c:pt idx="18">
                  <c:v>71.23</c:v>
                </c:pt>
                <c:pt idx="19">
                  <c:v>70.930000000000007</c:v>
                </c:pt>
                <c:pt idx="20">
                  <c:v>69.209999999999994</c:v>
                </c:pt>
                <c:pt idx="21">
                  <c:v>70.819999999999993</c:v>
                </c:pt>
                <c:pt idx="22">
                  <c:v>71.42</c:v>
                </c:pt>
                <c:pt idx="23">
                  <c:v>70.430000000000007</c:v>
                </c:pt>
                <c:pt idx="24">
                  <c:v>71.900000000000006</c:v>
                </c:pt>
                <c:pt idx="25">
                  <c:v>67.959999999999994</c:v>
                </c:pt>
                <c:pt idx="26">
                  <c:v>72.08</c:v>
                </c:pt>
                <c:pt idx="27">
                  <c:v>70.11</c:v>
                </c:pt>
                <c:pt idx="28">
                  <c:v>70.900000000000006</c:v>
                </c:pt>
                <c:pt idx="29">
                  <c:v>72.900000000000006</c:v>
                </c:pt>
                <c:pt idx="30">
                  <c:v>71.64</c:v>
                </c:pt>
                <c:pt idx="31">
                  <c:v>70.08</c:v>
                </c:pt>
                <c:pt idx="32">
                  <c:v>71.72</c:v>
                </c:pt>
                <c:pt idx="33">
                  <c:v>69.48</c:v>
                </c:pt>
                <c:pt idx="34">
                  <c:v>72.48</c:v>
                </c:pt>
              </c:numCache>
            </c:numRef>
          </c:val>
          <c:smooth val="0"/>
          <c:extLst>
            <c:ext xmlns:c16="http://schemas.microsoft.com/office/drawing/2014/chart" uri="{C3380CC4-5D6E-409C-BE32-E72D297353CC}">
              <c16:uniqueId val="{00000000-C440-4A16-B5D4-56A1AF491CDF}"/>
            </c:ext>
          </c:extLst>
        </c:ser>
        <c:ser>
          <c:idx val="1"/>
          <c:order val="1"/>
          <c:tx>
            <c:strRef>
              <c:f>mape!$M$1</c:f>
              <c:strCache>
                <c:ptCount val="1"/>
                <c:pt idx="0">
                  <c:v>predicted</c:v>
                </c:pt>
              </c:strCache>
            </c:strRef>
          </c:tx>
          <c:spPr>
            <a:ln w="28575" cap="rnd">
              <a:solidFill>
                <a:schemeClr val="accent3"/>
              </a:solidFill>
              <a:round/>
            </a:ln>
            <a:effectLst/>
          </c:spPr>
          <c:marker>
            <c:symbol val="none"/>
          </c:marker>
          <c:val>
            <c:numRef>
              <c:f>mape!$M$2:$M$36</c:f>
              <c:numCache>
                <c:formatCode>General</c:formatCode>
                <c:ptCount val="35"/>
                <c:pt idx="0">
                  <c:v>68.615989834055497</c:v>
                </c:pt>
                <c:pt idx="1">
                  <c:v>71.070007020334003</c:v>
                </c:pt>
                <c:pt idx="2">
                  <c:v>71.591701375480397</c:v>
                </c:pt>
                <c:pt idx="3">
                  <c:v>71.965049457389199</c:v>
                </c:pt>
                <c:pt idx="4">
                  <c:v>70.157377657566997</c:v>
                </c:pt>
                <c:pt idx="5">
                  <c:v>68.835823635635194</c:v>
                </c:pt>
                <c:pt idx="6">
                  <c:v>71.679567652037207</c:v>
                </c:pt>
                <c:pt idx="7">
                  <c:v>70.243028942045598</c:v>
                </c:pt>
                <c:pt idx="8">
                  <c:v>70.944147811526804</c:v>
                </c:pt>
                <c:pt idx="9">
                  <c:v>72.295437962872199</c:v>
                </c:pt>
                <c:pt idx="10">
                  <c:v>69.431086577015293</c:v>
                </c:pt>
                <c:pt idx="11">
                  <c:v>69.070559216286398</c:v>
                </c:pt>
                <c:pt idx="12">
                  <c:v>71.981763502706599</c:v>
                </c:pt>
                <c:pt idx="13">
                  <c:v>70.082332102190193</c:v>
                </c:pt>
                <c:pt idx="14">
                  <c:v>72.2211978591601</c:v>
                </c:pt>
                <c:pt idx="15">
                  <c:v>70.255648300309304</c:v>
                </c:pt>
                <c:pt idx="16">
                  <c:v>72.182869629806902</c:v>
                </c:pt>
                <c:pt idx="17">
                  <c:v>70.654236022018296</c:v>
                </c:pt>
                <c:pt idx="18">
                  <c:v>72.007069647963704</c:v>
                </c:pt>
                <c:pt idx="19">
                  <c:v>71.329779954596603</c:v>
                </c:pt>
                <c:pt idx="20">
                  <c:v>69.324022471417095</c:v>
                </c:pt>
                <c:pt idx="21">
                  <c:v>70.895817941820397</c:v>
                </c:pt>
                <c:pt idx="22">
                  <c:v>71.025100320203094</c:v>
                </c:pt>
                <c:pt idx="23">
                  <c:v>71.015098679849999</c:v>
                </c:pt>
                <c:pt idx="24">
                  <c:v>71.605864208344101</c:v>
                </c:pt>
                <c:pt idx="25">
                  <c:v>69.179838313962904</c:v>
                </c:pt>
                <c:pt idx="26">
                  <c:v>72.121651610190995</c:v>
                </c:pt>
                <c:pt idx="27">
                  <c:v>69.520429822715101</c:v>
                </c:pt>
                <c:pt idx="28">
                  <c:v>69.560436384127598</c:v>
                </c:pt>
                <c:pt idx="29">
                  <c:v>72.264493655961402</c:v>
                </c:pt>
                <c:pt idx="30">
                  <c:v>71.509473260577195</c:v>
                </c:pt>
                <c:pt idx="31">
                  <c:v>70.159794012561406</c:v>
                </c:pt>
                <c:pt idx="32">
                  <c:v>72.105810445268006</c:v>
                </c:pt>
                <c:pt idx="33">
                  <c:v>70.430575401758105</c:v>
                </c:pt>
                <c:pt idx="34">
                  <c:v>71.906919310245897</c:v>
                </c:pt>
              </c:numCache>
            </c:numRef>
          </c:val>
          <c:smooth val="0"/>
          <c:extLst>
            <c:ext xmlns:c16="http://schemas.microsoft.com/office/drawing/2014/chart" uri="{C3380CC4-5D6E-409C-BE32-E72D297353CC}">
              <c16:uniqueId val="{00000001-C440-4A16-B5D4-56A1AF491CDF}"/>
            </c:ext>
          </c:extLst>
        </c:ser>
        <c:dLbls>
          <c:showLegendKey val="0"/>
          <c:showVal val="0"/>
          <c:showCatName val="0"/>
          <c:showSerName val="0"/>
          <c:showPercent val="0"/>
          <c:showBubbleSize val="0"/>
        </c:dLbls>
        <c:smooth val="0"/>
        <c:axId val="1830059200"/>
        <c:axId val="1716626800"/>
      </c:lineChart>
      <c:catAx>
        <c:axId val="1830059200"/>
        <c:scaling>
          <c:orientation val="minMax"/>
        </c:scaling>
        <c:delete val="1"/>
        <c:axPos val="b"/>
        <c:majorTickMark val="none"/>
        <c:minorTickMark val="none"/>
        <c:tickLblPos val="nextTo"/>
        <c:crossAx val="1716626800"/>
        <c:crosses val="autoZero"/>
        <c:auto val="1"/>
        <c:lblAlgn val="ctr"/>
        <c:lblOffset val="100"/>
        <c:noMultiLvlLbl val="0"/>
      </c:catAx>
      <c:valAx>
        <c:axId val="171662680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300592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4">
  <cs:axisTitle>
    <cs:lnRef idx="0"/>
    <cs:fillRef idx="0"/>
    <cs:effectRef idx="0"/>
    <cs:fontRef idx="minor">
      <a:schemeClr val="dk1">
        <a:lumMod val="50000"/>
        <a:lumOff val="50000"/>
      </a:schemeClr>
    </cs:fontRef>
    <cs:defRPr sz="900" b="1" kern="1200"/>
  </cs:axisTitle>
  <cs:categoryAxis>
    <cs:lnRef idx="0"/>
    <cs:fillRef idx="0"/>
    <cs:effectRef idx="0"/>
    <cs:fontRef idx="minor">
      <a:schemeClr val="dk1">
        <a:lumMod val="50000"/>
        <a:lumOff val="50000"/>
      </a:schemeClr>
    </cs:fontRef>
    <cs:spPr>
      <a:ln w="9525" cap="flat" cmpd="sng" algn="ctr">
        <a:solidFill>
          <a:schemeClr val="dk1">
            <a:lumMod val="15000"/>
            <a:lumOff val="85000"/>
          </a:schemeClr>
        </a:solidFill>
        <a:round/>
      </a:ln>
    </cs:spPr>
    <cs:defRPr sz="900" kern="1200"/>
  </cs:categoryAxis>
  <cs:chartArea>
    <cs:lnRef idx="0"/>
    <cs:fillRef idx="0"/>
    <cs:effectRef idx="0"/>
    <cs:fontRef idx="minor">
      <a:schemeClr val="dk1"/>
    </cs:fontRef>
    <cs:spPr>
      <a:gradFill flip="none" rotWithShape="1">
        <a:gsLst>
          <a:gs pos="100000">
            <a:schemeClr val="lt1">
              <a:lumMod val="95000"/>
            </a:schemeClr>
          </a:gs>
          <a:gs pos="43000">
            <a:schemeClr val="lt1"/>
          </a:gs>
        </a:gsLst>
        <a:path path="circle">
          <a:fillToRect l="50000" t="50000" r="50000" b="50000"/>
        </a:path>
        <a:tileRect/>
      </a:gradFill>
      <a:ln w="9525" cap="flat" cmpd="sng" algn="ctr">
        <a:solidFill>
          <a:schemeClr val="dk1">
            <a:lumMod val="15000"/>
            <a:lumOff val="85000"/>
          </a:schemeClr>
        </a:solidFill>
        <a:round/>
      </a:ln>
    </cs:spPr>
    <cs:defRPr sz="900" kern="1200"/>
  </cs:chartArea>
  <cs:dataLabel>
    <cs:lnRef idx="0"/>
    <cs:fillRef idx="0"/>
    <cs:effectRef idx="0"/>
    <cs:fontRef idx="minor">
      <a:schemeClr val="dk1">
        <a:lumMod val="50000"/>
        <a:lumOff val="50000"/>
      </a:schemeClr>
    </cs:fontRef>
    <cs:defRPr sz="900" kern="1200"/>
  </cs:dataLabel>
  <cs:dataLabelCallout>
    <cs:lnRef idx="0"/>
    <cs:fillRef idx="0"/>
    <cs:effectRef idx="0"/>
    <cs:fontRef idx="minor">
      <a:schemeClr val="dk1">
        <a:lumMod val="65000"/>
        <a:lumOff val="35000"/>
      </a:schemeClr>
    </cs:fontRef>
    <cs:spPr>
      <a:solidFill>
        <a:schemeClr val="dk1">
          <a:lumMod val="15000"/>
          <a:lumOff val="85000"/>
        </a:schemeClr>
      </a:solidFill>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a:solidFill>
          <a:schemeClr val="phClr">
            <a:alpha val="20000"/>
          </a:schemeClr>
        </a:solidFill>
      </a:ln>
    </cs:spPr>
  </cs:dataPointLine>
  <cs:dataPointMarker>
    <cs:lnRef idx="0">
      <cs:styleClr val="auto"/>
    </cs:lnRef>
    <cs:fillRef idx="0">
      <cs:styleClr val="auto"/>
    </cs:fillRef>
    <cs:effectRef idx="0"/>
    <cs:fontRef idx="minor">
      <a:schemeClr val="tx1"/>
    </cs:fontRef>
    <cs:spPr>
      <a:solidFill>
        <a:schemeClr val="phClr"/>
      </a:solidFill>
      <a:ln w="9525" cap="flat" cmpd="sng" algn="ctr">
        <a:solidFill>
          <a:schemeClr val="phClr"/>
        </a:solidFill>
        <a:round/>
      </a:ln>
    </cs:spPr>
  </cs:dataPointMarker>
  <cs:dataPointMarkerLayout symbol="circle" size="4"/>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dk1">
        <a:lumMod val="50000"/>
        <a:lumOff val="50000"/>
      </a:schemeClr>
    </cs:fontRef>
    <cs:spPr>
      <a:ln w="9525" cap="rnd">
        <a:solidFill>
          <a:schemeClr val="dk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a:solidFill>
          <a:schemeClr val="dk1">
            <a:lumMod val="50000"/>
            <a:lumOff val="50000"/>
          </a:schemeClr>
        </a:solidFill>
      </a:ln>
    </cs:spPr>
  </cs:downBar>
  <cs:dropLine>
    <cs:lnRef idx="0"/>
    <cs:fillRef idx="0"/>
    <cs:effectRef idx="0"/>
    <cs:fontRef idx="minor">
      <a:schemeClr val="tx1"/>
    </cs:fontRef>
    <cs:spPr>
      <a:ln w="9525">
        <a:solidFill>
          <a:schemeClr val="dk1">
            <a:lumMod val="35000"/>
            <a:lumOff val="65000"/>
          </a:schemeClr>
        </a:solidFill>
      </a:ln>
    </cs:spPr>
  </cs:dropLine>
  <cs:errorBar>
    <cs:lnRef idx="0"/>
    <cs:fillRef idx="0"/>
    <cs:effectRef idx="0"/>
    <cs:fontRef idx="minor">
      <a:schemeClr val="tx1"/>
    </cs:fontRef>
    <cs:spPr>
      <a:ln w="9525">
        <a:solidFill>
          <a:schemeClr val="dk1">
            <a:lumMod val="50000"/>
            <a:lumOff val="50000"/>
          </a:schemeClr>
        </a:solidFill>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dk1">
            <a:lumMod val="15000"/>
            <a:lumOff val="85000"/>
          </a:schemeClr>
        </a:solidFill>
        <a:round/>
      </a:ln>
    </cs:spPr>
  </cs:gridlineMajor>
  <cs:gridlineMinor>
    <cs:lnRef idx="0"/>
    <cs:fillRef idx="0"/>
    <cs:effectRef idx="0"/>
    <cs:fontRef idx="minor">
      <a:schemeClr val="tx1"/>
    </cs:fontRef>
    <cs:spPr>
      <a:ln w="9525" cap="flat" cmpd="sng" algn="ctr">
        <a:solidFill>
          <a:schemeClr val="dk1">
            <a:lumMod val="5000"/>
            <a:lumOff val="95000"/>
          </a:schemeClr>
        </a:solidFill>
        <a:round/>
      </a:ln>
    </cs:spPr>
  </cs:gridlineMinor>
  <cs:hiLoLine>
    <cs:lnRef idx="0"/>
    <cs:fillRef idx="0"/>
    <cs:effectRef idx="0"/>
    <cs:fontRef idx="minor">
      <a:schemeClr val="tx1"/>
    </cs:fontRef>
    <cs:spPr>
      <a:ln w="9525">
        <a:solidFill>
          <a:schemeClr val="dk1">
            <a:lumMod val="35000"/>
            <a:lumOff val="65000"/>
          </a:schemeClr>
        </a:solidFill>
      </a:ln>
    </cs:spPr>
  </cs:hiLoLine>
  <cs:leaderLine>
    <cs:lnRef idx="0"/>
    <cs:fillRef idx="0"/>
    <cs:effectRef idx="0"/>
    <cs:fontRef idx="minor">
      <a:schemeClr val="tx1"/>
    </cs:fontRef>
    <cs:spPr>
      <a:ln w="9525">
        <a:solidFill>
          <a:schemeClr val="dk1">
            <a:lumMod val="35000"/>
            <a:lumOff val="65000"/>
          </a:schemeClr>
        </a:solidFill>
      </a:ln>
    </cs:spPr>
  </cs:leaderLine>
  <cs:legend>
    <cs:lnRef idx="0"/>
    <cs:fillRef idx="0"/>
    <cs:effectRef idx="0"/>
    <cs:fontRef idx="minor">
      <a:schemeClr val="dk1">
        <a:lumMod val="50000"/>
        <a:lumOff val="50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tx1">
        <a:lumMod val="50000"/>
        <a:lumOff val="50000"/>
      </a:schemeClr>
    </cs:fontRef>
    <cs:spPr>
      <a:ln w="9525">
        <a:solidFill>
          <a:schemeClr val="dk1">
            <a:lumMod val="15000"/>
            <a:lumOff val="85000"/>
          </a:schemeClr>
        </a:solidFill>
      </a:ln>
    </cs:spPr>
    <cs:defRPr sz="900" kern="1200"/>
  </cs:seriesAxis>
  <cs:seriesLine>
    <cs:lnRef idx="0"/>
    <cs:fillRef idx="0"/>
    <cs:effectRef idx="0"/>
    <cs:fontRef idx="minor">
      <a:schemeClr val="tx1"/>
    </cs:fontRef>
    <cs:spPr>
      <a:ln w="9525">
        <a:solidFill>
          <a:schemeClr val="dk1">
            <a:lumMod val="35000"/>
            <a:lumOff val="65000"/>
          </a:schemeClr>
        </a:solidFill>
      </a:ln>
    </cs:spPr>
  </cs:seriesLine>
  <cs:title>
    <cs:lnRef idx="0"/>
    <cs:fillRef idx="0"/>
    <cs:effectRef idx="0"/>
    <cs:fontRef idx="minor">
      <a:schemeClr val="dk1">
        <a:lumMod val="50000"/>
        <a:lumOff val="50000"/>
      </a:schemeClr>
    </cs:fontRef>
    <cs:defRPr sz="1600" b="0" kern="1200" spc="70" baseline="0"/>
  </cs:title>
  <cs:trendline>
    <cs:lnRef idx="0">
      <cs:styleClr val="0"/>
    </cs:lnRef>
    <cs:fillRef idx="0"/>
    <cs:effectRef idx="0"/>
    <cs:fontRef idx="minor">
      <a:schemeClr val="tx1"/>
    </cs:fontRef>
    <cs:spPr>
      <a:ln w="63500" cap="rnd" cmpd="sng" algn="ctr">
        <a:solidFill>
          <a:schemeClr val="phClr">
            <a:alpha val="25000"/>
          </a:schemeClr>
        </a:solidFill>
        <a:round/>
      </a:ln>
    </cs:spPr>
  </cs:trendline>
  <cs:trendlineLabel>
    <cs:lnRef idx="0"/>
    <cs:fillRef idx="0"/>
    <cs:effectRef idx="0"/>
    <cs:fontRef idx="minor">
      <a:schemeClr val="dk1">
        <a:lumMod val="50000"/>
        <a:lumOff val="50000"/>
      </a:schemeClr>
    </cs:fontRef>
    <cs:defRPr sz="900" kern="1200"/>
  </cs:trendlineLabel>
  <cs:upBar>
    <cs:lnRef idx="0"/>
    <cs:fillRef idx="0"/>
    <cs:effectRef idx="0"/>
    <cs:fontRef idx="minor">
      <a:schemeClr val="tx1"/>
    </cs:fontRef>
    <cs:spPr>
      <a:solidFill>
        <a:schemeClr val="lt1"/>
      </a:solidFill>
      <a:ln w="9525">
        <a:solidFill>
          <a:schemeClr val="dk1">
            <a:lumMod val="50000"/>
            <a:lumOff val="50000"/>
          </a:schemeClr>
        </a:solidFill>
      </a:ln>
    </cs:spPr>
  </cs:upBar>
  <cs:valueAxis>
    <cs:lnRef idx="0"/>
    <cs:fillRef idx="0"/>
    <cs:effectRef idx="0"/>
    <cs:fontRef idx="minor">
      <a:schemeClr val="dk1">
        <a:lumMod val="50000"/>
        <a:lumOff val="50000"/>
      </a:schemeClr>
    </cs:fontRef>
    <cs:defRPr sz="900" kern="1200"/>
  </cs:valueAxis>
  <cs:wall>
    <cs:lnRef idx="0"/>
    <cs:fillRef idx="0"/>
    <cs:effectRef idx="0"/>
    <cs:fontRef idx="minor">
      <a:schemeClr val="tx1"/>
    </cs:fontRef>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E65D1AC-07DD-4AEC-B3D7-27C1D10B5D5E}" type="datetimeFigureOut">
              <a:rPr lang="en-IN" smtClean="0"/>
              <a:t>03-08-2020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2246620-8996-4034-8DA7-5A72B9437D81}"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7976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65D1AC-07DD-4AEC-B3D7-27C1D10B5D5E}" type="datetimeFigureOut">
              <a:rPr lang="en-IN" smtClean="0"/>
              <a:t>03-08-2020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2246620-8996-4034-8DA7-5A72B9437D81}" type="slidenum">
              <a:rPr lang="en-IN" smtClean="0"/>
              <a:t>‹#›</a:t>
            </a:fld>
            <a:endParaRPr lang="en-IN"/>
          </a:p>
        </p:txBody>
      </p:sp>
    </p:spTree>
    <p:extLst>
      <p:ext uri="{BB962C8B-B14F-4D97-AF65-F5344CB8AC3E}">
        <p14:creationId xmlns:p14="http://schemas.microsoft.com/office/powerpoint/2010/main" val="11540591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65D1AC-07DD-4AEC-B3D7-27C1D10B5D5E}" type="datetimeFigureOut">
              <a:rPr lang="en-IN" smtClean="0"/>
              <a:t>03-08-2020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2246620-8996-4034-8DA7-5A72B9437D81}" type="slidenum">
              <a:rPr lang="en-IN" smtClean="0"/>
              <a:t>‹#›</a:t>
            </a:fld>
            <a:endParaRPr lang="en-IN"/>
          </a:p>
        </p:txBody>
      </p:sp>
    </p:spTree>
    <p:extLst>
      <p:ext uri="{BB962C8B-B14F-4D97-AF65-F5344CB8AC3E}">
        <p14:creationId xmlns:p14="http://schemas.microsoft.com/office/powerpoint/2010/main" val="24129886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65D1AC-07DD-4AEC-B3D7-27C1D10B5D5E}" type="datetimeFigureOut">
              <a:rPr lang="en-IN" smtClean="0"/>
              <a:t>03-08-2020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2246620-8996-4034-8DA7-5A72B9437D81}" type="slidenum">
              <a:rPr lang="en-IN" smtClean="0"/>
              <a:t>‹#›</a:t>
            </a:fld>
            <a:endParaRPr lang="en-IN"/>
          </a:p>
        </p:txBody>
      </p:sp>
    </p:spTree>
    <p:extLst>
      <p:ext uri="{BB962C8B-B14F-4D97-AF65-F5344CB8AC3E}">
        <p14:creationId xmlns:p14="http://schemas.microsoft.com/office/powerpoint/2010/main" val="30170332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E65D1AC-07DD-4AEC-B3D7-27C1D10B5D5E}" type="datetimeFigureOut">
              <a:rPr lang="en-IN" smtClean="0"/>
              <a:t>03-08-2020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2246620-8996-4034-8DA7-5A72B9437D81}"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255178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E65D1AC-07DD-4AEC-B3D7-27C1D10B5D5E}" type="datetimeFigureOut">
              <a:rPr lang="en-IN" smtClean="0"/>
              <a:t>03-08-2020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2246620-8996-4034-8DA7-5A72B9437D81}" type="slidenum">
              <a:rPr lang="en-IN" smtClean="0"/>
              <a:t>‹#›</a:t>
            </a:fld>
            <a:endParaRPr lang="en-IN"/>
          </a:p>
        </p:txBody>
      </p:sp>
    </p:spTree>
    <p:extLst>
      <p:ext uri="{BB962C8B-B14F-4D97-AF65-F5344CB8AC3E}">
        <p14:creationId xmlns:p14="http://schemas.microsoft.com/office/powerpoint/2010/main" val="4089788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E65D1AC-07DD-4AEC-B3D7-27C1D10B5D5E}" type="datetimeFigureOut">
              <a:rPr lang="en-IN" smtClean="0"/>
              <a:t>03-08-2020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2246620-8996-4034-8DA7-5A72B9437D81}" type="slidenum">
              <a:rPr lang="en-IN" smtClean="0"/>
              <a:t>‹#›</a:t>
            </a:fld>
            <a:endParaRPr lang="en-IN"/>
          </a:p>
        </p:txBody>
      </p:sp>
    </p:spTree>
    <p:extLst>
      <p:ext uri="{BB962C8B-B14F-4D97-AF65-F5344CB8AC3E}">
        <p14:creationId xmlns:p14="http://schemas.microsoft.com/office/powerpoint/2010/main" val="11412611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E65D1AC-07DD-4AEC-B3D7-27C1D10B5D5E}" type="datetimeFigureOut">
              <a:rPr lang="en-IN" smtClean="0"/>
              <a:t>03-08-2020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2246620-8996-4034-8DA7-5A72B9437D81}" type="slidenum">
              <a:rPr lang="en-IN" smtClean="0"/>
              <a:t>‹#›</a:t>
            </a:fld>
            <a:endParaRPr lang="en-IN"/>
          </a:p>
        </p:txBody>
      </p:sp>
    </p:spTree>
    <p:extLst>
      <p:ext uri="{BB962C8B-B14F-4D97-AF65-F5344CB8AC3E}">
        <p14:creationId xmlns:p14="http://schemas.microsoft.com/office/powerpoint/2010/main" val="14847046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E65D1AC-07DD-4AEC-B3D7-27C1D10B5D5E}" type="datetimeFigureOut">
              <a:rPr lang="en-IN" smtClean="0"/>
              <a:t>03-08-2020</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92246620-8996-4034-8DA7-5A72B9437D81}" type="slidenum">
              <a:rPr lang="en-IN" smtClean="0"/>
              <a:t>‹#›</a:t>
            </a:fld>
            <a:endParaRPr lang="en-IN"/>
          </a:p>
        </p:txBody>
      </p:sp>
    </p:spTree>
    <p:extLst>
      <p:ext uri="{BB962C8B-B14F-4D97-AF65-F5344CB8AC3E}">
        <p14:creationId xmlns:p14="http://schemas.microsoft.com/office/powerpoint/2010/main" val="40636760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E65D1AC-07DD-4AEC-B3D7-27C1D10B5D5E}" type="datetimeFigureOut">
              <a:rPr lang="en-IN" smtClean="0"/>
              <a:t>03-08-2020</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92246620-8996-4034-8DA7-5A72B9437D81}" type="slidenum">
              <a:rPr lang="en-IN" smtClean="0"/>
              <a:t>‹#›</a:t>
            </a:fld>
            <a:endParaRPr lang="en-IN"/>
          </a:p>
        </p:txBody>
      </p:sp>
    </p:spTree>
    <p:extLst>
      <p:ext uri="{BB962C8B-B14F-4D97-AF65-F5344CB8AC3E}">
        <p14:creationId xmlns:p14="http://schemas.microsoft.com/office/powerpoint/2010/main" val="21159400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65D1AC-07DD-4AEC-B3D7-27C1D10B5D5E}" type="datetimeFigureOut">
              <a:rPr lang="en-IN" smtClean="0"/>
              <a:t>03-08-2020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2246620-8996-4034-8DA7-5A72B9437D81}" type="slidenum">
              <a:rPr lang="en-IN" smtClean="0"/>
              <a:t>‹#›</a:t>
            </a:fld>
            <a:endParaRPr lang="en-IN"/>
          </a:p>
        </p:txBody>
      </p:sp>
    </p:spTree>
    <p:extLst>
      <p:ext uri="{BB962C8B-B14F-4D97-AF65-F5344CB8AC3E}">
        <p14:creationId xmlns:p14="http://schemas.microsoft.com/office/powerpoint/2010/main" val="24726543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E65D1AC-07DD-4AEC-B3D7-27C1D10B5D5E}" type="datetimeFigureOut">
              <a:rPr lang="en-IN" smtClean="0"/>
              <a:t>03-08-2020</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92246620-8996-4034-8DA7-5A72B9437D81}"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092058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D96AA9-6808-4AA5-A3BA-A85EF4C3EFC1}"/>
              </a:ext>
            </a:extLst>
          </p:cNvPr>
          <p:cNvSpPr>
            <a:spLocks noGrp="1"/>
          </p:cNvSpPr>
          <p:nvPr>
            <p:ph type="ctrTitle"/>
          </p:nvPr>
        </p:nvSpPr>
        <p:spPr>
          <a:xfrm>
            <a:off x="1097280" y="758952"/>
            <a:ext cx="10058400" cy="3566160"/>
          </a:xfrm>
        </p:spPr>
        <p:txBody>
          <a:bodyPr>
            <a:normAutofit/>
          </a:bodyPr>
          <a:lstStyle/>
          <a:p>
            <a:r>
              <a:rPr lang="en-IN" sz="7200" dirty="0"/>
              <a:t>Multivariate Linear Regression Modelling in R</a:t>
            </a:r>
          </a:p>
        </p:txBody>
      </p:sp>
      <p:sp>
        <p:nvSpPr>
          <p:cNvPr id="3" name="Subtitle 2">
            <a:extLst>
              <a:ext uri="{FF2B5EF4-FFF2-40B4-BE49-F238E27FC236}">
                <a16:creationId xmlns:a16="http://schemas.microsoft.com/office/drawing/2014/main" id="{A414BD06-1D95-46F8-965E-B0FD25BAB4A4}"/>
              </a:ext>
            </a:extLst>
          </p:cNvPr>
          <p:cNvSpPr>
            <a:spLocks noGrp="1"/>
          </p:cNvSpPr>
          <p:nvPr>
            <p:ph type="subTitle" idx="1"/>
          </p:nvPr>
        </p:nvSpPr>
        <p:spPr/>
        <p:txBody>
          <a:bodyPr/>
          <a:lstStyle/>
          <a:p>
            <a:r>
              <a:rPr lang="en-IN" dirty="0"/>
              <a:t>Submitted BY: Mansi</a:t>
            </a:r>
          </a:p>
        </p:txBody>
      </p:sp>
    </p:spTree>
    <p:extLst>
      <p:ext uri="{BB962C8B-B14F-4D97-AF65-F5344CB8AC3E}">
        <p14:creationId xmlns:p14="http://schemas.microsoft.com/office/powerpoint/2010/main" val="35731901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73EB8F-701E-4E86-B156-37F0C525E4D1}"/>
              </a:ext>
            </a:extLst>
          </p:cNvPr>
          <p:cNvSpPr>
            <a:spLocks noGrp="1"/>
          </p:cNvSpPr>
          <p:nvPr>
            <p:ph type="title"/>
          </p:nvPr>
        </p:nvSpPr>
        <p:spPr/>
        <p:txBody>
          <a:bodyPr/>
          <a:lstStyle/>
          <a:p>
            <a:r>
              <a:rPr lang="en-IN" dirty="0"/>
              <a:t>Business Interpretation</a:t>
            </a:r>
          </a:p>
        </p:txBody>
      </p:sp>
      <p:sp>
        <p:nvSpPr>
          <p:cNvPr id="3" name="Content Placeholder 2">
            <a:extLst>
              <a:ext uri="{FF2B5EF4-FFF2-40B4-BE49-F238E27FC236}">
                <a16:creationId xmlns:a16="http://schemas.microsoft.com/office/drawing/2014/main" id="{880EE61C-40B9-4FE3-A211-36072C4CA14E}"/>
              </a:ext>
            </a:extLst>
          </p:cNvPr>
          <p:cNvSpPr>
            <a:spLocks noGrp="1"/>
          </p:cNvSpPr>
          <p:nvPr>
            <p:ph idx="1"/>
          </p:nvPr>
        </p:nvSpPr>
        <p:spPr>
          <a:xfrm>
            <a:off x="1097280" y="2203554"/>
            <a:ext cx="10058400" cy="3665540"/>
          </a:xfrm>
        </p:spPr>
        <p:txBody>
          <a:bodyPr>
            <a:normAutofit/>
          </a:bodyPr>
          <a:lstStyle/>
          <a:p>
            <a:pPr algn="just"/>
            <a:r>
              <a:rPr lang="en-IN" sz="2400" dirty="0"/>
              <a:t>From the multivariate linear regression model, we come to know that “HS Grad” and “Murder” affect the life expectancy with estimates being 0.05 and -0.21 respectively, where “HS Grad” is the percent of high school graduates and “Murder” is the murder and non-negligent manslaughter rate per 100,000 population.</a:t>
            </a:r>
          </a:p>
          <a:p>
            <a:pPr algn="just"/>
            <a:r>
              <a:rPr lang="en-IN" sz="2400" dirty="0"/>
              <a:t>From here we can interpret that for every 1 unit increase in HS Grad, the life expectancy increases by 0.05 times, however, for every one unit increase in Murder, the life expectancy decreases by 0.21 times.</a:t>
            </a:r>
          </a:p>
          <a:p>
            <a:pPr algn="just"/>
            <a:endParaRPr lang="en-IN" sz="2400" dirty="0"/>
          </a:p>
        </p:txBody>
      </p:sp>
    </p:spTree>
    <p:extLst>
      <p:ext uri="{BB962C8B-B14F-4D97-AF65-F5344CB8AC3E}">
        <p14:creationId xmlns:p14="http://schemas.microsoft.com/office/powerpoint/2010/main" val="11909088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69CDE-E48B-4B86-8BAE-7DC153659B8C}"/>
              </a:ext>
            </a:extLst>
          </p:cNvPr>
          <p:cNvSpPr>
            <a:spLocks noGrp="1"/>
          </p:cNvSpPr>
          <p:nvPr>
            <p:ph type="title"/>
          </p:nvPr>
        </p:nvSpPr>
        <p:spPr/>
        <p:txBody>
          <a:bodyPr/>
          <a:lstStyle/>
          <a:p>
            <a:r>
              <a:rPr lang="en-IN" dirty="0"/>
              <a:t>Recommendations</a:t>
            </a:r>
          </a:p>
        </p:txBody>
      </p:sp>
      <p:sp>
        <p:nvSpPr>
          <p:cNvPr id="3" name="Content Placeholder 2">
            <a:extLst>
              <a:ext uri="{FF2B5EF4-FFF2-40B4-BE49-F238E27FC236}">
                <a16:creationId xmlns:a16="http://schemas.microsoft.com/office/drawing/2014/main" id="{0154432D-10C2-4FC7-8C12-C9D99AC3A279}"/>
              </a:ext>
            </a:extLst>
          </p:cNvPr>
          <p:cNvSpPr>
            <a:spLocks noGrp="1"/>
          </p:cNvSpPr>
          <p:nvPr>
            <p:ph idx="1"/>
          </p:nvPr>
        </p:nvSpPr>
        <p:spPr>
          <a:xfrm>
            <a:off x="1097280" y="2158584"/>
            <a:ext cx="10058400" cy="3710510"/>
          </a:xfrm>
        </p:spPr>
        <p:txBody>
          <a:bodyPr>
            <a:normAutofit/>
          </a:bodyPr>
          <a:lstStyle/>
          <a:p>
            <a:r>
              <a:rPr lang="en-IN" sz="2400" dirty="0"/>
              <a:t>Observations from the model tell us that to set up any business which involves older people, one must move towards West since that region has states having larger HS Grad values. .</a:t>
            </a:r>
          </a:p>
          <a:p>
            <a:pPr algn="just"/>
            <a:r>
              <a:rPr lang="en-IN" sz="2400" dirty="0"/>
              <a:t>On the same lines, to set up a business that involves younger people, one must move towards South, since that region has states having lower HS Grad values.</a:t>
            </a:r>
          </a:p>
          <a:p>
            <a:pPr algn="just"/>
            <a:r>
              <a:rPr lang="en-IN" sz="2400" dirty="0"/>
              <a:t>Similar, but opposite, propositions can be made while considering Murder.</a:t>
            </a:r>
          </a:p>
        </p:txBody>
      </p:sp>
    </p:spTree>
    <p:extLst>
      <p:ext uri="{BB962C8B-B14F-4D97-AF65-F5344CB8AC3E}">
        <p14:creationId xmlns:p14="http://schemas.microsoft.com/office/powerpoint/2010/main" val="23973110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69F97E-984B-447B-9964-8ECF358EB10C}"/>
              </a:ext>
            </a:extLst>
          </p:cNvPr>
          <p:cNvSpPr>
            <a:spLocks noGrp="1"/>
          </p:cNvSpPr>
          <p:nvPr>
            <p:ph type="title"/>
          </p:nvPr>
        </p:nvSpPr>
        <p:spPr/>
        <p:txBody>
          <a:bodyPr/>
          <a:lstStyle/>
          <a:p>
            <a:r>
              <a:rPr lang="en-IN" dirty="0"/>
              <a:t>Case Study 1- The State Data</a:t>
            </a:r>
          </a:p>
        </p:txBody>
      </p:sp>
      <p:sp>
        <p:nvSpPr>
          <p:cNvPr id="3" name="Content Placeholder 2">
            <a:extLst>
              <a:ext uri="{FF2B5EF4-FFF2-40B4-BE49-F238E27FC236}">
                <a16:creationId xmlns:a16="http://schemas.microsoft.com/office/drawing/2014/main" id="{9FBD93CE-CA47-447A-9BDA-77E1DD6AAA2D}"/>
              </a:ext>
            </a:extLst>
          </p:cNvPr>
          <p:cNvSpPr>
            <a:spLocks noGrp="1"/>
          </p:cNvSpPr>
          <p:nvPr>
            <p:ph idx="1"/>
          </p:nvPr>
        </p:nvSpPr>
        <p:spPr>
          <a:xfrm>
            <a:off x="1097280" y="2308484"/>
            <a:ext cx="10058400" cy="3560609"/>
          </a:xfrm>
        </p:spPr>
        <p:txBody>
          <a:bodyPr>
            <a:normAutofit/>
          </a:bodyPr>
          <a:lstStyle/>
          <a:p>
            <a:r>
              <a:rPr lang="en-IN" sz="2400" b="1" dirty="0"/>
              <a:t>Objective:</a:t>
            </a:r>
            <a:r>
              <a:rPr lang="en-IN" sz="2400" dirty="0"/>
              <a:t> To build an analytical model to predict the life expectancy by state using the state statistics.</a:t>
            </a:r>
          </a:p>
          <a:p>
            <a:endParaRPr lang="en-IN" sz="2400" dirty="0"/>
          </a:p>
          <a:p>
            <a:r>
              <a:rPr lang="en-IN" sz="2400" b="1" dirty="0"/>
              <a:t>Business Problem: </a:t>
            </a:r>
            <a:r>
              <a:rPr lang="en-IN" sz="2400" dirty="0"/>
              <a:t>To analyse using the given State data that which all factors play a key role in predicting the life expectancy of the population of every state in the US.</a:t>
            </a:r>
          </a:p>
          <a:p>
            <a:r>
              <a:rPr lang="en-IN" sz="2400" dirty="0"/>
              <a:t>And consequently interpreting the relationship between the significant factors and the life expectancy.</a:t>
            </a:r>
          </a:p>
          <a:p>
            <a:endParaRPr lang="en-IN" sz="2400" b="1" dirty="0"/>
          </a:p>
        </p:txBody>
      </p:sp>
    </p:spTree>
    <p:extLst>
      <p:ext uri="{BB962C8B-B14F-4D97-AF65-F5344CB8AC3E}">
        <p14:creationId xmlns:p14="http://schemas.microsoft.com/office/powerpoint/2010/main" val="4174454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0533C-9251-4695-8082-FABEBCDC3142}"/>
              </a:ext>
            </a:extLst>
          </p:cNvPr>
          <p:cNvSpPr>
            <a:spLocks noGrp="1"/>
          </p:cNvSpPr>
          <p:nvPr>
            <p:ph type="title"/>
          </p:nvPr>
        </p:nvSpPr>
        <p:spPr/>
        <p:txBody>
          <a:bodyPr/>
          <a:lstStyle/>
          <a:p>
            <a:r>
              <a:rPr lang="en-IN" dirty="0"/>
              <a:t>About the data</a:t>
            </a:r>
          </a:p>
        </p:txBody>
      </p:sp>
      <p:sp>
        <p:nvSpPr>
          <p:cNvPr id="3" name="Content Placeholder 2">
            <a:extLst>
              <a:ext uri="{FF2B5EF4-FFF2-40B4-BE49-F238E27FC236}">
                <a16:creationId xmlns:a16="http://schemas.microsoft.com/office/drawing/2014/main" id="{94E6BEBF-884A-4EE9-94A6-312BCC75BDF4}"/>
              </a:ext>
            </a:extLst>
          </p:cNvPr>
          <p:cNvSpPr>
            <a:spLocks noGrp="1"/>
          </p:cNvSpPr>
          <p:nvPr>
            <p:ph idx="1"/>
          </p:nvPr>
        </p:nvSpPr>
        <p:spPr/>
        <p:txBody>
          <a:bodyPr>
            <a:normAutofit/>
          </a:bodyPr>
          <a:lstStyle/>
          <a:p>
            <a:r>
              <a:rPr lang="en-IN" dirty="0"/>
              <a:t>The state dataset has 50 observations from the 1970s, one for each of the 50 US States.</a:t>
            </a:r>
          </a:p>
          <a:p>
            <a:endParaRPr lang="en-IN" dirty="0"/>
          </a:p>
          <a:p>
            <a:r>
              <a:rPr lang="en-IN" dirty="0"/>
              <a:t> </a:t>
            </a:r>
          </a:p>
        </p:txBody>
      </p:sp>
      <p:sp>
        <p:nvSpPr>
          <p:cNvPr id="4" name="TextBox 3">
            <a:extLst>
              <a:ext uri="{FF2B5EF4-FFF2-40B4-BE49-F238E27FC236}">
                <a16:creationId xmlns:a16="http://schemas.microsoft.com/office/drawing/2014/main" id="{CC510172-B7C8-4539-9092-122F645A0D2D}"/>
              </a:ext>
            </a:extLst>
          </p:cNvPr>
          <p:cNvSpPr txBox="1"/>
          <p:nvPr/>
        </p:nvSpPr>
        <p:spPr>
          <a:xfrm>
            <a:off x="5636301" y="2968052"/>
            <a:ext cx="914400" cy="914400"/>
          </a:xfrm>
          <a:prstGeom prst="rect">
            <a:avLst/>
          </a:prstGeom>
          <a:noFill/>
        </p:spPr>
        <p:txBody>
          <a:bodyPr wrap="square" rtlCol="0">
            <a:spAutoFit/>
          </a:bodyPr>
          <a:lstStyle/>
          <a:p>
            <a:endParaRPr lang="en-IN" dirty="0"/>
          </a:p>
        </p:txBody>
      </p:sp>
      <p:graphicFrame>
        <p:nvGraphicFramePr>
          <p:cNvPr id="5" name="Table 5">
            <a:extLst>
              <a:ext uri="{FF2B5EF4-FFF2-40B4-BE49-F238E27FC236}">
                <a16:creationId xmlns:a16="http://schemas.microsoft.com/office/drawing/2014/main" id="{7D70698E-D797-48CF-A358-8604054401E8}"/>
              </a:ext>
            </a:extLst>
          </p:cNvPr>
          <p:cNvGraphicFramePr>
            <a:graphicFrameLocks noGrp="1"/>
          </p:cNvGraphicFramePr>
          <p:nvPr>
            <p:extLst>
              <p:ext uri="{D42A27DB-BD31-4B8C-83A1-F6EECF244321}">
                <p14:modId xmlns:p14="http://schemas.microsoft.com/office/powerpoint/2010/main" val="4130017597"/>
              </p:ext>
            </p:extLst>
          </p:nvPr>
        </p:nvGraphicFramePr>
        <p:xfrm>
          <a:off x="1212537" y="2372645"/>
          <a:ext cx="9160656" cy="3385672"/>
        </p:xfrm>
        <a:graphic>
          <a:graphicData uri="http://schemas.openxmlformats.org/drawingml/2006/table">
            <a:tbl>
              <a:tblPr firstRow="1" bandRow="1">
                <a:tableStyleId>{5C22544A-7EE6-4342-B048-85BDC9FD1C3A}</a:tableStyleId>
              </a:tblPr>
              <a:tblGrid>
                <a:gridCol w="4580328">
                  <a:extLst>
                    <a:ext uri="{9D8B030D-6E8A-4147-A177-3AD203B41FA5}">
                      <a16:colId xmlns:a16="http://schemas.microsoft.com/office/drawing/2014/main" val="413581054"/>
                    </a:ext>
                  </a:extLst>
                </a:gridCol>
                <a:gridCol w="4580328">
                  <a:extLst>
                    <a:ext uri="{9D8B030D-6E8A-4147-A177-3AD203B41FA5}">
                      <a16:colId xmlns:a16="http://schemas.microsoft.com/office/drawing/2014/main" val="1626139791"/>
                    </a:ext>
                  </a:extLst>
                </a:gridCol>
              </a:tblGrid>
              <a:tr h="419123">
                <a:tc gridSpan="2">
                  <a:txBody>
                    <a:bodyPr/>
                    <a:lstStyle/>
                    <a:p>
                      <a:r>
                        <a:rPr lang="en-IN" sz="2400" dirty="0"/>
                        <a:t>There is a total of 15 different variables which include:</a:t>
                      </a:r>
                    </a:p>
                  </a:txBody>
                  <a:tcPr/>
                </a:tc>
                <a:tc hMerge="1">
                  <a:txBody>
                    <a:bodyPr/>
                    <a:lstStyle/>
                    <a:p>
                      <a:endParaRPr lang="en-IN" dirty="0"/>
                    </a:p>
                  </a:txBody>
                  <a:tcPr/>
                </a:tc>
                <a:extLst>
                  <a:ext uri="{0D108BD9-81ED-4DB2-BD59-A6C34878D82A}">
                    <a16:rowId xmlns:a16="http://schemas.microsoft.com/office/drawing/2014/main" val="2797132997"/>
                  </a:ext>
                </a:extLst>
              </a:tr>
              <a:tr h="366059">
                <a:tc>
                  <a:txBody>
                    <a:bodyPr/>
                    <a:lstStyle/>
                    <a:p>
                      <a:r>
                        <a:rPr lang="en-IN" dirty="0"/>
                        <a:t>1) population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9) latitude</a:t>
                      </a:r>
                    </a:p>
                  </a:txBody>
                  <a:tcPr/>
                </a:tc>
                <a:extLst>
                  <a:ext uri="{0D108BD9-81ED-4DB2-BD59-A6C34878D82A}">
                    <a16:rowId xmlns:a16="http://schemas.microsoft.com/office/drawing/2014/main" val="2125701586"/>
                  </a:ext>
                </a:extLst>
              </a:tr>
              <a:tr h="366059">
                <a:tc>
                  <a:txBody>
                    <a:bodyPr/>
                    <a:lstStyle/>
                    <a:p>
                      <a:r>
                        <a:rPr lang="en-IN" dirty="0"/>
                        <a:t>2) per capita income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10) longitude</a:t>
                      </a:r>
                    </a:p>
                  </a:txBody>
                  <a:tcPr/>
                </a:tc>
                <a:extLst>
                  <a:ext uri="{0D108BD9-81ED-4DB2-BD59-A6C34878D82A}">
                    <a16:rowId xmlns:a16="http://schemas.microsoft.com/office/drawing/2014/main" val="2289275129"/>
                  </a:ext>
                </a:extLst>
              </a:tr>
              <a:tr h="366059">
                <a:tc>
                  <a:txBody>
                    <a:bodyPr/>
                    <a:lstStyle/>
                    <a:p>
                      <a:r>
                        <a:rPr lang="en-IN" dirty="0"/>
                        <a:t>3) illiteracy rate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11) division the state belongs to</a:t>
                      </a:r>
                    </a:p>
                  </a:txBody>
                  <a:tcPr/>
                </a:tc>
                <a:extLst>
                  <a:ext uri="{0D108BD9-81ED-4DB2-BD59-A6C34878D82A}">
                    <a16:rowId xmlns:a16="http://schemas.microsoft.com/office/drawing/2014/main" val="1607396778"/>
                  </a:ext>
                </a:extLst>
              </a:tr>
              <a:tr h="366059">
                <a:tc>
                  <a:txBody>
                    <a:bodyPr/>
                    <a:lstStyle/>
                    <a:p>
                      <a:r>
                        <a:rPr lang="en-IN" dirty="0"/>
                        <a:t>4) murder rate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12) region the state belongs to</a:t>
                      </a:r>
                    </a:p>
                  </a:txBody>
                  <a:tcPr/>
                </a:tc>
                <a:extLst>
                  <a:ext uri="{0D108BD9-81ED-4DB2-BD59-A6C34878D82A}">
                    <a16:rowId xmlns:a16="http://schemas.microsoft.com/office/drawing/2014/main" val="1585305547"/>
                  </a:ext>
                </a:extLst>
              </a:tr>
              <a:tr h="366059">
                <a:tc>
                  <a:txBody>
                    <a:bodyPr/>
                    <a:lstStyle/>
                    <a:p>
                      <a:r>
                        <a:rPr lang="en-IN" dirty="0"/>
                        <a:t>5) high school graduation rate</a:t>
                      </a:r>
                    </a:p>
                  </a:txBody>
                  <a:tcPr/>
                </a:tc>
                <a:tc>
                  <a:txBody>
                    <a:bodyPr/>
                    <a:lstStyle/>
                    <a:p>
                      <a:r>
                        <a:rPr lang="en-IN" dirty="0"/>
                        <a:t>13) Life expectancy</a:t>
                      </a:r>
                    </a:p>
                  </a:txBody>
                  <a:tcPr/>
                </a:tc>
                <a:extLst>
                  <a:ext uri="{0D108BD9-81ED-4DB2-BD59-A6C34878D82A}">
                    <a16:rowId xmlns:a16="http://schemas.microsoft.com/office/drawing/2014/main" val="375464091"/>
                  </a:ext>
                </a:extLst>
              </a:tr>
              <a:tr h="366059">
                <a:tc>
                  <a:txBody>
                    <a:bodyPr/>
                    <a:lstStyle/>
                    <a:p>
                      <a:r>
                        <a:rPr lang="en-IN" dirty="0"/>
                        <a:t>6) average number of frost days</a:t>
                      </a:r>
                    </a:p>
                  </a:txBody>
                  <a:tcPr/>
                </a:tc>
                <a:tc>
                  <a:txBody>
                    <a:bodyPr/>
                    <a:lstStyle/>
                    <a:p>
                      <a:r>
                        <a:rPr lang="en-IN" dirty="0"/>
                        <a:t>14) Land area</a:t>
                      </a:r>
                    </a:p>
                  </a:txBody>
                  <a:tcPr/>
                </a:tc>
                <a:extLst>
                  <a:ext uri="{0D108BD9-81ED-4DB2-BD59-A6C34878D82A}">
                    <a16:rowId xmlns:a16="http://schemas.microsoft.com/office/drawing/2014/main" val="1150114053"/>
                  </a:ext>
                </a:extLst>
              </a:tr>
              <a:tr h="366059">
                <a:tc>
                  <a:txBody>
                    <a:bodyPr/>
                    <a:lstStyle/>
                    <a:p>
                      <a:r>
                        <a:rPr lang="en-IN" dirty="0"/>
                        <a:t>7) area</a:t>
                      </a:r>
                    </a:p>
                  </a:txBody>
                  <a:tcPr/>
                </a:tc>
                <a:tc>
                  <a:txBody>
                    <a:bodyPr/>
                    <a:lstStyle/>
                    <a:p>
                      <a:r>
                        <a:rPr lang="en-IN" dirty="0"/>
                        <a:t>15) Full name of each state</a:t>
                      </a:r>
                    </a:p>
                  </a:txBody>
                  <a:tcPr/>
                </a:tc>
                <a:extLst>
                  <a:ext uri="{0D108BD9-81ED-4DB2-BD59-A6C34878D82A}">
                    <a16:rowId xmlns:a16="http://schemas.microsoft.com/office/drawing/2014/main" val="149243162"/>
                  </a:ext>
                </a:extLst>
              </a:tr>
              <a:tr h="366059">
                <a:tc>
                  <a:txBody>
                    <a:bodyPr/>
                    <a:lstStyle/>
                    <a:p>
                      <a:r>
                        <a:rPr lang="en-IN" dirty="0"/>
                        <a:t>8) two-letter abbreviation </a:t>
                      </a:r>
                    </a:p>
                  </a:txBody>
                  <a:tcPr/>
                </a:tc>
                <a:tc>
                  <a:txBody>
                    <a:bodyPr/>
                    <a:lstStyle/>
                    <a:p>
                      <a:endParaRPr lang="en-IN" dirty="0"/>
                    </a:p>
                  </a:txBody>
                  <a:tcPr/>
                </a:tc>
                <a:extLst>
                  <a:ext uri="{0D108BD9-81ED-4DB2-BD59-A6C34878D82A}">
                    <a16:rowId xmlns:a16="http://schemas.microsoft.com/office/drawing/2014/main" val="135122952"/>
                  </a:ext>
                </a:extLst>
              </a:tr>
            </a:tbl>
          </a:graphicData>
        </a:graphic>
      </p:graphicFrame>
    </p:spTree>
    <p:extLst>
      <p:ext uri="{BB962C8B-B14F-4D97-AF65-F5344CB8AC3E}">
        <p14:creationId xmlns:p14="http://schemas.microsoft.com/office/powerpoint/2010/main" val="42733777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09E55-42BB-459E-B43A-C507E8340D92}"/>
              </a:ext>
            </a:extLst>
          </p:cNvPr>
          <p:cNvSpPr>
            <a:spLocks noGrp="1"/>
          </p:cNvSpPr>
          <p:nvPr>
            <p:ph type="title"/>
          </p:nvPr>
        </p:nvSpPr>
        <p:spPr>
          <a:xfrm>
            <a:off x="1097280" y="0"/>
            <a:ext cx="10058400" cy="702303"/>
          </a:xfrm>
        </p:spPr>
        <p:txBody>
          <a:bodyPr>
            <a:normAutofit fontScale="90000"/>
          </a:bodyPr>
          <a:lstStyle/>
          <a:p>
            <a:r>
              <a:rPr lang="en-IN" dirty="0"/>
              <a:t>Descriptive Analysis</a:t>
            </a:r>
          </a:p>
        </p:txBody>
      </p:sp>
      <p:pic>
        <p:nvPicPr>
          <p:cNvPr id="4" name="Content Placeholder 3">
            <a:extLst>
              <a:ext uri="{FF2B5EF4-FFF2-40B4-BE49-F238E27FC236}">
                <a16:creationId xmlns:a16="http://schemas.microsoft.com/office/drawing/2014/main" id="{45F4FB70-FD6E-42C7-8E3A-10B5AF320DCE}"/>
              </a:ext>
            </a:extLst>
          </p:cNvPr>
          <p:cNvPicPr>
            <a:picLocks noGrp="1"/>
          </p:cNvPicPr>
          <p:nvPr>
            <p:ph idx="1"/>
          </p:nvPr>
        </p:nvPicPr>
        <p:blipFill rotWithShape="1">
          <a:blip r:embed="rId2"/>
          <a:srcRect t="49048" r="9251"/>
          <a:stretch/>
        </p:blipFill>
        <p:spPr bwMode="auto">
          <a:xfrm>
            <a:off x="1170732" y="702303"/>
            <a:ext cx="9911496" cy="3688025"/>
          </a:xfrm>
          <a:prstGeom prst="rect">
            <a:avLst/>
          </a:prstGeom>
          <a:blipFill>
            <a:blip r:embed="rId3"/>
            <a:stretch>
              <a:fillRect/>
            </a:stretch>
          </a:blipFill>
          <a:ln>
            <a:noFill/>
          </a:ln>
          <a:extLst>
            <a:ext uri="{53640926-AAD7-44D8-BBD7-CCE9431645EC}">
              <a14:shadowObscured xmlns:a14="http://schemas.microsoft.com/office/drawing/2010/main"/>
            </a:ext>
          </a:extLst>
        </p:spPr>
      </p:pic>
      <p:sp>
        <p:nvSpPr>
          <p:cNvPr id="6" name="TextBox 5">
            <a:extLst>
              <a:ext uri="{FF2B5EF4-FFF2-40B4-BE49-F238E27FC236}">
                <a16:creationId xmlns:a16="http://schemas.microsoft.com/office/drawing/2014/main" id="{34A077DA-6B01-457D-A35C-A19D701BAD06}"/>
              </a:ext>
            </a:extLst>
          </p:cNvPr>
          <p:cNvSpPr txBox="1"/>
          <p:nvPr/>
        </p:nvSpPr>
        <p:spPr>
          <a:xfrm>
            <a:off x="1097280" y="4390328"/>
            <a:ext cx="9911496" cy="2246769"/>
          </a:xfrm>
          <a:prstGeom prst="rect">
            <a:avLst/>
          </a:prstGeom>
          <a:noFill/>
        </p:spPr>
        <p:txBody>
          <a:bodyPr wrap="square" rtlCol="0">
            <a:spAutoFit/>
          </a:bodyPr>
          <a:lstStyle/>
          <a:p>
            <a:pPr algn="just"/>
            <a:r>
              <a:rPr lang="en-IN" sz="2000" dirty="0"/>
              <a:t>Here, it is is clear that there are 11 numerical variables out of 15. For all the numerical variables, we have statistical data like maximum, minimum, mean and median values which show us how the data is distributed, whether uniform or not. A large difference in mean and median represents the presence of outliers since median is not affected by outliers, unlike mean. Thus, “Population” definitely has outliers which should be treated. From the same data, range of all the variables can be found out by observing max and min.</a:t>
            </a:r>
          </a:p>
          <a:p>
            <a:pPr algn="just"/>
            <a:endParaRPr lang="en-IN" sz="2000" dirty="0"/>
          </a:p>
        </p:txBody>
      </p:sp>
    </p:spTree>
    <p:extLst>
      <p:ext uri="{BB962C8B-B14F-4D97-AF65-F5344CB8AC3E}">
        <p14:creationId xmlns:p14="http://schemas.microsoft.com/office/powerpoint/2010/main" val="21528569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6A71A-F69E-48C8-94B0-F2C975C26DBC}"/>
              </a:ext>
            </a:extLst>
          </p:cNvPr>
          <p:cNvSpPr>
            <a:spLocks noGrp="1"/>
          </p:cNvSpPr>
          <p:nvPr>
            <p:ph type="title"/>
          </p:nvPr>
        </p:nvSpPr>
        <p:spPr>
          <a:xfrm>
            <a:off x="112542" y="5087584"/>
            <a:ext cx="10113264" cy="569034"/>
          </a:xfrm>
        </p:spPr>
        <p:txBody>
          <a:bodyPr/>
          <a:lstStyle/>
          <a:p>
            <a:r>
              <a:rPr lang="en-IN" dirty="0"/>
              <a:t>Demographics of the US</a:t>
            </a:r>
          </a:p>
        </p:txBody>
      </p:sp>
      <p:sp>
        <p:nvSpPr>
          <p:cNvPr id="4" name="Text Placeholder 3">
            <a:extLst>
              <a:ext uri="{FF2B5EF4-FFF2-40B4-BE49-F238E27FC236}">
                <a16:creationId xmlns:a16="http://schemas.microsoft.com/office/drawing/2014/main" id="{5394EB0F-F529-49D2-A6F1-2AF7282F9940}"/>
              </a:ext>
            </a:extLst>
          </p:cNvPr>
          <p:cNvSpPr>
            <a:spLocks noGrp="1"/>
          </p:cNvSpPr>
          <p:nvPr>
            <p:ph type="body" sz="half" idx="2"/>
          </p:nvPr>
        </p:nvSpPr>
        <p:spPr>
          <a:xfrm>
            <a:off x="112542" y="5656618"/>
            <a:ext cx="11479236" cy="1039604"/>
          </a:xfrm>
        </p:spPr>
        <p:txBody>
          <a:bodyPr>
            <a:normAutofit/>
          </a:bodyPr>
          <a:lstStyle/>
          <a:p>
            <a:pPr algn="just"/>
            <a:r>
              <a:rPr lang="en-IN" sz="2400" dirty="0"/>
              <a:t>From the pie diagram, we have the population distribution of various regions in the US. There are 50 states in total divided into 4 regions. Its clear that South region has the max population. Using the x and y coordinates, we have tried outlining its shape like a map.</a:t>
            </a:r>
          </a:p>
        </p:txBody>
      </p:sp>
      <p:graphicFrame>
        <p:nvGraphicFramePr>
          <p:cNvPr id="6" name="Chart 5">
            <a:extLst>
              <a:ext uri="{FF2B5EF4-FFF2-40B4-BE49-F238E27FC236}">
                <a16:creationId xmlns:a16="http://schemas.microsoft.com/office/drawing/2014/main" id="{F8D06668-5302-4C8B-9043-D293DCE34851}"/>
              </a:ext>
            </a:extLst>
          </p:cNvPr>
          <p:cNvGraphicFramePr>
            <a:graphicFrameLocks/>
          </p:cNvGraphicFramePr>
          <p:nvPr>
            <p:extLst>
              <p:ext uri="{D42A27DB-BD31-4B8C-83A1-F6EECF244321}">
                <p14:modId xmlns:p14="http://schemas.microsoft.com/office/powerpoint/2010/main" val="3419769120"/>
              </p:ext>
            </p:extLst>
          </p:nvPr>
        </p:nvGraphicFramePr>
        <p:xfrm>
          <a:off x="-253219" y="0"/>
          <a:ext cx="5697416" cy="4456646"/>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Chart 6">
            <a:extLst>
              <a:ext uri="{FF2B5EF4-FFF2-40B4-BE49-F238E27FC236}">
                <a16:creationId xmlns:a16="http://schemas.microsoft.com/office/drawing/2014/main" id="{B03F2333-5E22-480F-81D4-2AFBD72CE4BC}"/>
              </a:ext>
            </a:extLst>
          </p:cNvPr>
          <p:cNvGraphicFramePr>
            <a:graphicFrameLocks/>
          </p:cNvGraphicFramePr>
          <p:nvPr>
            <p:extLst>
              <p:ext uri="{D42A27DB-BD31-4B8C-83A1-F6EECF244321}">
                <p14:modId xmlns:p14="http://schemas.microsoft.com/office/powerpoint/2010/main" val="2173724052"/>
              </p:ext>
            </p:extLst>
          </p:nvPr>
        </p:nvGraphicFramePr>
        <p:xfrm>
          <a:off x="5655212" y="332277"/>
          <a:ext cx="5894364" cy="398650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5348994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AD23E-C634-44FA-B1D2-4043B7310B9A}"/>
              </a:ext>
            </a:extLst>
          </p:cNvPr>
          <p:cNvSpPr>
            <a:spLocks noGrp="1"/>
          </p:cNvSpPr>
          <p:nvPr>
            <p:ph type="title"/>
          </p:nvPr>
        </p:nvSpPr>
        <p:spPr/>
        <p:txBody>
          <a:bodyPr/>
          <a:lstStyle/>
          <a:p>
            <a:r>
              <a:rPr lang="en-IN" dirty="0"/>
              <a:t>Methodology</a:t>
            </a:r>
          </a:p>
        </p:txBody>
      </p:sp>
      <p:sp>
        <p:nvSpPr>
          <p:cNvPr id="3" name="Content Placeholder 2">
            <a:extLst>
              <a:ext uri="{FF2B5EF4-FFF2-40B4-BE49-F238E27FC236}">
                <a16:creationId xmlns:a16="http://schemas.microsoft.com/office/drawing/2014/main" id="{DF3FA576-F669-4D22-BAA7-C9F8DE40E930}"/>
              </a:ext>
            </a:extLst>
          </p:cNvPr>
          <p:cNvSpPr>
            <a:spLocks noGrp="1"/>
          </p:cNvSpPr>
          <p:nvPr>
            <p:ph idx="1"/>
          </p:nvPr>
        </p:nvSpPr>
        <p:spPr>
          <a:xfrm>
            <a:off x="1097280" y="2098622"/>
            <a:ext cx="10058400" cy="3770471"/>
          </a:xfrm>
        </p:spPr>
        <p:txBody>
          <a:bodyPr>
            <a:normAutofit/>
          </a:bodyPr>
          <a:lstStyle/>
          <a:p>
            <a:pPr algn="just"/>
            <a:r>
              <a:rPr lang="en-IN" sz="2400" dirty="0"/>
              <a:t>After the initial removal of redundant variables like abbreviation, full name and state area, we then check for outliers using the quantiles method. Since we have very less data, we don’t divide it into train and test. Hence, model training is done on the entire data. Next, we perform various iterations to remove the insignificant variables at 90% confidence level. </a:t>
            </a:r>
          </a:p>
          <a:p>
            <a:pPr algn="just"/>
            <a:r>
              <a:rPr lang="en-IN" sz="2400" dirty="0"/>
              <a:t>Finally, a model with just the significant variables is formed. Then we check the power of the final model by performing various diagnostic tests and check for multi collinearity and auto correlation.</a:t>
            </a:r>
          </a:p>
          <a:p>
            <a:pPr algn="just"/>
            <a:r>
              <a:rPr lang="en-IN" sz="2400" dirty="0"/>
              <a:t>Using the same model, we then predict for life expectancy values.</a:t>
            </a:r>
          </a:p>
          <a:p>
            <a:pPr algn="just"/>
            <a:endParaRPr lang="en-IN" sz="2400" dirty="0"/>
          </a:p>
        </p:txBody>
      </p:sp>
    </p:spTree>
    <p:extLst>
      <p:ext uri="{BB962C8B-B14F-4D97-AF65-F5344CB8AC3E}">
        <p14:creationId xmlns:p14="http://schemas.microsoft.com/office/powerpoint/2010/main" val="27466569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9FB30-4A25-4AF1-B476-B2BD96FF2B27}"/>
              </a:ext>
            </a:extLst>
          </p:cNvPr>
          <p:cNvSpPr>
            <a:spLocks noGrp="1"/>
          </p:cNvSpPr>
          <p:nvPr>
            <p:ph type="title"/>
          </p:nvPr>
        </p:nvSpPr>
        <p:spPr>
          <a:xfrm>
            <a:off x="1097280" y="286604"/>
            <a:ext cx="10058400" cy="1092492"/>
          </a:xfrm>
        </p:spPr>
        <p:txBody>
          <a:bodyPr/>
          <a:lstStyle/>
          <a:p>
            <a:r>
              <a:rPr lang="en-IN" dirty="0"/>
              <a:t>Removal of Outliers</a:t>
            </a:r>
          </a:p>
        </p:txBody>
      </p:sp>
      <p:pic>
        <p:nvPicPr>
          <p:cNvPr id="4" name="Content Placeholder 3">
            <a:extLst>
              <a:ext uri="{FF2B5EF4-FFF2-40B4-BE49-F238E27FC236}">
                <a16:creationId xmlns:a16="http://schemas.microsoft.com/office/drawing/2014/main" id="{02AE1599-1115-468B-8B4E-42EF4B639B94}"/>
              </a:ext>
            </a:extLst>
          </p:cNvPr>
          <p:cNvPicPr>
            <a:picLocks noGrp="1"/>
          </p:cNvPicPr>
          <p:nvPr>
            <p:ph idx="1"/>
          </p:nvPr>
        </p:nvPicPr>
        <p:blipFill>
          <a:blip r:embed="rId2"/>
          <a:stretch>
            <a:fillRect/>
          </a:stretch>
        </p:blipFill>
        <p:spPr>
          <a:xfrm>
            <a:off x="1097281" y="1497870"/>
            <a:ext cx="10058399" cy="1320280"/>
          </a:xfrm>
          <a:prstGeom prst="rect">
            <a:avLst/>
          </a:prstGeom>
        </p:spPr>
      </p:pic>
      <p:pic>
        <p:nvPicPr>
          <p:cNvPr id="5" name="Picture 4">
            <a:extLst>
              <a:ext uri="{FF2B5EF4-FFF2-40B4-BE49-F238E27FC236}">
                <a16:creationId xmlns:a16="http://schemas.microsoft.com/office/drawing/2014/main" id="{14E0831B-9AA3-469A-ACF8-42C02E49262B}"/>
              </a:ext>
            </a:extLst>
          </p:cNvPr>
          <p:cNvPicPr/>
          <p:nvPr/>
        </p:nvPicPr>
        <p:blipFill>
          <a:blip r:embed="rId3"/>
          <a:stretch>
            <a:fillRect/>
          </a:stretch>
        </p:blipFill>
        <p:spPr>
          <a:xfrm rot="5400000">
            <a:off x="2896510" y="1076734"/>
            <a:ext cx="3295015" cy="7015396"/>
          </a:xfrm>
          <a:prstGeom prst="rect">
            <a:avLst/>
          </a:prstGeom>
        </p:spPr>
      </p:pic>
      <p:sp>
        <p:nvSpPr>
          <p:cNvPr id="6" name="TextBox 5">
            <a:extLst>
              <a:ext uri="{FF2B5EF4-FFF2-40B4-BE49-F238E27FC236}">
                <a16:creationId xmlns:a16="http://schemas.microsoft.com/office/drawing/2014/main" id="{1F919D1F-146D-463E-A1B1-E29F8ACAB6DB}"/>
              </a:ext>
            </a:extLst>
          </p:cNvPr>
          <p:cNvSpPr txBox="1"/>
          <p:nvPr/>
        </p:nvSpPr>
        <p:spPr>
          <a:xfrm>
            <a:off x="8112676" y="3851882"/>
            <a:ext cx="3043004" cy="1200329"/>
          </a:xfrm>
          <a:prstGeom prst="rect">
            <a:avLst/>
          </a:prstGeom>
          <a:noFill/>
        </p:spPr>
        <p:txBody>
          <a:bodyPr wrap="square" rtlCol="0">
            <a:spAutoFit/>
          </a:bodyPr>
          <a:lstStyle/>
          <a:p>
            <a:r>
              <a:rPr lang="en-IN" dirty="0"/>
              <a:t>The Quantiles method as well as the Box Plot clearly show us that there are no outliers in our dataset.</a:t>
            </a:r>
          </a:p>
        </p:txBody>
      </p:sp>
    </p:spTree>
    <p:extLst>
      <p:ext uri="{BB962C8B-B14F-4D97-AF65-F5344CB8AC3E}">
        <p14:creationId xmlns:p14="http://schemas.microsoft.com/office/powerpoint/2010/main" val="10034760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30C3E-1CB9-40E3-8954-94121A7B0BE2}"/>
              </a:ext>
            </a:extLst>
          </p:cNvPr>
          <p:cNvSpPr>
            <a:spLocks noGrp="1"/>
          </p:cNvSpPr>
          <p:nvPr>
            <p:ph type="title"/>
          </p:nvPr>
        </p:nvSpPr>
        <p:spPr>
          <a:xfrm>
            <a:off x="426842" y="4922539"/>
            <a:ext cx="10113264" cy="704538"/>
          </a:xfrm>
        </p:spPr>
        <p:txBody>
          <a:bodyPr/>
          <a:lstStyle/>
          <a:p>
            <a:r>
              <a:rPr lang="en-IN" sz="4800" dirty="0"/>
              <a:t>Statistical Interpretation</a:t>
            </a:r>
          </a:p>
        </p:txBody>
      </p:sp>
      <p:sp>
        <p:nvSpPr>
          <p:cNvPr id="4" name="Text Placeholder 3">
            <a:extLst>
              <a:ext uri="{FF2B5EF4-FFF2-40B4-BE49-F238E27FC236}">
                <a16:creationId xmlns:a16="http://schemas.microsoft.com/office/drawing/2014/main" id="{12818045-1C68-4B5B-9B8A-A3CF4C99E53E}"/>
              </a:ext>
            </a:extLst>
          </p:cNvPr>
          <p:cNvSpPr>
            <a:spLocks noGrp="1"/>
          </p:cNvSpPr>
          <p:nvPr>
            <p:ph type="body" sz="half" idx="2"/>
          </p:nvPr>
        </p:nvSpPr>
        <p:spPr>
          <a:xfrm>
            <a:off x="426842" y="5627077"/>
            <a:ext cx="11338316" cy="1230923"/>
          </a:xfrm>
        </p:spPr>
        <p:txBody>
          <a:bodyPr>
            <a:normAutofit/>
          </a:bodyPr>
          <a:lstStyle/>
          <a:p>
            <a:pPr algn="just"/>
            <a:r>
              <a:rPr lang="en-IN" sz="2200" dirty="0"/>
              <a:t>In the final model, we obtain two significant variables namely Murder and HS Grad, at 99% confidence level. The R2 value is 0.743 which means that 70% of variations in </a:t>
            </a:r>
            <a:r>
              <a:rPr lang="en-IN" sz="2200" dirty="0" err="1"/>
              <a:t>Lexp</a:t>
            </a:r>
            <a:r>
              <a:rPr lang="en-IN" sz="2200" dirty="0"/>
              <a:t> can be accurately explained by our variables. P-value is significantly low implying that the variable is very significant for deciding the life expectancy.</a:t>
            </a:r>
          </a:p>
        </p:txBody>
      </p:sp>
      <p:pic>
        <p:nvPicPr>
          <p:cNvPr id="5" name="Picture 4">
            <a:extLst>
              <a:ext uri="{FF2B5EF4-FFF2-40B4-BE49-F238E27FC236}">
                <a16:creationId xmlns:a16="http://schemas.microsoft.com/office/drawing/2014/main" id="{4388491E-9B5C-406D-85EE-FE9CFE578EFA}"/>
              </a:ext>
            </a:extLst>
          </p:cNvPr>
          <p:cNvPicPr/>
          <p:nvPr/>
        </p:nvPicPr>
        <p:blipFill>
          <a:blip r:embed="rId2"/>
          <a:stretch>
            <a:fillRect/>
          </a:stretch>
        </p:blipFill>
        <p:spPr>
          <a:xfrm>
            <a:off x="426842" y="158958"/>
            <a:ext cx="11310456" cy="4637893"/>
          </a:xfrm>
          <a:prstGeom prst="rect">
            <a:avLst/>
          </a:prstGeom>
        </p:spPr>
      </p:pic>
    </p:spTree>
    <p:extLst>
      <p:ext uri="{BB962C8B-B14F-4D97-AF65-F5344CB8AC3E}">
        <p14:creationId xmlns:p14="http://schemas.microsoft.com/office/powerpoint/2010/main" val="24975610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47A75-002D-4AEA-AFE3-068E953F0FC2}"/>
              </a:ext>
            </a:extLst>
          </p:cNvPr>
          <p:cNvSpPr>
            <a:spLocks noGrp="1"/>
          </p:cNvSpPr>
          <p:nvPr>
            <p:ph type="title"/>
          </p:nvPr>
        </p:nvSpPr>
        <p:spPr/>
        <p:txBody>
          <a:bodyPr/>
          <a:lstStyle/>
          <a:p>
            <a:r>
              <a:rPr lang="en-IN" dirty="0"/>
              <a:t>Predicted v/s actual life expectancy values</a:t>
            </a:r>
          </a:p>
        </p:txBody>
      </p:sp>
      <p:sp>
        <p:nvSpPr>
          <p:cNvPr id="4" name="Text Placeholder 3">
            <a:extLst>
              <a:ext uri="{FF2B5EF4-FFF2-40B4-BE49-F238E27FC236}">
                <a16:creationId xmlns:a16="http://schemas.microsoft.com/office/drawing/2014/main" id="{9451E2A1-438C-4919-972E-CEDCCE5CBD5F}"/>
              </a:ext>
            </a:extLst>
          </p:cNvPr>
          <p:cNvSpPr>
            <a:spLocks noGrp="1"/>
          </p:cNvSpPr>
          <p:nvPr>
            <p:ph type="body" sz="half" idx="2"/>
          </p:nvPr>
        </p:nvSpPr>
        <p:spPr/>
        <p:txBody>
          <a:bodyPr>
            <a:normAutofit/>
          </a:bodyPr>
          <a:lstStyle/>
          <a:p>
            <a:r>
              <a:rPr lang="en-IN" sz="2000" dirty="0"/>
              <a:t>We see very minute variations between the two which implies that our model worked well enough in predicting the values.</a:t>
            </a:r>
          </a:p>
        </p:txBody>
      </p:sp>
      <p:graphicFrame>
        <p:nvGraphicFramePr>
          <p:cNvPr id="5" name="Chart 4">
            <a:extLst>
              <a:ext uri="{FF2B5EF4-FFF2-40B4-BE49-F238E27FC236}">
                <a16:creationId xmlns:a16="http://schemas.microsoft.com/office/drawing/2014/main" id="{3943CCB9-54B7-4694-AD90-1D3C0A8D2886}"/>
              </a:ext>
            </a:extLst>
          </p:cNvPr>
          <p:cNvGraphicFramePr>
            <a:graphicFrameLocks/>
          </p:cNvGraphicFramePr>
          <p:nvPr>
            <p:extLst>
              <p:ext uri="{D42A27DB-BD31-4B8C-83A1-F6EECF244321}">
                <p14:modId xmlns:p14="http://schemas.microsoft.com/office/powerpoint/2010/main" val="4078754490"/>
              </p:ext>
            </p:extLst>
          </p:nvPr>
        </p:nvGraphicFramePr>
        <p:xfrm>
          <a:off x="912993" y="356617"/>
          <a:ext cx="10297551" cy="408314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479442903"/>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548</TotalTime>
  <Words>794</Words>
  <Application>Microsoft Office PowerPoint</Application>
  <PresentationFormat>Widescreen</PresentationFormat>
  <Paragraphs>53</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Calibri</vt:lpstr>
      <vt:lpstr>Calibri Light</vt:lpstr>
      <vt:lpstr>Retrospect</vt:lpstr>
      <vt:lpstr>Multivariate Linear Regression Modelling in R</vt:lpstr>
      <vt:lpstr>Case Study 1- The State Data</vt:lpstr>
      <vt:lpstr>About the data</vt:lpstr>
      <vt:lpstr>Descriptive Analysis</vt:lpstr>
      <vt:lpstr>Demographics of the US</vt:lpstr>
      <vt:lpstr>Methodology</vt:lpstr>
      <vt:lpstr>Removal of Outliers</vt:lpstr>
      <vt:lpstr>Statistical Interpretation</vt:lpstr>
      <vt:lpstr>Predicted v/s actual life expectancy values</vt:lpstr>
      <vt:lpstr>Business Interpretation</vt:lpstr>
      <vt:lpstr>Recommendations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Multivariate Linear Regression Modelling in R</dc:title>
  <dc:creator> </dc:creator>
  <cp:lastModifiedBy>mansi.jpt19</cp:lastModifiedBy>
  <cp:revision>46</cp:revision>
  <dcterms:created xsi:type="dcterms:W3CDTF">2020-07-22T05:40:29Z</dcterms:created>
  <dcterms:modified xsi:type="dcterms:W3CDTF">2020-08-03T07:22:42Z</dcterms:modified>
</cp:coreProperties>
</file>