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7" r:id="rId2"/>
    <p:sldId id="261" r:id="rId3"/>
    <p:sldId id="258" r:id="rId4"/>
    <p:sldId id="268" r:id="rId5"/>
    <p:sldId id="259" r:id="rId6"/>
    <p:sldId id="262" r:id="rId7"/>
    <p:sldId id="269"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IVY\R\05%20PREDICTIVE%20ANALYTICS%20PROJECTS\01%20MULTIVARIATE%20LINEAR%20REGRESSION\CASE%20STUDY2\02DATA\elantra.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IVY\03%20R\05%20PREDICTIVE%20ANALYTICS%20PROJECTS\01%20MULTIVARIATE%20LINEAR%20REGRESSION\CASE%20STUDY2\02DATA\elantra.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Elantra sales over years</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solidFill>
              <a:schemeClr val="accent1"/>
            </a:solidFill>
            <a:ln>
              <a:noFill/>
            </a:ln>
            <a:effectLst/>
          </c:spPr>
          <c:invertIfNegative val="0"/>
          <c:cat>
            <c:strLit>
              <c:ptCount val="5"/>
              <c:pt idx="0">
                <c:v>2010</c:v>
              </c:pt>
              <c:pt idx="1">
                <c:v>2011</c:v>
              </c:pt>
              <c:pt idx="2">
                <c:v>2012</c:v>
              </c:pt>
              <c:pt idx="3">
                <c:v>2013</c:v>
              </c:pt>
              <c:pt idx="4">
                <c:v>2014</c:v>
              </c:pt>
            </c:strLit>
          </c:cat>
          <c:val>
            <c:numLit>
              <c:formatCode>General</c:formatCode>
              <c:ptCount val="5"/>
              <c:pt idx="0">
                <c:v>132246</c:v>
              </c:pt>
              <c:pt idx="1">
                <c:v>186361</c:v>
              </c:pt>
              <c:pt idx="2">
                <c:v>202034</c:v>
              </c:pt>
              <c:pt idx="3">
                <c:v>247912</c:v>
              </c:pt>
              <c:pt idx="4">
                <c:v>31719</c:v>
              </c:pt>
            </c:numLit>
          </c:val>
          <c:extLst>
            <c:ext xmlns:c16="http://schemas.microsoft.com/office/drawing/2014/chart" uri="{C3380CC4-5D6E-409C-BE32-E72D297353CC}">
              <c16:uniqueId val="{00000000-8260-466E-A221-93D28912C951}"/>
            </c:ext>
          </c:extLst>
        </c:ser>
        <c:dLbls>
          <c:showLegendKey val="0"/>
          <c:showVal val="0"/>
          <c:showCatName val="0"/>
          <c:showSerName val="0"/>
          <c:showPercent val="0"/>
          <c:showBubbleSize val="0"/>
        </c:dLbls>
        <c:gapWidth val="219"/>
        <c:overlap val="-27"/>
        <c:axId val="624242511"/>
        <c:axId val="1260580319"/>
      </c:barChart>
      <c:catAx>
        <c:axId val="624242511"/>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sz="1400" dirty="0"/>
                  <a:t>Years</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0580319"/>
        <c:crosses val="autoZero"/>
        <c:auto val="1"/>
        <c:lblAlgn val="ctr"/>
        <c:lblOffset val="100"/>
        <c:noMultiLvlLbl val="0"/>
      </c:catAx>
      <c:valAx>
        <c:axId val="12605803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dirty="0"/>
                  <a:t>Sales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4242511"/>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[elantra.csv]elantra!PivotTable1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a:t>Variation</a:t>
            </a:r>
            <a:r>
              <a:rPr lang="en-US" sz="1800" b="1" baseline="0" dirty="0"/>
              <a:t> of CPI over the years</a:t>
            </a:r>
            <a:endParaRPr lang="en-US" b="1" dirty="0"/>
          </a:p>
        </c:rich>
      </c:tx>
      <c:layout>
        <c:manualLayout>
          <c:xMode val="edge"/>
          <c:yMode val="edge"/>
          <c:x val="0.28122839570389602"/>
          <c:y val="3.670298763088668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405968698357149"/>
          <c:y val="0.19384040536599587"/>
          <c:w val="0.79716847375857602"/>
          <c:h val="0.66830751027516966"/>
        </c:manualLayout>
      </c:layout>
      <c:barChart>
        <c:barDir val="col"/>
        <c:grouping val="clustered"/>
        <c:varyColors val="0"/>
        <c:ser>
          <c:idx val="0"/>
          <c:order val="0"/>
          <c:tx>
            <c:strRef>
              <c:f>elantra!$K$12</c:f>
              <c:strCache>
                <c:ptCount val="1"/>
                <c:pt idx="0">
                  <c:v>Total</c:v>
                </c:pt>
              </c:strCache>
            </c:strRef>
          </c:tx>
          <c:spPr>
            <a:solidFill>
              <a:schemeClr val="accent1"/>
            </a:solidFill>
            <a:ln>
              <a:noFill/>
            </a:ln>
            <a:effectLst/>
          </c:spPr>
          <c:invertIfNegative val="0"/>
          <c:cat>
            <c:strRef>
              <c:f>elantra!$J$13:$J$18</c:f>
              <c:strCache>
                <c:ptCount val="5"/>
                <c:pt idx="0">
                  <c:v>2010</c:v>
                </c:pt>
                <c:pt idx="1">
                  <c:v>2011</c:v>
                </c:pt>
                <c:pt idx="2">
                  <c:v>2012</c:v>
                </c:pt>
                <c:pt idx="3">
                  <c:v>2013</c:v>
                </c:pt>
                <c:pt idx="4">
                  <c:v>2014</c:v>
                </c:pt>
              </c:strCache>
            </c:strRef>
          </c:cat>
          <c:val>
            <c:numRef>
              <c:f>elantra!$K$13:$K$18</c:f>
              <c:numCache>
                <c:formatCode>General</c:formatCode>
                <c:ptCount val="5"/>
                <c:pt idx="0">
                  <c:v>2616.9569999999994</c:v>
                </c:pt>
                <c:pt idx="1">
                  <c:v>2699.183</c:v>
                </c:pt>
                <c:pt idx="2">
                  <c:v>2755.1870000000004</c:v>
                </c:pt>
                <c:pt idx="3">
                  <c:v>2795.5229999999997</c:v>
                </c:pt>
                <c:pt idx="4">
                  <c:v>470.10199999999998</c:v>
                </c:pt>
              </c:numCache>
            </c:numRef>
          </c:val>
          <c:extLst>
            <c:ext xmlns:c16="http://schemas.microsoft.com/office/drawing/2014/chart" uri="{C3380CC4-5D6E-409C-BE32-E72D297353CC}">
              <c16:uniqueId val="{00000000-5D1C-451D-93DF-B261BCC878B8}"/>
            </c:ext>
          </c:extLst>
        </c:ser>
        <c:dLbls>
          <c:showLegendKey val="0"/>
          <c:showVal val="0"/>
          <c:showCatName val="0"/>
          <c:showSerName val="0"/>
          <c:showPercent val="0"/>
          <c:showBubbleSize val="0"/>
        </c:dLbls>
        <c:gapWidth val="219"/>
        <c:overlap val="-27"/>
        <c:axId val="1176690703"/>
        <c:axId val="1281843679"/>
      </c:barChart>
      <c:catAx>
        <c:axId val="117669070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400" dirty="0"/>
                  <a:t>Years</a:t>
                </a:r>
                <a:endParaRPr lang="en-IN"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1843679"/>
        <c:crosses val="autoZero"/>
        <c:auto val="1"/>
        <c:lblAlgn val="ctr"/>
        <c:lblOffset val="100"/>
        <c:noMultiLvlLbl val="0"/>
      </c:catAx>
      <c:valAx>
        <c:axId val="1281843679"/>
        <c:scaling>
          <c:orientation val="minMax"/>
          <c:min val="1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400" dirty="0" err="1"/>
                  <a:t>CPI_all</a:t>
                </a:r>
                <a:endParaRPr lang="en-IN" sz="1400"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6690703"/>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4894F9-0A74-434C-9ED4-43E32CA51EEA}"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A5EABD-C179-4648-B637-7FF149350E0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729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4894F9-0A74-434C-9ED4-43E32CA51EEA}"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A5EABD-C179-4648-B637-7FF149350E02}" type="slidenum">
              <a:rPr lang="en-IN" smtClean="0"/>
              <a:t>‹#›</a:t>
            </a:fld>
            <a:endParaRPr lang="en-IN"/>
          </a:p>
        </p:txBody>
      </p:sp>
    </p:spTree>
    <p:extLst>
      <p:ext uri="{BB962C8B-B14F-4D97-AF65-F5344CB8AC3E}">
        <p14:creationId xmlns:p14="http://schemas.microsoft.com/office/powerpoint/2010/main" val="125935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4894F9-0A74-434C-9ED4-43E32CA51EEA}"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A5EABD-C179-4648-B637-7FF149350E02}" type="slidenum">
              <a:rPr lang="en-IN" smtClean="0"/>
              <a:t>‹#›</a:t>
            </a:fld>
            <a:endParaRPr lang="en-IN"/>
          </a:p>
        </p:txBody>
      </p:sp>
    </p:spTree>
    <p:extLst>
      <p:ext uri="{BB962C8B-B14F-4D97-AF65-F5344CB8AC3E}">
        <p14:creationId xmlns:p14="http://schemas.microsoft.com/office/powerpoint/2010/main" val="2433911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4894F9-0A74-434C-9ED4-43E32CA51EEA}"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A5EABD-C179-4648-B637-7FF149350E02}" type="slidenum">
              <a:rPr lang="en-IN" smtClean="0"/>
              <a:t>‹#›</a:t>
            </a:fld>
            <a:endParaRPr lang="en-IN"/>
          </a:p>
        </p:txBody>
      </p:sp>
    </p:spTree>
    <p:extLst>
      <p:ext uri="{BB962C8B-B14F-4D97-AF65-F5344CB8AC3E}">
        <p14:creationId xmlns:p14="http://schemas.microsoft.com/office/powerpoint/2010/main" val="509393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4894F9-0A74-434C-9ED4-43E32CA51EEA}"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A5EABD-C179-4648-B637-7FF149350E0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4053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4894F9-0A74-434C-9ED4-43E32CA51EEA}" type="datetimeFigureOut">
              <a:rPr lang="en-IN" smtClean="0"/>
              <a:t>03-08-2020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A5EABD-C179-4648-B637-7FF149350E02}" type="slidenum">
              <a:rPr lang="en-IN" smtClean="0"/>
              <a:t>‹#›</a:t>
            </a:fld>
            <a:endParaRPr lang="en-IN"/>
          </a:p>
        </p:txBody>
      </p:sp>
    </p:spTree>
    <p:extLst>
      <p:ext uri="{BB962C8B-B14F-4D97-AF65-F5344CB8AC3E}">
        <p14:creationId xmlns:p14="http://schemas.microsoft.com/office/powerpoint/2010/main" val="2939469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4894F9-0A74-434C-9ED4-43E32CA51EEA}" type="datetimeFigureOut">
              <a:rPr lang="en-IN" smtClean="0"/>
              <a:t>03-08-2020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A5EABD-C179-4648-B637-7FF149350E02}" type="slidenum">
              <a:rPr lang="en-IN" smtClean="0"/>
              <a:t>‹#›</a:t>
            </a:fld>
            <a:endParaRPr lang="en-IN"/>
          </a:p>
        </p:txBody>
      </p:sp>
    </p:spTree>
    <p:extLst>
      <p:ext uri="{BB962C8B-B14F-4D97-AF65-F5344CB8AC3E}">
        <p14:creationId xmlns:p14="http://schemas.microsoft.com/office/powerpoint/2010/main" val="804005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4894F9-0A74-434C-9ED4-43E32CA51EEA}" type="datetimeFigureOut">
              <a:rPr lang="en-IN" smtClean="0"/>
              <a:t>03-08-2020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A5EABD-C179-4648-B637-7FF149350E02}" type="slidenum">
              <a:rPr lang="en-IN" smtClean="0"/>
              <a:t>‹#›</a:t>
            </a:fld>
            <a:endParaRPr lang="en-IN"/>
          </a:p>
        </p:txBody>
      </p:sp>
    </p:spTree>
    <p:extLst>
      <p:ext uri="{BB962C8B-B14F-4D97-AF65-F5344CB8AC3E}">
        <p14:creationId xmlns:p14="http://schemas.microsoft.com/office/powerpoint/2010/main" val="3256787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94894F9-0A74-434C-9ED4-43E32CA51EEA}" type="datetimeFigureOut">
              <a:rPr lang="en-IN" smtClean="0"/>
              <a:t>03-08-2020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0A5EABD-C179-4648-B637-7FF149350E02}" type="slidenum">
              <a:rPr lang="en-IN" smtClean="0"/>
              <a:t>‹#›</a:t>
            </a:fld>
            <a:endParaRPr lang="en-IN"/>
          </a:p>
        </p:txBody>
      </p:sp>
    </p:spTree>
    <p:extLst>
      <p:ext uri="{BB962C8B-B14F-4D97-AF65-F5344CB8AC3E}">
        <p14:creationId xmlns:p14="http://schemas.microsoft.com/office/powerpoint/2010/main" val="54137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94894F9-0A74-434C-9ED4-43E32CA51EEA}" type="datetimeFigureOut">
              <a:rPr lang="en-IN" smtClean="0"/>
              <a:t>03-08-2020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0A5EABD-C179-4648-B637-7FF149350E02}" type="slidenum">
              <a:rPr lang="en-IN" smtClean="0"/>
              <a:t>‹#›</a:t>
            </a:fld>
            <a:endParaRPr lang="en-IN"/>
          </a:p>
        </p:txBody>
      </p:sp>
    </p:spTree>
    <p:extLst>
      <p:ext uri="{BB962C8B-B14F-4D97-AF65-F5344CB8AC3E}">
        <p14:creationId xmlns:p14="http://schemas.microsoft.com/office/powerpoint/2010/main" val="3634889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4894F9-0A74-434C-9ED4-43E32CA51EEA}" type="datetimeFigureOut">
              <a:rPr lang="en-IN" smtClean="0"/>
              <a:t>03-08-2020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A5EABD-C179-4648-B637-7FF149350E02}" type="slidenum">
              <a:rPr lang="en-IN" smtClean="0"/>
              <a:t>‹#›</a:t>
            </a:fld>
            <a:endParaRPr lang="en-IN"/>
          </a:p>
        </p:txBody>
      </p:sp>
    </p:spTree>
    <p:extLst>
      <p:ext uri="{BB962C8B-B14F-4D97-AF65-F5344CB8AC3E}">
        <p14:creationId xmlns:p14="http://schemas.microsoft.com/office/powerpoint/2010/main" val="1772030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94894F9-0A74-434C-9ED4-43E32CA51EEA}" type="datetimeFigureOut">
              <a:rPr lang="en-IN" smtClean="0"/>
              <a:t>03-08-2020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0A5EABD-C179-4648-B637-7FF149350E0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9289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96AA9-6808-4AA5-A3BA-A85EF4C3EFC1}"/>
              </a:ext>
            </a:extLst>
          </p:cNvPr>
          <p:cNvSpPr>
            <a:spLocks noGrp="1"/>
          </p:cNvSpPr>
          <p:nvPr>
            <p:ph type="ctrTitle"/>
          </p:nvPr>
        </p:nvSpPr>
        <p:spPr/>
        <p:txBody>
          <a:bodyPr/>
          <a:lstStyle/>
          <a:p>
            <a:r>
              <a:rPr lang="en-IN" dirty="0"/>
              <a:t>Multivariate Linear Regression Modelling   in R</a:t>
            </a:r>
          </a:p>
        </p:txBody>
      </p:sp>
      <p:sp>
        <p:nvSpPr>
          <p:cNvPr id="3" name="Subtitle 2">
            <a:extLst>
              <a:ext uri="{FF2B5EF4-FFF2-40B4-BE49-F238E27FC236}">
                <a16:creationId xmlns:a16="http://schemas.microsoft.com/office/drawing/2014/main" id="{A414BD06-1D95-46F8-965E-B0FD25BAB4A4}"/>
              </a:ext>
            </a:extLst>
          </p:cNvPr>
          <p:cNvSpPr>
            <a:spLocks noGrp="1"/>
          </p:cNvSpPr>
          <p:nvPr>
            <p:ph type="subTitle" idx="1"/>
          </p:nvPr>
        </p:nvSpPr>
        <p:spPr/>
        <p:txBody>
          <a:bodyPr/>
          <a:lstStyle/>
          <a:p>
            <a:r>
              <a:rPr lang="en-IN" dirty="0"/>
              <a:t>Submitted BY: Mansi</a:t>
            </a:r>
          </a:p>
        </p:txBody>
      </p:sp>
    </p:spTree>
    <p:extLst>
      <p:ext uri="{BB962C8B-B14F-4D97-AF65-F5344CB8AC3E}">
        <p14:creationId xmlns:p14="http://schemas.microsoft.com/office/powerpoint/2010/main" val="3573190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0B69A-FA66-4D04-914A-68B71558BF1A}"/>
              </a:ext>
            </a:extLst>
          </p:cNvPr>
          <p:cNvSpPr>
            <a:spLocks noGrp="1"/>
          </p:cNvSpPr>
          <p:nvPr>
            <p:ph type="title"/>
          </p:nvPr>
        </p:nvSpPr>
        <p:spPr/>
        <p:txBody>
          <a:bodyPr/>
          <a:lstStyle/>
          <a:p>
            <a:r>
              <a:rPr lang="en-IN"/>
              <a:t>Recommendation</a:t>
            </a:r>
            <a:endParaRPr lang="en-IN" dirty="0"/>
          </a:p>
        </p:txBody>
      </p:sp>
      <p:sp>
        <p:nvSpPr>
          <p:cNvPr id="3" name="Content Placeholder 2">
            <a:extLst>
              <a:ext uri="{FF2B5EF4-FFF2-40B4-BE49-F238E27FC236}">
                <a16:creationId xmlns:a16="http://schemas.microsoft.com/office/drawing/2014/main" id="{7F531527-A25D-4877-A343-E5FB8C63415F}"/>
              </a:ext>
            </a:extLst>
          </p:cNvPr>
          <p:cNvSpPr>
            <a:spLocks noGrp="1"/>
          </p:cNvSpPr>
          <p:nvPr>
            <p:ph idx="1"/>
          </p:nvPr>
        </p:nvSpPr>
        <p:spPr>
          <a:xfrm>
            <a:off x="1097280" y="2293494"/>
            <a:ext cx="10058400" cy="3575599"/>
          </a:xfrm>
        </p:spPr>
        <p:txBody>
          <a:bodyPr>
            <a:normAutofit/>
          </a:bodyPr>
          <a:lstStyle/>
          <a:p>
            <a:pPr marL="0" indent="0" algn="just">
              <a:buNone/>
            </a:pPr>
            <a:r>
              <a:rPr lang="en-IN" sz="2400" dirty="0"/>
              <a:t>During deflation, the Elantra sales will tend to increase. So, market economics play a major role. A close watch on it will help the business.</a:t>
            </a:r>
          </a:p>
          <a:p>
            <a:pPr marL="0" indent="0" algn="just">
              <a:buNone/>
            </a:pPr>
            <a:r>
              <a:rPr lang="en-IN" sz="2400" dirty="0"/>
              <a:t>Of all the months, most significant relation has been observed in the 6</a:t>
            </a:r>
            <a:r>
              <a:rPr lang="en-IN" sz="2400" baseline="30000" dirty="0"/>
              <a:t>th</a:t>
            </a:r>
            <a:r>
              <a:rPr lang="en-IN" sz="2400" dirty="0"/>
              <a:t> and 7</a:t>
            </a:r>
            <a:r>
              <a:rPr lang="en-IN" sz="2400" baseline="30000" dirty="0"/>
              <a:t>th</a:t>
            </a:r>
            <a:r>
              <a:rPr lang="en-IN" sz="2400" dirty="0"/>
              <a:t> month of the year i.e. June and July. Hence, most schemes and offers should be provided to customers during these months.</a:t>
            </a:r>
          </a:p>
        </p:txBody>
      </p:sp>
    </p:spTree>
    <p:extLst>
      <p:ext uri="{BB962C8B-B14F-4D97-AF65-F5344CB8AC3E}">
        <p14:creationId xmlns:p14="http://schemas.microsoft.com/office/powerpoint/2010/main" val="280894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9F97E-984B-447B-9964-8ECF358EB10C}"/>
              </a:ext>
            </a:extLst>
          </p:cNvPr>
          <p:cNvSpPr>
            <a:spLocks noGrp="1"/>
          </p:cNvSpPr>
          <p:nvPr>
            <p:ph type="title"/>
          </p:nvPr>
        </p:nvSpPr>
        <p:spPr/>
        <p:txBody>
          <a:bodyPr/>
          <a:lstStyle/>
          <a:p>
            <a:r>
              <a:rPr lang="en-IN" dirty="0"/>
              <a:t>Case Study 2- Hyundai Elantra</a:t>
            </a:r>
          </a:p>
        </p:txBody>
      </p:sp>
      <p:sp>
        <p:nvSpPr>
          <p:cNvPr id="3" name="Content Placeholder 2">
            <a:extLst>
              <a:ext uri="{FF2B5EF4-FFF2-40B4-BE49-F238E27FC236}">
                <a16:creationId xmlns:a16="http://schemas.microsoft.com/office/drawing/2014/main" id="{9FBD93CE-CA47-447A-9BDA-77E1DD6AAA2D}"/>
              </a:ext>
            </a:extLst>
          </p:cNvPr>
          <p:cNvSpPr>
            <a:spLocks noGrp="1"/>
          </p:cNvSpPr>
          <p:nvPr>
            <p:ph idx="1"/>
          </p:nvPr>
        </p:nvSpPr>
        <p:spPr>
          <a:xfrm>
            <a:off x="1097280" y="2308484"/>
            <a:ext cx="10058400" cy="3560609"/>
          </a:xfrm>
        </p:spPr>
        <p:txBody>
          <a:bodyPr>
            <a:normAutofit/>
          </a:bodyPr>
          <a:lstStyle/>
          <a:p>
            <a:r>
              <a:rPr lang="en-IN" sz="2400" b="1" dirty="0"/>
              <a:t>Objective:</a:t>
            </a:r>
            <a:r>
              <a:rPr lang="en-IN" sz="2400" dirty="0"/>
              <a:t> To build an analytical model to predict  monthly sales of the Hyundai Elantra in the United States </a:t>
            </a:r>
          </a:p>
          <a:p>
            <a:endParaRPr lang="en-IN" sz="2400" dirty="0"/>
          </a:p>
          <a:p>
            <a:r>
              <a:rPr lang="en-IN" sz="2400" b="1" dirty="0"/>
              <a:t>Business Problem: </a:t>
            </a:r>
            <a:r>
              <a:rPr lang="en-IN" sz="2400" dirty="0"/>
              <a:t>To analyse using the given sales data that which all factors play a key role in predicting the monthly sales of Elantra in the US.</a:t>
            </a:r>
          </a:p>
          <a:p>
            <a:r>
              <a:rPr lang="en-IN" sz="2400" dirty="0"/>
              <a:t>And consequently interpreting the relationship between the significant variables and the monthly sales.</a:t>
            </a:r>
          </a:p>
          <a:p>
            <a:endParaRPr lang="en-IN" sz="2400" b="1" dirty="0"/>
          </a:p>
        </p:txBody>
      </p:sp>
      <p:pic>
        <p:nvPicPr>
          <p:cNvPr id="5" name="Graphic 4" descr="Car">
            <a:extLst>
              <a:ext uri="{FF2B5EF4-FFF2-40B4-BE49-F238E27FC236}">
                <a16:creationId xmlns:a16="http://schemas.microsoft.com/office/drawing/2014/main" id="{E96D8837-1BF5-4600-8EEA-98A218F565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56753" y="556384"/>
            <a:ext cx="1466538" cy="1466538"/>
          </a:xfrm>
          <a:prstGeom prst="rect">
            <a:avLst/>
          </a:prstGeom>
        </p:spPr>
      </p:pic>
    </p:spTree>
    <p:extLst>
      <p:ext uri="{BB962C8B-B14F-4D97-AF65-F5344CB8AC3E}">
        <p14:creationId xmlns:p14="http://schemas.microsoft.com/office/powerpoint/2010/main" val="417445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0533C-9251-4695-8082-FABEBCDC3142}"/>
              </a:ext>
            </a:extLst>
          </p:cNvPr>
          <p:cNvSpPr>
            <a:spLocks noGrp="1"/>
          </p:cNvSpPr>
          <p:nvPr>
            <p:ph type="title"/>
          </p:nvPr>
        </p:nvSpPr>
        <p:spPr>
          <a:xfrm>
            <a:off x="1036321" y="330074"/>
            <a:ext cx="10058400" cy="1450757"/>
          </a:xfrm>
        </p:spPr>
        <p:txBody>
          <a:bodyPr/>
          <a:lstStyle/>
          <a:p>
            <a:r>
              <a:rPr lang="en-IN" dirty="0"/>
              <a:t>About the data</a:t>
            </a:r>
          </a:p>
        </p:txBody>
      </p:sp>
      <p:sp>
        <p:nvSpPr>
          <p:cNvPr id="3" name="Content Placeholder 2">
            <a:extLst>
              <a:ext uri="{FF2B5EF4-FFF2-40B4-BE49-F238E27FC236}">
                <a16:creationId xmlns:a16="http://schemas.microsoft.com/office/drawing/2014/main" id="{94E6BEBF-884A-4EE9-94A6-312BCC75BDF4}"/>
              </a:ext>
            </a:extLst>
          </p:cNvPr>
          <p:cNvSpPr>
            <a:spLocks noGrp="1"/>
          </p:cNvSpPr>
          <p:nvPr>
            <p:ph idx="1"/>
          </p:nvPr>
        </p:nvSpPr>
        <p:spPr>
          <a:xfrm>
            <a:off x="1097279" y="1737360"/>
            <a:ext cx="10058401" cy="4131734"/>
          </a:xfrm>
        </p:spPr>
        <p:txBody>
          <a:bodyPr>
            <a:normAutofit/>
          </a:bodyPr>
          <a:lstStyle/>
          <a:p>
            <a:pPr marL="0" indent="0">
              <a:buNone/>
            </a:pPr>
            <a:r>
              <a:rPr lang="en-IN" dirty="0"/>
              <a:t>Each observation is a month, from January 2010 to February 2014.</a:t>
            </a:r>
          </a:p>
          <a:p>
            <a:r>
              <a:rPr lang="en-IN" dirty="0"/>
              <a:t> </a:t>
            </a:r>
          </a:p>
        </p:txBody>
      </p:sp>
      <p:sp>
        <p:nvSpPr>
          <p:cNvPr id="4" name="TextBox 3">
            <a:extLst>
              <a:ext uri="{FF2B5EF4-FFF2-40B4-BE49-F238E27FC236}">
                <a16:creationId xmlns:a16="http://schemas.microsoft.com/office/drawing/2014/main" id="{CC510172-B7C8-4539-9092-122F645A0D2D}"/>
              </a:ext>
            </a:extLst>
          </p:cNvPr>
          <p:cNvSpPr txBox="1"/>
          <p:nvPr/>
        </p:nvSpPr>
        <p:spPr>
          <a:xfrm>
            <a:off x="5636301" y="2968052"/>
            <a:ext cx="914400" cy="914400"/>
          </a:xfrm>
          <a:prstGeom prst="rect">
            <a:avLst/>
          </a:prstGeom>
          <a:noFill/>
        </p:spPr>
        <p:txBody>
          <a:bodyPr wrap="square" rtlCol="0">
            <a:spAutoFit/>
          </a:bodyPr>
          <a:lstStyle/>
          <a:p>
            <a:endParaRPr lang="en-IN" dirty="0"/>
          </a:p>
        </p:txBody>
      </p:sp>
      <p:graphicFrame>
        <p:nvGraphicFramePr>
          <p:cNvPr id="6" name="Table 6">
            <a:extLst>
              <a:ext uri="{FF2B5EF4-FFF2-40B4-BE49-F238E27FC236}">
                <a16:creationId xmlns:a16="http://schemas.microsoft.com/office/drawing/2014/main" id="{4668BBF5-AA78-4358-8E6B-B52C870C385D}"/>
              </a:ext>
            </a:extLst>
          </p:cNvPr>
          <p:cNvGraphicFramePr>
            <a:graphicFrameLocks noGrp="1"/>
          </p:cNvGraphicFramePr>
          <p:nvPr>
            <p:extLst>
              <p:ext uri="{D42A27DB-BD31-4B8C-83A1-F6EECF244321}">
                <p14:modId xmlns:p14="http://schemas.microsoft.com/office/powerpoint/2010/main" val="4266549280"/>
              </p:ext>
            </p:extLst>
          </p:nvPr>
        </p:nvGraphicFramePr>
        <p:xfrm>
          <a:off x="1097279" y="2308486"/>
          <a:ext cx="9230944" cy="3387779"/>
        </p:xfrm>
        <a:graphic>
          <a:graphicData uri="http://schemas.openxmlformats.org/drawingml/2006/table">
            <a:tbl>
              <a:tblPr firstRow="1" bandRow="1">
                <a:tableStyleId>{5C22544A-7EE6-4342-B048-85BDC9FD1C3A}</a:tableStyleId>
              </a:tblPr>
              <a:tblGrid>
                <a:gridCol w="1975705">
                  <a:extLst>
                    <a:ext uri="{9D8B030D-6E8A-4147-A177-3AD203B41FA5}">
                      <a16:colId xmlns:a16="http://schemas.microsoft.com/office/drawing/2014/main" val="681577591"/>
                    </a:ext>
                  </a:extLst>
                </a:gridCol>
                <a:gridCol w="7255239">
                  <a:extLst>
                    <a:ext uri="{9D8B030D-6E8A-4147-A177-3AD203B41FA5}">
                      <a16:colId xmlns:a16="http://schemas.microsoft.com/office/drawing/2014/main" val="3238121812"/>
                    </a:ext>
                  </a:extLst>
                </a:gridCol>
              </a:tblGrid>
              <a:tr h="507321">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There is a total of 7 different variables which include:</a:t>
                      </a:r>
                    </a:p>
                  </a:txBody>
                  <a:tcPr/>
                </a:tc>
                <a:tc hMerge="1">
                  <a:txBody>
                    <a:bodyPr/>
                    <a:lstStyle/>
                    <a:p>
                      <a:endParaRPr lang="en-IN"/>
                    </a:p>
                  </a:txBody>
                  <a:tcPr/>
                </a:tc>
                <a:extLst>
                  <a:ext uri="{0D108BD9-81ED-4DB2-BD59-A6C34878D82A}">
                    <a16:rowId xmlns:a16="http://schemas.microsoft.com/office/drawing/2014/main" val="4259829434"/>
                  </a:ext>
                </a:extLst>
              </a:tr>
              <a:tr h="411494">
                <a:tc>
                  <a:txBody>
                    <a:bodyPr/>
                    <a:lstStyle/>
                    <a:p>
                      <a:pPr marL="0" indent="0">
                        <a:buNone/>
                      </a:pPr>
                      <a:r>
                        <a:rPr lang="en-IN" dirty="0"/>
                        <a:t>1) Month</a:t>
                      </a:r>
                    </a:p>
                  </a:txBody>
                  <a:tcPr/>
                </a:tc>
                <a:tc>
                  <a:txBody>
                    <a:bodyPr/>
                    <a:lstStyle/>
                    <a:p>
                      <a:pPr marL="0" indent="0">
                        <a:buNone/>
                      </a:pPr>
                      <a:r>
                        <a:rPr lang="en-IN" dirty="0"/>
                        <a:t>Month of the observation</a:t>
                      </a:r>
                    </a:p>
                  </a:txBody>
                  <a:tcPr/>
                </a:tc>
                <a:extLst>
                  <a:ext uri="{0D108BD9-81ED-4DB2-BD59-A6C34878D82A}">
                    <a16:rowId xmlns:a16="http://schemas.microsoft.com/office/drawing/2014/main" val="1587661478"/>
                  </a:ext>
                </a:extLst>
              </a:tr>
              <a:tr h="411494">
                <a:tc>
                  <a:txBody>
                    <a:bodyPr/>
                    <a:lstStyle/>
                    <a:p>
                      <a:r>
                        <a:rPr lang="en-IN" dirty="0"/>
                        <a:t>2) Year</a:t>
                      </a:r>
                    </a:p>
                  </a:txBody>
                  <a:tcPr/>
                </a:tc>
                <a:tc>
                  <a:txBody>
                    <a:bodyPr/>
                    <a:lstStyle/>
                    <a:p>
                      <a:r>
                        <a:rPr lang="en-IN" dirty="0"/>
                        <a:t>Year of observation</a:t>
                      </a:r>
                    </a:p>
                  </a:txBody>
                  <a:tcPr/>
                </a:tc>
                <a:extLst>
                  <a:ext uri="{0D108BD9-81ED-4DB2-BD59-A6C34878D82A}">
                    <a16:rowId xmlns:a16="http://schemas.microsoft.com/office/drawing/2014/main" val="1285905353"/>
                  </a:ext>
                </a:extLst>
              </a:tr>
              <a:tr h="411494">
                <a:tc>
                  <a:txBody>
                    <a:bodyPr/>
                    <a:lstStyle/>
                    <a:p>
                      <a:r>
                        <a:rPr lang="en-IN" dirty="0"/>
                        <a:t>3) Elantra Sales</a:t>
                      </a:r>
                    </a:p>
                  </a:txBody>
                  <a:tcPr/>
                </a:tc>
                <a:tc>
                  <a:txBody>
                    <a:bodyPr/>
                    <a:lstStyle/>
                    <a:p>
                      <a:r>
                        <a:rPr lang="en-IN" dirty="0"/>
                        <a:t>Units of Elantra sold in that particular month of that year in the US</a:t>
                      </a:r>
                    </a:p>
                  </a:txBody>
                  <a:tcPr/>
                </a:tc>
                <a:extLst>
                  <a:ext uri="{0D108BD9-81ED-4DB2-BD59-A6C34878D82A}">
                    <a16:rowId xmlns:a16="http://schemas.microsoft.com/office/drawing/2014/main" val="891075896"/>
                  </a:ext>
                </a:extLst>
              </a:tr>
              <a:tr h="411494">
                <a:tc>
                  <a:txBody>
                    <a:bodyPr/>
                    <a:lstStyle/>
                    <a:p>
                      <a:r>
                        <a:rPr lang="en-IN" dirty="0"/>
                        <a:t>4) Unemployment</a:t>
                      </a:r>
                    </a:p>
                  </a:txBody>
                  <a:tcPr/>
                </a:tc>
                <a:tc>
                  <a:txBody>
                    <a:bodyPr/>
                    <a:lstStyle/>
                    <a:p>
                      <a:r>
                        <a:rPr lang="en-IN" dirty="0"/>
                        <a:t>Unemployment percentage in the US in that month</a:t>
                      </a:r>
                    </a:p>
                  </a:txBody>
                  <a:tcPr/>
                </a:tc>
                <a:extLst>
                  <a:ext uri="{0D108BD9-81ED-4DB2-BD59-A6C34878D82A}">
                    <a16:rowId xmlns:a16="http://schemas.microsoft.com/office/drawing/2014/main" val="2566221779"/>
                  </a:ext>
                </a:extLst>
              </a:tr>
              <a:tr h="411494">
                <a:tc>
                  <a:txBody>
                    <a:bodyPr/>
                    <a:lstStyle/>
                    <a:p>
                      <a:r>
                        <a:rPr lang="en-IN" dirty="0"/>
                        <a:t>5) Queries</a:t>
                      </a:r>
                    </a:p>
                  </a:txBody>
                  <a:tcPr/>
                </a:tc>
                <a:tc>
                  <a:txBody>
                    <a:bodyPr/>
                    <a:lstStyle/>
                    <a:p>
                      <a:r>
                        <a:rPr lang="en-IN" dirty="0"/>
                        <a:t>Normalized number of Google searches for “Hyundai Elantra”</a:t>
                      </a:r>
                    </a:p>
                  </a:txBody>
                  <a:tcPr/>
                </a:tc>
                <a:extLst>
                  <a:ext uri="{0D108BD9-81ED-4DB2-BD59-A6C34878D82A}">
                    <a16:rowId xmlns:a16="http://schemas.microsoft.com/office/drawing/2014/main" val="418453779"/>
                  </a:ext>
                </a:extLst>
              </a:tr>
              <a:tr h="411494">
                <a:tc>
                  <a:txBody>
                    <a:bodyPr/>
                    <a:lstStyle/>
                    <a:p>
                      <a:r>
                        <a:rPr lang="en-IN" dirty="0"/>
                        <a:t>6) </a:t>
                      </a:r>
                      <a:r>
                        <a:rPr lang="en-IN" dirty="0" err="1"/>
                        <a:t>CPI_Energy</a:t>
                      </a:r>
                      <a:endParaRPr lang="en-IN" dirty="0"/>
                    </a:p>
                  </a:txBody>
                  <a:tcPr/>
                </a:tc>
                <a:tc>
                  <a:txBody>
                    <a:bodyPr/>
                    <a:lstStyle/>
                    <a:p>
                      <a:r>
                        <a:rPr lang="en-IN" dirty="0"/>
                        <a:t>Monthly consumer price index for energy</a:t>
                      </a:r>
                    </a:p>
                  </a:txBody>
                  <a:tcPr/>
                </a:tc>
                <a:extLst>
                  <a:ext uri="{0D108BD9-81ED-4DB2-BD59-A6C34878D82A}">
                    <a16:rowId xmlns:a16="http://schemas.microsoft.com/office/drawing/2014/main" val="4076804284"/>
                  </a:ext>
                </a:extLst>
              </a:tr>
              <a:tr h="411494">
                <a:tc>
                  <a:txBody>
                    <a:bodyPr/>
                    <a:lstStyle/>
                    <a:p>
                      <a:r>
                        <a:rPr lang="en-IN" dirty="0"/>
                        <a:t>7) </a:t>
                      </a:r>
                      <a:r>
                        <a:rPr lang="en-IN" dirty="0" err="1"/>
                        <a:t>CPI_All</a:t>
                      </a:r>
                      <a:endParaRPr lang="en-IN" dirty="0"/>
                    </a:p>
                  </a:txBody>
                  <a:tcPr/>
                </a:tc>
                <a:tc>
                  <a:txBody>
                    <a:bodyPr/>
                    <a:lstStyle/>
                    <a:p>
                      <a:r>
                        <a:rPr lang="en-IN" dirty="0"/>
                        <a:t>Consumer price index for all months</a:t>
                      </a:r>
                    </a:p>
                  </a:txBody>
                  <a:tcPr/>
                </a:tc>
                <a:extLst>
                  <a:ext uri="{0D108BD9-81ED-4DB2-BD59-A6C34878D82A}">
                    <a16:rowId xmlns:a16="http://schemas.microsoft.com/office/drawing/2014/main" val="1235779966"/>
                  </a:ext>
                </a:extLst>
              </a:tr>
            </a:tbl>
          </a:graphicData>
        </a:graphic>
      </p:graphicFrame>
    </p:spTree>
    <p:extLst>
      <p:ext uri="{BB962C8B-B14F-4D97-AF65-F5344CB8AC3E}">
        <p14:creationId xmlns:p14="http://schemas.microsoft.com/office/powerpoint/2010/main" val="4273377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4E79C-247F-4727-A4BF-A137F0D334AE}"/>
              </a:ext>
            </a:extLst>
          </p:cNvPr>
          <p:cNvSpPr>
            <a:spLocks noGrp="1"/>
          </p:cNvSpPr>
          <p:nvPr>
            <p:ph type="title"/>
          </p:nvPr>
        </p:nvSpPr>
        <p:spPr>
          <a:xfrm>
            <a:off x="1097280" y="5074920"/>
            <a:ext cx="10113645" cy="562282"/>
          </a:xfrm>
        </p:spPr>
        <p:txBody>
          <a:bodyPr/>
          <a:lstStyle/>
          <a:p>
            <a:r>
              <a:rPr lang="en-IN" dirty="0"/>
              <a:t>Observations from data</a:t>
            </a:r>
          </a:p>
        </p:txBody>
      </p:sp>
      <p:sp>
        <p:nvSpPr>
          <p:cNvPr id="4" name="Text Placeholder 3">
            <a:extLst>
              <a:ext uri="{FF2B5EF4-FFF2-40B4-BE49-F238E27FC236}">
                <a16:creationId xmlns:a16="http://schemas.microsoft.com/office/drawing/2014/main" id="{F47045B5-E366-4D01-8AB9-3914948AB290}"/>
              </a:ext>
            </a:extLst>
          </p:cNvPr>
          <p:cNvSpPr>
            <a:spLocks noGrp="1"/>
          </p:cNvSpPr>
          <p:nvPr>
            <p:ph type="body" sz="half" idx="2"/>
          </p:nvPr>
        </p:nvSpPr>
        <p:spPr>
          <a:xfrm>
            <a:off x="1097280" y="5637203"/>
            <a:ext cx="10113264" cy="1022176"/>
          </a:xfrm>
        </p:spPr>
        <p:txBody>
          <a:bodyPr>
            <a:normAutofit/>
          </a:bodyPr>
          <a:lstStyle/>
          <a:p>
            <a:r>
              <a:rPr lang="en-IN" sz="2000" dirty="0"/>
              <a:t>It is visible that sales of Hyundai Elantra have seen huge increments over the years. Since we just have the data of January 2014, we cant compare 2014 with others. Whereas, on comparing the monthly consumer price index, we witness no drastic changes in it over the years.</a:t>
            </a:r>
          </a:p>
        </p:txBody>
      </p:sp>
      <p:graphicFrame>
        <p:nvGraphicFramePr>
          <p:cNvPr id="5" name="Chart 4">
            <a:extLst>
              <a:ext uri="{FF2B5EF4-FFF2-40B4-BE49-F238E27FC236}">
                <a16:creationId xmlns:a16="http://schemas.microsoft.com/office/drawing/2014/main" id="{C637669E-082C-4B14-A5CC-9EC9978C042B}"/>
              </a:ext>
            </a:extLst>
          </p:cNvPr>
          <p:cNvGraphicFramePr>
            <a:graphicFrameLocks/>
          </p:cNvGraphicFramePr>
          <p:nvPr>
            <p:extLst>
              <p:ext uri="{D42A27DB-BD31-4B8C-83A1-F6EECF244321}">
                <p14:modId xmlns:p14="http://schemas.microsoft.com/office/powerpoint/2010/main" val="2867267026"/>
              </p:ext>
            </p:extLst>
          </p:nvPr>
        </p:nvGraphicFramePr>
        <p:xfrm>
          <a:off x="152400" y="198619"/>
          <a:ext cx="5633803" cy="452328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1A07BF64-972D-4EA9-9474-ED06ED6D6DD6}"/>
              </a:ext>
            </a:extLst>
          </p:cNvPr>
          <p:cNvGraphicFramePr>
            <a:graphicFrameLocks/>
          </p:cNvGraphicFramePr>
          <p:nvPr>
            <p:extLst>
              <p:ext uri="{D42A27DB-BD31-4B8C-83A1-F6EECF244321}">
                <p14:modId xmlns:p14="http://schemas.microsoft.com/office/powerpoint/2010/main" val="1235426759"/>
              </p:ext>
            </p:extLst>
          </p:nvPr>
        </p:nvGraphicFramePr>
        <p:xfrm>
          <a:off x="6153912" y="0"/>
          <a:ext cx="5748278" cy="472190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14933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AD23E-C634-44FA-B1D2-4043B7310B9A}"/>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DF3FA576-F669-4D22-BAA7-C9F8DE40E930}"/>
              </a:ext>
            </a:extLst>
          </p:cNvPr>
          <p:cNvSpPr>
            <a:spLocks noGrp="1"/>
          </p:cNvSpPr>
          <p:nvPr>
            <p:ph idx="1"/>
          </p:nvPr>
        </p:nvSpPr>
        <p:spPr>
          <a:xfrm>
            <a:off x="1229193" y="2308484"/>
            <a:ext cx="9926487" cy="3560609"/>
          </a:xfrm>
        </p:spPr>
        <p:txBody>
          <a:bodyPr/>
          <a:lstStyle/>
          <a:p>
            <a:pPr marL="0" indent="0" algn="just">
              <a:buNone/>
            </a:pPr>
            <a:r>
              <a:rPr lang="en-IN" dirty="0"/>
              <a:t>We first build a linear regression model to predict monthly Elantra sales using only Unemployment, </a:t>
            </a:r>
            <a:r>
              <a:rPr lang="en-IN" dirty="0" err="1"/>
              <a:t>CPI_all</a:t>
            </a:r>
            <a:r>
              <a:rPr lang="en-IN" dirty="0"/>
              <a:t>, </a:t>
            </a:r>
            <a:r>
              <a:rPr lang="en-IN" dirty="0" err="1"/>
              <a:t>CPI_energy</a:t>
            </a:r>
            <a:r>
              <a:rPr lang="en-IN" dirty="0"/>
              <a:t> and Queries as the independent variables. We use only the data before 2012 as our training data. We then do various iterations to remove the insignificant variables at 90% confidence level i.e. p=0.10</a:t>
            </a:r>
          </a:p>
          <a:p>
            <a:pPr marL="0" indent="0" algn="just">
              <a:buNone/>
            </a:pPr>
            <a:r>
              <a:rPr lang="en-IN" dirty="0"/>
              <a:t>We then build another linear regression model, adding Month to the list of independent variables so as to incorporate the chances of monthly seasonality, keeping “month” as factor variable. </a:t>
            </a:r>
          </a:p>
          <a:p>
            <a:pPr marL="0" indent="0" algn="just">
              <a:buNone/>
            </a:pPr>
            <a:r>
              <a:rPr lang="en-IN" dirty="0"/>
              <a:t>Various diagnostic tests are performed on the final model to check its explanatory power.</a:t>
            </a:r>
          </a:p>
          <a:p>
            <a:pPr algn="just"/>
            <a:endParaRPr lang="en-IN" dirty="0"/>
          </a:p>
        </p:txBody>
      </p:sp>
    </p:spTree>
    <p:extLst>
      <p:ext uri="{BB962C8B-B14F-4D97-AF65-F5344CB8AC3E}">
        <p14:creationId xmlns:p14="http://schemas.microsoft.com/office/powerpoint/2010/main" val="2746656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4FE170-BD89-4030-AD7B-366176D0A1E1}"/>
              </a:ext>
            </a:extLst>
          </p:cNvPr>
          <p:cNvPicPr/>
          <p:nvPr/>
        </p:nvPicPr>
        <p:blipFill rotWithShape="1">
          <a:blip r:embed="rId2"/>
          <a:srcRect t="44697"/>
          <a:stretch/>
        </p:blipFill>
        <p:spPr>
          <a:xfrm>
            <a:off x="229849" y="149902"/>
            <a:ext cx="11692328" cy="2188564"/>
          </a:xfrm>
          <a:prstGeom prst="rect">
            <a:avLst/>
          </a:prstGeom>
        </p:spPr>
      </p:pic>
      <p:pic>
        <p:nvPicPr>
          <p:cNvPr id="3" name="Picture 2">
            <a:extLst>
              <a:ext uri="{FF2B5EF4-FFF2-40B4-BE49-F238E27FC236}">
                <a16:creationId xmlns:a16="http://schemas.microsoft.com/office/drawing/2014/main" id="{51F6921E-B7CD-41E9-A22C-83DABAE2B3AE}"/>
              </a:ext>
            </a:extLst>
          </p:cNvPr>
          <p:cNvPicPr/>
          <p:nvPr/>
        </p:nvPicPr>
        <p:blipFill>
          <a:blip r:embed="rId3"/>
          <a:stretch>
            <a:fillRect/>
          </a:stretch>
        </p:blipFill>
        <p:spPr>
          <a:xfrm>
            <a:off x="249836" y="5084516"/>
            <a:ext cx="11672341" cy="1170041"/>
          </a:xfrm>
          <a:prstGeom prst="rect">
            <a:avLst/>
          </a:prstGeom>
        </p:spPr>
      </p:pic>
      <p:sp>
        <p:nvSpPr>
          <p:cNvPr id="4" name="TextBox 3">
            <a:extLst>
              <a:ext uri="{FF2B5EF4-FFF2-40B4-BE49-F238E27FC236}">
                <a16:creationId xmlns:a16="http://schemas.microsoft.com/office/drawing/2014/main" id="{61094FB8-2744-4458-8C98-118F0F5032E5}"/>
              </a:ext>
            </a:extLst>
          </p:cNvPr>
          <p:cNvSpPr txBox="1"/>
          <p:nvPr/>
        </p:nvSpPr>
        <p:spPr>
          <a:xfrm>
            <a:off x="229849" y="2322519"/>
            <a:ext cx="2438400" cy="646331"/>
          </a:xfrm>
          <a:prstGeom prst="rect">
            <a:avLst/>
          </a:prstGeom>
          <a:noFill/>
        </p:spPr>
        <p:txBody>
          <a:bodyPr wrap="square" rtlCol="0">
            <a:spAutoFit/>
          </a:bodyPr>
          <a:lstStyle/>
          <a:p>
            <a:r>
              <a:rPr lang="en-IN" sz="3600" dirty="0"/>
              <a:t>Description</a:t>
            </a:r>
          </a:p>
        </p:txBody>
      </p:sp>
      <p:sp>
        <p:nvSpPr>
          <p:cNvPr id="5" name="TextBox 4">
            <a:extLst>
              <a:ext uri="{FF2B5EF4-FFF2-40B4-BE49-F238E27FC236}">
                <a16:creationId xmlns:a16="http://schemas.microsoft.com/office/drawing/2014/main" id="{8D23B4E3-003A-49B8-BAB7-D28E1A56795B}"/>
              </a:ext>
            </a:extLst>
          </p:cNvPr>
          <p:cNvSpPr txBox="1"/>
          <p:nvPr/>
        </p:nvSpPr>
        <p:spPr>
          <a:xfrm>
            <a:off x="9481903" y="4310849"/>
            <a:ext cx="2248525" cy="646331"/>
          </a:xfrm>
          <a:prstGeom prst="rect">
            <a:avLst/>
          </a:prstGeom>
          <a:noFill/>
        </p:spPr>
        <p:txBody>
          <a:bodyPr wrap="square" rtlCol="0">
            <a:spAutoFit/>
          </a:bodyPr>
          <a:lstStyle/>
          <a:p>
            <a:pPr algn="r"/>
            <a:r>
              <a:rPr lang="en-IN" sz="3600" dirty="0"/>
              <a:t>Quantiles</a:t>
            </a:r>
            <a:endParaRPr lang="en-IN" sz="3200" dirty="0"/>
          </a:p>
        </p:txBody>
      </p:sp>
      <p:sp>
        <p:nvSpPr>
          <p:cNvPr id="6" name="Arrow: Bent-Up 5">
            <a:extLst>
              <a:ext uri="{FF2B5EF4-FFF2-40B4-BE49-F238E27FC236}">
                <a16:creationId xmlns:a16="http://schemas.microsoft.com/office/drawing/2014/main" id="{3B627FD8-CE8B-4A23-8D4F-409021904F55}"/>
              </a:ext>
            </a:extLst>
          </p:cNvPr>
          <p:cNvSpPr/>
          <p:nvPr/>
        </p:nvSpPr>
        <p:spPr>
          <a:xfrm>
            <a:off x="2560820" y="2459414"/>
            <a:ext cx="794479" cy="22594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Bent-Up 6">
            <a:extLst>
              <a:ext uri="{FF2B5EF4-FFF2-40B4-BE49-F238E27FC236}">
                <a16:creationId xmlns:a16="http://schemas.microsoft.com/office/drawing/2014/main" id="{98BBD797-8CAD-40AD-AED1-63B3353BC9ED}"/>
              </a:ext>
            </a:extLst>
          </p:cNvPr>
          <p:cNvSpPr/>
          <p:nvPr/>
        </p:nvSpPr>
        <p:spPr>
          <a:xfrm rot="10800000">
            <a:off x="8989725" y="4713770"/>
            <a:ext cx="717030" cy="2823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2511EEFE-7C1A-43E5-B866-A390B5F54136}"/>
              </a:ext>
            </a:extLst>
          </p:cNvPr>
          <p:cNvSpPr txBox="1"/>
          <p:nvPr/>
        </p:nvSpPr>
        <p:spPr>
          <a:xfrm>
            <a:off x="249836" y="2871418"/>
            <a:ext cx="11480592" cy="1938992"/>
          </a:xfrm>
          <a:prstGeom prst="rect">
            <a:avLst/>
          </a:prstGeom>
          <a:noFill/>
        </p:spPr>
        <p:txBody>
          <a:bodyPr wrap="square" rtlCol="0">
            <a:spAutoFit/>
          </a:bodyPr>
          <a:lstStyle/>
          <a:p>
            <a:pPr marL="342900" indent="-342900" algn="just">
              <a:buFont typeface="Courier New" panose="02070309020205020404" pitchFamily="49" charset="0"/>
              <a:buChar char="o"/>
            </a:pPr>
            <a:r>
              <a:rPr lang="en-IN" sz="2400" dirty="0"/>
              <a:t>Here, statistical inference can be drawn for 50 data points having 7 variables. Sales over the years is uniformly distributed, since the mean and median are close. Similarly for “unemployment” there exist no outliers. </a:t>
            </a:r>
          </a:p>
          <a:p>
            <a:pPr marL="342900" indent="-342900" algn="just">
              <a:buFont typeface="Courier New" panose="02070309020205020404" pitchFamily="49" charset="0"/>
              <a:buChar char="o"/>
            </a:pPr>
            <a:r>
              <a:rPr lang="en-IN" sz="2400" dirty="0"/>
              <a:t>Same is the case with all other variables. We can state the same while looking at the quantiles. Therefore, NO outlier treatment required.</a:t>
            </a:r>
          </a:p>
        </p:txBody>
      </p:sp>
    </p:spTree>
    <p:extLst>
      <p:ext uri="{BB962C8B-B14F-4D97-AF65-F5344CB8AC3E}">
        <p14:creationId xmlns:p14="http://schemas.microsoft.com/office/powerpoint/2010/main" val="3944738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713C27-4B3E-4A88-A9A7-D437F61E40F9}"/>
              </a:ext>
            </a:extLst>
          </p:cNvPr>
          <p:cNvPicPr/>
          <p:nvPr/>
        </p:nvPicPr>
        <p:blipFill>
          <a:blip r:embed="rId2"/>
          <a:stretch>
            <a:fillRect/>
          </a:stretch>
        </p:blipFill>
        <p:spPr>
          <a:xfrm>
            <a:off x="394742" y="284814"/>
            <a:ext cx="7837356" cy="5861154"/>
          </a:xfrm>
          <a:prstGeom prst="rect">
            <a:avLst/>
          </a:prstGeom>
        </p:spPr>
      </p:pic>
      <p:sp>
        <p:nvSpPr>
          <p:cNvPr id="3" name="TextBox 2">
            <a:extLst>
              <a:ext uri="{FF2B5EF4-FFF2-40B4-BE49-F238E27FC236}">
                <a16:creationId xmlns:a16="http://schemas.microsoft.com/office/drawing/2014/main" id="{C26747AD-3EE3-4211-9133-5226034E149B}"/>
              </a:ext>
            </a:extLst>
          </p:cNvPr>
          <p:cNvSpPr txBox="1"/>
          <p:nvPr/>
        </p:nvSpPr>
        <p:spPr>
          <a:xfrm>
            <a:off x="8499422" y="245347"/>
            <a:ext cx="3192905" cy="5940088"/>
          </a:xfrm>
          <a:prstGeom prst="rect">
            <a:avLst/>
          </a:prstGeom>
          <a:noFill/>
        </p:spPr>
        <p:txBody>
          <a:bodyPr wrap="square" rtlCol="0">
            <a:spAutoFit/>
          </a:bodyPr>
          <a:lstStyle/>
          <a:p>
            <a:pPr algn="just"/>
            <a:r>
              <a:rPr lang="en-IN" sz="4400" dirty="0"/>
              <a:t>Modelling</a:t>
            </a:r>
          </a:p>
          <a:p>
            <a:pPr algn="just"/>
            <a:r>
              <a:rPr lang="en-IN" sz="2400" dirty="0"/>
              <a:t>In the final regression model, we find:</a:t>
            </a:r>
          </a:p>
          <a:p>
            <a:pPr marL="342900" indent="-342900" algn="just">
              <a:buFont typeface="Wingdings" panose="05000000000000000000" pitchFamily="2" charset="2"/>
              <a:buChar char="ü"/>
            </a:pPr>
            <a:r>
              <a:rPr lang="en-IN" sz="2400" dirty="0"/>
              <a:t>month,</a:t>
            </a:r>
          </a:p>
          <a:p>
            <a:pPr marL="342900" indent="-342900" algn="just">
              <a:buFont typeface="Wingdings" panose="05000000000000000000" pitchFamily="2" charset="2"/>
              <a:buChar char="ü"/>
            </a:pPr>
            <a:r>
              <a:rPr lang="en-IN" sz="2400" dirty="0"/>
              <a:t>unemployment,</a:t>
            </a:r>
          </a:p>
          <a:p>
            <a:pPr marL="342900" indent="-342900" algn="just">
              <a:buFont typeface="Wingdings" panose="05000000000000000000" pitchFamily="2" charset="2"/>
              <a:buChar char="ü"/>
            </a:pPr>
            <a:r>
              <a:rPr lang="en-IN" sz="2400" dirty="0" err="1"/>
              <a:t>CPI_all</a:t>
            </a:r>
            <a:r>
              <a:rPr lang="en-IN" sz="2400" dirty="0"/>
              <a:t>,</a:t>
            </a:r>
          </a:p>
          <a:p>
            <a:pPr marL="342900" indent="-342900" algn="just">
              <a:buFont typeface="Wingdings" panose="05000000000000000000" pitchFamily="2" charset="2"/>
              <a:buChar char="ü"/>
            </a:pPr>
            <a:r>
              <a:rPr lang="en-IN" sz="2400" dirty="0" err="1"/>
              <a:t>CPI_enrgy</a:t>
            </a:r>
            <a:endParaRPr lang="en-IN" sz="2400" dirty="0"/>
          </a:p>
          <a:p>
            <a:pPr algn="just"/>
            <a:r>
              <a:rPr lang="en-IN" sz="2400" dirty="0"/>
              <a:t>as significant variables at 90% confidence level. Almost 82% of the variations in sales of Elantra sales can be accurately predicted by these independent variables.</a:t>
            </a:r>
            <a:endParaRPr lang="en-IN" sz="1100" dirty="0"/>
          </a:p>
        </p:txBody>
      </p:sp>
      <p:pic>
        <p:nvPicPr>
          <p:cNvPr id="5" name="Graphic 4" descr="Upward trend">
            <a:extLst>
              <a:ext uri="{FF2B5EF4-FFF2-40B4-BE49-F238E27FC236}">
                <a16:creationId xmlns:a16="http://schemas.microsoft.com/office/drawing/2014/main" id="{3E27DC57-0326-454B-A857-674E837C62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35127" y="-8211"/>
            <a:ext cx="914400" cy="914400"/>
          </a:xfrm>
          <a:prstGeom prst="rect">
            <a:avLst/>
          </a:prstGeom>
        </p:spPr>
      </p:pic>
    </p:spTree>
    <p:extLst>
      <p:ext uri="{BB962C8B-B14F-4D97-AF65-F5344CB8AC3E}">
        <p14:creationId xmlns:p14="http://schemas.microsoft.com/office/powerpoint/2010/main" val="3079642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670C6-ADDA-470A-AF61-D9F3E6971A24}"/>
              </a:ext>
            </a:extLst>
          </p:cNvPr>
          <p:cNvSpPr>
            <a:spLocks noGrp="1"/>
          </p:cNvSpPr>
          <p:nvPr>
            <p:ph type="title"/>
          </p:nvPr>
        </p:nvSpPr>
        <p:spPr/>
        <p:txBody>
          <a:bodyPr/>
          <a:lstStyle/>
          <a:p>
            <a:r>
              <a:rPr lang="en-IN" dirty="0"/>
              <a:t>Statistical Interpretation</a:t>
            </a:r>
          </a:p>
        </p:txBody>
      </p:sp>
      <p:sp>
        <p:nvSpPr>
          <p:cNvPr id="3" name="Content Placeholder 2">
            <a:extLst>
              <a:ext uri="{FF2B5EF4-FFF2-40B4-BE49-F238E27FC236}">
                <a16:creationId xmlns:a16="http://schemas.microsoft.com/office/drawing/2014/main" id="{FB2BD7CF-9086-4B25-B742-F5E27BEA16BF}"/>
              </a:ext>
            </a:extLst>
          </p:cNvPr>
          <p:cNvSpPr>
            <a:spLocks noGrp="1"/>
          </p:cNvSpPr>
          <p:nvPr>
            <p:ph idx="1"/>
          </p:nvPr>
        </p:nvSpPr>
        <p:spPr>
          <a:xfrm>
            <a:off x="1097280" y="2173574"/>
            <a:ext cx="10058400" cy="3695520"/>
          </a:xfrm>
        </p:spPr>
        <p:txBody>
          <a:bodyPr/>
          <a:lstStyle/>
          <a:p>
            <a:pPr marL="0" indent="0" algn="just">
              <a:buNone/>
            </a:pPr>
            <a:r>
              <a:rPr lang="en-IN" dirty="0"/>
              <a:t>Of all the significant variables, unemployment and </a:t>
            </a:r>
            <a:r>
              <a:rPr lang="en-IN" dirty="0" err="1"/>
              <a:t>CPI_all</a:t>
            </a:r>
            <a:r>
              <a:rPr lang="en-IN" dirty="0"/>
              <a:t> negatively affect the monthly sales of Hyundai Elantra. This can be observed by the negative estimates of these two variables i.e. -7739 and -1343 respectively.</a:t>
            </a:r>
          </a:p>
          <a:p>
            <a:pPr marL="0" indent="0" algn="just">
              <a:buNone/>
            </a:pPr>
            <a:r>
              <a:rPr lang="en-IN" b="1" dirty="0">
                <a:solidFill>
                  <a:schemeClr val="accent1"/>
                </a:solidFill>
              </a:rPr>
              <a:t>A point to note here is that the negative coefficients are very large in absolute values which indicate that there is huge drop in Elantra sales with even slight increase in these two.</a:t>
            </a:r>
          </a:p>
          <a:p>
            <a:pPr marL="0" indent="0" algn="just">
              <a:buNone/>
            </a:pPr>
            <a:r>
              <a:rPr lang="en-IN" dirty="0"/>
              <a:t>On the other hand, </a:t>
            </a:r>
            <a:r>
              <a:rPr lang="en-IN" dirty="0" err="1"/>
              <a:t>CPI_energy</a:t>
            </a:r>
            <a:r>
              <a:rPr lang="en-IN" dirty="0"/>
              <a:t> positively affects the monthly sales of Hyundai Elantra. For every one unit increase in </a:t>
            </a:r>
            <a:r>
              <a:rPr lang="en-IN" dirty="0" err="1"/>
              <a:t>CPI_energy</a:t>
            </a:r>
            <a:r>
              <a:rPr lang="en-IN" dirty="0"/>
              <a:t>, the sales increase by 288 times.</a:t>
            </a:r>
          </a:p>
          <a:p>
            <a:pPr marL="0" indent="0" algn="just">
              <a:buNone/>
            </a:pPr>
            <a:r>
              <a:rPr lang="en-IN" dirty="0"/>
              <a:t>The p value is sufficiently low depicting higher significance of the variables in explaining the monthly Elantra sales leading to more </a:t>
            </a:r>
            <a:r>
              <a:rPr lang="en-IN" dirty="0" err="1"/>
              <a:t>parsimonity</a:t>
            </a:r>
            <a:r>
              <a:rPr lang="en-IN" dirty="0"/>
              <a:t>.</a:t>
            </a:r>
          </a:p>
          <a:p>
            <a:pPr marL="0" indent="0" algn="just">
              <a:buNone/>
            </a:pPr>
            <a:endParaRPr lang="en-IN" dirty="0"/>
          </a:p>
        </p:txBody>
      </p:sp>
      <p:sp>
        <p:nvSpPr>
          <p:cNvPr id="4" name="Thought Bubble: Cloud 3">
            <a:extLst>
              <a:ext uri="{FF2B5EF4-FFF2-40B4-BE49-F238E27FC236}">
                <a16:creationId xmlns:a16="http://schemas.microsoft.com/office/drawing/2014/main" id="{A5140008-2064-44DE-94F4-8444001D1EF3}"/>
              </a:ext>
            </a:extLst>
          </p:cNvPr>
          <p:cNvSpPr/>
          <p:nvPr/>
        </p:nvSpPr>
        <p:spPr>
          <a:xfrm>
            <a:off x="7337687" y="286603"/>
            <a:ext cx="1341618" cy="837214"/>
          </a:xfrm>
          <a:prstGeom prst="cloudCallout">
            <a:avLst>
              <a:gd name="adj1" fmla="val -75526"/>
              <a:gd name="adj2" fmla="val 590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0C382FD9-7802-40E5-B794-E7F5DA8B9208}"/>
              </a:ext>
            </a:extLst>
          </p:cNvPr>
          <p:cNvSpPr/>
          <p:nvPr/>
        </p:nvSpPr>
        <p:spPr>
          <a:xfrm>
            <a:off x="1036320" y="3192905"/>
            <a:ext cx="9866525" cy="6895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45321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F71BC-91E2-46D1-8922-A973B24BDA2A}"/>
              </a:ext>
            </a:extLst>
          </p:cNvPr>
          <p:cNvSpPr>
            <a:spLocks noGrp="1"/>
          </p:cNvSpPr>
          <p:nvPr>
            <p:ph type="title"/>
          </p:nvPr>
        </p:nvSpPr>
        <p:spPr/>
        <p:txBody>
          <a:bodyPr/>
          <a:lstStyle/>
          <a:p>
            <a:r>
              <a:rPr lang="en-IN" dirty="0"/>
              <a:t>Business Interpretation</a:t>
            </a:r>
          </a:p>
        </p:txBody>
      </p:sp>
      <p:sp>
        <p:nvSpPr>
          <p:cNvPr id="3" name="Content Placeholder 2">
            <a:extLst>
              <a:ext uri="{FF2B5EF4-FFF2-40B4-BE49-F238E27FC236}">
                <a16:creationId xmlns:a16="http://schemas.microsoft.com/office/drawing/2014/main" id="{4158C4F7-EA9E-463B-83F8-C7D5BCC2175A}"/>
              </a:ext>
            </a:extLst>
          </p:cNvPr>
          <p:cNvSpPr>
            <a:spLocks noGrp="1"/>
          </p:cNvSpPr>
          <p:nvPr>
            <p:ph idx="1"/>
          </p:nvPr>
        </p:nvSpPr>
        <p:spPr>
          <a:xfrm>
            <a:off x="1097280" y="2083633"/>
            <a:ext cx="10058400" cy="3785460"/>
          </a:xfrm>
        </p:spPr>
        <p:txBody>
          <a:bodyPr>
            <a:normAutofit/>
          </a:bodyPr>
          <a:lstStyle/>
          <a:p>
            <a:pPr marL="0" indent="0" algn="just">
              <a:buNone/>
            </a:pPr>
            <a:r>
              <a:rPr lang="en-IN" sz="2400" dirty="0"/>
              <a:t>All the months have a coefficient which is positive and greater than 1 when compared to base month January. This implies that sales of Elantra in those 11 months is greater than that in January of every year.</a:t>
            </a:r>
          </a:p>
          <a:p>
            <a:pPr marL="0" indent="0" algn="just">
              <a:buNone/>
            </a:pPr>
            <a:r>
              <a:rPr lang="en-IN" sz="2400" dirty="0"/>
              <a:t>However, CPI_ all has negative effect on the buying of Elantra cars.</a:t>
            </a:r>
          </a:p>
          <a:p>
            <a:pPr marL="0" indent="0" algn="just">
              <a:buNone/>
            </a:pPr>
            <a:r>
              <a:rPr lang="en-IN" sz="2400" dirty="0" err="1"/>
              <a:t>CPI_all</a:t>
            </a:r>
            <a:r>
              <a:rPr lang="en-IN" sz="2400" dirty="0"/>
              <a:t> rises when there is inflation. As can be judged from psychological factors, inflation will lead to decrease in sales.</a:t>
            </a:r>
          </a:p>
          <a:p>
            <a:pPr marL="0" indent="0" algn="just">
              <a:buNone/>
            </a:pPr>
            <a:r>
              <a:rPr lang="en-IN" sz="2400" dirty="0"/>
              <a:t>Similarly, if the unemployment rate is high, the buying capacity of consumers will tend to decrease.</a:t>
            </a:r>
          </a:p>
        </p:txBody>
      </p:sp>
    </p:spTree>
    <p:extLst>
      <p:ext uri="{BB962C8B-B14F-4D97-AF65-F5344CB8AC3E}">
        <p14:creationId xmlns:p14="http://schemas.microsoft.com/office/powerpoint/2010/main" val="128874200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378</TotalTime>
  <Words>800</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Calibri Light</vt:lpstr>
      <vt:lpstr>Courier New</vt:lpstr>
      <vt:lpstr>Wingdings</vt:lpstr>
      <vt:lpstr>Retrospect</vt:lpstr>
      <vt:lpstr>Multivariate Linear Regression Modelling   in R</vt:lpstr>
      <vt:lpstr>Case Study 2- Hyundai Elantra</vt:lpstr>
      <vt:lpstr>About the data</vt:lpstr>
      <vt:lpstr>Observations from data</vt:lpstr>
      <vt:lpstr>Methodology</vt:lpstr>
      <vt:lpstr>PowerPoint Presentation</vt:lpstr>
      <vt:lpstr>PowerPoint Presentation</vt:lpstr>
      <vt:lpstr>Statistical Interpretation</vt:lpstr>
      <vt:lpstr>Business Interpretation</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Multivariate Linear Regression Modelling in R</dc:title>
  <dc:creator> </dc:creator>
  <cp:lastModifiedBy>mansi.jpt19</cp:lastModifiedBy>
  <cp:revision>48</cp:revision>
  <dcterms:created xsi:type="dcterms:W3CDTF">2020-07-25T06:25:28Z</dcterms:created>
  <dcterms:modified xsi:type="dcterms:W3CDTF">2020-08-03T07:13:50Z</dcterms:modified>
</cp:coreProperties>
</file>