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5" r:id="rId7"/>
    <p:sldId id="264" r:id="rId8"/>
    <p:sldId id="266"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IVY\R\05%20PREDICTIVE%20ANALYTICS%20PROJECTS\03%20TIME%20SERIES%20FORECASTING\CASE%20STUDY1\02DATA\1sale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Trend</a:t>
            </a:r>
            <a:r>
              <a:rPr lang="en-US" sz="1600" b="1" baseline="0" dirty="0"/>
              <a:t> in sales every 6 months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'1sales'!$B$1</c:f>
              <c:strCache>
                <c:ptCount val="1"/>
                <c:pt idx="0">
                  <c:v>sales</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'1sales'!$A$2:$A$170</c:f>
              <c:numCache>
                <c:formatCode>mmm\-yy</c:formatCode>
                <c:ptCount val="169"/>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pt idx="101">
                  <c:v>40695</c:v>
                </c:pt>
                <c:pt idx="102">
                  <c:v>40725</c:v>
                </c:pt>
                <c:pt idx="103">
                  <c:v>40756</c:v>
                </c:pt>
                <c:pt idx="104">
                  <c:v>40787</c:v>
                </c:pt>
                <c:pt idx="105">
                  <c:v>40817</c:v>
                </c:pt>
                <c:pt idx="106">
                  <c:v>40848</c:v>
                </c:pt>
                <c:pt idx="107">
                  <c:v>40878</c:v>
                </c:pt>
                <c:pt idx="108">
                  <c:v>40909</c:v>
                </c:pt>
                <c:pt idx="109">
                  <c:v>40940</c:v>
                </c:pt>
                <c:pt idx="110">
                  <c:v>40969</c:v>
                </c:pt>
                <c:pt idx="111">
                  <c:v>41000</c:v>
                </c:pt>
                <c:pt idx="112">
                  <c:v>41030</c:v>
                </c:pt>
                <c:pt idx="113">
                  <c:v>41061</c:v>
                </c:pt>
                <c:pt idx="114">
                  <c:v>41091</c:v>
                </c:pt>
                <c:pt idx="115">
                  <c:v>41122</c:v>
                </c:pt>
                <c:pt idx="116">
                  <c:v>41153</c:v>
                </c:pt>
                <c:pt idx="117">
                  <c:v>41183</c:v>
                </c:pt>
                <c:pt idx="118">
                  <c:v>41214</c:v>
                </c:pt>
                <c:pt idx="119">
                  <c:v>41244</c:v>
                </c:pt>
                <c:pt idx="120">
                  <c:v>41275</c:v>
                </c:pt>
                <c:pt idx="121">
                  <c:v>41306</c:v>
                </c:pt>
                <c:pt idx="122">
                  <c:v>41334</c:v>
                </c:pt>
                <c:pt idx="123">
                  <c:v>41365</c:v>
                </c:pt>
                <c:pt idx="124">
                  <c:v>41395</c:v>
                </c:pt>
                <c:pt idx="125">
                  <c:v>41426</c:v>
                </c:pt>
                <c:pt idx="126">
                  <c:v>41456</c:v>
                </c:pt>
                <c:pt idx="127">
                  <c:v>41487</c:v>
                </c:pt>
                <c:pt idx="128">
                  <c:v>41518</c:v>
                </c:pt>
                <c:pt idx="129">
                  <c:v>41548</c:v>
                </c:pt>
                <c:pt idx="130">
                  <c:v>41579</c:v>
                </c:pt>
                <c:pt idx="131">
                  <c:v>41609</c:v>
                </c:pt>
                <c:pt idx="132">
                  <c:v>41640</c:v>
                </c:pt>
                <c:pt idx="133">
                  <c:v>41671</c:v>
                </c:pt>
                <c:pt idx="134">
                  <c:v>41699</c:v>
                </c:pt>
                <c:pt idx="135">
                  <c:v>41730</c:v>
                </c:pt>
                <c:pt idx="136">
                  <c:v>41760</c:v>
                </c:pt>
                <c:pt idx="137">
                  <c:v>41791</c:v>
                </c:pt>
                <c:pt idx="138">
                  <c:v>41821</c:v>
                </c:pt>
                <c:pt idx="139">
                  <c:v>41852</c:v>
                </c:pt>
                <c:pt idx="140">
                  <c:v>41883</c:v>
                </c:pt>
                <c:pt idx="141">
                  <c:v>41913</c:v>
                </c:pt>
                <c:pt idx="142">
                  <c:v>41944</c:v>
                </c:pt>
                <c:pt idx="143">
                  <c:v>41974</c:v>
                </c:pt>
                <c:pt idx="144">
                  <c:v>42005</c:v>
                </c:pt>
                <c:pt idx="145">
                  <c:v>42036</c:v>
                </c:pt>
                <c:pt idx="146">
                  <c:v>42064</c:v>
                </c:pt>
                <c:pt idx="147">
                  <c:v>42095</c:v>
                </c:pt>
                <c:pt idx="148">
                  <c:v>42125</c:v>
                </c:pt>
                <c:pt idx="149">
                  <c:v>42156</c:v>
                </c:pt>
                <c:pt idx="150">
                  <c:v>42186</c:v>
                </c:pt>
                <c:pt idx="151">
                  <c:v>42217</c:v>
                </c:pt>
                <c:pt idx="152">
                  <c:v>42248</c:v>
                </c:pt>
                <c:pt idx="153">
                  <c:v>42278</c:v>
                </c:pt>
                <c:pt idx="154">
                  <c:v>42309</c:v>
                </c:pt>
                <c:pt idx="155">
                  <c:v>42339</c:v>
                </c:pt>
                <c:pt idx="156">
                  <c:v>42370</c:v>
                </c:pt>
                <c:pt idx="157">
                  <c:v>42401</c:v>
                </c:pt>
                <c:pt idx="158">
                  <c:v>42430</c:v>
                </c:pt>
                <c:pt idx="159">
                  <c:v>42461</c:v>
                </c:pt>
                <c:pt idx="160">
                  <c:v>42491</c:v>
                </c:pt>
                <c:pt idx="161">
                  <c:v>42522</c:v>
                </c:pt>
                <c:pt idx="162">
                  <c:v>42552</c:v>
                </c:pt>
                <c:pt idx="163">
                  <c:v>42583</c:v>
                </c:pt>
                <c:pt idx="164">
                  <c:v>42614</c:v>
                </c:pt>
                <c:pt idx="165">
                  <c:v>42644</c:v>
                </c:pt>
                <c:pt idx="166">
                  <c:v>42675</c:v>
                </c:pt>
                <c:pt idx="167">
                  <c:v>42705</c:v>
                </c:pt>
                <c:pt idx="168">
                  <c:v>42736</c:v>
                </c:pt>
              </c:numCache>
            </c:numRef>
          </c:cat>
          <c:val>
            <c:numRef>
              <c:f>'1sales'!$B$2:$B$170</c:f>
              <c:numCache>
                <c:formatCode>General</c:formatCode>
                <c:ptCount val="169"/>
                <c:pt idx="0">
                  <c:v>25400</c:v>
                </c:pt>
                <c:pt idx="1">
                  <c:v>25440.001</c:v>
                </c:pt>
                <c:pt idx="2">
                  <c:v>25370.001</c:v>
                </c:pt>
                <c:pt idx="3">
                  <c:v>25400</c:v>
                </c:pt>
                <c:pt idx="4">
                  <c:v>25490</c:v>
                </c:pt>
                <c:pt idx="5">
                  <c:v>25240</c:v>
                </c:pt>
                <c:pt idx="6">
                  <c:v>25240</c:v>
                </c:pt>
                <c:pt idx="7">
                  <c:v>25280.001</c:v>
                </c:pt>
                <c:pt idx="8">
                  <c:v>25420</c:v>
                </c:pt>
                <c:pt idx="9">
                  <c:v>25280.001</c:v>
                </c:pt>
                <c:pt idx="10">
                  <c:v>25410</c:v>
                </c:pt>
                <c:pt idx="11">
                  <c:v>25370.001</c:v>
                </c:pt>
                <c:pt idx="12">
                  <c:v>25280.001</c:v>
                </c:pt>
                <c:pt idx="13">
                  <c:v>25240</c:v>
                </c:pt>
                <c:pt idx="14">
                  <c:v>25340</c:v>
                </c:pt>
                <c:pt idx="15">
                  <c:v>25360.001</c:v>
                </c:pt>
                <c:pt idx="16">
                  <c:v>25389.999</c:v>
                </c:pt>
                <c:pt idx="17">
                  <c:v>25270</c:v>
                </c:pt>
                <c:pt idx="18">
                  <c:v>25350</c:v>
                </c:pt>
                <c:pt idx="19">
                  <c:v>25420</c:v>
                </c:pt>
                <c:pt idx="20">
                  <c:v>25530.001</c:v>
                </c:pt>
                <c:pt idx="21">
                  <c:v>25790.001</c:v>
                </c:pt>
                <c:pt idx="22">
                  <c:v>25980</c:v>
                </c:pt>
                <c:pt idx="23">
                  <c:v>26129.999</c:v>
                </c:pt>
                <c:pt idx="24">
                  <c:v>26530.001</c:v>
                </c:pt>
                <c:pt idx="25">
                  <c:v>26639.999</c:v>
                </c:pt>
                <c:pt idx="26">
                  <c:v>26930</c:v>
                </c:pt>
                <c:pt idx="27">
                  <c:v>26750</c:v>
                </c:pt>
                <c:pt idx="28">
                  <c:v>26740</c:v>
                </c:pt>
                <c:pt idx="29">
                  <c:v>26700.001</c:v>
                </c:pt>
                <c:pt idx="30">
                  <c:v>26809.999</c:v>
                </c:pt>
                <c:pt idx="31">
                  <c:v>26860.001</c:v>
                </c:pt>
                <c:pt idx="32">
                  <c:v>27230</c:v>
                </c:pt>
                <c:pt idx="33">
                  <c:v>27400</c:v>
                </c:pt>
                <c:pt idx="34">
                  <c:v>27510</c:v>
                </c:pt>
                <c:pt idx="35">
                  <c:v>27650</c:v>
                </c:pt>
                <c:pt idx="36">
                  <c:v>28070</c:v>
                </c:pt>
                <c:pt idx="37">
                  <c:v>28440.001</c:v>
                </c:pt>
                <c:pt idx="38">
                  <c:v>28650</c:v>
                </c:pt>
                <c:pt idx="39">
                  <c:v>28930</c:v>
                </c:pt>
                <c:pt idx="40">
                  <c:v>29350</c:v>
                </c:pt>
                <c:pt idx="41">
                  <c:v>29490</c:v>
                </c:pt>
                <c:pt idx="42">
                  <c:v>29660</c:v>
                </c:pt>
                <c:pt idx="43">
                  <c:v>29700.001</c:v>
                </c:pt>
                <c:pt idx="44">
                  <c:v>30139.999</c:v>
                </c:pt>
                <c:pt idx="45">
                  <c:v>30500</c:v>
                </c:pt>
                <c:pt idx="46">
                  <c:v>30740</c:v>
                </c:pt>
                <c:pt idx="47">
                  <c:v>30760</c:v>
                </c:pt>
                <c:pt idx="48">
                  <c:v>31330</c:v>
                </c:pt>
                <c:pt idx="49">
                  <c:v>31639.999</c:v>
                </c:pt>
                <c:pt idx="50">
                  <c:v>32110.001</c:v>
                </c:pt>
                <c:pt idx="51">
                  <c:v>32450.001</c:v>
                </c:pt>
                <c:pt idx="52">
                  <c:v>34020</c:v>
                </c:pt>
                <c:pt idx="53">
                  <c:v>35669.998</c:v>
                </c:pt>
                <c:pt idx="54">
                  <c:v>37139.999000000003</c:v>
                </c:pt>
                <c:pt idx="55">
                  <c:v>37459.999000000003</c:v>
                </c:pt>
                <c:pt idx="56">
                  <c:v>39939.999000000003</c:v>
                </c:pt>
                <c:pt idx="57">
                  <c:v>41360.000999999997</c:v>
                </c:pt>
                <c:pt idx="58">
                  <c:v>44299.999000000003</c:v>
                </c:pt>
                <c:pt idx="59">
                  <c:v>45840</c:v>
                </c:pt>
                <c:pt idx="60">
                  <c:v>45830.002</c:v>
                </c:pt>
                <c:pt idx="61">
                  <c:v>46320</c:v>
                </c:pt>
                <c:pt idx="62">
                  <c:v>47310.000999999997</c:v>
                </c:pt>
                <c:pt idx="63">
                  <c:v>47820</c:v>
                </c:pt>
                <c:pt idx="64">
                  <c:v>48060.000999999997</c:v>
                </c:pt>
                <c:pt idx="65">
                  <c:v>48770</c:v>
                </c:pt>
                <c:pt idx="66">
                  <c:v>49360.000999999997</c:v>
                </c:pt>
                <c:pt idx="67">
                  <c:v>49799.999000000003</c:v>
                </c:pt>
                <c:pt idx="68">
                  <c:v>50900.002</c:v>
                </c:pt>
                <c:pt idx="69">
                  <c:v>52119.999000000003</c:v>
                </c:pt>
                <c:pt idx="70">
                  <c:v>52189.999000000003</c:v>
                </c:pt>
                <c:pt idx="71">
                  <c:v>52799.999000000003</c:v>
                </c:pt>
                <c:pt idx="72">
                  <c:v>54080.002</c:v>
                </c:pt>
                <c:pt idx="73">
                  <c:v>55700.000999999997</c:v>
                </c:pt>
                <c:pt idx="74">
                  <c:v>56560.000999999997</c:v>
                </c:pt>
                <c:pt idx="75">
                  <c:v>57840</c:v>
                </c:pt>
                <c:pt idx="76">
                  <c:v>59939.999000000003</c:v>
                </c:pt>
                <c:pt idx="77">
                  <c:v>62070</c:v>
                </c:pt>
                <c:pt idx="78">
                  <c:v>64010.002</c:v>
                </c:pt>
                <c:pt idx="79">
                  <c:v>66269.997000000003</c:v>
                </c:pt>
                <c:pt idx="80">
                  <c:v>69349.998000000007</c:v>
                </c:pt>
                <c:pt idx="81">
                  <c:v>70739.998000000007</c:v>
                </c:pt>
                <c:pt idx="82">
                  <c:v>73080.001999999993</c:v>
                </c:pt>
                <c:pt idx="83">
                  <c:v>74769.997000000003</c:v>
                </c:pt>
                <c:pt idx="84">
                  <c:v>77000</c:v>
                </c:pt>
                <c:pt idx="85">
                  <c:v>78750</c:v>
                </c:pt>
                <c:pt idx="86">
                  <c:v>79279.998999999996</c:v>
                </c:pt>
                <c:pt idx="87">
                  <c:v>79199.997000000003</c:v>
                </c:pt>
                <c:pt idx="88">
                  <c:v>79870.002999999997</c:v>
                </c:pt>
                <c:pt idx="89">
                  <c:v>79959.998999999996</c:v>
                </c:pt>
                <c:pt idx="90">
                  <c:v>80320</c:v>
                </c:pt>
                <c:pt idx="91">
                  <c:v>80400.001999999993</c:v>
                </c:pt>
                <c:pt idx="92">
                  <c:v>80449.997000000003</c:v>
                </c:pt>
                <c:pt idx="93">
                  <c:v>80730.002999999997</c:v>
                </c:pt>
                <c:pt idx="94">
                  <c:v>81500</c:v>
                </c:pt>
                <c:pt idx="95">
                  <c:v>81900.001999999993</c:v>
                </c:pt>
                <c:pt idx="96">
                  <c:v>82820</c:v>
                </c:pt>
                <c:pt idx="97">
                  <c:v>83370.002999999997</c:v>
                </c:pt>
                <c:pt idx="98">
                  <c:v>83169.998000000007</c:v>
                </c:pt>
                <c:pt idx="99">
                  <c:v>82959.998999999996</c:v>
                </c:pt>
                <c:pt idx="100">
                  <c:v>82769.997000000003</c:v>
                </c:pt>
                <c:pt idx="101">
                  <c:v>82849.998000000007</c:v>
                </c:pt>
                <c:pt idx="102">
                  <c:v>82290.001000000004</c:v>
                </c:pt>
                <c:pt idx="103">
                  <c:v>82800.002999999997</c:v>
                </c:pt>
                <c:pt idx="104">
                  <c:v>81540.001000000004</c:v>
                </c:pt>
                <c:pt idx="105">
                  <c:v>80019.997000000003</c:v>
                </c:pt>
                <c:pt idx="106">
                  <c:v>79650.001999999993</c:v>
                </c:pt>
                <c:pt idx="107">
                  <c:v>79940.001999999993</c:v>
                </c:pt>
                <c:pt idx="108">
                  <c:v>80879.997000000003</c:v>
                </c:pt>
                <c:pt idx="109">
                  <c:v>82160.004000000001</c:v>
                </c:pt>
                <c:pt idx="110">
                  <c:v>83089.995999999999</c:v>
                </c:pt>
                <c:pt idx="111">
                  <c:v>83489.998000000007</c:v>
                </c:pt>
                <c:pt idx="112">
                  <c:v>83980.002999999997</c:v>
                </c:pt>
                <c:pt idx="113">
                  <c:v>85370.002999999997</c:v>
                </c:pt>
                <c:pt idx="114">
                  <c:v>86570</c:v>
                </c:pt>
                <c:pt idx="115">
                  <c:v>86970.001000000004</c:v>
                </c:pt>
                <c:pt idx="116">
                  <c:v>88919.998000000007</c:v>
                </c:pt>
                <c:pt idx="117">
                  <c:v>90410.004000000001</c:v>
                </c:pt>
                <c:pt idx="118">
                  <c:v>90089.995999999999</c:v>
                </c:pt>
                <c:pt idx="119">
                  <c:v>90440.001999999993</c:v>
                </c:pt>
                <c:pt idx="120">
                  <c:v>91779.998999999996</c:v>
                </c:pt>
                <c:pt idx="121">
                  <c:v>91589.995999999999</c:v>
                </c:pt>
                <c:pt idx="122">
                  <c:v>93269.997000000003</c:v>
                </c:pt>
                <c:pt idx="123">
                  <c:v>96050.002999999997</c:v>
                </c:pt>
                <c:pt idx="124">
                  <c:v>94129.997000000003</c:v>
                </c:pt>
                <c:pt idx="125">
                  <c:v>93190.001999999993</c:v>
                </c:pt>
                <c:pt idx="126">
                  <c:v>93029.998999999996</c:v>
                </c:pt>
                <c:pt idx="127">
                  <c:v>93169.998000000007</c:v>
                </c:pt>
                <c:pt idx="128">
                  <c:v>92930</c:v>
                </c:pt>
                <c:pt idx="129">
                  <c:v>93889.998999999996</c:v>
                </c:pt>
                <c:pt idx="130">
                  <c:v>94370.002999999997</c:v>
                </c:pt>
                <c:pt idx="131">
                  <c:v>94449.997000000003</c:v>
                </c:pt>
                <c:pt idx="132">
                  <c:v>94820</c:v>
                </c:pt>
                <c:pt idx="133">
                  <c:v>95790.001000000004</c:v>
                </c:pt>
                <c:pt idx="134">
                  <c:v>95330.001999999993</c:v>
                </c:pt>
                <c:pt idx="135">
                  <c:v>95300.002999999997</c:v>
                </c:pt>
                <c:pt idx="136">
                  <c:v>95650.001999999993</c:v>
                </c:pt>
                <c:pt idx="137">
                  <c:v>96209.998999999996</c:v>
                </c:pt>
                <c:pt idx="138">
                  <c:v>96910.004000000001</c:v>
                </c:pt>
                <c:pt idx="139">
                  <c:v>97309.998000000007</c:v>
                </c:pt>
                <c:pt idx="140">
                  <c:v>98940.001999999993</c:v>
                </c:pt>
                <c:pt idx="141">
                  <c:v>100140</c:v>
                </c:pt>
                <c:pt idx="142">
                  <c:v>100350</c:v>
                </c:pt>
                <c:pt idx="143">
                  <c:v>100570</c:v>
                </c:pt>
                <c:pt idx="144">
                  <c:v>101240</c:v>
                </c:pt>
                <c:pt idx="145">
                  <c:v>102470</c:v>
                </c:pt>
                <c:pt idx="146">
                  <c:v>102600</c:v>
                </c:pt>
                <c:pt idx="147">
                  <c:v>102810</c:v>
                </c:pt>
                <c:pt idx="148">
                  <c:v>103000</c:v>
                </c:pt>
                <c:pt idx="149">
                  <c:v>101960</c:v>
                </c:pt>
                <c:pt idx="150">
                  <c:v>101960</c:v>
                </c:pt>
                <c:pt idx="151">
                  <c:v>102140</c:v>
                </c:pt>
                <c:pt idx="152">
                  <c:v>100220</c:v>
                </c:pt>
                <c:pt idx="153">
                  <c:v>100140</c:v>
                </c:pt>
                <c:pt idx="154">
                  <c:v>99629.997000000003</c:v>
                </c:pt>
                <c:pt idx="155">
                  <c:v>98910.004000000001</c:v>
                </c:pt>
                <c:pt idx="156">
                  <c:v>98269.997000000003</c:v>
                </c:pt>
                <c:pt idx="157">
                  <c:v>99790.001000000004</c:v>
                </c:pt>
                <c:pt idx="158">
                  <c:v>101690</c:v>
                </c:pt>
                <c:pt idx="159">
                  <c:v>102550</c:v>
                </c:pt>
                <c:pt idx="160">
                  <c:v>103910</c:v>
                </c:pt>
                <c:pt idx="161">
                  <c:v>105830</c:v>
                </c:pt>
                <c:pt idx="162">
                  <c:v>107170</c:v>
                </c:pt>
                <c:pt idx="163">
                  <c:v>108640</c:v>
                </c:pt>
                <c:pt idx="164">
                  <c:v>110430</c:v>
                </c:pt>
                <c:pt idx="165">
                  <c:v>109200</c:v>
                </c:pt>
                <c:pt idx="166">
                  <c:v>106900</c:v>
                </c:pt>
                <c:pt idx="167">
                  <c:v>103690</c:v>
                </c:pt>
                <c:pt idx="168">
                  <c:v>103400</c:v>
                </c:pt>
              </c:numCache>
            </c:numRef>
          </c:val>
          <c:smooth val="0"/>
          <c:extLst>
            <c:ext xmlns:c16="http://schemas.microsoft.com/office/drawing/2014/chart" uri="{C3380CC4-5D6E-409C-BE32-E72D297353CC}">
              <c16:uniqueId val="{00000001-8C56-495B-ADAA-9BC96EA4C167}"/>
            </c:ext>
          </c:extLst>
        </c:ser>
        <c:dLbls>
          <c:showLegendKey val="0"/>
          <c:showVal val="0"/>
          <c:showCatName val="0"/>
          <c:showSerName val="0"/>
          <c:showPercent val="0"/>
          <c:showBubbleSize val="0"/>
        </c:dLbls>
        <c:smooth val="0"/>
        <c:axId val="1070758256"/>
        <c:axId val="1203548576"/>
      </c:lineChart>
      <c:dateAx>
        <c:axId val="1070758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dirty="0"/>
                  <a:t>6 months period</a:t>
                </a:r>
                <a:endParaRPr lang="en-US" b="1"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203548576"/>
        <c:crosses val="autoZero"/>
        <c:auto val="0"/>
        <c:lblOffset val="100"/>
        <c:baseTimeUnit val="months"/>
        <c:majorUnit val="6"/>
        <c:majorTimeUnit val="months"/>
      </c:dateAx>
      <c:valAx>
        <c:axId val="1203548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t>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070758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39ECE7-0F45-46AD-B3B6-A635A1BE55A6}"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AEB7F-6F3D-44FE-8AA3-3D8751485F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63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9ECE7-0F45-46AD-B3B6-A635A1BE55A6}"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AEB7F-6F3D-44FE-8AA3-3D8751485F83}" type="slidenum">
              <a:rPr lang="en-IN" smtClean="0"/>
              <a:t>‹#›</a:t>
            </a:fld>
            <a:endParaRPr lang="en-IN"/>
          </a:p>
        </p:txBody>
      </p:sp>
    </p:spTree>
    <p:extLst>
      <p:ext uri="{BB962C8B-B14F-4D97-AF65-F5344CB8AC3E}">
        <p14:creationId xmlns:p14="http://schemas.microsoft.com/office/powerpoint/2010/main" val="364609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9ECE7-0F45-46AD-B3B6-A635A1BE55A6}"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AEB7F-6F3D-44FE-8AA3-3D8751485F83}" type="slidenum">
              <a:rPr lang="en-IN" smtClean="0"/>
              <a:t>‹#›</a:t>
            </a:fld>
            <a:endParaRPr lang="en-IN"/>
          </a:p>
        </p:txBody>
      </p:sp>
    </p:spTree>
    <p:extLst>
      <p:ext uri="{BB962C8B-B14F-4D97-AF65-F5344CB8AC3E}">
        <p14:creationId xmlns:p14="http://schemas.microsoft.com/office/powerpoint/2010/main" val="92411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9ECE7-0F45-46AD-B3B6-A635A1BE55A6}"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AEB7F-6F3D-44FE-8AA3-3D8751485F83}" type="slidenum">
              <a:rPr lang="en-IN" smtClean="0"/>
              <a:t>‹#›</a:t>
            </a:fld>
            <a:endParaRPr lang="en-IN"/>
          </a:p>
        </p:txBody>
      </p:sp>
    </p:spTree>
    <p:extLst>
      <p:ext uri="{BB962C8B-B14F-4D97-AF65-F5344CB8AC3E}">
        <p14:creationId xmlns:p14="http://schemas.microsoft.com/office/powerpoint/2010/main" val="210413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9ECE7-0F45-46AD-B3B6-A635A1BE55A6}"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AEB7F-6F3D-44FE-8AA3-3D8751485F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46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39ECE7-0F45-46AD-B3B6-A635A1BE55A6}"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AEB7F-6F3D-44FE-8AA3-3D8751485F83}" type="slidenum">
              <a:rPr lang="en-IN" smtClean="0"/>
              <a:t>‹#›</a:t>
            </a:fld>
            <a:endParaRPr lang="en-IN"/>
          </a:p>
        </p:txBody>
      </p:sp>
    </p:spTree>
    <p:extLst>
      <p:ext uri="{BB962C8B-B14F-4D97-AF65-F5344CB8AC3E}">
        <p14:creationId xmlns:p14="http://schemas.microsoft.com/office/powerpoint/2010/main" val="188584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39ECE7-0F45-46AD-B3B6-A635A1BE55A6}"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9AEB7F-6F3D-44FE-8AA3-3D8751485F83}" type="slidenum">
              <a:rPr lang="en-IN" smtClean="0"/>
              <a:t>‹#›</a:t>
            </a:fld>
            <a:endParaRPr lang="en-IN"/>
          </a:p>
        </p:txBody>
      </p:sp>
    </p:spTree>
    <p:extLst>
      <p:ext uri="{BB962C8B-B14F-4D97-AF65-F5344CB8AC3E}">
        <p14:creationId xmlns:p14="http://schemas.microsoft.com/office/powerpoint/2010/main" val="200124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39ECE7-0F45-46AD-B3B6-A635A1BE55A6}"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9AEB7F-6F3D-44FE-8AA3-3D8751485F83}" type="slidenum">
              <a:rPr lang="en-IN" smtClean="0"/>
              <a:t>‹#›</a:t>
            </a:fld>
            <a:endParaRPr lang="en-IN"/>
          </a:p>
        </p:txBody>
      </p:sp>
    </p:spTree>
    <p:extLst>
      <p:ext uri="{BB962C8B-B14F-4D97-AF65-F5344CB8AC3E}">
        <p14:creationId xmlns:p14="http://schemas.microsoft.com/office/powerpoint/2010/main" val="23896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39ECE7-0F45-46AD-B3B6-A635A1BE55A6}" type="datetimeFigureOut">
              <a:rPr lang="en-IN" smtClean="0"/>
              <a:t>03-08-2020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39AEB7F-6F3D-44FE-8AA3-3D8751485F83}" type="slidenum">
              <a:rPr lang="en-IN" smtClean="0"/>
              <a:t>‹#›</a:t>
            </a:fld>
            <a:endParaRPr lang="en-IN"/>
          </a:p>
        </p:txBody>
      </p:sp>
    </p:spTree>
    <p:extLst>
      <p:ext uri="{BB962C8B-B14F-4D97-AF65-F5344CB8AC3E}">
        <p14:creationId xmlns:p14="http://schemas.microsoft.com/office/powerpoint/2010/main" val="40152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39ECE7-0F45-46AD-B3B6-A635A1BE55A6}" type="datetimeFigureOut">
              <a:rPr lang="en-IN" smtClean="0"/>
              <a:t>03-08-2020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9AEB7F-6F3D-44FE-8AA3-3D8751485F83}" type="slidenum">
              <a:rPr lang="en-IN" smtClean="0"/>
              <a:t>‹#›</a:t>
            </a:fld>
            <a:endParaRPr lang="en-IN"/>
          </a:p>
        </p:txBody>
      </p:sp>
    </p:spTree>
    <p:extLst>
      <p:ext uri="{BB962C8B-B14F-4D97-AF65-F5344CB8AC3E}">
        <p14:creationId xmlns:p14="http://schemas.microsoft.com/office/powerpoint/2010/main" val="257595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39ECE7-0F45-46AD-B3B6-A635A1BE55A6}"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AEB7F-6F3D-44FE-8AA3-3D8751485F83}" type="slidenum">
              <a:rPr lang="en-IN" smtClean="0"/>
              <a:t>‹#›</a:t>
            </a:fld>
            <a:endParaRPr lang="en-IN"/>
          </a:p>
        </p:txBody>
      </p:sp>
    </p:spTree>
    <p:extLst>
      <p:ext uri="{BB962C8B-B14F-4D97-AF65-F5344CB8AC3E}">
        <p14:creationId xmlns:p14="http://schemas.microsoft.com/office/powerpoint/2010/main" val="23546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39ECE7-0F45-46AD-B3B6-A635A1BE55A6}" type="datetimeFigureOut">
              <a:rPr lang="en-IN" smtClean="0"/>
              <a:t>03-08-2020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9AEB7F-6F3D-44FE-8AA3-3D8751485F8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725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FF6C-CEB3-4452-82AF-F3D5847BA336}"/>
              </a:ext>
            </a:extLst>
          </p:cNvPr>
          <p:cNvSpPr>
            <a:spLocks noGrp="1"/>
          </p:cNvSpPr>
          <p:nvPr>
            <p:ph type="ctrTitle"/>
          </p:nvPr>
        </p:nvSpPr>
        <p:spPr/>
        <p:txBody>
          <a:bodyPr/>
          <a:lstStyle/>
          <a:p>
            <a:r>
              <a:rPr lang="en-IN" dirty="0"/>
              <a:t>Time Series Forecasting in R using ARIMA</a:t>
            </a:r>
          </a:p>
        </p:txBody>
      </p:sp>
      <p:sp>
        <p:nvSpPr>
          <p:cNvPr id="3" name="Subtitle 2">
            <a:extLst>
              <a:ext uri="{FF2B5EF4-FFF2-40B4-BE49-F238E27FC236}">
                <a16:creationId xmlns:a16="http://schemas.microsoft.com/office/drawing/2014/main" id="{0A3C248A-9C61-4E98-90D8-536828DEEA67}"/>
              </a:ext>
            </a:extLst>
          </p:cNvPr>
          <p:cNvSpPr>
            <a:spLocks noGrp="1"/>
          </p:cNvSpPr>
          <p:nvPr>
            <p:ph type="subTitle" idx="1"/>
          </p:nvPr>
        </p:nvSpPr>
        <p:spPr/>
        <p:txBody>
          <a:bodyPr/>
          <a:lstStyle/>
          <a:p>
            <a:r>
              <a:rPr lang="en-IN" dirty="0"/>
              <a:t>Submitted by: Mansi</a:t>
            </a:r>
          </a:p>
        </p:txBody>
      </p:sp>
    </p:spTree>
    <p:extLst>
      <p:ext uri="{BB962C8B-B14F-4D97-AF65-F5344CB8AC3E}">
        <p14:creationId xmlns:p14="http://schemas.microsoft.com/office/powerpoint/2010/main" val="101541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roll: Horizontal 3">
            <a:extLst>
              <a:ext uri="{FF2B5EF4-FFF2-40B4-BE49-F238E27FC236}">
                <a16:creationId xmlns:a16="http://schemas.microsoft.com/office/drawing/2014/main" id="{4997BE24-6C4E-484C-956C-B7BF025D6961}"/>
              </a:ext>
            </a:extLst>
          </p:cNvPr>
          <p:cNvSpPr/>
          <p:nvPr/>
        </p:nvSpPr>
        <p:spPr>
          <a:xfrm>
            <a:off x="1182224" y="777990"/>
            <a:ext cx="5059680" cy="95937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0C421D6-9BDA-4FF0-8DFE-B5810686B36B}"/>
              </a:ext>
            </a:extLst>
          </p:cNvPr>
          <p:cNvSpPr>
            <a:spLocks noGrp="1"/>
          </p:cNvSpPr>
          <p:nvPr>
            <p:ph type="title"/>
          </p:nvPr>
        </p:nvSpPr>
        <p:spPr/>
        <p:txBody>
          <a:bodyPr>
            <a:normAutofit/>
          </a:bodyPr>
          <a:lstStyle/>
          <a:p>
            <a:br>
              <a:rPr lang="en-IN" dirty="0"/>
            </a:br>
            <a:r>
              <a:rPr lang="en-IN" dirty="0"/>
              <a:t>  Recommendations </a:t>
            </a:r>
          </a:p>
        </p:txBody>
      </p:sp>
      <p:sp>
        <p:nvSpPr>
          <p:cNvPr id="3" name="Content Placeholder 2">
            <a:extLst>
              <a:ext uri="{FF2B5EF4-FFF2-40B4-BE49-F238E27FC236}">
                <a16:creationId xmlns:a16="http://schemas.microsoft.com/office/drawing/2014/main" id="{3E48B20E-0EC5-4B1C-A8C1-868884F0720B}"/>
              </a:ext>
            </a:extLst>
          </p:cNvPr>
          <p:cNvSpPr>
            <a:spLocks noGrp="1"/>
          </p:cNvSpPr>
          <p:nvPr>
            <p:ph idx="1"/>
          </p:nvPr>
        </p:nvSpPr>
        <p:spPr>
          <a:xfrm>
            <a:off x="1097280" y="2158584"/>
            <a:ext cx="10058400" cy="3710510"/>
          </a:xfrm>
        </p:spPr>
        <p:txBody>
          <a:bodyPr>
            <a:normAutofit/>
          </a:bodyPr>
          <a:lstStyle/>
          <a:p>
            <a:pPr algn="just"/>
            <a:r>
              <a:rPr lang="en-IN" sz="2400" dirty="0"/>
              <a:t>According to the model, the sales are tending towards a downfall, so the business should beforehand come up with various revised and new schemes and offers to attract customers as much as possible. </a:t>
            </a:r>
          </a:p>
          <a:p>
            <a:pPr algn="just"/>
            <a:r>
              <a:rPr lang="en-IN" sz="2400" dirty="0"/>
              <a:t>For this, the business should focus more on marketing strategies and also the quality of its products and services for maximum consumer satisfaction.</a:t>
            </a:r>
          </a:p>
          <a:p>
            <a:pPr algn="just"/>
            <a:endParaRPr lang="en-IN" sz="2400" dirty="0"/>
          </a:p>
        </p:txBody>
      </p:sp>
    </p:spTree>
    <p:extLst>
      <p:ext uri="{BB962C8B-B14F-4D97-AF65-F5344CB8AC3E}">
        <p14:creationId xmlns:p14="http://schemas.microsoft.com/office/powerpoint/2010/main" val="173080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B486-1773-4B86-86C3-5A1AFBC68757}"/>
              </a:ext>
            </a:extLst>
          </p:cNvPr>
          <p:cNvSpPr>
            <a:spLocks noGrp="1"/>
          </p:cNvSpPr>
          <p:nvPr>
            <p:ph type="title"/>
          </p:nvPr>
        </p:nvSpPr>
        <p:spPr/>
        <p:txBody>
          <a:bodyPr/>
          <a:lstStyle/>
          <a:p>
            <a:r>
              <a:rPr lang="en-IN" dirty="0"/>
              <a:t>Case Study- Sales Data</a:t>
            </a:r>
          </a:p>
        </p:txBody>
      </p:sp>
      <p:sp>
        <p:nvSpPr>
          <p:cNvPr id="3" name="Content Placeholder 2">
            <a:extLst>
              <a:ext uri="{FF2B5EF4-FFF2-40B4-BE49-F238E27FC236}">
                <a16:creationId xmlns:a16="http://schemas.microsoft.com/office/drawing/2014/main" id="{CD5839E4-E732-4962-AB8A-2E91D98AD810}"/>
              </a:ext>
            </a:extLst>
          </p:cNvPr>
          <p:cNvSpPr>
            <a:spLocks noGrp="1"/>
          </p:cNvSpPr>
          <p:nvPr>
            <p:ph idx="1"/>
          </p:nvPr>
        </p:nvSpPr>
        <p:spPr>
          <a:xfrm>
            <a:off x="1097280" y="2188564"/>
            <a:ext cx="10058400" cy="3680530"/>
          </a:xfrm>
        </p:spPr>
        <p:txBody>
          <a:bodyPr>
            <a:normAutofit/>
          </a:bodyPr>
          <a:lstStyle/>
          <a:p>
            <a:pPr algn="just"/>
            <a:r>
              <a:rPr lang="en-IN" sz="2800" b="1" dirty="0"/>
              <a:t>Objective: </a:t>
            </a:r>
            <a:r>
              <a:rPr lang="en-IN" sz="2400" dirty="0"/>
              <a:t>To build an Auto Regressive Integrated Moving Average (ARIMA) model to predict the sales data.</a:t>
            </a:r>
          </a:p>
          <a:p>
            <a:pPr algn="just"/>
            <a:r>
              <a:rPr lang="en-IN" sz="2800" b="1" dirty="0"/>
              <a:t>Business Problem: </a:t>
            </a:r>
            <a:r>
              <a:rPr lang="en-IN" sz="2400" dirty="0"/>
              <a:t>Using the monthly sales data (in thousand units) of an Automobile company, provided for the time period 2003-17 predict the sales for next 36 months.</a:t>
            </a:r>
          </a:p>
        </p:txBody>
      </p:sp>
    </p:spTree>
    <p:extLst>
      <p:ext uri="{BB962C8B-B14F-4D97-AF65-F5344CB8AC3E}">
        <p14:creationId xmlns:p14="http://schemas.microsoft.com/office/powerpoint/2010/main" val="353040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89E9-24B1-442C-AF6A-A724CEC104AE}"/>
              </a:ext>
            </a:extLst>
          </p:cNvPr>
          <p:cNvSpPr>
            <a:spLocks noGrp="1"/>
          </p:cNvSpPr>
          <p:nvPr>
            <p:ph type="title"/>
          </p:nvPr>
        </p:nvSpPr>
        <p:spPr>
          <a:xfrm>
            <a:off x="1097280" y="286603"/>
            <a:ext cx="10058400" cy="1450757"/>
          </a:xfrm>
        </p:spPr>
        <p:txBody>
          <a:bodyPr/>
          <a:lstStyle/>
          <a:p>
            <a:r>
              <a:rPr lang="en-IN" dirty="0"/>
              <a:t>About the data</a:t>
            </a:r>
          </a:p>
        </p:txBody>
      </p:sp>
      <p:sp>
        <p:nvSpPr>
          <p:cNvPr id="3" name="Content Placeholder 2">
            <a:extLst>
              <a:ext uri="{FF2B5EF4-FFF2-40B4-BE49-F238E27FC236}">
                <a16:creationId xmlns:a16="http://schemas.microsoft.com/office/drawing/2014/main" id="{7F54DE36-346B-4DAF-8F22-9AC647B361B5}"/>
              </a:ext>
            </a:extLst>
          </p:cNvPr>
          <p:cNvSpPr>
            <a:spLocks noGrp="1"/>
          </p:cNvSpPr>
          <p:nvPr>
            <p:ph idx="1"/>
          </p:nvPr>
        </p:nvSpPr>
        <p:spPr/>
        <p:txBody>
          <a:bodyPr/>
          <a:lstStyle/>
          <a:p>
            <a:r>
              <a:rPr lang="en-IN" dirty="0"/>
              <a:t>The data set consist of 2 variables, date and sales. It comprises of monthly sales data from January 2003 to January 2017. </a:t>
            </a:r>
          </a:p>
          <a:p>
            <a:endParaRPr lang="en-IN" dirty="0"/>
          </a:p>
        </p:txBody>
      </p:sp>
      <p:graphicFrame>
        <p:nvGraphicFramePr>
          <p:cNvPr id="4" name="Chart 3">
            <a:extLst>
              <a:ext uri="{FF2B5EF4-FFF2-40B4-BE49-F238E27FC236}">
                <a16:creationId xmlns:a16="http://schemas.microsoft.com/office/drawing/2014/main" id="{1B27A16A-EB76-48AB-9E3D-AEE25CE74DFD}"/>
              </a:ext>
            </a:extLst>
          </p:cNvPr>
          <p:cNvGraphicFramePr>
            <a:graphicFrameLocks/>
          </p:cNvGraphicFramePr>
          <p:nvPr>
            <p:extLst>
              <p:ext uri="{D42A27DB-BD31-4B8C-83A1-F6EECF244321}">
                <p14:modId xmlns:p14="http://schemas.microsoft.com/office/powerpoint/2010/main" val="2256616744"/>
              </p:ext>
            </p:extLst>
          </p:nvPr>
        </p:nvGraphicFramePr>
        <p:xfrm>
          <a:off x="830455" y="2425260"/>
          <a:ext cx="8283565" cy="394556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291204F-DB01-4B91-800A-B4036C07A831}"/>
              </a:ext>
            </a:extLst>
          </p:cNvPr>
          <p:cNvSpPr txBox="1"/>
          <p:nvPr/>
        </p:nvSpPr>
        <p:spPr>
          <a:xfrm>
            <a:off x="9428813" y="2983043"/>
            <a:ext cx="1993692" cy="2246769"/>
          </a:xfrm>
          <a:prstGeom prst="rect">
            <a:avLst/>
          </a:prstGeom>
          <a:noFill/>
        </p:spPr>
        <p:txBody>
          <a:bodyPr wrap="square" rtlCol="0">
            <a:spAutoFit/>
          </a:bodyPr>
          <a:lstStyle/>
          <a:p>
            <a:pPr algn="r"/>
            <a:r>
              <a:rPr lang="en-IN" sz="2000" dirty="0"/>
              <a:t>Observations:</a:t>
            </a:r>
          </a:p>
          <a:p>
            <a:pPr algn="r"/>
            <a:r>
              <a:rPr lang="en-IN" sz="2000" dirty="0"/>
              <a:t>An overall increasing trend can be observed in sales with an initial stagnant phase till 2007.</a:t>
            </a:r>
          </a:p>
        </p:txBody>
      </p:sp>
    </p:spTree>
    <p:extLst>
      <p:ext uri="{BB962C8B-B14F-4D97-AF65-F5344CB8AC3E}">
        <p14:creationId xmlns:p14="http://schemas.microsoft.com/office/powerpoint/2010/main" val="68902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C610-11F5-45B0-96BE-EFDD29E88CD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E66BC002-5E1F-452D-B8BE-7C37F3233E7D}"/>
              </a:ext>
            </a:extLst>
          </p:cNvPr>
          <p:cNvSpPr>
            <a:spLocks noGrp="1"/>
          </p:cNvSpPr>
          <p:nvPr>
            <p:ph idx="1"/>
          </p:nvPr>
        </p:nvSpPr>
        <p:spPr>
          <a:xfrm>
            <a:off x="1097280" y="1933731"/>
            <a:ext cx="10058400" cy="4197245"/>
          </a:xfrm>
        </p:spPr>
        <p:txBody>
          <a:bodyPr>
            <a:normAutofit/>
          </a:bodyPr>
          <a:lstStyle/>
          <a:p>
            <a:pPr marL="0" indent="0" algn="just">
              <a:buNone/>
            </a:pPr>
            <a:r>
              <a:rPr lang="en-IN" sz="2400" dirty="0"/>
              <a:t>We firstly transform our sales data into a time series in R where 1 represents the first month of every year and 12 represents the last month.</a:t>
            </a:r>
          </a:p>
          <a:p>
            <a:pPr marL="0" indent="0" algn="just">
              <a:buNone/>
            </a:pPr>
            <a:r>
              <a:rPr lang="en-IN" sz="2400" dirty="0"/>
              <a:t>It’s the observed that datum has both a trend and drift, i.e. time invariant mean and variance. So to remove these we use differencing. The twice differenced datum continues to have unequal variance. To treat it, differencing along with log transformation of the datum is done.</a:t>
            </a:r>
          </a:p>
          <a:p>
            <a:pPr marL="0" indent="0" algn="just">
              <a:buNone/>
            </a:pPr>
            <a:r>
              <a:rPr lang="en-IN" sz="2400" dirty="0"/>
              <a:t>We finally obtain a series that is stationary with Log10 and 2 order of differencing.</a:t>
            </a:r>
          </a:p>
          <a:p>
            <a:pPr marL="0" indent="0" algn="just">
              <a:buNone/>
            </a:pPr>
            <a:r>
              <a:rPr lang="en-IN" sz="2400" dirty="0"/>
              <a:t>This stationary time series is now used to run the ARIMA function. With the model, we obtain the predicted values for the next 3 years.</a:t>
            </a:r>
          </a:p>
        </p:txBody>
      </p:sp>
    </p:spTree>
    <p:extLst>
      <p:ext uri="{BB962C8B-B14F-4D97-AF65-F5344CB8AC3E}">
        <p14:creationId xmlns:p14="http://schemas.microsoft.com/office/powerpoint/2010/main" val="404489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1EB-EAFD-41E7-80C5-5323AFC9DD06}"/>
              </a:ext>
            </a:extLst>
          </p:cNvPr>
          <p:cNvSpPr>
            <a:spLocks noGrp="1"/>
          </p:cNvSpPr>
          <p:nvPr>
            <p:ph type="title"/>
          </p:nvPr>
        </p:nvSpPr>
        <p:spPr>
          <a:xfrm>
            <a:off x="1097280" y="5074920"/>
            <a:ext cx="10113645" cy="594360"/>
          </a:xfrm>
        </p:spPr>
        <p:txBody>
          <a:bodyPr>
            <a:normAutofit/>
          </a:bodyPr>
          <a:lstStyle/>
          <a:p>
            <a:r>
              <a:rPr lang="en-IN" sz="4000" dirty="0"/>
              <a:t>Statistical Interpretation</a:t>
            </a:r>
          </a:p>
        </p:txBody>
      </p:sp>
      <p:sp>
        <p:nvSpPr>
          <p:cNvPr id="5" name="Text Placeholder 4">
            <a:extLst>
              <a:ext uri="{FF2B5EF4-FFF2-40B4-BE49-F238E27FC236}">
                <a16:creationId xmlns:a16="http://schemas.microsoft.com/office/drawing/2014/main" id="{B12FCCFA-5827-4F55-B86A-96191BA2E9CD}"/>
              </a:ext>
            </a:extLst>
          </p:cNvPr>
          <p:cNvSpPr>
            <a:spLocks noGrp="1"/>
          </p:cNvSpPr>
          <p:nvPr>
            <p:ph type="body" sz="half" idx="2"/>
          </p:nvPr>
        </p:nvSpPr>
        <p:spPr>
          <a:xfrm>
            <a:off x="1097280" y="5669279"/>
            <a:ext cx="10113264" cy="1031323"/>
          </a:xfrm>
        </p:spPr>
        <p:txBody>
          <a:bodyPr>
            <a:normAutofit/>
          </a:bodyPr>
          <a:lstStyle/>
          <a:p>
            <a:r>
              <a:rPr lang="en-IN" sz="2400" dirty="0"/>
              <a:t>Stationarity is the basic assumption of an ARIMA model. To obtain stationarity we use differencing method. These plots show the diff(Sales) vs the years. It can be clearly seen that optimum stationarity is observed when d=2.</a:t>
            </a:r>
          </a:p>
        </p:txBody>
      </p:sp>
      <p:pic>
        <p:nvPicPr>
          <p:cNvPr id="6" name="Picture 5">
            <a:extLst>
              <a:ext uri="{FF2B5EF4-FFF2-40B4-BE49-F238E27FC236}">
                <a16:creationId xmlns:a16="http://schemas.microsoft.com/office/drawing/2014/main" id="{060FF46E-04E8-44C9-AFF2-91BA0DEF01E9}"/>
              </a:ext>
            </a:extLst>
          </p:cNvPr>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 y="0"/>
            <a:ext cx="12192000" cy="4894897"/>
          </a:xfrm>
          <a:prstGeom prst="rect">
            <a:avLst/>
          </a:prstGeom>
        </p:spPr>
      </p:pic>
      <p:sp>
        <p:nvSpPr>
          <p:cNvPr id="7" name="TextBox 6">
            <a:extLst>
              <a:ext uri="{FF2B5EF4-FFF2-40B4-BE49-F238E27FC236}">
                <a16:creationId xmlns:a16="http://schemas.microsoft.com/office/drawing/2014/main" id="{BE3F2909-9E11-4825-BF11-DF5D22D5A354}"/>
              </a:ext>
            </a:extLst>
          </p:cNvPr>
          <p:cNvSpPr txBox="1"/>
          <p:nvPr/>
        </p:nvSpPr>
        <p:spPr>
          <a:xfrm>
            <a:off x="5029200" y="149902"/>
            <a:ext cx="614596" cy="369332"/>
          </a:xfrm>
          <a:prstGeom prst="rect">
            <a:avLst/>
          </a:prstGeom>
          <a:noFill/>
        </p:spPr>
        <p:txBody>
          <a:bodyPr wrap="square" rtlCol="0">
            <a:spAutoFit/>
          </a:bodyPr>
          <a:lstStyle/>
          <a:p>
            <a:r>
              <a:rPr lang="en-IN" dirty="0"/>
              <a:t>D=1</a:t>
            </a:r>
          </a:p>
        </p:txBody>
      </p:sp>
      <p:sp>
        <p:nvSpPr>
          <p:cNvPr id="8" name="TextBox 7">
            <a:extLst>
              <a:ext uri="{FF2B5EF4-FFF2-40B4-BE49-F238E27FC236}">
                <a16:creationId xmlns:a16="http://schemas.microsoft.com/office/drawing/2014/main" id="{40564D4E-9B01-43D7-9EE4-EB6D7D7D914B}"/>
              </a:ext>
            </a:extLst>
          </p:cNvPr>
          <p:cNvSpPr txBox="1"/>
          <p:nvPr/>
        </p:nvSpPr>
        <p:spPr>
          <a:xfrm>
            <a:off x="11327568" y="149902"/>
            <a:ext cx="614596" cy="369332"/>
          </a:xfrm>
          <a:prstGeom prst="rect">
            <a:avLst/>
          </a:prstGeom>
          <a:noFill/>
        </p:spPr>
        <p:txBody>
          <a:bodyPr wrap="square" rtlCol="0">
            <a:spAutoFit/>
          </a:bodyPr>
          <a:lstStyle/>
          <a:p>
            <a:r>
              <a:rPr lang="en-IN" dirty="0"/>
              <a:t>D=2</a:t>
            </a:r>
          </a:p>
        </p:txBody>
      </p:sp>
    </p:spTree>
    <p:extLst>
      <p:ext uri="{BB962C8B-B14F-4D97-AF65-F5344CB8AC3E}">
        <p14:creationId xmlns:p14="http://schemas.microsoft.com/office/powerpoint/2010/main" val="349664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B55D-F398-4247-A35B-11EA5E2A9600}"/>
              </a:ext>
            </a:extLst>
          </p:cNvPr>
          <p:cNvSpPr>
            <a:spLocks noGrp="1"/>
          </p:cNvSpPr>
          <p:nvPr>
            <p:ph type="title"/>
          </p:nvPr>
        </p:nvSpPr>
        <p:spPr>
          <a:xfrm>
            <a:off x="1097280" y="5074920"/>
            <a:ext cx="10113645" cy="456450"/>
          </a:xfrm>
        </p:spPr>
        <p:txBody>
          <a:bodyPr/>
          <a:lstStyle/>
          <a:p>
            <a:r>
              <a:rPr lang="en-IN" sz="4000" dirty="0"/>
              <a:t>ACF and PACF plots</a:t>
            </a:r>
          </a:p>
        </p:txBody>
      </p:sp>
      <p:sp>
        <p:nvSpPr>
          <p:cNvPr id="4" name="Text Placeholder 3">
            <a:extLst>
              <a:ext uri="{FF2B5EF4-FFF2-40B4-BE49-F238E27FC236}">
                <a16:creationId xmlns:a16="http://schemas.microsoft.com/office/drawing/2014/main" id="{CFCD7D21-F976-430A-BBB7-BD96D1B663AF}"/>
              </a:ext>
            </a:extLst>
          </p:cNvPr>
          <p:cNvSpPr>
            <a:spLocks noGrp="1"/>
          </p:cNvSpPr>
          <p:nvPr>
            <p:ph type="body" sz="half" idx="2"/>
          </p:nvPr>
        </p:nvSpPr>
        <p:spPr>
          <a:xfrm>
            <a:off x="1097280" y="5531370"/>
            <a:ext cx="10113264" cy="1326630"/>
          </a:xfrm>
        </p:spPr>
        <p:txBody>
          <a:bodyPr>
            <a:normAutofit/>
          </a:bodyPr>
          <a:lstStyle/>
          <a:p>
            <a:pPr algn="just"/>
            <a:r>
              <a:rPr lang="en-IN" sz="2400" dirty="0"/>
              <a:t>On the stationary time series, we plot ACF and PACF and observe them to obtain the value of ARIMA function parameters i.e. values of Moving Average (or q) and Auto Regressive (or p) respectively. Using the values of </a:t>
            </a:r>
            <a:r>
              <a:rPr lang="en-IN" sz="2400" dirty="0" err="1"/>
              <a:t>p,d</a:t>
            </a:r>
            <a:r>
              <a:rPr lang="en-IN" sz="2400" dirty="0"/>
              <a:t> and q, we run ARIMA function. Here p and q are both 0.</a:t>
            </a:r>
          </a:p>
        </p:txBody>
      </p:sp>
      <p:pic>
        <p:nvPicPr>
          <p:cNvPr id="5" name="Picture 4">
            <a:extLst>
              <a:ext uri="{FF2B5EF4-FFF2-40B4-BE49-F238E27FC236}">
                <a16:creationId xmlns:a16="http://schemas.microsoft.com/office/drawing/2014/main" id="{DCBAC6F4-F33E-416F-8DB1-06EFB95AA446}"/>
              </a:ext>
            </a:extLst>
          </p:cNvPr>
          <p:cNvPicPr/>
          <p:nvPr/>
        </p:nvPicPr>
        <p:blipFill>
          <a:blip r:embed="rId2"/>
          <a:stretch>
            <a:fillRect/>
          </a:stretch>
        </p:blipFill>
        <p:spPr>
          <a:xfrm>
            <a:off x="509666" y="0"/>
            <a:ext cx="10975298" cy="4893627"/>
          </a:xfrm>
          <a:prstGeom prst="rect">
            <a:avLst/>
          </a:prstGeom>
        </p:spPr>
      </p:pic>
    </p:spTree>
    <p:extLst>
      <p:ext uri="{BB962C8B-B14F-4D97-AF65-F5344CB8AC3E}">
        <p14:creationId xmlns:p14="http://schemas.microsoft.com/office/powerpoint/2010/main" val="212468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35E619-48C7-44F3-A300-1C2B8205AD99}"/>
              </a:ext>
            </a:extLst>
          </p:cNvPr>
          <p:cNvSpPr>
            <a:spLocks noGrp="1"/>
          </p:cNvSpPr>
          <p:nvPr>
            <p:ph type="title"/>
          </p:nvPr>
        </p:nvSpPr>
        <p:spPr>
          <a:xfrm>
            <a:off x="1097280" y="4920916"/>
            <a:ext cx="10113645" cy="637192"/>
          </a:xfrm>
        </p:spPr>
        <p:txBody>
          <a:bodyPr/>
          <a:lstStyle/>
          <a:p>
            <a:r>
              <a:rPr lang="en-IN" sz="4000" dirty="0"/>
              <a:t>Results</a:t>
            </a:r>
          </a:p>
        </p:txBody>
      </p:sp>
      <p:sp>
        <p:nvSpPr>
          <p:cNvPr id="6" name="Text Placeholder 5">
            <a:extLst>
              <a:ext uri="{FF2B5EF4-FFF2-40B4-BE49-F238E27FC236}">
                <a16:creationId xmlns:a16="http://schemas.microsoft.com/office/drawing/2014/main" id="{CC5453DF-3C60-467E-A230-D8723AE9246A}"/>
              </a:ext>
            </a:extLst>
          </p:cNvPr>
          <p:cNvSpPr>
            <a:spLocks noGrp="1"/>
          </p:cNvSpPr>
          <p:nvPr>
            <p:ph type="body" sz="half" idx="2"/>
          </p:nvPr>
        </p:nvSpPr>
        <p:spPr>
          <a:xfrm>
            <a:off x="1097280" y="5426439"/>
            <a:ext cx="10113264" cy="1165131"/>
          </a:xfrm>
        </p:spPr>
        <p:txBody>
          <a:bodyPr>
            <a:noAutofit/>
          </a:bodyPr>
          <a:lstStyle/>
          <a:p>
            <a:pPr algn="just"/>
            <a:r>
              <a:rPr lang="en-IN" sz="2400" dirty="0"/>
              <a:t>According to our model, the sales are forecasted to be steeply dipping for the next 36 months. This happened because our model related upcoming sales to one month prior sales. Since, 2017 Jan witnessed a dip is sales, thus for the coming 36 months, it keeps following a dip.</a:t>
            </a:r>
          </a:p>
        </p:txBody>
      </p:sp>
      <p:pic>
        <p:nvPicPr>
          <p:cNvPr id="7" name="Picture 6">
            <a:extLst>
              <a:ext uri="{FF2B5EF4-FFF2-40B4-BE49-F238E27FC236}">
                <a16:creationId xmlns:a16="http://schemas.microsoft.com/office/drawing/2014/main" id="{6C9B24A2-6205-4D51-ADA4-93BFBEF9B3D5}"/>
              </a:ext>
            </a:extLst>
          </p:cNvPr>
          <p:cNvPicPr/>
          <p:nvPr/>
        </p:nvPicPr>
        <p:blipFill>
          <a:blip r:embed="rId2"/>
          <a:stretch>
            <a:fillRect/>
          </a:stretch>
        </p:blipFill>
        <p:spPr>
          <a:xfrm>
            <a:off x="569626" y="356616"/>
            <a:ext cx="5021705" cy="4410296"/>
          </a:xfrm>
          <a:prstGeom prst="rect">
            <a:avLst/>
          </a:prstGeom>
        </p:spPr>
      </p:pic>
      <p:pic>
        <p:nvPicPr>
          <p:cNvPr id="8" name="Picture 7">
            <a:extLst>
              <a:ext uri="{FF2B5EF4-FFF2-40B4-BE49-F238E27FC236}">
                <a16:creationId xmlns:a16="http://schemas.microsoft.com/office/drawing/2014/main" id="{0F4E2263-1BA6-4979-A204-787F1CA59C48}"/>
              </a:ext>
            </a:extLst>
          </p:cNvPr>
          <p:cNvPicPr/>
          <p:nvPr/>
        </p:nvPicPr>
        <p:blipFill>
          <a:blip r:embed="rId3"/>
          <a:stretch>
            <a:fillRect/>
          </a:stretch>
        </p:blipFill>
        <p:spPr>
          <a:xfrm>
            <a:off x="6495739" y="356616"/>
            <a:ext cx="4609873" cy="4215384"/>
          </a:xfrm>
          <a:prstGeom prst="rect">
            <a:avLst/>
          </a:prstGeom>
        </p:spPr>
      </p:pic>
    </p:spTree>
    <p:extLst>
      <p:ext uri="{BB962C8B-B14F-4D97-AF65-F5344CB8AC3E}">
        <p14:creationId xmlns:p14="http://schemas.microsoft.com/office/powerpoint/2010/main" val="92064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0EE4F7-DABE-4F26-912D-E31A4B843B9F}"/>
              </a:ext>
            </a:extLst>
          </p:cNvPr>
          <p:cNvPicPr>
            <a:picLocks noChangeAspect="1"/>
          </p:cNvPicPr>
          <p:nvPr/>
        </p:nvPicPr>
        <p:blipFill>
          <a:blip r:embed="rId2"/>
          <a:stretch>
            <a:fillRect/>
          </a:stretch>
        </p:blipFill>
        <p:spPr>
          <a:xfrm>
            <a:off x="1606445" y="119921"/>
            <a:ext cx="8979109" cy="4676931"/>
          </a:xfrm>
          <a:prstGeom prst="rect">
            <a:avLst/>
          </a:prstGeom>
        </p:spPr>
      </p:pic>
      <p:sp>
        <p:nvSpPr>
          <p:cNvPr id="3" name="Title 2">
            <a:extLst>
              <a:ext uri="{FF2B5EF4-FFF2-40B4-BE49-F238E27FC236}">
                <a16:creationId xmlns:a16="http://schemas.microsoft.com/office/drawing/2014/main" id="{09DF7767-4EAD-49B9-841A-679180C89A7C}"/>
              </a:ext>
            </a:extLst>
          </p:cNvPr>
          <p:cNvSpPr>
            <a:spLocks noGrp="1"/>
          </p:cNvSpPr>
          <p:nvPr>
            <p:ph type="title"/>
          </p:nvPr>
        </p:nvSpPr>
        <p:spPr>
          <a:xfrm>
            <a:off x="1097280" y="5053184"/>
            <a:ext cx="10113645" cy="594360"/>
          </a:xfrm>
        </p:spPr>
        <p:txBody>
          <a:bodyPr/>
          <a:lstStyle/>
          <a:p>
            <a:r>
              <a:rPr lang="en-IN" dirty="0"/>
              <a:t>AUTO ARIMA</a:t>
            </a:r>
          </a:p>
        </p:txBody>
      </p:sp>
      <p:sp>
        <p:nvSpPr>
          <p:cNvPr id="5" name="Text Placeholder 4">
            <a:extLst>
              <a:ext uri="{FF2B5EF4-FFF2-40B4-BE49-F238E27FC236}">
                <a16:creationId xmlns:a16="http://schemas.microsoft.com/office/drawing/2014/main" id="{C3EAB8B0-8930-4958-88E4-777F73990EDF}"/>
              </a:ext>
            </a:extLst>
          </p:cNvPr>
          <p:cNvSpPr>
            <a:spLocks noGrp="1"/>
          </p:cNvSpPr>
          <p:nvPr>
            <p:ph type="body" sz="half" idx="2"/>
          </p:nvPr>
        </p:nvSpPr>
        <p:spPr>
          <a:xfrm>
            <a:off x="1097280" y="5647543"/>
            <a:ext cx="10113264" cy="1090535"/>
          </a:xfrm>
        </p:spPr>
        <p:txBody>
          <a:bodyPr>
            <a:normAutofit/>
          </a:bodyPr>
          <a:lstStyle/>
          <a:p>
            <a:pPr algn="just"/>
            <a:r>
              <a:rPr lang="en-IN" sz="2400" dirty="0"/>
              <a:t>To speed things up, Auto ARIMA technique finds out the best fit model with the best combination for </a:t>
            </a:r>
            <a:r>
              <a:rPr lang="en-IN" sz="2400" dirty="0" err="1"/>
              <a:t>p,d,q</a:t>
            </a:r>
            <a:r>
              <a:rPr lang="en-IN" sz="2400" dirty="0"/>
              <a:t> automatically. Here we obtain (0,2,1) Also notice such a low value for MAPE.</a:t>
            </a:r>
          </a:p>
        </p:txBody>
      </p:sp>
    </p:spTree>
    <p:extLst>
      <p:ext uri="{BB962C8B-B14F-4D97-AF65-F5344CB8AC3E}">
        <p14:creationId xmlns:p14="http://schemas.microsoft.com/office/powerpoint/2010/main" val="232492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7F0C-A7B9-4561-8190-00D785A98D07}"/>
              </a:ext>
            </a:extLst>
          </p:cNvPr>
          <p:cNvSpPr>
            <a:spLocks noGrp="1"/>
          </p:cNvSpPr>
          <p:nvPr>
            <p:ph type="title"/>
          </p:nvPr>
        </p:nvSpPr>
        <p:spPr/>
        <p:txBody>
          <a:bodyPr>
            <a:normAutofit/>
          </a:bodyPr>
          <a:lstStyle/>
          <a:p>
            <a:r>
              <a:rPr lang="en-IN" dirty="0"/>
              <a:t>Business Interpretation</a:t>
            </a:r>
          </a:p>
        </p:txBody>
      </p:sp>
      <p:sp>
        <p:nvSpPr>
          <p:cNvPr id="3" name="Content Placeholder 2">
            <a:extLst>
              <a:ext uri="{FF2B5EF4-FFF2-40B4-BE49-F238E27FC236}">
                <a16:creationId xmlns:a16="http://schemas.microsoft.com/office/drawing/2014/main" id="{4163A7E8-F6B8-4FBF-98A7-0F03D47E3B98}"/>
              </a:ext>
            </a:extLst>
          </p:cNvPr>
          <p:cNvSpPr>
            <a:spLocks noGrp="1"/>
          </p:cNvSpPr>
          <p:nvPr>
            <p:ph idx="1"/>
          </p:nvPr>
        </p:nvSpPr>
        <p:spPr>
          <a:xfrm>
            <a:off x="1097280" y="1948721"/>
            <a:ext cx="10058400" cy="3920373"/>
          </a:xfrm>
        </p:spPr>
        <p:txBody>
          <a:bodyPr>
            <a:normAutofit/>
          </a:bodyPr>
          <a:lstStyle/>
          <a:p>
            <a:pPr marL="0" indent="0" algn="just">
              <a:buNone/>
            </a:pPr>
            <a:r>
              <a:rPr lang="en-IN" sz="2400" dirty="0"/>
              <a:t>(</a:t>
            </a:r>
            <a:r>
              <a:rPr lang="en-IN" sz="2400" dirty="0" err="1"/>
              <a:t>p,d,q</a:t>
            </a:r>
            <a:r>
              <a:rPr lang="en-IN" sz="2400" dirty="0"/>
              <a:t>)               (0,2,1)</a:t>
            </a:r>
          </a:p>
          <a:p>
            <a:pPr marL="0" indent="0" algn="just">
              <a:buNone/>
            </a:pPr>
            <a:r>
              <a:rPr lang="en-IN" sz="2400" dirty="0"/>
              <a:t>Auto regressive term (AR)=0 for lags of previous sales values</a:t>
            </a:r>
          </a:p>
          <a:p>
            <a:pPr marL="0" indent="0" algn="just">
              <a:buNone/>
            </a:pPr>
            <a:r>
              <a:rPr lang="en-IN" sz="2400" dirty="0"/>
              <a:t>Integral (I)=2 for non stationary differencing</a:t>
            </a:r>
          </a:p>
          <a:p>
            <a:pPr marL="0" indent="0" algn="just">
              <a:buNone/>
            </a:pPr>
            <a:r>
              <a:rPr lang="en-IN" sz="2400" dirty="0"/>
              <a:t>Moving Average (MA)=1 for error terms</a:t>
            </a:r>
          </a:p>
          <a:p>
            <a:pPr marL="0" indent="0" algn="just">
              <a:buNone/>
            </a:pPr>
            <a:r>
              <a:rPr lang="en-IN" sz="2400" dirty="0"/>
              <a:t>MAPE for this model is very low implying the low deviance of the predicted model from the actual values.</a:t>
            </a:r>
          </a:p>
        </p:txBody>
      </p:sp>
      <p:sp>
        <p:nvSpPr>
          <p:cNvPr id="6" name="Arrow: Right 5">
            <a:extLst>
              <a:ext uri="{FF2B5EF4-FFF2-40B4-BE49-F238E27FC236}">
                <a16:creationId xmlns:a16="http://schemas.microsoft.com/office/drawing/2014/main" id="{3685F3DA-A888-4E2A-BE42-68AA4BB263AC}"/>
              </a:ext>
            </a:extLst>
          </p:cNvPr>
          <p:cNvSpPr/>
          <p:nvPr/>
        </p:nvSpPr>
        <p:spPr>
          <a:xfrm>
            <a:off x="2038662" y="2113613"/>
            <a:ext cx="794479" cy="134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649942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142</TotalTime>
  <Words>599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Time Series Forecasting in R using ARIMA</vt:lpstr>
      <vt:lpstr>Case Study- Sales Data</vt:lpstr>
      <vt:lpstr>About the data</vt:lpstr>
      <vt:lpstr>Methodology</vt:lpstr>
      <vt:lpstr>Statistical Interpretation</vt:lpstr>
      <vt:lpstr>ACF and PACF plots</vt:lpstr>
      <vt:lpstr>Results</vt:lpstr>
      <vt:lpstr>AUTO ARIMA</vt:lpstr>
      <vt:lpstr>Business Interpretation</vt:lpstr>
      <vt:lpstr>   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in R</dc:title>
  <dc:creator>mansi.jpt19</dc:creator>
  <cp:lastModifiedBy>mansi.jpt19</cp:lastModifiedBy>
  <cp:revision>26</cp:revision>
  <dcterms:created xsi:type="dcterms:W3CDTF">2020-07-28T12:09:22Z</dcterms:created>
  <dcterms:modified xsi:type="dcterms:W3CDTF">2020-08-03T09:10:12Z</dcterms:modified>
</cp:coreProperties>
</file>