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1" r:id="rId2"/>
    <p:sldId id="262" r:id="rId3"/>
    <p:sldId id="268" r:id="rId4"/>
    <p:sldId id="271" r:id="rId5"/>
    <p:sldId id="263" r:id="rId6"/>
    <p:sldId id="266" r:id="rId7"/>
    <p:sldId id="267" r:id="rId8"/>
    <p:sldId id="272" r:id="rId9"/>
    <p:sldId id="273" r:id="rId10"/>
    <p:sldId id="264" r:id="rId11"/>
    <p:sldId id="274" r:id="rId12"/>
    <p:sldId id="269" r:id="rId13"/>
    <p:sldId id="265"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3/31/2020</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05633" y="1981200"/>
            <a:ext cx="8153400" cy="670906"/>
          </a:xfrm>
        </p:spPr>
        <p:txBody>
          <a:bodyPr/>
          <a:lstStyle/>
          <a:p>
            <a:r>
              <a:rPr lang="en-US" sz="4000" dirty="0">
                <a:latin typeface="Britannic Bold" pitchFamily="34" charset="0"/>
              </a:rPr>
              <a:t> </a:t>
            </a:r>
            <a:r>
              <a:rPr lang="en-US" sz="4000" dirty="0" smtClean="0">
                <a:latin typeface="Britannic Bold" pitchFamily="34" charset="0"/>
              </a:rPr>
              <a:t>     </a:t>
            </a:r>
            <a:r>
              <a:rPr lang="en-US" sz="4000" b="1" dirty="0" smtClean="0">
                <a:latin typeface="Cambria" pitchFamily="18" charset="0"/>
                <a:ea typeface="Cambria" pitchFamily="18" charset="0"/>
              </a:rPr>
              <a:t>Title of your project</a:t>
            </a:r>
            <a:endParaRPr lang="en-IN" sz="4000" b="1" dirty="0">
              <a:latin typeface="Cambria" pitchFamily="18" charset="0"/>
              <a:ea typeface="Cambria" pitchFamily="18" charset="0"/>
            </a:endParaRPr>
          </a:p>
        </p:txBody>
      </p:sp>
      <p:sp>
        <p:nvSpPr>
          <p:cNvPr id="5" name="Subtitle 4"/>
          <p:cNvSpPr>
            <a:spLocks noGrp="1"/>
          </p:cNvSpPr>
          <p:nvPr>
            <p:ph type="subTitle" idx="1"/>
          </p:nvPr>
        </p:nvSpPr>
        <p:spPr>
          <a:xfrm>
            <a:off x="2632869" y="4343400"/>
            <a:ext cx="6511131" cy="329259"/>
          </a:xfrm>
        </p:spPr>
        <p:txBody>
          <a:bodyPr/>
          <a:lstStyle/>
          <a:p>
            <a:r>
              <a:rPr lang="en-IN" b="1" smtClean="0"/>
              <a:t>   A </a:t>
            </a:r>
            <a:r>
              <a:rPr lang="en-IN" b="1" dirty="0" smtClean="0"/>
              <a:t>business presentation Outline guide</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520940" cy="548640"/>
          </a:xfrm>
        </p:spPr>
        <p:txBody>
          <a:bodyPr/>
          <a:lstStyle/>
          <a:p>
            <a:r>
              <a:rPr lang="en-US" b="1" dirty="0" smtClean="0">
                <a:latin typeface="Cambria" pitchFamily="18" charset="0"/>
                <a:ea typeface="Cambria" pitchFamily="18" charset="0"/>
              </a:rPr>
              <a:t>                   RESULTS OBTAINED</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914400" y="1295400"/>
            <a:ext cx="7520940" cy="4953000"/>
          </a:xfrm>
        </p:spPr>
        <p:txBody>
          <a:bodyPr>
            <a:normAutofit/>
          </a:bodyPr>
          <a:lstStyle/>
          <a:p>
            <a:r>
              <a:rPr lang="en-IN" dirty="0" smtClean="0">
                <a:latin typeface="Cambria" pitchFamily="18" charset="0"/>
                <a:ea typeface="Cambria" pitchFamily="18" charset="0"/>
              </a:rPr>
              <a:t>***</a:t>
            </a:r>
            <a:r>
              <a:rPr lang="en-IN" i="1" dirty="0" smtClean="0">
                <a:latin typeface="Cambria" pitchFamily="18" charset="0"/>
                <a:ea typeface="Cambria" pitchFamily="18" charset="0"/>
              </a:rPr>
              <a:t>A brief explanation of the results obtained. But make sure not to express too much of your technical insights because mostly your clients are unaware of the technical and coding/programming knowledge so your explanation should be in layman terms, as much as possible. You can take 2/3 slides to do this.</a:t>
            </a:r>
          </a:p>
          <a:p>
            <a:r>
              <a:rPr lang="en-IN" i="1" dirty="0" smtClean="0">
                <a:latin typeface="Cambria" pitchFamily="18" charset="0"/>
                <a:ea typeface="Cambria" pitchFamily="18" charset="0"/>
              </a:rPr>
              <a:t> </a:t>
            </a:r>
          </a:p>
          <a:p>
            <a:r>
              <a:rPr lang="en-IN" dirty="0" smtClean="0">
                <a:latin typeface="Cambria" pitchFamily="18" charset="0"/>
                <a:ea typeface="Cambria" pitchFamily="18" charset="0"/>
              </a:rPr>
              <a:t>*** </a:t>
            </a:r>
            <a:r>
              <a:rPr lang="en-IN" i="1" dirty="0" smtClean="0">
                <a:latin typeface="Cambria" pitchFamily="18" charset="0"/>
                <a:ea typeface="Cambria" pitchFamily="18" charset="0"/>
              </a:rPr>
              <a:t>Key and mandatory mentions for this R-Project:</a:t>
            </a:r>
          </a:p>
          <a:p>
            <a:r>
              <a:rPr lang="en-IN" i="1" dirty="0">
                <a:latin typeface="Cambria" pitchFamily="18" charset="0"/>
                <a:ea typeface="Cambria" pitchFamily="18" charset="0"/>
              </a:rPr>
              <a:t> </a:t>
            </a:r>
            <a:r>
              <a:rPr lang="en-IN" i="1" dirty="0" smtClean="0">
                <a:latin typeface="Cambria" pitchFamily="18" charset="0"/>
                <a:ea typeface="Cambria" pitchFamily="18" charset="0"/>
              </a:rPr>
              <a:t>     - Your R-square and adjusted-R-square values.</a:t>
            </a:r>
          </a:p>
          <a:p>
            <a:r>
              <a:rPr lang="en-IN" i="1" dirty="0">
                <a:latin typeface="Cambria" pitchFamily="18" charset="0"/>
                <a:ea typeface="Cambria" pitchFamily="18" charset="0"/>
              </a:rPr>
              <a:t> </a:t>
            </a:r>
            <a:r>
              <a:rPr lang="en-IN" i="1" dirty="0" smtClean="0">
                <a:latin typeface="Cambria" pitchFamily="18" charset="0"/>
                <a:ea typeface="Cambria" pitchFamily="18" charset="0"/>
              </a:rPr>
              <a:t>     - Your </a:t>
            </a:r>
            <a:r>
              <a:rPr lang="en-IN" i="1" dirty="0" err="1" smtClean="0">
                <a:latin typeface="Cambria" pitchFamily="18" charset="0"/>
                <a:ea typeface="Cambria" pitchFamily="18" charset="0"/>
              </a:rPr>
              <a:t>Bp</a:t>
            </a:r>
            <a:r>
              <a:rPr lang="en-IN" i="1" dirty="0" smtClean="0">
                <a:latin typeface="Cambria" pitchFamily="18" charset="0"/>
                <a:ea typeface="Cambria" pitchFamily="18" charset="0"/>
              </a:rPr>
              <a:t>-test outcome and interpretation of outcome in 1/2 lines.</a:t>
            </a:r>
          </a:p>
          <a:p>
            <a:r>
              <a:rPr lang="en-IN" i="1" dirty="0">
                <a:latin typeface="Cambria" pitchFamily="18" charset="0"/>
                <a:ea typeface="Cambria" pitchFamily="18" charset="0"/>
              </a:rPr>
              <a:t> </a:t>
            </a:r>
            <a:r>
              <a:rPr lang="en-IN" i="1" dirty="0" smtClean="0">
                <a:latin typeface="Cambria" pitchFamily="18" charset="0"/>
                <a:ea typeface="Cambria" pitchFamily="18" charset="0"/>
              </a:rPr>
              <a:t>     - Your ad-test outcome and interpretation.</a:t>
            </a:r>
          </a:p>
          <a:p>
            <a:r>
              <a:rPr lang="en-IN" i="1" dirty="0">
                <a:latin typeface="Cambria" pitchFamily="18" charset="0"/>
                <a:ea typeface="Cambria" pitchFamily="18" charset="0"/>
              </a:rPr>
              <a:t> </a:t>
            </a:r>
            <a:r>
              <a:rPr lang="en-IN" i="1" dirty="0" smtClean="0">
                <a:latin typeface="Cambria" pitchFamily="18" charset="0"/>
                <a:ea typeface="Cambria" pitchFamily="18" charset="0"/>
              </a:rPr>
              <a:t>     - Your </a:t>
            </a:r>
            <a:r>
              <a:rPr lang="en-IN" i="1" dirty="0" err="1" smtClean="0">
                <a:latin typeface="Cambria" pitchFamily="18" charset="0"/>
                <a:ea typeface="Cambria" pitchFamily="18" charset="0"/>
              </a:rPr>
              <a:t>Dwt</a:t>
            </a:r>
            <a:r>
              <a:rPr lang="en-IN" i="1" dirty="0" smtClean="0">
                <a:latin typeface="Cambria" pitchFamily="18" charset="0"/>
                <a:ea typeface="Cambria" pitchFamily="18" charset="0"/>
              </a:rPr>
              <a:t>-test outcome and interpretation.</a:t>
            </a:r>
          </a:p>
          <a:p>
            <a:r>
              <a:rPr lang="en-IN" i="1" dirty="0">
                <a:latin typeface="Cambria" pitchFamily="18" charset="0"/>
                <a:ea typeface="Cambria" pitchFamily="18" charset="0"/>
              </a:rPr>
              <a:t> </a:t>
            </a:r>
            <a:r>
              <a:rPr lang="en-IN" i="1" dirty="0" smtClean="0">
                <a:latin typeface="Cambria" pitchFamily="18" charset="0"/>
                <a:ea typeface="Cambria" pitchFamily="18" charset="0"/>
              </a:rPr>
              <a:t>     - Your MAPE value and implication of that.</a:t>
            </a:r>
          </a:p>
          <a:p>
            <a:endParaRPr lang="en-IN" i="1" dirty="0">
              <a:latin typeface="Cambria" pitchFamily="18" charset="0"/>
              <a:ea typeface="Cambria" pitchFamily="18" charset="0"/>
            </a:endParaRPr>
          </a:p>
          <a:p>
            <a:r>
              <a:rPr lang="en-IN" i="1" dirty="0" smtClean="0">
                <a:latin typeface="Cambria" pitchFamily="18" charset="0"/>
                <a:ea typeface="Cambria" pitchFamily="18" charset="0"/>
              </a:rPr>
              <a:t>** For other kind of models, mention the appropriate validation test outcome values and interpretations here. For graphical outcomes, mention the same along with the graph in the slide.</a:t>
            </a:r>
          </a:p>
          <a:p>
            <a:endParaRPr lang="en-IN" i="1" dirty="0">
              <a:latin typeface="Cambria" pitchFamily="18" charset="0"/>
              <a:ea typeface="Cambri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smtClean="0">
              <a:latin typeface="Cambria" pitchFamily="18" charset="0"/>
              <a:ea typeface="Cambria" pitchFamily="18" charset="0"/>
            </a:endParaRPr>
          </a:p>
          <a:p>
            <a:endParaRPr lang="en-IN" dirty="0">
              <a:latin typeface="Cambria" pitchFamily="18" charset="0"/>
              <a:ea typeface="Cambria" pitchFamily="18" charset="0"/>
            </a:endParaRPr>
          </a:p>
          <a:p>
            <a:endParaRPr lang="en-IN" dirty="0" smtClean="0">
              <a:latin typeface="Cambria" pitchFamily="18" charset="0"/>
              <a:ea typeface="Cambria" pitchFamily="18" charset="0"/>
            </a:endParaRPr>
          </a:p>
          <a:p>
            <a:r>
              <a:rPr lang="en-IN" dirty="0" smtClean="0">
                <a:latin typeface="Cambria" pitchFamily="18" charset="0"/>
                <a:ea typeface="Cambria" pitchFamily="18" charset="0"/>
              </a:rPr>
              <a:t>*** </a:t>
            </a:r>
            <a:r>
              <a:rPr lang="en-IN" i="1" dirty="0" smtClean="0">
                <a:latin typeface="Cambria" pitchFamily="18" charset="0"/>
                <a:ea typeface="Cambria" pitchFamily="18" charset="0"/>
              </a:rPr>
              <a:t>You may also add an actual value (of target variable) versus predicted values (of target variable) graphical display to show the difference in your actual versus predicted values graphically if you want to .</a:t>
            </a:r>
          </a:p>
          <a:p>
            <a:endParaRPr lang="en-IN" i="1" dirty="0">
              <a:latin typeface="Cambria" pitchFamily="18" charset="0"/>
              <a:ea typeface="Cambria" pitchFamily="18" charset="0"/>
            </a:endParaRPr>
          </a:p>
          <a:p>
            <a:endParaRPr lang="en-IN" i="1" dirty="0" smtClean="0">
              <a:latin typeface="Cambria" pitchFamily="18" charset="0"/>
              <a:ea typeface="Cambria" pitchFamily="18" charset="0"/>
            </a:endParaRPr>
          </a:p>
          <a:p>
            <a:endParaRPr lang="en-IN" i="1" dirty="0">
              <a:latin typeface="Cambria" pitchFamily="18" charset="0"/>
              <a:ea typeface="Cambria" pitchFamily="18" charset="0"/>
            </a:endParaRPr>
          </a:p>
        </p:txBody>
      </p:sp>
    </p:spTree>
    <p:extLst>
      <p:ext uri="{BB962C8B-B14F-4D97-AF65-F5344CB8AC3E}">
        <p14:creationId xmlns:p14="http://schemas.microsoft.com/office/powerpoint/2010/main" val="267665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520940" cy="548640"/>
          </a:xfrm>
        </p:spPr>
        <p:txBody>
          <a:bodyPr/>
          <a:lstStyle/>
          <a:p>
            <a:r>
              <a:rPr lang="en-US" b="1" dirty="0" smtClean="0">
                <a:latin typeface="Cambria" pitchFamily="18" charset="0"/>
                <a:ea typeface="Cambria" pitchFamily="18" charset="0"/>
              </a:rPr>
              <a:t>            Variable relationships:</a:t>
            </a:r>
            <a:endParaRPr lang="en-US" b="1" dirty="0">
              <a:latin typeface="Cambria" pitchFamily="18" charset="0"/>
              <a:ea typeface="Cambria" pitchFamily="18" charset="0"/>
            </a:endParaRPr>
          </a:p>
        </p:txBody>
      </p:sp>
      <p:sp>
        <p:nvSpPr>
          <p:cNvPr id="3" name="Content Placeholder 2"/>
          <p:cNvSpPr>
            <a:spLocks noGrp="1"/>
          </p:cNvSpPr>
          <p:nvPr>
            <p:ph idx="1"/>
          </p:nvPr>
        </p:nvSpPr>
        <p:spPr>
          <a:xfrm>
            <a:off x="822960" y="1100628"/>
            <a:ext cx="7559040" cy="3928572"/>
          </a:xfrm>
        </p:spPr>
        <p:txBody>
          <a:bodyPr/>
          <a:lstStyle/>
          <a:p>
            <a:endParaRPr lang="en-US" dirty="0" smtClean="0"/>
          </a:p>
          <a:p>
            <a:endParaRPr lang="en-US" dirty="0" smtClean="0"/>
          </a:p>
          <a:p>
            <a:r>
              <a:rPr lang="en-US" dirty="0" smtClean="0">
                <a:latin typeface="Cambria" pitchFamily="18" charset="0"/>
                <a:ea typeface="Cambria" pitchFamily="18" charset="0"/>
              </a:rPr>
              <a:t>*** </a:t>
            </a:r>
            <a:r>
              <a:rPr lang="en-US" sz="1800" i="1" dirty="0" smtClean="0">
                <a:latin typeface="Cambria" pitchFamily="18" charset="0"/>
                <a:ea typeface="Cambria" pitchFamily="18" charset="0"/>
              </a:rPr>
              <a:t>Positive variables: </a:t>
            </a:r>
            <a:r>
              <a:rPr lang="en-US" i="1" dirty="0" smtClean="0">
                <a:latin typeface="Cambria" pitchFamily="18" charset="0"/>
                <a:ea typeface="Cambria" pitchFamily="18" charset="0"/>
              </a:rPr>
              <a:t>Mention the variables with positive coefficients of your final model here.</a:t>
            </a:r>
          </a:p>
          <a:p>
            <a:r>
              <a:rPr lang="en-US" sz="1800" i="1" dirty="0">
                <a:latin typeface="Cambria" pitchFamily="18" charset="0"/>
                <a:ea typeface="Cambria" pitchFamily="18" charset="0"/>
              </a:rPr>
              <a:t> </a:t>
            </a:r>
            <a:r>
              <a:rPr lang="en-US" sz="1800" i="1" dirty="0" smtClean="0">
                <a:latin typeface="Cambria" pitchFamily="18" charset="0"/>
                <a:ea typeface="Cambria" pitchFamily="18" charset="0"/>
              </a:rPr>
              <a:t>                                           </a:t>
            </a:r>
            <a:r>
              <a:rPr lang="en-US" i="1" dirty="0" smtClean="0">
                <a:latin typeface="Cambria" pitchFamily="18" charset="0"/>
                <a:ea typeface="Cambria" pitchFamily="18" charset="0"/>
              </a:rPr>
              <a:t>Variable X1, Variable X2, Variable X3.</a:t>
            </a:r>
          </a:p>
          <a:p>
            <a:endParaRPr lang="en-US" sz="1800" i="1" dirty="0" smtClean="0">
              <a:latin typeface="Cambria" pitchFamily="18" charset="0"/>
              <a:ea typeface="Cambria" pitchFamily="18" charset="0"/>
            </a:endParaRPr>
          </a:p>
          <a:p>
            <a:endParaRPr lang="en-US" sz="1800" i="1" dirty="0">
              <a:latin typeface="Cambria" pitchFamily="18" charset="0"/>
              <a:ea typeface="Cambria" pitchFamily="18" charset="0"/>
            </a:endParaRPr>
          </a:p>
          <a:p>
            <a:r>
              <a:rPr lang="en-US" sz="1800" i="1" dirty="0" smtClean="0">
                <a:latin typeface="Cambria" pitchFamily="18" charset="0"/>
                <a:ea typeface="Cambria" pitchFamily="18" charset="0"/>
              </a:rPr>
              <a:t>*** Negative Variables: </a:t>
            </a:r>
            <a:r>
              <a:rPr lang="en-US" i="1" dirty="0" smtClean="0">
                <a:latin typeface="Cambria" pitchFamily="18" charset="0"/>
                <a:ea typeface="Cambria" pitchFamily="18" charset="0"/>
              </a:rPr>
              <a:t>Mention the variables with negative coefficients of your final model here.</a:t>
            </a:r>
          </a:p>
          <a:p>
            <a:r>
              <a:rPr lang="en-US" sz="1800" i="1" dirty="0">
                <a:latin typeface="Cambria" pitchFamily="18" charset="0"/>
                <a:ea typeface="Cambria" pitchFamily="18" charset="0"/>
              </a:rPr>
              <a:t> </a:t>
            </a:r>
            <a:r>
              <a:rPr lang="en-US" sz="1800" i="1" dirty="0" smtClean="0">
                <a:latin typeface="Cambria" pitchFamily="18" charset="0"/>
                <a:ea typeface="Cambria" pitchFamily="18" charset="0"/>
              </a:rPr>
              <a:t>                                              </a:t>
            </a:r>
            <a:r>
              <a:rPr lang="en-US" i="1" dirty="0" smtClean="0">
                <a:latin typeface="Cambria" pitchFamily="18" charset="0"/>
                <a:ea typeface="Cambria" pitchFamily="18" charset="0"/>
              </a:rPr>
              <a:t>Variable X4, Variable X5, Variable X6.</a:t>
            </a:r>
            <a:endParaRPr lang="en-US" i="1" dirty="0">
              <a:latin typeface="Cambria" pitchFamily="18" charset="0"/>
              <a:ea typeface="Cambri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520940" cy="548640"/>
          </a:xfrm>
        </p:spPr>
        <p:txBody>
          <a:bodyPr/>
          <a:lstStyle/>
          <a:p>
            <a:r>
              <a:rPr lang="en-US" b="1" dirty="0" smtClean="0">
                <a:latin typeface="Cambria" pitchFamily="18" charset="0"/>
                <a:ea typeface="Cambria" pitchFamily="18" charset="0"/>
              </a:rPr>
              <a:t>        Business RECOMMENDATIONs:</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914400" y="1600200"/>
            <a:ext cx="7520940" cy="4800600"/>
          </a:xfrm>
        </p:spPr>
        <p:txBody>
          <a:bodyPr>
            <a:normAutofit/>
          </a:bodyPr>
          <a:lstStyle/>
          <a:p>
            <a:endParaRPr lang="en-IN" dirty="0" smtClean="0">
              <a:latin typeface="Cambria" pitchFamily="18" charset="0"/>
              <a:ea typeface="Cambria" pitchFamily="18" charset="0"/>
            </a:endParaRPr>
          </a:p>
          <a:p>
            <a:r>
              <a:rPr lang="en-IN" dirty="0" smtClean="0">
                <a:latin typeface="Cambria" pitchFamily="18" charset="0"/>
                <a:ea typeface="Cambria" pitchFamily="18" charset="0"/>
              </a:rPr>
              <a:t>*** </a:t>
            </a:r>
            <a:r>
              <a:rPr lang="en-IN" i="1" dirty="0" smtClean="0">
                <a:latin typeface="Cambria" pitchFamily="18" charset="0"/>
                <a:ea typeface="Cambria" pitchFamily="18" charset="0"/>
              </a:rPr>
              <a:t>Mention your business recommendations which you want to convey to your client in </a:t>
            </a:r>
            <a:r>
              <a:rPr lang="en-IN" sz="1800" i="1" dirty="0" smtClean="0">
                <a:latin typeface="Cambria" pitchFamily="18" charset="0"/>
                <a:ea typeface="Cambria" pitchFamily="18" charset="0"/>
              </a:rPr>
              <a:t>2/3</a:t>
            </a:r>
            <a:r>
              <a:rPr lang="en-IN" i="1" dirty="0" smtClean="0">
                <a:latin typeface="Cambria" pitchFamily="18" charset="0"/>
                <a:ea typeface="Cambria" pitchFamily="18" charset="0"/>
              </a:rPr>
              <a:t> slides. </a:t>
            </a:r>
          </a:p>
          <a:p>
            <a:endParaRPr lang="en-IN" i="1" dirty="0" smtClean="0">
              <a:latin typeface="Cambria" pitchFamily="18" charset="0"/>
              <a:ea typeface="Cambria" pitchFamily="18" charset="0"/>
            </a:endParaRPr>
          </a:p>
          <a:p>
            <a:r>
              <a:rPr lang="en-IN" dirty="0" smtClean="0">
                <a:latin typeface="Cambria" pitchFamily="18" charset="0"/>
                <a:ea typeface="Cambria" pitchFamily="18" charset="0"/>
              </a:rPr>
              <a:t>*** </a:t>
            </a:r>
            <a:r>
              <a:rPr lang="en-IN" i="1" dirty="0" smtClean="0">
                <a:latin typeface="Cambria" pitchFamily="18" charset="0"/>
                <a:ea typeface="Cambria" pitchFamily="18" charset="0"/>
              </a:rPr>
              <a:t>On a generalised scale, it is advisable to target customers who qualify for the variables that have a </a:t>
            </a:r>
            <a:r>
              <a:rPr lang="en-IN" b="1" i="1" u="sng" dirty="0" smtClean="0">
                <a:latin typeface="Cambria" pitchFamily="18" charset="0"/>
                <a:ea typeface="Cambria" pitchFamily="18" charset="0"/>
              </a:rPr>
              <a:t>POSITIVE</a:t>
            </a:r>
            <a:r>
              <a:rPr lang="en-IN" i="1" dirty="0" smtClean="0">
                <a:latin typeface="Cambria" pitchFamily="18" charset="0"/>
                <a:ea typeface="Cambria" pitchFamily="18" charset="0"/>
              </a:rPr>
              <a:t> relationship with the target variable, as they have an increasing impact on the </a:t>
            </a:r>
            <a:r>
              <a:rPr lang="en-IN" i="1" dirty="0">
                <a:latin typeface="Cambria" pitchFamily="18" charset="0"/>
                <a:ea typeface="Cambria" pitchFamily="18" charset="0"/>
              </a:rPr>
              <a:t>t</a:t>
            </a:r>
            <a:r>
              <a:rPr lang="en-IN" i="1" dirty="0" smtClean="0">
                <a:latin typeface="Cambria" pitchFamily="18" charset="0"/>
                <a:ea typeface="Cambria" pitchFamily="18" charset="0"/>
              </a:rPr>
              <a:t>arget variable of the firm, if it is a maximization problem. For a minimization problem, on a generalised scale, it is advisable to target customers who qualify for the variables that have a </a:t>
            </a:r>
            <a:r>
              <a:rPr lang="en-IN" i="1" u="sng" dirty="0" smtClean="0">
                <a:latin typeface="Cambria" pitchFamily="18" charset="0"/>
                <a:ea typeface="Cambria" pitchFamily="18" charset="0"/>
              </a:rPr>
              <a:t>NEGATIVE</a:t>
            </a:r>
            <a:r>
              <a:rPr lang="en-IN" i="1" dirty="0" smtClean="0">
                <a:latin typeface="Cambria" pitchFamily="18" charset="0"/>
                <a:ea typeface="Cambria" pitchFamily="18" charset="0"/>
              </a:rPr>
              <a:t> relationship with the target variable as they having a decreasing impact on the target variable. </a:t>
            </a:r>
          </a:p>
          <a:p>
            <a:endParaRPr lang="en-IN" i="1" dirty="0">
              <a:latin typeface="Cambria" pitchFamily="18" charset="0"/>
              <a:ea typeface="Cambria" pitchFamily="18" charset="0"/>
            </a:endParaRPr>
          </a:p>
          <a:p>
            <a:r>
              <a:rPr lang="en-IN" i="1" dirty="0" smtClean="0">
                <a:latin typeface="Cambria" pitchFamily="18" charset="0"/>
                <a:ea typeface="Cambria" pitchFamily="18" charset="0"/>
              </a:rPr>
              <a:t>*** Now improvise and frame and write the presentation in your own style and as per your own convenience, making sure the key highlighted heads in this outline is </a:t>
            </a:r>
            <a:r>
              <a:rPr lang="en-IN" i="1" dirty="0" smtClean="0">
                <a:latin typeface="Cambria" pitchFamily="18" charset="0"/>
                <a:ea typeface="Cambria" pitchFamily="18" charset="0"/>
              </a:rPr>
              <a:t>mostly covered</a:t>
            </a:r>
            <a:r>
              <a:rPr lang="en-IN" i="1" dirty="0" smtClean="0">
                <a:latin typeface="Cambria" pitchFamily="18" charset="0"/>
                <a:ea typeface="Cambria" pitchFamily="18" charset="0"/>
              </a:rPr>
              <a: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00200" y="1981200"/>
            <a:ext cx="5648623" cy="1204306"/>
          </a:xfrm>
        </p:spPr>
        <p:txBody>
          <a:bodyPr/>
          <a:lstStyle/>
          <a:p>
            <a:r>
              <a:rPr lang="en-US" b="1" dirty="0" smtClean="0">
                <a:latin typeface="Cambria" pitchFamily="18" charset="0"/>
                <a:ea typeface="Cambria" pitchFamily="18" charset="0"/>
              </a:rPr>
              <a:t>                 THANK YOU.</a:t>
            </a:r>
            <a:endParaRPr lang="en-US" b="1" dirty="0">
              <a:latin typeface="Cambria" pitchFamily="18" charset="0"/>
              <a:ea typeface="Cambria" pitchFamily="18" charset="0"/>
            </a:endParaRPr>
          </a:p>
        </p:txBody>
      </p:sp>
      <p:sp>
        <p:nvSpPr>
          <p:cNvPr id="5" name="Subtitle 4"/>
          <p:cNvSpPr>
            <a:spLocks noGrp="1"/>
          </p:cNvSpPr>
          <p:nvPr>
            <p:ph type="subTitle" idx="1"/>
          </p:nvPr>
        </p:nvSpPr>
        <p:spPr>
          <a:xfrm>
            <a:off x="2631825" y="4495800"/>
            <a:ext cx="6511131" cy="329259"/>
          </a:xfrm>
        </p:spPr>
        <p:txBody>
          <a:bodyPr/>
          <a:lstStyle/>
          <a:p>
            <a:r>
              <a:rPr lang="en-US" b="1" dirty="0" smtClean="0"/>
              <a:t>     A </a:t>
            </a:r>
            <a:r>
              <a:rPr lang="en-US" b="1" dirty="0"/>
              <a:t>business presentation Outline guide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5105400"/>
            <a:ext cx="1676400" cy="134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520940" cy="548640"/>
          </a:xfrm>
        </p:spPr>
        <p:txBody>
          <a:bodyPr/>
          <a:lstStyle/>
          <a:p>
            <a:r>
              <a:rPr lang="en-US" b="1" dirty="0" smtClean="0">
                <a:latin typeface="Cambria" pitchFamily="18" charset="0"/>
                <a:ea typeface="Cambria" pitchFamily="18" charset="0"/>
              </a:rPr>
              <a:t>                        </a:t>
            </a:r>
            <a:r>
              <a:rPr lang="en-US" sz="3200" b="1" dirty="0" smtClean="0">
                <a:latin typeface="Cambria" pitchFamily="18" charset="0"/>
                <a:ea typeface="Cambria" pitchFamily="18" charset="0"/>
              </a:rPr>
              <a:t>OBJECTIVE</a:t>
            </a:r>
            <a:endParaRPr lang="en-IN" sz="3200" b="1" dirty="0">
              <a:latin typeface="Cambria" pitchFamily="18" charset="0"/>
              <a:ea typeface="Cambria" pitchFamily="18" charset="0"/>
            </a:endParaRPr>
          </a:p>
        </p:txBody>
      </p:sp>
      <p:sp>
        <p:nvSpPr>
          <p:cNvPr id="3" name="Content Placeholder 2"/>
          <p:cNvSpPr>
            <a:spLocks noGrp="1"/>
          </p:cNvSpPr>
          <p:nvPr>
            <p:ph idx="1"/>
          </p:nvPr>
        </p:nvSpPr>
        <p:spPr>
          <a:xfrm>
            <a:off x="990600" y="1371600"/>
            <a:ext cx="7520940" cy="3928572"/>
          </a:xfrm>
        </p:spPr>
        <p:txBody>
          <a:bodyPr>
            <a:normAutofit/>
          </a:bodyPr>
          <a:lstStyle/>
          <a:p>
            <a:pPr>
              <a:buNone/>
            </a:pPr>
            <a:endParaRPr lang="en-US" dirty="0" smtClean="0">
              <a:latin typeface="Segoe UI Semibold" pitchFamily="34" charset="0"/>
              <a:ea typeface="Cambria" pitchFamily="18" charset="0"/>
            </a:endParaRPr>
          </a:p>
          <a:p>
            <a:pPr>
              <a:buNone/>
            </a:pPr>
            <a:r>
              <a:rPr lang="en-US" dirty="0" smtClean="0">
                <a:latin typeface="Segoe UI Semibold" pitchFamily="34" charset="0"/>
                <a:ea typeface="Cambria" pitchFamily="18" charset="0"/>
              </a:rPr>
              <a:t> 1) </a:t>
            </a:r>
            <a:r>
              <a:rPr lang="en-IN" dirty="0" smtClean="0">
                <a:latin typeface="Cambria" pitchFamily="18" charset="0"/>
                <a:ea typeface="Cambria" pitchFamily="18" charset="0"/>
              </a:rPr>
              <a:t>This is an Insurance company data and we are intended to frame a regression model that can give us a regressed prediction of  the **</a:t>
            </a:r>
            <a:r>
              <a:rPr lang="en-IN" b="0" i="1" dirty="0" smtClean="0">
                <a:latin typeface="Cambria" pitchFamily="18" charset="0"/>
                <a:ea typeface="Cambria" pitchFamily="18" charset="0"/>
              </a:rPr>
              <a:t>Dependent variable/Target variable Y </a:t>
            </a:r>
            <a:r>
              <a:rPr lang="en-IN" dirty="0" smtClean="0">
                <a:latin typeface="Cambria" pitchFamily="18" charset="0"/>
                <a:ea typeface="Cambria" pitchFamily="18" charset="0"/>
              </a:rPr>
              <a:t>** such that we can predict which of the customers (out of the total customers)  are the </a:t>
            </a:r>
            <a:r>
              <a:rPr lang="en-IN" b="1" dirty="0" smtClean="0">
                <a:latin typeface="Cambria" pitchFamily="18" charset="0"/>
                <a:ea typeface="Cambria" pitchFamily="18" charset="0"/>
              </a:rPr>
              <a:t>most profitable </a:t>
            </a:r>
            <a:r>
              <a:rPr lang="en-IN" dirty="0" smtClean="0">
                <a:latin typeface="Cambria" pitchFamily="18" charset="0"/>
                <a:ea typeface="Cambria" pitchFamily="18" charset="0"/>
              </a:rPr>
              <a:t>ones to this Insurance firm.</a:t>
            </a:r>
          </a:p>
          <a:p>
            <a:pPr>
              <a:buNone/>
            </a:pPr>
            <a:endParaRPr lang="en-IN" dirty="0" smtClean="0">
              <a:latin typeface="Cambria" pitchFamily="18" charset="0"/>
              <a:ea typeface="Cambria" pitchFamily="18" charset="0"/>
            </a:endParaRPr>
          </a:p>
          <a:p>
            <a:pPr>
              <a:buNone/>
            </a:pPr>
            <a:r>
              <a:rPr lang="en-IN" dirty="0" smtClean="0">
                <a:latin typeface="Cambria" pitchFamily="18" charset="0"/>
                <a:ea typeface="Cambria" pitchFamily="18" charset="0"/>
              </a:rPr>
              <a:t>                            [**</a:t>
            </a:r>
            <a:r>
              <a:rPr lang="en-IN" i="1" dirty="0" smtClean="0">
                <a:solidFill>
                  <a:srgbClr val="002060"/>
                </a:solidFill>
                <a:latin typeface="Cambria" pitchFamily="18" charset="0"/>
                <a:ea typeface="Cambria" pitchFamily="18" charset="0"/>
              </a:rPr>
              <a:t>Improvise and write as per your own words</a:t>
            </a:r>
            <a:r>
              <a:rPr lang="en-IN" dirty="0" smtClean="0">
                <a:latin typeface="Cambria" pitchFamily="18" charset="0"/>
                <a:ea typeface="Cambria" pitchFamily="18" charset="0"/>
              </a:rPr>
              <a:t>.]</a:t>
            </a:r>
          </a:p>
          <a:p>
            <a:pPr>
              <a:buNone/>
            </a:pPr>
            <a:endParaRPr lang="en-IN" dirty="0" smtClean="0">
              <a:latin typeface="Cambria" pitchFamily="18" charset="0"/>
              <a:ea typeface="Cambria" pitchFamily="18" charset="0"/>
            </a:endParaRPr>
          </a:p>
          <a:p>
            <a:pPr>
              <a:buNone/>
            </a:pPr>
            <a:r>
              <a:rPr lang="en-IN" dirty="0" smtClean="0">
                <a:latin typeface="Cambria" pitchFamily="18" charset="0"/>
                <a:ea typeface="Cambria" pitchFamily="18" charset="0"/>
              </a:rPr>
              <a:t>2) Considering this objective, we are running a **</a:t>
            </a:r>
            <a:r>
              <a:rPr lang="en-IN" b="0" i="1" dirty="0" smtClean="0">
                <a:latin typeface="Cambria" pitchFamily="18" charset="0"/>
                <a:ea typeface="Cambria" pitchFamily="18" charset="0"/>
              </a:rPr>
              <a:t>type of regression model</a:t>
            </a:r>
            <a:r>
              <a:rPr lang="en-IN" dirty="0" smtClean="0">
                <a:latin typeface="Cambria" pitchFamily="18" charset="0"/>
                <a:ea typeface="Cambria" pitchFamily="18" charset="0"/>
              </a:rPr>
              <a:t>** on </a:t>
            </a:r>
            <a:r>
              <a:rPr lang="en-IN" b="0" i="1" dirty="0" smtClean="0">
                <a:latin typeface="Cambria" pitchFamily="18" charset="0"/>
                <a:ea typeface="Cambria" pitchFamily="18" charset="0"/>
              </a:rPr>
              <a:t>target/dependent variable Y</a:t>
            </a:r>
            <a:r>
              <a:rPr lang="en-IN" dirty="0" smtClean="0">
                <a:latin typeface="Cambria" pitchFamily="18" charset="0"/>
                <a:ea typeface="Cambria" pitchFamily="18" charset="0"/>
              </a:rPr>
              <a:t>, to analyse the influence of several independent factors that affect </a:t>
            </a:r>
            <a:r>
              <a:rPr lang="en-IN" dirty="0">
                <a:latin typeface="Cambria" pitchFamily="18" charset="0"/>
                <a:ea typeface="Cambria" pitchFamily="18" charset="0"/>
              </a:rPr>
              <a:t>Y</a:t>
            </a:r>
            <a:r>
              <a:rPr lang="en-IN" dirty="0" smtClean="0">
                <a:latin typeface="Cambria" pitchFamily="18" charset="0"/>
                <a:ea typeface="Cambria" pitchFamily="18" charset="0"/>
              </a:rPr>
              <a:t>.</a:t>
            </a:r>
          </a:p>
          <a:p>
            <a:pPr>
              <a:buNone/>
            </a:pPr>
            <a:endParaRPr lang="en-US" dirty="0" smtClean="0">
              <a:latin typeface="Segoe UI Semibold" pitchFamily="34" charset="0"/>
              <a:cs typeface="Segoe UI Semibold" pitchFamily="34"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21" y="685800"/>
            <a:ext cx="7520940" cy="548640"/>
          </a:xfrm>
        </p:spPr>
        <p:txBody>
          <a:bodyPr/>
          <a:lstStyle/>
          <a:p>
            <a:r>
              <a:rPr lang="en-US" sz="3200" b="1" dirty="0" smtClean="0">
                <a:latin typeface="Cambria" pitchFamily="18" charset="0"/>
                <a:ea typeface="Cambria" pitchFamily="18" charset="0"/>
              </a:rPr>
              <a:t>            DEPENDENT VARIABLE</a:t>
            </a:r>
            <a:endParaRPr lang="en-US" sz="3200" b="1" dirty="0">
              <a:latin typeface="Cambria" pitchFamily="18" charset="0"/>
              <a:ea typeface="Cambria" pitchFamily="18" charset="0"/>
            </a:endParaRPr>
          </a:p>
        </p:txBody>
      </p:sp>
      <p:sp>
        <p:nvSpPr>
          <p:cNvPr id="3" name="Content Placeholder 2"/>
          <p:cNvSpPr>
            <a:spLocks noGrp="1"/>
          </p:cNvSpPr>
          <p:nvPr>
            <p:ph idx="1"/>
          </p:nvPr>
        </p:nvSpPr>
        <p:spPr>
          <a:xfrm>
            <a:off x="841421" y="1371600"/>
            <a:ext cx="7635240" cy="4538172"/>
          </a:xfrm>
        </p:spPr>
        <p:txBody>
          <a:bodyPr/>
          <a:lstStyle/>
          <a:p>
            <a:endParaRPr lang="en-US" dirty="0" smtClean="0">
              <a:latin typeface="Cambria" pitchFamily="18" charset="0"/>
              <a:ea typeface="Cambria" pitchFamily="18" charset="0"/>
            </a:endParaRPr>
          </a:p>
          <a:p>
            <a:r>
              <a:rPr lang="en-US" dirty="0" smtClean="0">
                <a:latin typeface="Cambria" pitchFamily="18" charset="0"/>
                <a:ea typeface="Cambria" pitchFamily="18" charset="0"/>
              </a:rPr>
              <a:t>***</a:t>
            </a:r>
            <a:r>
              <a:rPr lang="en-US" i="1" dirty="0" smtClean="0">
                <a:latin typeface="Cambria" pitchFamily="18" charset="0"/>
                <a:ea typeface="Cambria" pitchFamily="18" charset="0"/>
              </a:rPr>
              <a:t>Describe your dependent variable/target variable. Its meaning and purpose or likewise.</a:t>
            </a:r>
          </a:p>
          <a:p>
            <a:endParaRPr lang="en-US" i="1" dirty="0">
              <a:latin typeface="Cambria" pitchFamily="18" charset="0"/>
              <a:ea typeface="Cambria" pitchFamily="18" charset="0"/>
            </a:endParaRPr>
          </a:p>
          <a:p>
            <a:r>
              <a:rPr lang="en-US" i="1" dirty="0" smtClean="0">
                <a:latin typeface="Cambria" pitchFamily="18" charset="0"/>
                <a:ea typeface="Cambria" pitchFamily="18" charset="0"/>
              </a:rPr>
              <a:t>*** Graphical representations makes your variable description easier to explain.</a:t>
            </a:r>
            <a:endParaRPr lang="en-US" i="1" dirty="0">
              <a:latin typeface="Cambria" pitchFamily="18" charset="0"/>
              <a:ea typeface="Cambria" pitchFamily="18" charset="0"/>
            </a:endParaRPr>
          </a:p>
        </p:txBody>
      </p:sp>
      <p:pic>
        <p:nvPicPr>
          <p:cNvPr id="2050" name="Picture 2" descr="C:\Users\Riti\Desktop\Teaching Assistant IVY\Office work\Work from home\0B3wq5VFn9PllZUp5Q3VnM0xZdUU.png"/>
          <p:cNvPicPr>
            <a:picLocks noChangeAspect="1" noChangeArrowheads="1"/>
          </p:cNvPicPr>
          <p:nvPr/>
        </p:nvPicPr>
        <p:blipFill rotWithShape="1">
          <a:blip r:embed="rId2">
            <a:extLst>
              <a:ext uri="{28A0092B-C50C-407E-A947-70E740481C1C}">
                <a14:useLocalDpi xmlns:a14="http://schemas.microsoft.com/office/drawing/2010/main" val="0"/>
              </a:ext>
            </a:extLst>
          </a:blip>
          <a:srcRect t="13066"/>
          <a:stretch/>
        </p:blipFill>
        <p:spPr bwMode="auto">
          <a:xfrm>
            <a:off x="841421" y="3393295"/>
            <a:ext cx="3197179" cy="224550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Riti\Desktop\Teaching Assistant IVY\Office work\Work from home\9083050_ori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91" t="3840" b="8395"/>
          <a:stretch/>
        </p:blipFill>
        <p:spPr bwMode="auto">
          <a:xfrm>
            <a:off x="4496844" y="3480977"/>
            <a:ext cx="4080476" cy="21578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838200"/>
            <a:ext cx="7520940" cy="548640"/>
          </a:xfrm>
        </p:spPr>
        <p:txBody>
          <a:bodyPr/>
          <a:lstStyle/>
          <a:p>
            <a:r>
              <a:rPr lang="en-IN" b="1" dirty="0" smtClean="0">
                <a:latin typeface="Cambria" pitchFamily="18" charset="0"/>
                <a:ea typeface="Cambria" pitchFamily="18" charset="0"/>
              </a:rPr>
              <a:t>Count of variables and observations</a:t>
            </a:r>
            <a:endParaRPr lang="en-IN" b="1" dirty="0">
              <a:latin typeface="Cambria" pitchFamily="18" charset="0"/>
              <a:ea typeface="Cambria" pitchFamily="18" charset="0"/>
            </a:endParaRPr>
          </a:p>
        </p:txBody>
      </p:sp>
      <p:sp>
        <p:nvSpPr>
          <p:cNvPr id="5" name="Content Placeholder 4"/>
          <p:cNvSpPr>
            <a:spLocks noGrp="1"/>
          </p:cNvSpPr>
          <p:nvPr>
            <p:ph idx="1"/>
          </p:nvPr>
        </p:nvSpPr>
        <p:spPr>
          <a:xfrm>
            <a:off x="838200" y="1676400"/>
            <a:ext cx="7520940" cy="3156477"/>
          </a:xfrm>
        </p:spPr>
        <p:txBody>
          <a:bodyPr>
            <a:normAutofit/>
          </a:bodyPr>
          <a:lstStyle/>
          <a:p>
            <a:endParaRPr lang="en-IN" dirty="0" smtClean="0">
              <a:latin typeface="Cambria" pitchFamily="18" charset="0"/>
              <a:ea typeface="Cambria" pitchFamily="18" charset="0"/>
            </a:endParaRPr>
          </a:p>
          <a:p>
            <a:endParaRPr lang="en-IN" dirty="0">
              <a:latin typeface="Cambria" pitchFamily="18" charset="0"/>
              <a:ea typeface="Cambria" pitchFamily="18" charset="0"/>
            </a:endParaRPr>
          </a:p>
          <a:p>
            <a:r>
              <a:rPr lang="en-IN" dirty="0" smtClean="0">
                <a:latin typeface="Cambria" pitchFamily="18" charset="0"/>
                <a:ea typeface="Cambria" pitchFamily="18" charset="0"/>
              </a:rPr>
              <a:t>  *** </a:t>
            </a:r>
            <a:r>
              <a:rPr lang="en-IN" sz="1800" i="1" dirty="0" smtClean="0">
                <a:latin typeface="Cambria" pitchFamily="18" charset="0"/>
                <a:ea typeface="Cambria" pitchFamily="18" charset="0"/>
              </a:rPr>
              <a:t>Mention the number of variables and number of observations</a:t>
            </a:r>
            <a:r>
              <a:rPr lang="en-IN" dirty="0" smtClean="0">
                <a:latin typeface="Cambria" pitchFamily="18" charset="0"/>
                <a:ea typeface="Cambria" pitchFamily="18" charset="0"/>
              </a:rPr>
              <a:t>.</a:t>
            </a:r>
          </a:p>
          <a:p>
            <a:endParaRPr lang="en-IN" dirty="0">
              <a:latin typeface="Cambria" pitchFamily="18" charset="0"/>
              <a:ea typeface="Cambria" pitchFamily="18" charset="0"/>
            </a:endParaRPr>
          </a:p>
          <a:p>
            <a:endParaRPr lang="en-IN" dirty="0" smtClean="0">
              <a:latin typeface="Cambria" pitchFamily="18" charset="0"/>
              <a:ea typeface="Cambria" pitchFamily="18" charset="0"/>
            </a:endParaRPr>
          </a:p>
          <a:p>
            <a:endParaRPr lang="en-IN" dirty="0" smtClean="0">
              <a:latin typeface="Cambria" pitchFamily="18" charset="0"/>
              <a:ea typeface="Cambria" pitchFamily="18" charset="0"/>
            </a:endParaRPr>
          </a:p>
          <a:p>
            <a:r>
              <a:rPr lang="en-IN" dirty="0">
                <a:latin typeface="Cambria" pitchFamily="18" charset="0"/>
                <a:ea typeface="Cambria" pitchFamily="18" charset="0"/>
              </a:rPr>
              <a:t> </a:t>
            </a:r>
            <a:r>
              <a:rPr lang="en-IN" dirty="0" smtClean="0">
                <a:latin typeface="Cambria" pitchFamily="18" charset="0"/>
                <a:ea typeface="Cambria" pitchFamily="18" charset="0"/>
              </a:rPr>
              <a:t>    [***</a:t>
            </a:r>
            <a:r>
              <a:rPr lang="en-IN" b="0" i="1" dirty="0" smtClean="0">
                <a:latin typeface="Cambria" pitchFamily="18" charset="0"/>
                <a:ea typeface="Cambria" pitchFamily="18" charset="0"/>
              </a:rPr>
              <a:t>This is the outline guide of your presentation order. Improvise and incorporate your own ways</a:t>
            </a:r>
            <a:r>
              <a:rPr lang="en-IN" dirty="0" smtClean="0">
                <a:latin typeface="Cambria" pitchFamily="18" charset="0"/>
                <a:ea typeface="Cambria" pitchFamily="18" charset="0"/>
              </a:rPr>
              <a:t>.]</a:t>
            </a:r>
            <a:endParaRPr lang="en-IN" dirty="0">
              <a:latin typeface="Cambria" pitchFamily="18" charset="0"/>
              <a:ea typeface="Cambria" pitchFamily="18" charset="0"/>
            </a:endParaRPr>
          </a:p>
        </p:txBody>
      </p:sp>
    </p:spTree>
    <p:extLst>
      <p:ext uri="{BB962C8B-B14F-4D97-AF65-F5344CB8AC3E}">
        <p14:creationId xmlns:p14="http://schemas.microsoft.com/office/powerpoint/2010/main" val="215220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520940" cy="548640"/>
          </a:xfrm>
        </p:spPr>
        <p:txBody>
          <a:bodyPr/>
          <a:lstStyle/>
          <a:p>
            <a:r>
              <a:rPr lang="en-US" b="1" dirty="0" smtClean="0">
                <a:latin typeface="Cambria" pitchFamily="18" charset="0"/>
                <a:ea typeface="Cambria" pitchFamily="18" charset="0"/>
              </a:rPr>
              <a:t>              SIGNIFICANT VARIABLES</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838200" y="1524000"/>
            <a:ext cx="7520940" cy="3579849"/>
          </a:xfrm>
        </p:spPr>
        <p:txBody>
          <a:bodyPr>
            <a:normAutofit/>
          </a:bodyPr>
          <a:lstStyle/>
          <a:p>
            <a:r>
              <a:rPr lang="en-IN" dirty="0" smtClean="0">
                <a:latin typeface="Cambria" pitchFamily="18" charset="0"/>
                <a:ea typeface="Cambria" pitchFamily="18" charset="0"/>
              </a:rPr>
              <a:t>         *** </a:t>
            </a:r>
            <a:r>
              <a:rPr lang="en-IN" i="1" dirty="0" smtClean="0">
                <a:latin typeface="Cambria" pitchFamily="18" charset="0"/>
                <a:ea typeface="Cambria" pitchFamily="18" charset="0"/>
              </a:rPr>
              <a:t>Enlist all the significant variables of your model below. </a:t>
            </a:r>
          </a:p>
          <a:p>
            <a:endParaRPr lang="en-IN" i="1" dirty="0">
              <a:latin typeface="Cambria" pitchFamily="18" charset="0"/>
              <a:ea typeface="Cambria" pitchFamily="18" charset="0"/>
            </a:endParaRPr>
          </a:p>
          <a:p>
            <a:pPr>
              <a:buAutoNum type="arabicParenR"/>
            </a:pPr>
            <a:r>
              <a:rPr lang="en-IN" i="1" dirty="0" smtClean="0">
                <a:latin typeface="Cambria" pitchFamily="18" charset="0"/>
                <a:ea typeface="Cambria" pitchFamily="18" charset="0"/>
              </a:rPr>
              <a:t>Variable X1</a:t>
            </a:r>
          </a:p>
          <a:p>
            <a:pPr>
              <a:buAutoNum type="arabicParenR"/>
            </a:pPr>
            <a:r>
              <a:rPr lang="en-IN" i="1" dirty="0" smtClean="0">
                <a:latin typeface="Cambria" pitchFamily="18" charset="0"/>
                <a:ea typeface="Cambria" pitchFamily="18" charset="0"/>
              </a:rPr>
              <a:t>Variable X2</a:t>
            </a:r>
          </a:p>
          <a:p>
            <a:pPr>
              <a:buAutoNum type="arabicParenR"/>
            </a:pPr>
            <a:r>
              <a:rPr lang="en-IN" i="1" dirty="0" smtClean="0">
                <a:latin typeface="Cambria" pitchFamily="18" charset="0"/>
                <a:ea typeface="Cambria" pitchFamily="18" charset="0"/>
              </a:rPr>
              <a:t>Variable X3</a:t>
            </a:r>
          </a:p>
          <a:p>
            <a:pPr>
              <a:buAutoNum type="arabicParenR"/>
            </a:pPr>
            <a:r>
              <a:rPr lang="en-IN" i="1" dirty="0" smtClean="0">
                <a:latin typeface="Cambria" pitchFamily="18" charset="0"/>
                <a:ea typeface="Cambria" pitchFamily="18" charset="0"/>
              </a:rPr>
              <a:t>Variable X4</a:t>
            </a:r>
          </a:p>
          <a:p>
            <a:pPr>
              <a:buAutoNum type="arabicParenR"/>
            </a:pPr>
            <a:r>
              <a:rPr lang="en-IN" i="1" dirty="0" smtClean="0">
                <a:latin typeface="Cambria" pitchFamily="18" charset="0"/>
                <a:ea typeface="Cambria" pitchFamily="18" charset="0"/>
              </a:rPr>
              <a:t>Variable X5</a:t>
            </a:r>
            <a:endParaRPr lang="en-IN" i="1" dirty="0">
              <a:latin typeface="Cambria" pitchFamily="18" charset="0"/>
              <a:ea typeface="Cambr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520940" cy="548640"/>
          </a:xfrm>
        </p:spPr>
        <p:txBody>
          <a:bodyPr/>
          <a:lstStyle/>
          <a:p>
            <a:r>
              <a:rPr lang="en-US" b="1" dirty="0" smtClean="0">
                <a:latin typeface="Cambria" pitchFamily="18" charset="0"/>
                <a:ea typeface="Cambria" pitchFamily="18" charset="0"/>
              </a:rPr>
              <a:t>              INSIGNIFICANT VARIABLES</a:t>
            </a:r>
            <a:endParaRPr lang="en-US" b="1" dirty="0">
              <a:latin typeface="Cambria" pitchFamily="18" charset="0"/>
              <a:ea typeface="Cambria" pitchFamily="18" charset="0"/>
            </a:endParaRPr>
          </a:p>
        </p:txBody>
      </p:sp>
      <p:sp>
        <p:nvSpPr>
          <p:cNvPr id="3" name="Content Placeholder 2"/>
          <p:cNvSpPr>
            <a:spLocks noGrp="1"/>
          </p:cNvSpPr>
          <p:nvPr>
            <p:ph idx="1"/>
          </p:nvPr>
        </p:nvSpPr>
        <p:spPr>
          <a:xfrm>
            <a:off x="914400" y="1524000"/>
            <a:ext cx="7520940" cy="3579849"/>
          </a:xfrm>
        </p:spPr>
        <p:txBody>
          <a:bodyPr>
            <a:normAutofit/>
          </a:bodyPr>
          <a:lstStyle/>
          <a:p>
            <a:r>
              <a:rPr lang="en-US" dirty="0" smtClean="0">
                <a:latin typeface="Cambria" pitchFamily="18" charset="0"/>
                <a:ea typeface="Cambria" pitchFamily="18" charset="0"/>
              </a:rPr>
              <a:t>    *** </a:t>
            </a:r>
            <a:r>
              <a:rPr lang="en-US" i="1" dirty="0" smtClean="0">
                <a:latin typeface="Cambria" pitchFamily="18" charset="0"/>
                <a:ea typeface="Cambria" pitchFamily="18" charset="0"/>
              </a:rPr>
              <a:t>Enlist all the insignificant variables of your model below</a:t>
            </a:r>
            <a:r>
              <a:rPr lang="en-US" dirty="0" smtClean="0">
                <a:latin typeface="Cambria" pitchFamily="18" charset="0"/>
                <a:ea typeface="Cambria" pitchFamily="18" charset="0"/>
              </a:rPr>
              <a:t>.</a:t>
            </a:r>
          </a:p>
          <a:p>
            <a:endParaRPr lang="en-US" dirty="0">
              <a:latin typeface="Cambria" pitchFamily="18" charset="0"/>
              <a:ea typeface="Cambria" pitchFamily="18" charset="0"/>
            </a:endParaRPr>
          </a:p>
          <a:p>
            <a:pPr>
              <a:buAutoNum type="arabicParenR"/>
            </a:pPr>
            <a:r>
              <a:rPr lang="en-US" i="1" dirty="0" smtClean="0">
                <a:latin typeface="Cambria" pitchFamily="18" charset="0"/>
                <a:ea typeface="Cambria" pitchFamily="18" charset="0"/>
              </a:rPr>
              <a:t>Variable X6</a:t>
            </a:r>
          </a:p>
          <a:p>
            <a:pPr>
              <a:buAutoNum type="arabicParenR"/>
            </a:pPr>
            <a:r>
              <a:rPr lang="en-US" i="1" dirty="0" smtClean="0">
                <a:latin typeface="Cambria" pitchFamily="18" charset="0"/>
                <a:ea typeface="Cambria" pitchFamily="18" charset="0"/>
              </a:rPr>
              <a:t>Variable X7</a:t>
            </a:r>
          </a:p>
          <a:p>
            <a:pPr>
              <a:buAutoNum type="arabicParenR"/>
            </a:pPr>
            <a:r>
              <a:rPr lang="en-US" i="1" dirty="0" smtClean="0">
                <a:latin typeface="Cambria" pitchFamily="18" charset="0"/>
                <a:ea typeface="Cambria" pitchFamily="18" charset="0"/>
              </a:rPr>
              <a:t>Variable X8</a:t>
            </a:r>
          </a:p>
          <a:p>
            <a:pPr>
              <a:buAutoNum type="arabicParenR"/>
            </a:pPr>
            <a:r>
              <a:rPr lang="en-US" i="1" dirty="0" smtClean="0">
                <a:latin typeface="Cambria" pitchFamily="18" charset="0"/>
                <a:ea typeface="Cambria" pitchFamily="18" charset="0"/>
              </a:rPr>
              <a:t>Variable X9</a:t>
            </a:r>
          </a:p>
          <a:p>
            <a:pPr>
              <a:buAutoNum type="arabicParenR"/>
            </a:pPr>
            <a:r>
              <a:rPr lang="en-US" i="1" dirty="0" smtClean="0">
                <a:latin typeface="Cambria" pitchFamily="18" charset="0"/>
                <a:ea typeface="Cambria" pitchFamily="18" charset="0"/>
              </a:rPr>
              <a:t>Variable X10</a:t>
            </a:r>
            <a:endParaRPr lang="en-US" i="1" dirty="0">
              <a:latin typeface="Cambria" pitchFamily="18" charset="0"/>
              <a:ea typeface="Cambr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7520940" cy="548640"/>
          </a:xfrm>
        </p:spPr>
        <p:txBody>
          <a:bodyPr>
            <a:normAutofit/>
          </a:bodyPr>
          <a:lstStyle/>
          <a:p>
            <a:r>
              <a:rPr lang="en-US" b="1" dirty="0" smtClean="0">
                <a:latin typeface="Cambria" pitchFamily="18" charset="0"/>
                <a:ea typeface="Cambria" pitchFamily="18" charset="0"/>
              </a:rPr>
              <a:t> Explanation of significant variables</a:t>
            </a:r>
            <a:endParaRPr lang="en-US" b="1" dirty="0">
              <a:latin typeface="Cambria" pitchFamily="18" charset="0"/>
              <a:ea typeface="Cambria" pitchFamily="18" charset="0"/>
            </a:endParaRPr>
          </a:p>
        </p:txBody>
      </p:sp>
      <p:sp>
        <p:nvSpPr>
          <p:cNvPr id="3" name="Content Placeholder 2"/>
          <p:cNvSpPr>
            <a:spLocks noGrp="1"/>
          </p:cNvSpPr>
          <p:nvPr>
            <p:ph idx="1"/>
          </p:nvPr>
        </p:nvSpPr>
        <p:spPr>
          <a:xfrm>
            <a:off x="838200" y="1828800"/>
            <a:ext cx="7520940" cy="3579849"/>
          </a:xfrm>
        </p:spPr>
        <p:txBody>
          <a:bodyPr/>
          <a:lstStyle/>
          <a:p>
            <a:r>
              <a:rPr lang="en-US" dirty="0" smtClean="0">
                <a:latin typeface="Cambria" pitchFamily="18" charset="0"/>
                <a:ea typeface="Cambria" pitchFamily="18" charset="0"/>
              </a:rPr>
              <a:t>*** </a:t>
            </a:r>
            <a:r>
              <a:rPr lang="en-US" i="1" dirty="0" smtClean="0">
                <a:latin typeface="Cambria" pitchFamily="18" charset="0"/>
                <a:ea typeface="Cambria" pitchFamily="18" charset="0"/>
              </a:rPr>
              <a:t>Define your significant variables in detail , in connectivity with your dependent variable/target variable. </a:t>
            </a:r>
          </a:p>
          <a:p>
            <a:r>
              <a:rPr lang="en-US" i="1" dirty="0" smtClean="0">
                <a:latin typeface="Cambria" pitchFamily="18" charset="0"/>
                <a:ea typeface="Cambria" pitchFamily="18" charset="0"/>
              </a:rPr>
              <a:t>*** That is, describe your significant variables and their connection with the dependent variable with real life practical analytical intuition. </a:t>
            </a:r>
          </a:p>
          <a:p>
            <a:endParaRPr lang="en-US" i="1" dirty="0">
              <a:latin typeface="Cambria" pitchFamily="18" charset="0"/>
              <a:ea typeface="Cambria" pitchFamily="18" charset="0"/>
            </a:endParaRPr>
          </a:p>
          <a:p>
            <a:r>
              <a:rPr lang="en-US" i="1" dirty="0" smtClean="0">
                <a:latin typeface="Cambria" pitchFamily="18" charset="0"/>
                <a:ea typeface="Cambria" pitchFamily="18" charset="0"/>
              </a:rPr>
              <a:t> **  Variable X1 </a:t>
            </a:r>
          </a:p>
          <a:p>
            <a:endParaRPr lang="en-US" i="1" dirty="0">
              <a:latin typeface="Cambria" pitchFamily="18" charset="0"/>
              <a:ea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534400" cy="548640"/>
          </a:xfrm>
        </p:spPr>
        <p:txBody>
          <a:bodyPr/>
          <a:lstStyle/>
          <a:p>
            <a:r>
              <a:rPr lang="en-IN" b="1" dirty="0" smtClean="0">
                <a:latin typeface="Cambria" pitchFamily="18" charset="0"/>
                <a:ea typeface="Cambria" pitchFamily="18" charset="0"/>
              </a:rPr>
              <a:t>Graphical display of significant variables</a:t>
            </a:r>
            <a:endParaRPr lang="en-IN" b="1" dirty="0">
              <a:latin typeface="Cambria" pitchFamily="18" charset="0"/>
              <a:ea typeface="Cambria" pitchFamily="18" charset="0"/>
            </a:endParaRPr>
          </a:p>
        </p:txBody>
      </p:sp>
      <p:sp>
        <p:nvSpPr>
          <p:cNvPr id="3" name="Content Placeholder 2"/>
          <p:cNvSpPr>
            <a:spLocks noGrp="1"/>
          </p:cNvSpPr>
          <p:nvPr>
            <p:ph idx="1"/>
          </p:nvPr>
        </p:nvSpPr>
        <p:spPr>
          <a:xfrm>
            <a:off x="533400" y="1447800"/>
            <a:ext cx="7848600" cy="3810000"/>
          </a:xfrm>
        </p:spPr>
        <p:txBody>
          <a:bodyPr/>
          <a:lstStyle/>
          <a:p>
            <a:endParaRPr lang="en-IN" dirty="0" smtClean="0">
              <a:latin typeface="Cambria" pitchFamily="18" charset="0"/>
              <a:ea typeface="Cambria" pitchFamily="18" charset="0"/>
            </a:endParaRPr>
          </a:p>
          <a:p>
            <a:r>
              <a:rPr lang="en-IN" dirty="0" smtClean="0">
                <a:latin typeface="Cambria" pitchFamily="18" charset="0"/>
                <a:ea typeface="Cambria" pitchFamily="18" charset="0"/>
              </a:rPr>
              <a:t> *** </a:t>
            </a:r>
            <a:r>
              <a:rPr lang="en-IN" i="1" dirty="0" smtClean="0">
                <a:latin typeface="Cambria" pitchFamily="18" charset="0"/>
                <a:ea typeface="Cambria" pitchFamily="18" charset="0"/>
              </a:rPr>
              <a:t>You may describe your variables graphically in the few following slides for better and simpler understanding of your clients and find it easier to explain it yourself.</a:t>
            </a:r>
          </a:p>
          <a:p>
            <a:endParaRPr lang="en-IN" i="1" dirty="0" smtClean="0">
              <a:latin typeface="Cambria" pitchFamily="18" charset="0"/>
              <a:ea typeface="Cambria" pitchFamily="18" charset="0"/>
            </a:endParaRPr>
          </a:p>
          <a:p>
            <a:r>
              <a:rPr lang="en-IN" i="1" dirty="0" smtClean="0">
                <a:latin typeface="Cambria" pitchFamily="18" charset="0"/>
                <a:ea typeface="Cambria" pitchFamily="18" charset="0"/>
              </a:rPr>
              <a:t>** Variable X1</a:t>
            </a:r>
          </a:p>
          <a:p>
            <a:endParaRPr lang="en-IN" i="1" dirty="0">
              <a:latin typeface="Cambria" pitchFamily="18" charset="0"/>
              <a:ea typeface="Cambria" pitchFamily="18" charset="0"/>
            </a:endParaRPr>
          </a:p>
          <a:p>
            <a:endParaRPr lang="en-IN" i="1" dirty="0">
              <a:latin typeface="Cambria" pitchFamily="18" charset="0"/>
              <a:ea typeface="Cambria" pitchFamily="18" charset="0"/>
            </a:endParaRPr>
          </a:p>
        </p:txBody>
      </p:sp>
      <p:pic>
        <p:nvPicPr>
          <p:cNvPr id="3075" name="Picture 3" descr="C:\Users\Riti\Desktop\Teaching Assistant IVY\Office work\Work from home\1 sLZFwG4PXJwpD0A_d90Fhg.png"/>
          <p:cNvPicPr>
            <a:picLocks noChangeAspect="1" noChangeArrowheads="1"/>
          </p:cNvPicPr>
          <p:nvPr/>
        </p:nvPicPr>
        <p:blipFill rotWithShape="1">
          <a:blip r:embed="rId2">
            <a:extLst>
              <a:ext uri="{28A0092B-C50C-407E-A947-70E740481C1C}">
                <a14:useLocalDpi xmlns:a14="http://schemas.microsoft.com/office/drawing/2010/main" val="0"/>
              </a:ext>
            </a:extLst>
          </a:blip>
          <a:srcRect t="10687" r="23400"/>
          <a:stretch/>
        </p:blipFill>
        <p:spPr bwMode="auto">
          <a:xfrm>
            <a:off x="3200400" y="2667000"/>
            <a:ext cx="3581400" cy="308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71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8200"/>
            <a:ext cx="7520940" cy="4385772"/>
          </a:xfrm>
        </p:spPr>
        <p:txBody>
          <a:bodyPr>
            <a:normAutofit/>
          </a:bodyPr>
          <a:lstStyle/>
          <a:p>
            <a:r>
              <a:rPr lang="en-IN" dirty="0" smtClean="0">
                <a:latin typeface="Cambria" pitchFamily="18" charset="0"/>
                <a:ea typeface="Cambria" pitchFamily="18" charset="0"/>
              </a:rPr>
              <a:t>  *** </a:t>
            </a:r>
            <a:r>
              <a:rPr lang="en-IN" i="1" dirty="0" smtClean="0">
                <a:latin typeface="Cambria" pitchFamily="18" charset="0"/>
                <a:ea typeface="Cambria" pitchFamily="18" charset="0"/>
              </a:rPr>
              <a:t>Variable X2</a:t>
            </a:r>
          </a:p>
          <a:p>
            <a:endParaRPr lang="en-IN" i="1" dirty="0">
              <a:latin typeface="Cambria" pitchFamily="18" charset="0"/>
              <a:ea typeface="Cambria" pitchFamily="18" charset="0"/>
            </a:endParaRPr>
          </a:p>
          <a:p>
            <a:endParaRPr lang="en-IN" i="1" dirty="0" smtClean="0">
              <a:latin typeface="Cambria" pitchFamily="18" charset="0"/>
              <a:ea typeface="Cambria" pitchFamily="18" charset="0"/>
            </a:endParaRPr>
          </a:p>
          <a:p>
            <a:endParaRPr lang="en-IN" i="1" dirty="0">
              <a:latin typeface="Cambria" pitchFamily="18" charset="0"/>
              <a:ea typeface="Cambria" pitchFamily="18" charset="0"/>
            </a:endParaRPr>
          </a:p>
          <a:p>
            <a:endParaRPr lang="en-IN" i="1" dirty="0" smtClean="0">
              <a:latin typeface="Cambria" pitchFamily="18" charset="0"/>
              <a:ea typeface="Cambria" pitchFamily="18" charset="0"/>
            </a:endParaRPr>
          </a:p>
          <a:p>
            <a:endParaRPr lang="en-IN" i="1" dirty="0">
              <a:latin typeface="Cambria" pitchFamily="18" charset="0"/>
              <a:ea typeface="Cambria" pitchFamily="18" charset="0"/>
            </a:endParaRPr>
          </a:p>
          <a:p>
            <a:endParaRPr lang="en-IN" i="1" dirty="0" smtClean="0">
              <a:latin typeface="Cambria" pitchFamily="18" charset="0"/>
              <a:ea typeface="Cambria" pitchFamily="18" charset="0"/>
            </a:endParaRPr>
          </a:p>
          <a:p>
            <a:endParaRPr lang="en-IN" i="1" dirty="0">
              <a:latin typeface="Cambria" pitchFamily="18" charset="0"/>
              <a:ea typeface="Cambria" pitchFamily="18" charset="0"/>
            </a:endParaRPr>
          </a:p>
          <a:p>
            <a:endParaRPr lang="en-IN" i="1" dirty="0" smtClean="0">
              <a:latin typeface="Cambria" pitchFamily="18" charset="0"/>
              <a:ea typeface="Cambria" pitchFamily="18" charset="0"/>
            </a:endParaRPr>
          </a:p>
          <a:p>
            <a:endParaRPr lang="en-IN" i="1" dirty="0" smtClean="0">
              <a:latin typeface="Cambria" pitchFamily="18" charset="0"/>
              <a:ea typeface="Cambria" pitchFamily="18" charset="0"/>
            </a:endParaRPr>
          </a:p>
          <a:p>
            <a:r>
              <a:rPr lang="en-IN" i="1" dirty="0" smtClean="0">
                <a:latin typeface="Cambria" pitchFamily="18" charset="0"/>
                <a:ea typeface="Cambria" pitchFamily="18" charset="0"/>
              </a:rPr>
              <a:t>*** With the description/ definition of your variable below and its connection with your target variable.</a:t>
            </a:r>
          </a:p>
          <a:p>
            <a:endParaRPr lang="en-IN" dirty="0">
              <a:latin typeface="Cambria" pitchFamily="18" charset="0"/>
              <a:ea typeface="Cambria" pitchFamily="18" charset="0"/>
            </a:endParaRPr>
          </a:p>
          <a:p>
            <a:endParaRPr lang="en-IN" dirty="0">
              <a:latin typeface="Cambria" pitchFamily="18" charset="0"/>
              <a:ea typeface="Cambria" pitchFamily="18" charset="0"/>
            </a:endParaRPr>
          </a:p>
        </p:txBody>
      </p:sp>
      <p:pic>
        <p:nvPicPr>
          <p:cNvPr id="4099" name="Picture 3" descr="C:\Users\Riti\Desktop\Teaching Assistant IVY\Office work\Work from home\2b523223-05a3-4a2b-a728-354b0815b475.png"/>
          <p:cNvPicPr>
            <a:picLocks noChangeAspect="1" noChangeArrowheads="1"/>
          </p:cNvPicPr>
          <p:nvPr/>
        </p:nvPicPr>
        <p:blipFill rotWithShape="1">
          <a:blip r:embed="rId2">
            <a:extLst>
              <a:ext uri="{28A0092B-C50C-407E-A947-70E740481C1C}">
                <a14:useLocalDpi xmlns:a14="http://schemas.microsoft.com/office/drawing/2010/main" val="0"/>
              </a:ext>
            </a:extLst>
          </a:blip>
          <a:srcRect t="9863"/>
          <a:stretch/>
        </p:blipFill>
        <p:spPr bwMode="auto">
          <a:xfrm>
            <a:off x="1981200" y="1295400"/>
            <a:ext cx="4800600" cy="272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6272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287</TotalTime>
  <Words>734</Words>
  <Application>Microsoft Office PowerPoint</Application>
  <PresentationFormat>On-screen Show (4:3)</PresentationFormat>
  <Paragraphs>93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Angles</vt:lpstr>
      <vt:lpstr>      Title of your project</vt:lpstr>
      <vt:lpstr>                        OBJECTIVE</vt:lpstr>
      <vt:lpstr>            DEPENDENT VARIABLE</vt:lpstr>
      <vt:lpstr>Count of variables and observations</vt:lpstr>
      <vt:lpstr>              SIGNIFICANT VARIABLES</vt:lpstr>
      <vt:lpstr>              INSIGNIFICANT VARIABLES</vt:lpstr>
      <vt:lpstr> Explanation of significant variables</vt:lpstr>
      <vt:lpstr>Graphical display of significant variables</vt:lpstr>
      <vt:lpstr>PowerPoint Presentation</vt:lpstr>
      <vt:lpstr>                   RESULTS OBTAINED</vt:lpstr>
      <vt:lpstr>PowerPoint Presentation</vt:lpstr>
      <vt:lpstr>            Variable relationships:</vt:lpstr>
      <vt:lpstr>        Business RECOMMENDATIONs: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MARKET CUSTOMER VALUE ANALYSIS</dc:title>
  <dc:creator>Mim Roy</dc:creator>
  <cp:lastModifiedBy>Windows User</cp:lastModifiedBy>
  <cp:revision>35</cp:revision>
  <dcterms:created xsi:type="dcterms:W3CDTF">2006-08-16T00:00:00Z</dcterms:created>
  <dcterms:modified xsi:type="dcterms:W3CDTF">2020-03-31T09:22:35Z</dcterms:modified>
</cp:coreProperties>
</file>