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IVY\03%20R\final%20project\Final%20R%20Project_IVY\finalproject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IVY\03%20R\final%20project\Final%20R%20Project_IVY\finalproject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IVY\03%20R\final%20project\Final%20R%20Project_IVY\finalproject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IVY\03%20R\final%20project\Final%20R%20Project_IVY\finalproject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IVY\03%20R\final%20project\Final%20R%20Project_IVY\finalprojectdata.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Distribution</a:t>
            </a:r>
            <a:r>
              <a:rPr lang="en-US" baseline="0"/>
              <a:t> of customers by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[finalprojectdata.csv]Sheet3!PivotTable3</c:name>
    <c:fmtId val="3"/>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Distribution of Customers by State</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Sheet3!$A$4:$A$9</c:f>
              <c:strCache>
                <c:ptCount val="5"/>
                <c:pt idx="0">
                  <c:v>Arizona</c:v>
                </c:pt>
                <c:pt idx="1">
                  <c:v>California</c:v>
                </c:pt>
                <c:pt idx="2">
                  <c:v>Nevada</c:v>
                </c:pt>
                <c:pt idx="3">
                  <c:v>Oregon</c:v>
                </c:pt>
                <c:pt idx="4">
                  <c:v>Washington</c:v>
                </c:pt>
              </c:strCache>
            </c:strRef>
          </c:cat>
          <c:val>
            <c:numRef>
              <c:f>Sheet3!$B$4:$B$9</c:f>
              <c:numCache>
                <c:formatCode>General</c:formatCode>
                <c:ptCount val="5"/>
                <c:pt idx="0">
                  <c:v>1703</c:v>
                </c:pt>
                <c:pt idx="1">
                  <c:v>3150</c:v>
                </c:pt>
                <c:pt idx="2">
                  <c:v>882</c:v>
                </c:pt>
                <c:pt idx="3">
                  <c:v>2601</c:v>
                </c:pt>
                <c:pt idx="4">
                  <c:v>798</c:v>
                </c:pt>
              </c:numCache>
            </c:numRef>
          </c:val>
          <c:extLst>
            <c:ext xmlns:c16="http://schemas.microsoft.com/office/drawing/2014/chart" uri="{C3380CC4-5D6E-409C-BE32-E72D297353CC}">
              <c16:uniqueId val="{00000000-A086-44B4-9B0D-3E2471FAA2D0}"/>
            </c:ext>
          </c:extLst>
        </c:ser>
        <c:dLbls>
          <c:dLblPos val="inEnd"/>
          <c:showLegendKey val="0"/>
          <c:showVal val="1"/>
          <c:showCatName val="0"/>
          <c:showSerName val="0"/>
          <c:showPercent val="0"/>
          <c:showBubbleSize val="0"/>
        </c:dLbls>
        <c:gapWidth val="41"/>
        <c:axId val="909016880"/>
        <c:axId val="814495216"/>
      </c:barChart>
      <c:catAx>
        <c:axId val="90901688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State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814495216"/>
        <c:crosses val="autoZero"/>
        <c:auto val="1"/>
        <c:lblAlgn val="ctr"/>
        <c:lblOffset val="100"/>
        <c:noMultiLvlLbl val="0"/>
      </c:catAx>
      <c:valAx>
        <c:axId val="814495216"/>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Customers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909016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[finalprojectdata.csv]Sheet4!PivotTable4</c:name>
    <c:fmtId val="3"/>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Distribution of Customers by Education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s>
    <c:plotArea>
      <c:layout/>
      <c:pieChart>
        <c:varyColors val="1"/>
        <c:ser>
          <c:idx val="0"/>
          <c:order val="0"/>
          <c:tx>
            <c:strRef>
              <c:f>Sheet4!$B$3</c:f>
              <c:strCache>
                <c:ptCount val="1"/>
                <c:pt idx="0">
                  <c:v>Total</c:v>
                </c:pt>
              </c:strCache>
            </c:strRef>
          </c:tx>
          <c:dPt>
            <c:idx val="0"/>
            <c:bubble3D val="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c:spPr>
            <c:extLst>
              <c:ext xmlns:c16="http://schemas.microsoft.com/office/drawing/2014/chart" uri="{C3380CC4-5D6E-409C-BE32-E72D297353CC}">
                <c16:uniqueId val="{00000001-39FA-43C6-AE40-BA26E0BBA49D}"/>
              </c:ext>
            </c:extLst>
          </c:dPt>
          <c:dPt>
            <c:idx val="1"/>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c:spPr>
            <c:extLst>
              <c:ext xmlns:c16="http://schemas.microsoft.com/office/drawing/2014/chart" uri="{C3380CC4-5D6E-409C-BE32-E72D297353CC}">
                <c16:uniqueId val="{00000003-39FA-43C6-AE40-BA26E0BBA49D}"/>
              </c:ext>
            </c:extLst>
          </c:dPt>
          <c:dPt>
            <c:idx val="2"/>
            <c:bubble3D val="0"/>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c:spPr>
            <c:extLst>
              <c:ext xmlns:c16="http://schemas.microsoft.com/office/drawing/2014/chart" uri="{C3380CC4-5D6E-409C-BE32-E72D297353CC}">
                <c16:uniqueId val="{00000005-39FA-43C6-AE40-BA26E0BBA49D}"/>
              </c:ext>
            </c:extLst>
          </c:dPt>
          <c:dPt>
            <c:idx val="3"/>
            <c:bubble3D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c:spPr>
            <c:extLst>
              <c:ext xmlns:c16="http://schemas.microsoft.com/office/drawing/2014/chart" uri="{C3380CC4-5D6E-409C-BE32-E72D297353CC}">
                <c16:uniqueId val="{00000007-39FA-43C6-AE40-BA26E0BBA49D}"/>
              </c:ext>
            </c:extLst>
          </c:dPt>
          <c:dPt>
            <c:idx val="4"/>
            <c:bubble3D val="0"/>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c:spPr>
            <c:extLst>
              <c:ext xmlns:c16="http://schemas.microsoft.com/office/drawing/2014/chart" uri="{C3380CC4-5D6E-409C-BE32-E72D297353CC}">
                <c16:uniqueId val="{00000009-39FA-43C6-AE40-BA26E0BBA49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Sheet4!$A$4:$A$9</c:f>
              <c:strCache>
                <c:ptCount val="5"/>
                <c:pt idx="0">
                  <c:v>Bachelor</c:v>
                </c:pt>
                <c:pt idx="1">
                  <c:v>College</c:v>
                </c:pt>
                <c:pt idx="2">
                  <c:v>Doctor</c:v>
                </c:pt>
                <c:pt idx="3">
                  <c:v>High School or Below</c:v>
                </c:pt>
                <c:pt idx="4">
                  <c:v>Master</c:v>
                </c:pt>
              </c:strCache>
            </c:strRef>
          </c:cat>
          <c:val>
            <c:numRef>
              <c:f>Sheet4!$B$4:$B$9</c:f>
              <c:numCache>
                <c:formatCode>General</c:formatCode>
                <c:ptCount val="5"/>
                <c:pt idx="0">
                  <c:v>2748</c:v>
                </c:pt>
                <c:pt idx="1">
                  <c:v>2681</c:v>
                </c:pt>
                <c:pt idx="2">
                  <c:v>342</c:v>
                </c:pt>
                <c:pt idx="3">
                  <c:v>2622</c:v>
                </c:pt>
                <c:pt idx="4">
                  <c:v>741</c:v>
                </c:pt>
              </c:numCache>
            </c:numRef>
          </c:val>
          <c:extLst>
            <c:ext xmlns:c16="http://schemas.microsoft.com/office/drawing/2014/chart" uri="{C3380CC4-5D6E-409C-BE32-E72D297353CC}">
              <c16:uniqueId val="{0000000A-39FA-43C6-AE40-BA26E0BBA49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[finalprojectdata.csv]Sheet5!PivotTable5</c:name>
    <c:fmtId val="3"/>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Distribution of customers by gender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Sheet5!$A$4:$A$6</c:f>
              <c:strCache>
                <c:ptCount val="2"/>
                <c:pt idx="0">
                  <c:v>F</c:v>
                </c:pt>
                <c:pt idx="1">
                  <c:v>M</c:v>
                </c:pt>
              </c:strCache>
            </c:strRef>
          </c:cat>
          <c:val>
            <c:numRef>
              <c:f>Sheet5!$B$4:$B$6</c:f>
              <c:numCache>
                <c:formatCode>General</c:formatCode>
                <c:ptCount val="2"/>
                <c:pt idx="0">
                  <c:v>4658</c:v>
                </c:pt>
                <c:pt idx="1">
                  <c:v>4476</c:v>
                </c:pt>
              </c:numCache>
            </c:numRef>
          </c:val>
          <c:extLst>
            <c:ext xmlns:c16="http://schemas.microsoft.com/office/drawing/2014/chart" uri="{C3380CC4-5D6E-409C-BE32-E72D297353CC}">
              <c16:uniqueId val="{00000000-C96B-4526-BEF5-3A68E6E02995}"/>
            </c:ext>
          </c:extLst>
        </c:ser>
        <c:dLbls>
          <c:dLblPos val="inEnd"/>
          <c:showLegendKey val="0"/>
          <c:showVal val="1"/>
          <c:showCatName val="0"/>
          <c:showSerName val="0"/>
          <c:showPercent val="0"/>
          <c:showBubbleSize val="0"/>
        </c:dLbls>
        <c:gapWidth val="65"/>
        <c:axId val="796343760"/>
        <c:axId val="823328848"/>
      </c:barChart>
      <c:catAx>
        <c:axId val="79634376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823328848"/>
        <c:crosses val="autoZero"/>
        <c:auto val="1"/>
        <c:lblAlgn val="ctr"/>
        <c:lblOffset val="100"/>
        <c:noMultiLvlLbl val="0"/>
      </c:catAx>
      <c:valAx>
        <c:axId val="82332884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96343760"/>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[finalprojectdata.csv]Sheet6!PivotTable6</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Distribution of customers by policy type</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Sheet6!$A$4:$A$7</c:f>
              <c:strCache>
                <c:ptCount val="3"/>
                <c:pt idx="0">
                  <c:v>Corporate Auto</c:v>
                </c:pt>
                <c:pt idx="1">
                  <c:v>Personal Auto</c:v>
                </c:pt>
                <c:pt idx="2">
                  <c:v>Special Auto</c:v>
                </c:pt>
              </c:strCache>
            </c:strRef>
          </c:cat>
          <c:val>
            <c:numRef>
              <c:f>Sheet6!$B$4:$B$7</c:f>
              <c:numCache>
                <c:formatCode>General</c:formatCode>
                <c:ptCount val="3"/>
                <c:pt idx="0">
                  <c:v>1968</c:v>
                </c:pt>
                <c:pt idx="1">
                  <c:v>6788</c:v>
                </c:pt>
                <c:pt idx="2">
                  <c:v>378</c:v>
                </c:pt>
              </c:numCache>
            </c:numRef>
          </c:val>
          <c:extLst>
            <c:ext xmlns:c16="http://schemas.microsoft.com/office/drawing/2014/chart" uri="{C3380CC4-5D6E-409C-BE32-E72D297353CC}">
              <c16:uniqueId val="{00000000-D22B-4F61-A748-90DA5937C093}"/>
            </c:ext>
          </c:extLst>
        </c:ser>
        <c:dLbls>
          <c:showLegendKey val="0"/>
          <c:showVal val="0"/>
          <c:showCatName val="0"/>
          <c:showSerName val="0"/>
          <c:showPercent val="0"/>
          <c:showBubbleSize val="0"/>
        </c:dLbls>
        <c:gapWidth val="164"/>
        <c:overlap val="-22"/>
        <c:axId val="816052176"/>
        <c:axId val="823330096"/>
      </c:barChart>
      <c:catAx>
        <c:axId val="8160521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3330096"/>
        <c:crosses val="autoZero"/>
        <c:auto val="1"/>
        <c:lblAlgn val="ctr"/>
        <c:lblOffset val="100"/>
        <c:noMultiLvlLbl val="0"/>
      </c:catAx>
      <c:valAx>
        <c:axId val="823330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6052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9F8C772-A0C5-4CC3-AF90-E41889DF90F7}" type="datetimeFigureOut">
              <a:rPr lang="en-IN" smtClean="0"/>
              <a:t>20-08-2020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AB91369-FDE8-49A6-A02B-857B6AA79F16}"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687650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8C772-A0C5-4CC3-AF90-E41889DF90F7}"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1369-FDE8-49A6-A02B-857B6AA79F16}" type="slidenum">
              <a:rPr lang="en-IN" smtClean="0"/>
              <a:t>‹#›</a:t>
            </a:fld>
            <a:endParaRPr lang="en-IN"/>
          </a:p>
        </p:txBody>
      </p:sp>
    </p:spTree>
    <p:extLst>
      <p:ext uri="{BB962C8B-B14F-4D97-AF65-F5344CB8AC3E}">
        <p14:creationId xmlns:p14="http://schemas.microsoft.com/office/powerpoint/2010/main" val="7115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8C772-A0C5-4CC3-AF90-E41889DF90F7}"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1369-FDE8-49A6-A02B-857B6AA79F16}" type="slidenum">
              <a:rPr lang="en-IN" smtClean="0"/>
              <a:t>‹#›</a:t>
            </a:fld>
            <a:endParaRPr lang="en-IN"/>
          </a:p>
        </p:txBody>
      </p:sp>
    </p:spTree>
    <p:extLst>
      <p:ext uri="{BB962C8B-B14F-4D97-AF65-F5344CB8AC3E}">
        <p14:creationId xmlns:p14="http://schemas.microsoft.com/office/powerpoint/2010/main" val="92621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8C772-A0C5-4CC3-AF90-E41889DF90F7}"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B91369-FDE8-49A6-A02B-857B6AA79F16}" type="slidenum">
              <a:rPr lang="en-IN" smtClean="0"/>
              <a:t>‹#›</a:t>
            </a:fld>
            <a:endParaRPr lang="en-IN"/>
          </a:p>
        </p:txBody>
      </p:sp>
    </p:spTree>
    <p:extLst>
      <p:ext uri="{BB962C8B-B14F-4D97-AF65-F5344CB8AC3E}">
        <p14:creationId xmlns:p14="http://schemas.microsoft.com/office/powerpoint/2010/main" val="48202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F8C772-A0C5-4CC3-AF90-E41889DF90F7}" type="datetimeFigureOut">
              <a:rPr lang="en-IN" smtClean="0"/>
              <a:t>20-08-2020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AB91369-FDE8-49A6-A02B-857B6AA79F16}"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68426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8C772-A0C5-4CC3-AF90-E41889DF90F7}"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B91369-FDE8-49A6-A02B-857B6AA79F16}" type="slidenum">
              <a:rPr lang="en-IN" smtClean="0"/>
              <a:t>‹#›</a:t>
            </a:fld>
            <a:endParaRPr lang="en-IN"/>
          </a:p>
        </p:txBody>
      </p:sp>
    </p:spTree>
    <p:extLst>
      <p:ext uri="{BB962C8B-B14F-4D97-AF65-F5344CB8AC3E}">
        <p14:creationId xmlns:p14="http://schemas.microsoft.com/office/powerpoint/2010/main" val="217053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F8C772-A0C5-4CC3-AF90-E41889DF90F7}" type="datetimeFigureOut">
              <a:rPr lang="en-IN" smtClean="0"/>
              <a:t>20-08-2020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B91369-FDE8-49A6-A02B-857B6AA79F16}" type="slidenum">
              <a:rPr lang="en-IN" smtClean="0"/>
              <a:t>‹#›</a:t>
            </a:fld>
            <a:endParaRPr lang="en-IN"/>
          </a:p>
        </p:txBody>
      </p:sp>
    </p:spTree>
    <p:extLst>
      <p:ext uri="{BB962C8B-B14F-4D97-AF65-F5344CB8AC3E}">
        <p14:creationId xmlns:p14="http://schemas.microsoft.com/office/powerpoint/2010/main" val="2767065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F8C772-A0C5-4CC3-AF90-E41889DF90F7}" type="datetimeFigureOut">
              <a:rPr lang="en-IN" smtClean="0"/>
              <a:t>20-08-2020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B91369-FDE8-49A6-A02B-857B6AA79F16}" type="slidenum">
              <a:rPr lang="en-IN" smtClean="0"/>
              <a:t>‹#›</a:t>
            </a:fld>
            <a:endParaRPr lang="en-IN"/>
          </a:p>
        </p:txBody>
      </p:sp>
    </p:spTree>
    <p:extLst>
      <p:ext uri="{BB962C8B-B14F-4D97-AF65-F5344CB8AC3E}">
        <p14:creationId xmlns:p14="http://schemas.microsoft.com/office/powerpoint/2010/main" val="227268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8C772-A0C5-4CC3-AF90-E41889DF90F7}" type="datetimeFigureOut">
              <a:rPr lang="en-IN" smtClean="0"/>
              <a:t>20-08-2020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B91369-FDE8-49A6-A02B-857B6AA79F16}" type="slidenum">
              <a:rPr lang="en-IN" smtClean="0"/>
              <a:t>‹#›</a:t>
            </a:fld>
            <a:endParaRPr lang="en-IN"/>
          </a:p>
        </p:txBody>
      </p:sp>
    </p:spTree>
    <p:extLst>
      <p:ext uri="{BB962C8B-B14F-4D97-AF65-F5344CB8AC3E}">
        <p14:creationId xmlns:p14="http://schemas.microsoft.com/office/powerpoint/2010/main" val="311160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F8C772-A0C5-4CC3-AF90-E41889DF90F7}" type="datetimeFigureOut">
              <a:rPr lang="en-IN" smtClean="0"/>
              <a:t>20-08-2020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AB91369-FDE8-49A6-A02B-857B6AA79F1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208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9F8C772-A0C5-4CC3-AF90-E41889DF90F7}" type="datetimeFigureOut">
              <a:rPr lang="en-IN" smtClean="0"/>
              <a:t>20-08-2020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AB91369-FDE8-49A6-A02B-857B6AA79F1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342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9F8C772-A0C5-4CC3-AF90-E41889DF90F7}" type="datetimeFigureOut">
              <a:rPr lang="en-IN" smtClean="0"/>
              <a:t>20-08-2020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AB91369-FDE8-49A6-A02B-857B6AA79F16}"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85794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3521-238E-4C01-ABAF-C2D165A71768}"/>
              </a:ext>
            </a:extLst>
          </p:cNvPr>
          <p:cNvSpPr>
            <a:spLocks noGrp="1"/>
          </p:cNvSpPr>
          <p:nvPr>
            <p:ph type="ctrTitle"/>
          </p:nvPr>
        </p:nvSpPr>
        <p:spPr/>
        <p:txBody>
          <a:bodyPr/>
          <a:lstStyle/>
          <a:p>
            <a:r>
              <a:rPr lang="en-IN" dirty="0"/>
              <a:t>Final Project in R</a:t>
            </a:r>
          </a:p>
        </p:txBody>
      </p:sp>
      <p:sp>
        <p:nvSpPr>
          <p:cNvPr id="3" name="Subtitle 2">
            <a:extLst>
              <a:ext uri="{FF2B5EF4-FFF2-40B4-BE49-F238E27FC236}">
                <a16:creationId xmlns:a16="http://schemas.microsoft.com/office/drawing/2014/main" id="{A21DECDE-2958-431C-B231-1625E8DF6A44}"/>
              </a:ext>
            </a:extLst>
          </p:cNvPr>
          <p:cNvSpPr>
            <a:spLocks noGrp="1"/>
          </p:cNvSpPr>
          <p:nvPr>
            <p:ph type="subTitle" idx="1"/>
          </p:nvPr>
        </p:nvSpPr>
        <p:spPr/>
        <p:txBody>
          <a:bodyPr/>
          <a:lstStyle/>
          <a:p>
            <a:r>
              <a:rPr lang="en-IN" dirty="0"/>
              <a:t>Submitted by: Mansi</a:t>
            </a:r>
          </a:p>
        </p:txBody>
      </p:sp>
    </p:spTree>
    <p:extLst>
      <p:ext uri="{BB962C8B-B14F-4D97-AF65-F5344CB8AC3E}">
        <p14:creationId xmlns:p14="http://schemas.microsoft.com/office/powerpoint/2010/main" val="100486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10D-BDC9-44C8-8F93-50C4FB517ED0}"/>
              </a:ext>
            </a:extLst>
          </p:cNvPr>
          <p:cNvSpPr>
            <a:spLocks noGrp="1"/>
          </p:cNvSpPr>
          <p:nvPr>
            <p:ph type="title"/>
          </p:nvPr>
        </p:nvSpPr>
        <p:spPr>
          <a:xfrm>
            <a:off x="1371600" y="685800"/>
            <a:ext cx="9601200" cy="813216"/>
          </a:xfrm>
        </p:spPr>
        <p:txBody>
          <a:bodyPr/>
          <a:lstStyle/>
          <a:p>
            <a:r>
              <a:rPr lang="en-IN" dirty="0"/>
              <a:t>Variable Estimates:</a:t>
            </a:r>
          </a:p>
        </p:txBody>
      </p:sp>
      <p:sp>
        <p:nvSpPr>
          <p:cNvPr id="3" name="Content Placeholder 2">
            <a:extLst>
              <a:ext uri="{FF2B5EF4-FFF2-40B4-BE49-F238E27FC236}">
                <a16:creationId xmlns:a16="http://schemas.microsoft.com/office/drawing/2014/main" id="{0849C4CA-5E55-4F96-A489-8122897A3F13}"/>
              </a:ext>
            </a:extLst>
          </p:cNvPr>
          <p:cNvSpPr>
            <a:spLocks noGrp="1"/>
          </p:cNvSpPr>
          <p:nvPr>
            <p:ph idx="1"/>
          </p:nvPr>
        </p:nvSpPr>
        <p:spPr>
          <a:xfrm>
            <a:off x="1371600" y="1738859"/>
            <a:ext cx="9601200" cy="4433341"/>
          </a:xfrm>
        </p:spPr>
        <p:txBody>
          <a:bodyPr>
            <a:normAutofit/>
          </a:bodyPr>
          <a:lstStyle/>
          <a:p>
            <a:pPr lvl="0"/>
            <a:r>
              <a:rPr lang="en-IN" dirty="0"/>
              <a:t>Variables marked with 3 stars are significant at 100% confidence level, implied by their very low p value.</a:t>
            </a:r>
          </a:p>
          <a:p>
            <a:pPr lvl="0"/>
            <a:r>
              <a:rPr lang="en-IN" dirty="0" err="1"/>
              <a:t>MonthlyPremiumAuto</a:t>
            </a:r>
            <a:r>
              <a:rPr lang="en-IN" dirty="0"/>
              <a:t>: One unit increase in </a:t>
            </a:r>
            <a:r>
              <a:rPr lang="en-IN" dirty="0" err="1"/>
              <a:t>MonthlyPremiumAuto</a:t>
            </a:r>
            <a:r>
              <a:rPr lang="en-IN" dirty="0"/>
              <a:t> will increase CLV by 47.1</a:t>
            </a:r>
          </a:p>
          <a:p>
            <a:pPr lvl="0"/>
            <a:r>
              <a:rPr lang="en-IN" dirty="0" err="1"/>
              <a:t>NumberofOpenComplaints</a:t>
            </a:r>
            <a:r>
              <a:rPr lang="en-IN" dirty="0"/>
              <a:t> : One unit increase in </a:t>
            </a:r>
            <a:r>
              <a:rPr lang="en-IN" dirty="0" err="1"/>
              <a:t>NumberofOpenComplaints</a:t>
            </a:r>
            <a:r>
              <a:rPr lang="en-IN" dirty="0"/>
              <a:t> will decrease CLV by 117.4</a:t>
            </a:r>
          </a:p>
          <a:p>
            <a:pPr lvl="0"/>
            <a:r>
              <a:rPr lang="en-IN" dirty="0" err="1"/>
              <a:t>NumberofPolicies</a:t>
            </a:r>
            <a:r>
              <a:rPr lang="en-IN" dirty="0"/>
              <a:t>: One unit increase in </a:t>
            </a:r>
            <a:r>
              <a:rPr lang="en-IN" dirty="0" err="1"/>
              <a:t>NumberofPolicies</a:t>
            </a:r>
            <a:r>
              <a:rPr lang="en-IN" dirty="0"/>
              <a:t> will increase CLV by 272.9</a:t>
            </a:r>
          </a:p>
          <a:p>
            <a:pPr lvl="0"/>
            <a:r>
              <a:rPr lang="en-IN" dirty="0"/>
              <a:t>So, the customers having more number of policies with high monthly premium will add more value to company.</a:t>
            </a:r>
          </a:p>
          <a:p>
            <a:pPr lvl="0"/>
            <a:r>
              <a:rPr lang="en-IN" dirty="0"/>
              <a:t>On the other hand, customer's Open Complaints will decrease the CLV.</a:t>
            </a:r>
          </a:p>
          <a:p>
            <a:endParaRPr lang="en-IN" dirty="0"/>
          </a:p>
        </p:txBody>
      </p:sp>
    </p:spTree>
    <p:extLst>
      <p:ext uri="{BB962C8B-B14F-4D97-AF65-F5344CB8AC3E}">
        <p14:creationId xmlns:p14="http://schemas.microsoft.com/office/powerpoint/2010/main" val="339331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B21A-EF87-4B3B-BFA5-91A85171F825}"/>
              </a:ext>
            </a:extLst>
          </p:cNvPr>
          <p:cNvSpPr>
            <a:spLocks noGrp="1"/>
          </p:cNvSpPr>
          <p:nvPr>
            <p:ph type="title"/>
          </p:nvPr>
        </p:nvSpPr>
        <p:spPr>
          <a:xfrm>
            <a:off x="1371600" y="505918"/>
            <a:ext cx="9601200" cy="798226"/>
          </a:xfrm>
        </p:spPr>
        <p:txBody>
          <a:bodyPr>
            <a:normAutofit fontScale="90000"/>
          </a:bodyPr>
          <a:lstStyle/>
          <a:p>
            <a:r>
              <a:rPr lang="en-IN" b="1" dirty="0"/>
              <a:t>Testing the efficiency of model</a:t>
            </a:r>
            <a:br>
              <a:rPr lang="en-IN" dirty="0"/>
            </a:br>
            <a:endParaRPr lang="en-IN" dirty="0"/>
          </a:p>
        </p:txBody>
      </p:sp>
      <p:sp>
        <p:nvSpPr>
          <p:cNvPr id="3" name="Content Placeholder 2">
            <a:extLst>
              <a:ext uri="{FF2B5EF4-FFF2-40B4-BE49-F238E27FC236}">
                <a16:creationId xmlns:a16="http://schemas.microsoft.com/office/drawing/2014/main" id="{136429F8-1E5B-467E-A2E6-92F15C00430E}"/>
              </a:ext>
            </a:extLst>
          </p:cNvPr>
          <p:cNvSpPr>
            <a:spLocks noGrp="1"/>
          </p:cNvSpPr>
          <p:nvPr>
            <p:ph idx="1"/>
          </p:nvPr>
        </p:nvSpPr>
        <p:spPr>
          <a:xfrm>
            <a:off x="1371600" y="1484026"/>
            <a:ext cx="10350708" cy="5096656"/>
          </a:xfrm>
        </p:spPr>
        <p:txBody>
          <a:bodyPr/>
          <a:lstStyle/>
          <a:p>
            <a:pPr algn="just"/>
            <a:r>
              <a:rPr lang="en-IN" u="sng" dirty="0"/>
              <a:t>Test for multi collinearity: </a:t>
            </a:r>
            <a:r>
              <a:rPr lang="en-IN" dirty="0"/>
              <a:t>Variance inflation factor (VIF) is a measure of the amount of multicollinearity in a set of multiple regression variables. VIF of our model is less than 2.5 therefore no multi collinearity.</a:t>
            </a:r>
          </a:p>
          <a:p>
            <a:pPr algn="just"/>
            <a:r>
              <a:rPr lang="en-IN" u="sng" dirty="0"/>
              <a:t>Test for Homoscedasticity</a:t>
            </a:r>
            <a:r>
              <a:rPr lang="en-IN" dirty="0"/>
              <a:t>: This is measured by Breusch-Pagan test. If p-value &lt;0.05, we reject that errors are homoscedasticity. So, errors terms are heteroscedasticity and do not have constant variance which is not good for model.</a:t>
            </a:r>
          </a:p>
          <a:p>
            <a:pPr algn="just"/>
            <a:r>
              <a:rPr lang="en-IN" u="sng" dirty="0"/>
              <a:t>Detecting MAPE</a:t>
            </a:r>
            <a:r>
              <a:rPr lang="en-IN" dirty="0"/>
              <a:t>: Mean Absolute Percentage Error Loss. It computes the average absolute percent difference between two numeric vectors. MAPE value is 0.4277 which is pretty low signifying the good fit of the model</a:t>
            </a:r>
          </a:p>
          <a:p>
            <a:pPr algn="just"/>
            <a:r>
              <a:rPr lang="en-IN" u="sng" dirty="0"/>
              <a:t>Test for Autocorrelation</a:t>
            </a:r>
            <a:r>
              <a:rPr lang="en-IN" b="1" dirty="0"/>
              <a:t>: </a:t>
            </a:r>
            <a:r>
              <a:rPr lang="en-IN" dirty="0"/>
              <a:t>This is found using Durbin-Watson Test. If D-W Statistic is around 2, then we have autocorrelation in model. and away from 2 means no autocorrelation. In our model, we have obtained a value of 0.316 which implies that it is a good model.</a:t>
            </a:r>
          </a:p>
          <a:p>
            <a:pPr algn="just"/>
            <a:endParaRPr lang="en-IN" dirty="0"/>
          </a:p>
          <a:p>
            <a:pPr algn="just"/>
            <a:endParaRPr lang="en-IN" dirty="0"/>
          </a:p>
        </p:txBody>
      </p:sp>
    </p:spTree>
    <p:extLst>
      <p:ext uri="{BB962C8B-B14F-4D97-AF65-F5344CB8AC3E}">
        <p14:creationId xmlns:p14="http://schemas.microsoft.com/office/powerpoint/2010/main" val="260426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FD58-108E-40FC-BC01-72BE0D502B92}"/>
              </a:ext>
            </a:extLst>
          </p:cNvPr>
          <p:cNvSpPr>
            <a:spLocks noGrp="1"/>
          </p:cNvSpPr>
          <p:nvPr>
            <p:ph type="title"/>
          </p:nvPr>
        </p:nvSpPr>
        <p:spPr>
          <a:xfrm>
            <a:off x="1371600" y="475937"/>
            <a:ext cx="9601200" cy="663315"/>
          </a:xfrm>
        </p:spPr>
        <p:txBody>
          <a:bodyPr>
            <a:normAutofit fontScale="90000"/>
          </a:bodyPr>
          <a:lstStyle/>
          <a:p>
            <a:r>
              <a:rPr lang="en-IN" dirty="0"/>
              <a:t>Summary:</a:t>
            </a:r>
            <a:br>
              <a:rPr lang="en-IN" dirty="0"/>
            </a:br>
            <a:endParaRPr lang="en-IN" dirty="0"/>
          </a:p>
        </p:txBody>
      </p:sp>
      <p:sp>
        <p:nvSpPr>
          <p:cNvPr id="3" name="Content Placeholder 2">
            <a:extLst>
              <a:ext uri="{FF2B5EF4-FFF2-40B4-BE49-F238E27FC236}">
                <a16:creationId xmlns:a16="http://schemas.microsoft.com/office/drawing/2014/main" id="{82E63621-16D0-4A98-B216-1134C01A49FC}"/>
              </a:ext>
            </a:extLst>
          </p:cNvPr>
          <p:cNvSpPr>
            <a:spLocks noGrp="1"/>
          </p:cNvSpPr>
          <p:nvPr>
            <p:ph idx="1"/>
          </p:nvPr>
        </p:nvSpPr>
        <p:spPr>
          <a:xfrm>
            <a:off x="1371600" y="1573966"/>
            <a:ext cx="10005934" cy="5137879"/>
          </a:xfrm>
        </p:spPr>
        <p:txBody>
          <a:bodyPr/>
          <a:lstStyle/>
          <a:p>
            <a:pPr lvl="0" algn="just"/>
            <a:r>
              <a:rPr lang="en-IN" dirty="0"/>
              <a:t>Educated Employed customers (with a bachelors or college degree) seem more valuable than Retired, Unemployed or Disabled Customers.</a:t>
            </a:r>
          </a:p>
          <a:p>
            <a:pPr lvl="0" algn="just"/>
            <a:r>
              <a:rPr lang="en-IN" dirty="0"/>
              <a:t>Gender played no play in determining the value of a customer. Both Male and Female looks valuable.</a:t>
            </a:r>
          </a:p>
          <a:p>
            <a:pPr lvl="0" algn="just"/>
            <a:r>
              <a:rPr lang="en-IN" dirty="0"/>
              <a:t>Rural customers seem to be less valuable for the company than Urban customers.</a:t>
            </a:r>
          </a:p>
          <a:p>
            <a:pPr lvl="0" algn="just"/>
            <a:r>
              <a:rPr lang="en-IN" dirty="0"/>
              <a:t>Customers with their own Personal Policy are more valuable to company than Corporate and Special Insurance policy holder.</a:t>
            </a:r>
          </a:p>
          <a:p>
            <a:pPr lvl="0" algn="just"/>
            <a:r>
              <a:rPr lang="en-IN" dirty="0"/>
              <a:t>Customers having Mid-Size vehicles, Four-Door car or SUV are more valuable.</a:t>
            </a:r>
          </a:p>
          <a:p>
            <a:pPr lvl="0" algn="just"/>
            <a:r>
              <a:rPr lang="en-IN" dirty="0"/>
              <a:t>California customers are adding more value to the company.</a:t>
            </a:r>
          </a:p>
          <a:p>
            <a:pPr lvl="0" algn="just"/>
            <a:r>
              <a:rPr lang="en-IN" dirty="0"/>
              <a:t>The customers having a greater number of policies with high monthly premium will add more value to company. On the other hand, customer's Open will decrease the CLV.</a:t>
            </a:r>
          </a:p>
          <a:p>
            <a:pPr algn="just"/>
            <a:endParaRPr lang="en-IN" dirty="0"/>
          </a:p>
        </p:txBody>
      </p:sp>
    </p:spTree>
    <p:extLst>
      <p:ext uri="{BB962C8B-B14F-4D97-AF65-F5344CB8AC3E}">
        <p14:creationId xmlns:p14="http://schemas.microsoft.com/office/powerpoint/2010/main" val="195919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0B2C-DC36-4984-8865-8CE3436C0392}"/>
              </a:ext>
            </a:extLst>
          </p:cNvPr>
          <p:cNvSpPr>
            <a:spLocks noGrp="1"/>
          </p:cNvSpPr>
          <p:nvPr>
            <p:ph type="title"/>
          </p:nvPr>
        </p:nvSpPr>
        <p:spPr>
          <a:xfrm>
            <a:off x="1371600" y="685800"/>
            <a:ext cx="9601200" cy="708285"/>
          </a:xfrm>
        </p:spPr>
        <p:txBody>
          <a:bodyPr>
            <a:normAutofit/>
          </a:bodyPr>
          <a:lstStyle/>
          <a:p>
            <a:pPr algn="just"/>
            <a:r>
              <a:rPr lang="en-IN" dirty="0"/>
              <a:t>Business Recommendations:</a:t>
            </a:r>
            <a:endParaRPr lang="en-IN" b="1" dirty="0"/>
          </a:p>
        </p:txBody>
      </p:sp>
      <p:sp>
        <p:nvSpPr>
          <p:cNvPr id="3" name="Content Placeholder 2">
            <a:extLst>
              <a:ext uri="{FF2B5EF4-FFF2-40B4-BE49-F238E27FC236}">
                <a16:creationId xmlns:a16="http://schemas.microsoft.com/office/drawing/2014/main" id="{3008814F-2B9F-40AF-B89D-5CCE3552EC77}"/>
              </a:ext>
            </a:extLst>
          </p:cNvPr>
          <p:cNvSpPr>
            <a:spLocks noGrp="1"/>
          </p:cNvSpPr>
          <p:nvPr>
            <p:ph idx="1"/>
          </p:nvPr>
        </p:nvSpPr>
        <p:spPr>
          <a:xfrm>
            <a:off x="1371600" y="1798820"/>
            <a:ext cx="9601200" cy="4068580"/>
          </a:xfrm>
        </p:spPr>
        <p:txBody>
          <a:bodyPr/>
          <a:lstStyle/>
          <a:p>
            <a:pPr lvl="0" algn="just"/>
            <a:r>
              <a:rPr lang="en-IN" dirty="0"/>
              <a:t>Insurance company should target educated and married employed customers from Urban areas having Mid-Size vehicles to increase the Customer Lifetime Value (CLV) increase.</a:t>
            </a:r>
          </a:p>
          <a:p>
            <a:pPr lvl="0" algn="just"/>
            <a:r>
              <a:rPr lang="en-IN" dirty="0"/>
              <a:t>On the other hand, if customer's Open Complaints would not be resolved soon, then both could decrease the Customer Lifetime Value (CLV).</a:t>
            </a:r>
          </a:p>
          <a:p>
            <a:pPr lvl="0" algn="just"/>
            <a:r>
              <a:rPr lang="en-IN" dirty="0"/>
              <a:t>Agents should be preferred over call </a:t>
            </a:r>
            <a:r>
              <a:rPr lang="en-IN" dirty="0" err="1"/>
              <a:t>centers</a:t>
            </a:r>
            <a:r>
              <a:rPr lang="en-IN" dirty="0"/>
              <a:t> while selling the auto insurance to customers.</a:t>
            </a:r>
          </a:p>
          <a:p>
            <a:pPr lvl="0" algn="just"/>
            <a:r>
              <a:rPr lang="en-IN" dirty="0"/>
              <a:t>Factors which are responsible for increasing the CLV are Monthly Premium and Number of Policies, however Open Complaints can decrease the CLV.</a:t>
            </a:r>
          </a:p>
          <a:p>
            <a:pPr algn="just"/>
            <a:endParaRPr lang="en-IN" dirty="0"/>
          </a:p>
        </p:txBody>
      </p:sp>
    </p:spTree>
    <p:extLst>
      <p:ext uri="{BB962C8B-B14F-4D97-AF65-F5344CB8AC3E}">
        <p14:creationId xmlns:p14="http://schemas.microsoft.com/office/powerpoint/2010/main" val="176039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98E7-8A77-4E30-B8EA-F29EC1743413}"/>
              </a:ext>
            </a:extLst>
          </p:cNvPr>
          <p:cNvSpPr>
            <a:spLocks noGrp="1"/>
          </p:cNvSpPr>
          <p:nvPr>
            <p:ph type="title"/>
          </p:nvPr>
        </p:nvSpPr>
        <p:spPr/>
        <p:txBody>
          <a:bodyPr/>
          <a:lstStyle/>
          <a:p>
            <a:r>
              <a:rPr lang="en-IN" dirty="0"/>
              <a:t>Multivariate Linear Regression Modelling</a:t>
            </a:r>
          </a:p>
        </p:txBody>
      </p:sp>
      <p:sp>
        <p:nvSpPr>
          <p:cNvPr id="3" name="Content Placeholder 2">
            <a:extLst>
              <a:ext uri="{FF2B5EF4-FFF2-40B4-BE49-F238E27FC236}">
                <a16:creationId xmlns:a16="http://schemas.microsoft.com/office/drawing/2014/main" id="{5FE717A4-57F3-4A5A-8FC7-710D3DCAB5BC}"/>
              </a:ext>
            </a:extLst>
          </p:cNvPr>
          <p:cNvSpPr>
            <a:spLocks noGrp="1"/>
          </p:cNvSpPr>
          <p:nvPr>
            <p:ph idx="1"/>
          </p:nvPr>
        </p:nvSpPr>
        <p:spPr>
          <a:xfrm>
            <a:off x="1371600" y="2338465"/>
            <a:ext cx="9601200" cy="4122295"/>
          </a:xfrm>
        </p:spPr>
        <p:txBody>
          <a:bodyPr>
            <a:normAutofit/>
          </a:bodyPr>
          <a:lstStyle/>
          <a:p>
            <a:pPr algn="just"/>
            <a:r>
              <a:rPr lang="en-IN" b="1" dirty="0"/>
              <a:t>Objective</a:t>
            </a:r>
            <a:r>
              <a:rPr lang="en-IN" dirty="0"/>
              <a:t>: To predict Customer Lifetime Value (CLV) for an Automobile Insurance Company</a:t>
            </a:r>
          </a:p>
          <a:p>
            <a:pPr algn="just"/>
            <a:r>
              <a:rPr lang="en-IN" sz="2100" b="1" dirty="0"/>
              <a:t>CLV</a:t>
            </a:r>
            <a:r>
              <a:rPr lang="en-IN" dirty="0"/>
              <a:t> depicts the total revenue that the client will derive from their entire relationship with a customer. </a:t>
            </a:r>
          </a:p>
          <a:p>
            <a:pPr algn="just"/>
            <a:r>
              <a:rPr lang="en-IN" dirty="0"/>
              <a:t>The target variable is CLV which is a continuous variable and not a categorical variable</a:t>
            </a:r>
          </a:p>
          <a:p>
            <a:pPr algn="just"/>
            <a:r>
              <a:rPr lang="en-IN" dirty="0"/>
              <a:t>We, thus, employ the technique of Linear Regression as opposed to Logistic Regression.</a:t>
            </a:r>
          </a:p>
          <a:p>
            <a:pPr algn="just"/>
            <a:r>
              <a:rPr lang="en-IN" dirty="0"/>
              <a:t>The data that is provided to us has multiple independent variables, hence, Multivariate Linear Regression Modelling is the most suitable technique for this case.</a:t>
            </a:r>
          </a:p>
          <a:p>
            <a:pPr algn="just"/>
            <a:endParaRPr lang="en-IN" dirty="0"/>
          </a:p>
        </p:txBody>
      </p:sp>
    </p:spTree>
    <p:extLst>
      <p:ext uri="{BB962C8B-B14F-4D97-AF65-F5344CB8AC3E}">
        <p14:creationId xmlns:p14="http://schemas.microsoft.com/office/powerpoint/2010/main" val="424045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F126-C203-43BB-84D8-444983B90B95}"/>
              </a:ext>
            </a:extLst>
          </p:cNvPr>
          <p:cNvSpPr>
            <a:spLocks noGrp="1"/>
          </p:cNvSpPr>
          <p:nvPr>
            <p:ph type="title"/>
          </p:nvPr>
        </p:nvSpPr>
        <p:spPr>
          <a:xfrm>
            <a:off x="1371600" y="271447"/>
            <a:ext cx="9601200" cy="1485900"/>
          </a:xfrm>
        </p:spPr>
        <p:txBody>
          <a:bodyPr/>
          <a:lstStyle/>
          <a:p>
            <a:r>
              <a:rPr lang="en-IN" dirty="0"/>
              <a:t>About the Data</a:t>
            </a:r>
          </a:p>
        </p:txBody>
      </p:sp>
      <p:sp>
        <p:nvSpPr>
          <p:cNvPr id="3" name="Content Placeholder 2">
            <a:extLst>
              <a:ext uri="{FF2B5EF4-FFF2-40B4-BE49-F238E27FC236}">
                <a16:creationId xmlns:a16="http://schemas.microsoft.com/office/drawing/2014/main" id="{5833F991-F46D-4F89-A9BA-7FB7DADC100C}"/>
              </a:ext>
            </a:extLst>
          </p:cNvPr>
          <p:cNvSpPr>
            <a:spLocks noGrp="1"/>
          </p:cNvSpPr>
          <p:nvPr>
            <p:ph idx="1"/>
          </p:nvPr>
        </p:nvSpPr>
        <p:spPr>
          <a:xfrm>
            <a:off x="1295400" y="1267293"/>
            <a:ext cx="9601200" cy="4323413"/>
          </a:xfrm>
        </p:spPr>
        <p:txBody>
          <a:bodyPr/>
          <a:lstStyle/>
          <a:p>
            <a:pPr marL="530352" lvl="1" indent="0">
              <a:buNone/>
            </a:pPr>
            <a:r>
              <a:rPr lang="en-IN" i="0" dirty="0"/>
              <a:t>The data provided to us has entries of 9134 customers for 24 variables in total.</a:t>
            </a:r>
          </a:p>
          <a:p>
            <a:pPr marL="0" indent="0">
              <a:buNone/>
            </a:pPr>
            <a:endParaRPr lang="en-IN" dirty="0"/>
          </a:p>
          <a:p>
            <a:pPr marL="0" indent="0">
              <a:buNone/>
            </a:pPr>
            <a:endParaRPr lang="en-IN" dirty="0"/>
          </a:p>
        </p:txBody>
      </p:sp>
      <p:graphicFrame>
        <p:nvGraphicFramePr>
          <p:cNvPr id="4" name="Table 4">
            <a:extLst>
              <a:ext uri="{FF2B5EF4-FFF2-40B4-BE49-F238E27FC236}">
                <a16:creationId xmlns:a16="http://schemas.microsoft.com/office/drawing/2014/main" id="{DAC1113E-F432-4151-A8D1-35ADAA43D8E4}"/>
              </a:ext>
            </a:extLst>
          </p:cNvPr>
          <p:cNvGraphicFramePr>
            <a:graphicFrameLocks noGrp="1"/>
          </p:cNvGraphicFramePr>
          <p:nvPr>
            <p:extLst>
              <p:ext uri="{D42A27DB-BD31-4B8C-83A1-F6EECF244321}">
                <p14:modId xmlns:p14="http://schemas.microsoft.com/office/powerpoint/2010/main" val="3192544155"/>
              </p:ext>
            </p:extLst>
          </p:nvPr>
        </p:nvGraphicFramePr>
        <p:xfrm>
          <a:off x="1837128" y="1757347"/>
          <a:ext cx="8128000" cy="4754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06505158"/>
                    </a:ext>
                  </a:extLst>
                </a:gridCol>
                <a:gridCol w="4064000">
                  <a:extLst>
                    <a:ext uri="{9D8B030D-6E8A-4147-A177-3AD203B41FA5}">
                      <a16:colId xmlns:a16="http://schemas.microsoft.com/office/drawing/2014/main" val="801400399"/>
                    </a:ext>
                  </a:extLst>
                </a:gridCol>
              </a:tblGrid>
              <a:tr h="279511">
                <a:tc gridSpan="2">
                  <a:txBody>
                    <a:bodyPr/>
                    <a:lstStyle/>
                    <a:p>
                      <a:pPr algn="ctr"/>
                      <a:r>
                        <a:rPr lang="en-IN" dirty="0"/>
                        <a:t>24 different variables present in the data are namely-</a:t>
                      </a:r>
                    </a:p>
                  </a:txBody>
                  <a:tcPr/>
                </a:tc>
                <a:tc hMerge="1">
                  <a:txBody>
                    <a:bodyPr/>
                    <a:lstStyle/>
                    <a:p>
                      <a:endParaRPr lang="en-IN" dirty="0"/>
                    </a:p>
                  </a:txBody>
                  <a:tcPr/>
                </a:tc>
                <a:extLst>
                  <a:ext uri="{0D108BD9-81ED-4DB2-BD59-A6C34878D82A}">
                    <a16:rowId xmlns:a16="http://schemas.microsoft.com/office/drawing/2014/main" val="4127866875"/>
                  </a:ext>
                </a:extLst>
              </a:tr>
              <a:tr h="279511">
                <a:tc>
                  <a:txBody>
                    <a:bodyPr/>
                    <a:lstStyle/>
                    <a:p>
                      <a:r>
                        <a:rPr lang="en-IN" dirty="0"/>
                        <a:t>Customer</a:t>
                      </a:r>
                    </a:p>
                  </a:txBody>
                  <a:tcPr/>
                </a:tc>
                <a:tc>
                  <a:txBody>
                    <a:bodyPr/>
                    <a:lstStyle/>
                    <a:p>
                      <a:r>
                        <a:rPr lang="en-IN" dirty="0"/>
                        <a:t>Employment Status</a:t>
                      </a:r>
                    </a:p>
                  </a:txBody>
                  <a:tcPr/>
                </a:tc>
                <a:extLst>
                  <a:ext uri="{0D108BD9-81ED-4DB2-BD59-A6C34878D82A}">
                    <a16:rowId xmlns:a16="http://schemas.microsoft.com/office/drawing/2014/main" val="3962800740"/>
                  </a:ext>
                </a:extLst>
              </a:tr>
              <a:tr h="279511">
                <a:tc>
                  <a:txBody>
                    <a:bodyPr/>
                    <a:lstStyle/>
                    <a:p>
                      <a:r>
                        <a:rPr lang="en-IN" dirty="0"/>
                        <a:t>State</a:t>
                      </a:r>
                    </a:p>
                  </a:txBody>
                  <a:tcPr/>
                </a:tc>
                <a:tc>
                  <a:txBody>
                    <a:bodyPr/>
                    <a:lstStyle/>
                    <a:p>
                      <a:r>
                        <a:rPr lang="en-IN" dirty="0"/>
                        <a:t>Gender</a:t>
                      </a:r>
                    </a:p>
                  </a:txBody>
                  <a:tcPr/>
                </a:tc>
                <a:extLst>
                  <a:ext uri="{0D108BD9-81ED-4DB2-BD59-A6C34878D82A}">
                    <a16:rowId xmlns:a16="http://schemas.microsoft.com/office/drawing/2014/main" val="3294495673"/>
                  </a:ext>
                </a:extLst>
              </a:tr>
              <a:tr h="279511">
                <a:tc>
                  <a:txBody>
                    <a:bodyPr/>
                    <a:lstStyle/>
                    <a:p>
                      <a:r>
                        <a:rPr lang="en-IN" dirty="0"/>
                        <a:t>Customer Lifetime Value </a:t>
                      </a:r>
                    </a:p>
                  </a:txBody>
                  <a:tcPr/>
                </a:tc>
                <a:tc>
                  <a:txBody>
                    <a:bodyPr/>
                    <a:lstStyle/>
                    <a:p>
                      <a:r>
                        <a:rPr lang="en-IN" dirty="0"/>
                        <a:t>Income</a:t>
                      </a:r>
                    </a:p>
                  </a:txBody>
                  <a:tcPr/>
                </a:tc>
                <a:extLst>
                  <a:ext uri="{0D108BD9-81ED-4DB2-BD59-A6C34878D82A}">
                    <a16:rowId xmlns:a16="http://schemas.microsoft.com/office/drawing/2014/main" val="2411427344"/>
                  </a:ext>
                </a:extLst>
              </a:tr>
              <a:tr h="279511">
                <a:tc>
                  <a:txBody>
                    <a:bodyPr/>
                    <a:lstStyle/>
                    <a:p>
                      <a:r>
                        <a:rPr lang="en-IN" dirty="0"/>
                        <a:t>Response</a:t>
                      </a:r>
                    </a:p>
                  </a:txBody>
                  <a:tcPr/>
                </a:tc>
                <a:tc>
                  <a:txBody>
                    <a:bodyPr/>
                    <a:lstStyle/>
                    <a:p>
                      <a:r>
                        <a:rPr lang="en-IN" dirty="0"/>
                        <a:t>Location Code</a:t>
                      </a:r>
                    </a:p>
                  </a:txBody>
                  <a:tcPr/>
                </a:tc>
                <a:extLst>
                  <a:ext uri="{0D108BD9-81ED-4DB2-BD59-A6C34878D82A}">
                    <a16:rowId xmlns:a16="http://schemas.microsoft.com/office/drawing/2014/main" val="2274338873"/>
                  </a:ext>
                </a:extLst>
              </a:tr>
              <a:tr h="279511">
                <a:tc>
                  <a:txBody>
                    <a:bodyPr/>
                    <a:lstStyle/>
                    <a:p>
                      <a:r>
                        <a:rPr lang="en-IN" dirty="0"/>
                        <a:t>Coverage</a:t>
                      </a:r>
                    </a:p>
                  </a:txBody>
                  <a:tcPr/>
                </a:tc>
                <a:tc>
                  <a:txBody>
                    <a:bodyPr/>
                    <a:lstStyle/>
                    <a:p>
                      <a:r>
                        <a:rPr lang="en-IN" dirty="0"/>
                        <a:t>Marital Status</a:t>
                      </a:r>
                    </a:p>
                  </a:txBody>
                  <a:tcPr/>
                </a:tc>
                <a:extLst>
                  <a:ext uri="{0D108BD9-81ED-4DB2-BD59-A6C34878D82A}">
                    <a16:rowId xmlns:a16="http://schemas.microsoft.com/office/drawing/2014/main" val="140388285"/>
                  </a:ext>
                </a:extLst>
              </a:tr>
              <a:tr h="279511">
                <a:tc>
                  <a:txBody>
                    <a:bodyPr/>
                    <a:lstStyle/>
                    <a:p>
                      <a:r>
                        <a:rPr lang="en-IN" dirty="0"/>
                        <a:t>Education</a:t>
                      </a:r>
                    </a:p>
                  </a:txBody>
                  <a:tcPr/>
                </a:tc>
                <a:tc>
                  <a:txBody>
                    <a:bodyPr/>
                    <a:lstStyle/>
                    <a:p>
                      <a:r>
                        <a:rPr lang="en-IN" dirty="0"/>
                        <a:t>Monthly Premium Auto </a:t>
                      </a:r>
                    </a:p>
                  </a:txBody>
                  <a:tcPr/>
                </a:tc>
                <a:extLst>
                  <a:ext uri="{0D108BD9-81ED-4DB2-BD59-A6C34878D82A}">
                    <a16:rowId xmlns:a16="http://schemas.microsoft.com/office/drawing/2014/main" val="2710287254"/>
                  </a:ext>
                </a:extLst>
              </a:tr>
              <a:tr h="279511">
                <a:tc>
                  <a:txBody>
                    <a:bodyPr/>
                    <a:lstStyle/>
                    <a:p>
                      <a:r>
                        <a:rPr lang="en-IN" dirty="0"/>
                        <a:t>Number of Open Complaints </a:t>
                      </a:r>
                    </a:p>
                  </a:txBody>
                  <a:tcPr/>
                </a:tc>
                <a:tc>
                  <a:txBody>
                    <a:bodyPr/>
                    <a:lstStyle/>
                    <a:p>
                      <a:r>
                        <a:rPr lang="en-IN" dirty="0"/>
                        <a:t>Months Since Policy Inception </a:t>
                      </a:r>
                    </a:p>
                  </a:txBody>
                  <a:tcPr/>
                </a:tc>
                <a:extLst>
                  <a:ext uri="{0D108BD9-81ED-4DB2-BD59-A6C34878D82A}">
                    <a16:rowId xmlns:a16="http://schemas.microsoft.com/office/drawing/2014/main" val="599462971"/>
                  </a:ext>
                </a:extLst>
              </a:tr>
              <a:tr h="279511">
                <a:tc>
                  <a:txBody>
                    <a:bodyPr/>
                    <a:lstStyle/>
                    <a:p>
                      <a:r>
                        <a:rPr lang="en-IN" dirty="0"/>
                        <a:t>Number of Policies </a:t>
                      </a:r>
                    </a:p>
                  </a:txBody>
                  <a:tcPr/>
                </a:tc>
                <a:tc>
                  <a:txBody>
                    <a:bodyPr/>
                    <a:lstStyle/>
                    <a:p>
                      <a:r>
                        <a:rPr lang="en-IN" dirty="0"/>
                        <a:t>Policy</a:t>
                      </a:r>
                    </a:p>
                  </a:txBody>
                  <a:tcPr/>
                </a:tc>
                <a:extLst>
                  <a:ext uri="{0D108BD9-81ED-4DB2-BD59-A6C34878D82A}">
                    <a16:rowId xmlns:a16="http://schemas.microsoft.com/office/drawing/2014/main" val="2827859905"/>
                  </a:ext>
                </a:extLst>
              </a:tr>
              <a:tr h="279511">
                <a:tc>
                  <a:txBody>
                    <a:bodyPr/>
                    <a:lstStyle/>
                    <a:p>
                      <a:r>
                        <a:rPr lang="en-IN" dirty="0"/>
                        <a:t>Policy Type </a:t>
                      </a:r>
                    </a:p>
                  </a:txBody>
                  <a:tcPr/>
                </a:tc>
                <a:tc>
                  <a:txBody>
                    <a:bodyPr/>
                    <a:lstStyle/>
                    <a:p>
                      <a:r>
                        <a:rPr lang="en-IN" dirty="0"/>
                        <a:t>Renew Offer Type </a:t>
                      </a:r>
                    </a:p>
                  </a:txBody>
                  <a:tcPr/>
                </a:tc>
                <a:extLst>
                  <a:ext uri="{0D108BD9-81ED-4DB2-BD59-A6C34878D82A}">
                    <a16:rowId xmlns:a16="http://schemas.microsoft.com/office/drawing/2014/main" val="3053510537"/>
                  </a:ext>
                </a:extLst>
              </a:tr>
              <a:tr h="279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Sales Channel</a:t>
                      </a:r>
                    </a:p>
                  </a:txBody>
                  <a:tcPr/>
                </a:tc>
                <a:tc>
                  <a:txBody>
                    <a:bodyPr/>
                    <a:lstStyle/>
                    <a:p>
                      <a:r>
                        <a:rPr lang="en-IN" dirty="0"/>
                        <a:t>Total Claim Amount</a:t>
                      </a:r>
                    </a:p>
                  </a:txBody>
                  <a:tcPr/>
                </a:tc>
                <a:extLst>
                  <a:ext uri="{0D108BD9-81ED-4DB2-BD59-A6C34878D82A}">
                    <a16:rowId xmlns:a16="http://schemas.microsoft.com/office/drawing/2014/main" val="3241818712"/>
                  </a:ext>
                </a:extLst>
              </a:tr>
              <a:tr h="279511">
                <a:tc>
                  <a:txBody>
                    <a:bodyPr/>
                    <a:lstStyle/>
                    <a:p>
                      <a:r>
                        <a:rPr lang="en-IN" dirty="0"/>
                        <a:t>Effective To Date </a:t>
                      </a:r>
                    </a:p>
                  </a:txBody>
                  <a:tcPr/>
                </a:tc>
                <a:tc>
                  <a:txBody>
                    <a:bodyPr/>
                    <a:lstStyle/>
                    <a:p>
                      <a:r>
                        <a:rPr lang="en-IN" dirty="0"/>
                        <a:t>Months Since Last Claim </a:t>
                      </a:r>
                    </a:p>
                  </a:txBody>
                  <a:tcPr/>
                </a:tc>
                <a:extLst>
                  <a:ext uri="{0D108BD9-81ED-4DB2-BD59-A6C34878D82A}">
                    <a16:rowId xmlns:a16="http://schemas.microsoft.com/office/drawing/2014/main" val="3485549070"/>
                  </a:ext>
                </a:extLst>
              </a:tr>
              <a:tr h="279511">
                <a:tc>
                  <a:txBody>
                    <a:bodyPr/>
                    <a:lstStyle/>
                    <a:p>
                      <a:r>
                        <a:rPr lang="en-IN" dirty="0"/>
                        <a:t>Vehicle Class</a:t>
                      </a:r>
                    </a:p>
                  </a:txBody>
                  <a:tcPr/>
                </a:tc>
                <a:tc>
                  <a:txBody>
                    <a:bodyPr/>
                    <a:lstStyle/>
                    <a:p>
                      <a:r>
                        <a:rPr lang="en-IN" dirty="0"/>
                        <a:t>Vehicle Size </a:t>
                      </a:r>
                    </a:p>
                  </a:txBody>
                  <a:tcPr/>
                </a:tc>
                <a:extLst>
                  <a:ext uri="{0D108BD9-81ED-4DB2-BD59-A6C34878D82A}">
                    <a16:rowId xmlns:a16="http://schemas.microsoft.com/office/drawing/2014/main" val="2757471954"/>
                  </a:ext>
                </a:extLst>
              </a:tr>
            </a:tbl>
          </a:graphicData>
        </a:graphic>
      </p:graphicFrame>
    </p:spTree>
    <p:extLst>
      <p:ext uri="{BB962C8B-B14F-4D97-AF65-F5344CB8AC3E}">
        <p14:creationId xmlns:p14="http://schemas.microsoft.com/office/powerpoint/2010/main" val="367493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45FF-8E29-43C9-8E7F-B56680EBC813}"/>
              </a:ext>
            </a:extLst>
          </p:cNvPr>
          <p:cNvSpPr>
            <a:spLocks noGrp="1"/>
          </p:cNvSpPr>
          <p:nvPr>
            <p:ph type="title"/>
          </p:nvPr>
        </p:nvSpPr>
        <p:spPr>
          <a:xfrm>
            <a:off x="1371600" y="0"/>
            <a:ext cx="9601200" cy="742950"/>
          </a:xfrm>
        </p:spPr>
        <p:txBody>
          <a:bodyPr/>
          <a:lstStyle/>
          <a:p>
            <a:r>
              <a:rPr lang="en-IN" dirty="0"/>
              <a:t>Observations from data</a:t>
            </a:r>
          </a:p>
        </p:txBody>
      </p:sp>
      <p:graphicFrame>
        <p:nvGraphicFramePr>
          <p:cNvPr id="10" name="Chart 9">
            <a:extLst>
              <a:ext uri="{FF2B5EF4-FFF2-40B4-BE49-F238E27FC236}">
                <a16:creationId xmlns:a16="http://schemas.microsoft.com/office/drawing/2014/main" id="{8E26B5A1-0FCC-4478-9AB3-E5E614AA032D}"/>
              </a:ext>
            </a:extLst>
          </p:cNvPr>
          <p:cNvGraphicFramePr>
            <a:graphicFrameLocks/>
          </p:cNvGraphicFramePr>
          <p:nvPr>
            <p:extLst>
              <p:ext uri="{D42A27DB-BD31-4B8C-83A1-F6EECF244321}">
                <p14:modId xmlns:p14="http://schemas.microsoft.com/office/powerpoint/2010/main" val="4171122627"/>
              </p:ext>
            </p:extLst>
          </p:nvPr>
        </p:nvGraphicFramePr>
        <p:xfrm>
          <a:off x="1600199" y="3759721"/>
          <a:ext cx="4800599" cy="3016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A830AEA6-FF5F-42CF-84F4-7BC77FB3B8D4}"/>
              </a:ext>
            </a:extLst>
          </p:cNvPr>
          <p:cNvGraphicFramePr>
            <a:graphicFrameLocks/>
          </p:cNvGraphicFramePr>
          <p:nvPr>
            <p:extLst>
              <p:ext uri="{D42A27DB-BD31-4B8C-83A1-F6EECF244321}">
                <p14:modId xmlns:p14="http://schemas.microsoft.com/office/powerpoint/2010/main" val="4135514519"/>
              </p:ext>
            </p:extLst>
          </p:nvPr>
        </p:nvGraphicFramePr>
        <p:xfrm>
          <a:off x="1201712" y="879735"/>
          <a:ext cx="5438932" cy="28799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8B564BF3-2CB6-4B3D-9A62-6D4D999072DC}"/>
              </a:ext>
            </a:extLst>
          </p:cNvPr>
          <p:cNvGraphicFramePr>
            <a:graphicFrameLocks/>
          </p:cNvGraphicFramePr>
          <p:nvPr>
            <p:extLst>
              <p:ext uri="{D42A27DB-BD31-4B8C-83A1-F6EECF244321}">
                <p14:modId xmlns:p14="http://schemas.microsoft.com/office/powerpoint/2010/main" val="4012354563"/>
              </p:ext>
            </p:extLst>
          </p:nvPr>
        </p:nvGraphicFramePr>
        <p:xfrm>
          <a:off x="6640644" y="742949"/>
          <a:ext cx="5021704" cy="31544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E9124421-EA80-4494-B403-9AAF9FF5B83D}"/>
              </a:ext>
            </a:extLst>
          </p:cNvPr>
          <p:cNvGraphicFramePr>
            <a:graphicFrameLocks/>
          </p:cNvGraphicFramePr>
          <p:nvPr>
            <p:extLst>
              <p:ext uri="{D42A27DB-BD31-4B8C-83A1-F6EECF244321}">
                <p14:modId xmlns:p14="http://schemas.microsoft.com/office/powerpoint/2010/main" val="2536253100"/>
              </p:ext>
            </p:extLst>
          </p:nvPr>
        </p:nvGraphicFramePr>
        <p:xfrm>
          <a:off x="7039131" y="3759721"/>
          <a:ext cx="4800598" cy="301677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5EEC0F32-8D70-446F-A374-0DA2A5C9A402}"/>
              </a:ext>
            </a:extLst>
          </p:cNvPr>
          <p:cNvGraphicFramePr>
            <a:graphicFrameLocks/>
          </p:cNvGraphicFramePr>
          <p:nvPr>
            <p:extLst>
              <p:ext uri="{D42A27DB-BD31-4B8C-83A1-F6EECF244321}">
                <p14:modId xmlns:p14="http://schemas.microsoft.com/office/powerpoint/2010/main" val="1498639927"/>
              </p:ext>
            </p:extLst>
          </p:nvPr>
        </p:nvGraphicFramePr>
        <p:xfrm>
          <a:off x="1524000" y="3759720"/>
          <a:ext cx="5116644" cy="309827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3087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30C0-FD49-48D0-9B37-8BD24CE71391}"/>
              </a:ext>
            </a:extLst>
          </p:cNvPr>
          <p:cNvSpPr>
            <a:spLocks noGrp="1"/>
          </p:cNvSpPr>
          <p:nvPr>
            <p:ph type="title"/>
          </p:nvPr>
        </p:nvSpPr>
        <p:spPr>
          <a:xfrm>
            <a:off x="1371600" y="990600"/>
            <a:ext cx="9601200" cy="753256"/>
          </a:xfrm>
        </p:spPr>
        <p:txBody>
          <a:bodyPr/>
          <a:lstStyle/>
          <a:p>
            <a:r>
              <a:rPr lang="en-IN" dirty="0"/>
              <a:t>	Inference</a:t>
            </a:r>
          </a:p>
        </p:txBody>
      </p:sp>
      <p:sp>
        <p:nvSpPr>
          <p:cNvPr id="3" name="Content Placeholder 2">
            <a:extLst>
              <a:ext uri="{FF2B5EF4-FFF2-40B4-BE49-F238E27FC236}">
                <a16:creationId xmlns:a16="http://schemas.microsoft.com/office/drawing/2014/main" id="{5C884C59-D43A-46D6-B931-2795061F8CF2}"/>
              </a:ext>
            </a:extLst>
          </p:cNvPr>
          <p:cNvSpPr>
            <a:spLocks noGrp="1"/>
          </p:cNvSpPr>
          <p:nvPr>
            <p:ph idx="1"/>
          </p:nvPr>
        </p:nvSpPr>
        <p:spPr>
          <a:xfrm>
            <a:off x="1941226" y="2338465"/>
            <a:ext cx="8806721" cy="3828738"/>
          </a:xfrm>
        </p:spPr>
        <p:txBody>
          <a:bodyPr/>
          <a:lstStyle/>
          <a:p>
            <a:pPr algn="just"/>
            <a:r>
              <a:rPr lang="en-IN" dirty="0"/>
              <a:t>From the previous slide, it can clearly be said that maximum number of customers that opt for an automobile insurance belong to California or Oregon.</a:t>
            </a:r>
          </a:p>
          <a:p>
            <a:pPr algn="just"/>
            <a:r>
              <a:rPr lang="en-IN" dirty="0"/>
              <a:t>Doctors and Masters students prefer insurance lesser as compared to college students or ones with Bachelor education.</a:t>
            </a:r>
          </a:p>
          <a:p>
            <a:pPr algn="just"/>
            <a:r>
              <a:rPr lang="en-IN" dirty="0"/>
              <a:t>The insurance company has sold most insurances for personal automobiles followed by Corporate automobiles.</a:t>
            </a:r>
          </a:p>
          <a:p>
            <a:pPr algn="just"/>
            <a:r>
              <a:rPr lang="en-IN" dirty="0"/>
              <a:t>The company has more female customers than male, however, the difference is not very large.</a:t>
            </a:r>
          </a:p>
          <a:p>
            <a:pPr algn="just"/>
            <a:endParaRPr lang="en-IN" dirty="0"/>
          </a:p>
          <a:p>
            <a:pPr algn="just"/>
            <a:endParaRPr lang="en-IN" dirty="0"/>
          </a:p>
        </p:txBody>
      </p:sp>
    </p:spTree>
    <p:extLst>
      <p:ext uri="{BB962C8B-B14F-4D97-AF65-F5344CB8AC3E}">
        <p14:creationId xmlns:p14="http://schemas.microsoft.com/office/powerpoint/2010/main" val="165971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A3E2-6433-41DF-8693-7DE2129F9B4B}"/>
              </a:ext>
            </a:extLst>
          </p:cNvPr>
          <p:cNvSpPr>
            <a:spLocks noGrp="1"/>
          </p:cNvSpPr>
          <p:nvPr>
            <p:ph type="title"/>
          </p:nvPr>
        </p:nvSpPr>
        <p:spPr>
          <a:xfrm>
            <a:off x="1371600" y="990600"/>
            <a:ext cx="9601200" cy="1083039"/>
          </a:xfrm>
        </p:spPr>
        <p:txBody>
          <a:bodyPr/>
          <a:lstStyle/>
          <a:p>
            <a:r>
              <a:rPr lang="en-IN" dirty="0"/>
              <a:t>Methodology</a:t>
            </a:r>
          </a:p>
        </p:txBody>
      </p:sp>
      <p:sp>
        <p:nvSpPr>
          <p:cNvPr id="3" name="Content Placeholder 2">
            <a:extLst>
              <a:ext uri="{FF2B5EF4-FFF2-40B4-BE49-F238E27FC236}">
                <a16:creationId xmlns:a16="http://schemas.microsoft.com/office/drawing/2014/main" id="{7EC06A0B-9D47-4D9C-BBAC-97F126E618FF}"/>
              </a:ext>
            </a:extLst>
          </p:cNvPr>
          <p:cNvSpPr>
            <a:spLocks noGrp="1"/>
          </p:cNvSpPr>
          <p:nvPr>
            <p:ph idx="1"/>
          </p:nvPr>
        </p:nvSpPr>
        <p:spPr>
          <a:xfrm>
            <a:off x="1371600" y="2286000"/>
            <a:ext cx="9391338" cy="3581400"/>
          </a:xfrm>
        </p:spPr>
        <p:txBody>
          <a:bodyPr/>
          <a:lstStyle/>
          <a:p>
            <a:pPr algn="just"/>
            <a:r>
              <a:rPr lang="en-IN" dirty="0"/>
              <a:t>A linear regression model is first build using all the 23 variables.</a:t>
            </a:r>
          </a:p>
          <a:p>
            <a:pPr algn="just"/>
            <a:r>
              <a:rPr lang="en-IN" dirty="0"/>
              <a:t>Then, multiple iterations are performed iterations to remove the insignificant variables at 90% confidence level i.e. p=0.10</a:t>
            </a:r>
          </a:p>
          <a:p>
            <a:pPr algn="just"/>
            <a:r>
              <a:rPr lang="en-IN" dirty="0"/>
              <a:t>The insignificant variables are removed from the model until the model has all significant variables.</a:t>
            </a:r>
          </a:p>
          <a:p>
            <a:pPr algn="just"/>
            <a:r>
              <a:rPr lang="en-IN" dirty="0"/>
              <a:t>Various diagnostic tests are performed on the final model to check its explanatory power and efficiency.</a:t>
            </a:r>
          </a:p>
          <a:p>
            <a:pPr algn="just"/>
            <a:endParaRPr lang="en-IN" dirty="0"/>
          </a:p>
          <a:p>
            <a:pPr algn="just"/>
            <a:endParaRPr lang="en-IN" dirty="0"/>
          </a:p>
        </p:txBody>
      </p:sp>
    </p:spTree>
    <p:extLst>
      <p:ext uri="{BB962C8B-B14F-4D97-AF65-F5344CB8AC3E}">
        <p14:creationId xmlns:p14="http://schemas.microsoft.com/office/powerpoint/2010/main" val="394255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4671-E63E-440C-B51A-BA9F2191F925}"/>
              </a:ext>
            </a:extLst>
          </p:cNvPr>
          <p:cNvSpPr>
            <a:spLocks noGrp="1"/>
          </p:cNvSpPr>
          <p:nvPr>
            <p:ph type="title"/>
          </p:nvPr>
        </p:nvSpPr>
        <p:spPr/>
        <p:txBody>
          <a:bodyPr/>
          <a:lstStyle/>
          <a:p>
            <a:r>
              <a:rPr lang="en-IN" dirty="0"/>
              <a:t>Outlier Treatment</a:t>
            </a:r>
          </a:p>
        </p:txBody>
      </p:sp>
      <p:pic>
        <p:nvPicPr>
          <p:cNvPr id="4" name="Content Placeholder 3">
            <a:extLst>
              <a:ext uri="{FF2B5EF4-FFF2-40B4-BE49-F238E27FC236}">
                <a16:creationId xmlns:a16="http://schemas.microsoft.com/office/drawing/2014/main" id="{89684E93-0513-4A9B-8BDB-C83BCFB1D465}"/>
              </a:ext>
            </a:extLst>
          </p:cNvPr>
          <p:cNvPicPr>
            <a:picLocks noGrp="1"/>
          </p:cNvPicPr>
          <p:nvPr>
            <p:ph idx="1"/>
          </p:nvPr>
        </p:nvPicPr>
        <p:blipFill>
          <a:blip r:embed="rId2"/>
          <a:stretch>
            <a:fillRect/>
          </a:stretch>
        </p:blipFill>
        <p:spPr>
          <a:xfrm>
            <a:off x="1371600" y="1612542"/>
            <a:ext cx="9256426" cy="2854527"/>
          </a:xfrm>
          <a:prstGeom prst="rect">
            <a:avLst/>
          </a:prstGeom>
        </p:spPr>
      </p:pic>
      <p:sp>
        <p:nvSpPr>
          <p:cNvPr id="8" name="TextBox 7">
            <a:extLst>
              <a:ext uri="{FF2B5EF4-FFF2-40B4-BE49-F238E27FC236}">
                <a16:creationId xmlns:a16="http://schemas.microsoft.com/office/drawing/2014/main" id="{20B7D1C3-E698-41A2-BCE5-EA76FFE1972D}"/>
              </a:ext>
            </a:extLst>
          </p:cNvPr>
          <p:cNvSpPr txBox="1"/>
          <p:nvPr/>
        </p:nvSpPr>
        <p:spPr>
          <a:xfrm>
            <a:off x="1371600" y="4891515"/>
            <a:ext cx="9064052" cy="707886"/>
          </a:xfrm>
          <a:prstGeom prst="rect">
            <a:avLst/>
          </a:prstGeom>
          <a:noFill/>
        </p:spPr>
        <p:txBody>
          <a:bodyPr wrap="square" rtlCol="0">
            <a:spAutoFit/>
          </a:bodyPr>
          <a:lstStyle/>
          <a:p>
            <a:r>
              <a:rPr lang="en-IN" sz="2000" dirty="0"/>
              <a:t>500 rows were capped from 9134 rows to treat the outliers, as the data seemed to be skewed on looking upon the quantiles. However, there were no missing values.</a:t>
            </a:r>
          </a:p>
        </p:txBody>
      </p:sp>
    </p:spTree>
    <p:extLst>
      <p:ext uri="{BB962C8B-B14F-4D97-AF65-F5344CB8AC3E}">
        <p14:creationId xmlns:p14="http://schemas.microsoft.com/office/powerpoint/2010/main" val="49804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89A-CDC1-4DFD-8D71-0BAD074E75F5}"/>
              </a:ext>
            </a:extLst>
          </p:cNvPr>
          <p:cNvSpPr>
            <a:spLocks noGrp="1"/>
          </p:cNvSpPr>
          <p:nvPr>
            <p:ph type="title"/>
          </p:nvPr>
        </p:nvSpPr>
        <p:spPr>
          <a:xfrm>
            <a:off x="1371600" y="685800"/>
            <a:ext cx="9601200" cy="783236"/>
          </a:xfrm>
        </p:spPr>
        <p:txBody>
          <a:bodyPr/>
          <a:lstStyle/>
          <a:p>
            <a:r>
              <a:rPr lang="en-IN" dirty="0"/>
              <a:t>Training the Model</a:t>
            </a:r>
          </a:p>
        </p:txBody>
      </p:sp>
      <p:sp>
        <p:nvSpPr>
          <p:cNvPr id="3" name="Content Placeholder 2">
            <a:extLst>
              <a:ext uri="{FF2B5EF4-FFF2-40B4-BE49-F238E27FC236}">
                <a16:creationId xmlns:a16="http://schemas.microsoft.com/office/drawing/2014/main" id="{7D590827-F5BA-4D19-BFF1-01C4DB9AF927}"/>
              </a:ext>
            </a:extLst>
          </p:cNvPr>
          <p:cNvSpPr>
            <a:spLocks noGrp="1"/>
          </p:cNvSpPr>
          <p:nvPr>
            <p:ph idx="1"/>
          </p:nvPr>
        </p:nvSpPr>
        <p:spPr>
          <a:xfrm>
            <a:off x="1371600" y="1469036"/>
            <a:ext cx="9601200" cy="5096656"/>
          </a:xfrm>
        </p:spPr>
        <p:txBody>
          <a:bodyPr>
            <a:normAutofit/>
          </a:bodyPr>
          <a:lstStyle/>
          <a:p>
            <a:pPr marL="0" indent="0">
              <a:buNone/>
            </a:pPr>
            <a:r>
              <a:rPr lang="en-IN" dirty="0"/>
              <a:t>On iterations, variables that turn out to be significant on train data are:-</a:t>
            </a:r>
          </a:p>
          <a:p>
            <a:r>
              <a:rPr lang="en-IN" dirty="0"/>
              <a:t>Income,</a:t>
            </a:r>
          </a:p>
          <a:p>
            <a:r>
              <a:rPr lang="en-IN" dirty="0"/>
              <a:t>Coverage (Premium)</a:t>
            </a:r>
          </a:p>
          <a:p>
            <a:r>
              <a:rPr lang="en-IN" dirty="0"/>
              <a:t>Employment status (Employed)</a:t>
            </a:r>
          </a:p>
          <a:p>
            <a:r>
              <a:rPr lang="en-IN" dirty="0"/>
              <a:t>Marital status (Single)</a:t>
            </a:r>
          </a:p>
          <a:p>
            <a:r>
              <a:rPr lang="en-IN" dirty="0"/>
              <a:t>Monthly Premium</a:t>
            </a:r>
          </a:p>
          <a:p>
            <a:r>
              <a:rPr lang="en-IN" dirty="0"/>
              <a:t>Months since policy inception</a:t>
            </a:r>
          </a:p>
          <a:p>
            <a:r>
              <a:rPr lang="en-IN" dirty="0"/>
              <a:t>Number of open complaints</a:t>
            </a:r>
          </a:p>
          <a:p>
            <a:r>
              <a:rPr lang="en-IN" dirty="0"/>
              <a:t>Renew offer type</a:t>
            </a:r>
          </a:p>
          <a:p>
            <a:r>
              <a:rPr lang="en-IN" dirty="0"/>
              <a:t>Vehicle class (SUV, Two door car)</a:t>
            </a:r>
          </a:p>
          <a:p>
            <a:pPr marL="0" indent="0">
              <a:buNone/>
            </a:pPr>
            <a:r>
              <a:rPr lang="en-IN" dirty="0"/>
              <a:t>This implies that these variables help in predicting the value of CLV significantly out of all the variables.</a:t>
            </a:r>
          </a:p>
        </p:txBody>
      </p:sp>
    </p:spTree>
    <p:extLst>
      <p:ext uri="{BB962C8B-B14F-4D97-AF65-F5344CB8AC3E}">
        <p14:creationId xmlns:p14="http://schemas.microsoft.com/office/powerpoint/2010/main" val="425458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52EB-D97D-4147-91B1-EEB7308A1607}"/>
              </a:ext>
            </a:extLst>
          </p:cNvPr>
          <p:cNvSpPr>
            <a:spLocks noGrp="1"/>
          </p:cNvSpPr>
          <p:nvPr>
            <p:ph type="title"/>
          </p:nvPr>
        </p:nvSpPr>
        <p:spPr>
          <a:xfrm>
            <a:off x="1371600" y="685800"/>
            <a:ext cx="9601200" cy="993098"/>
          </a:xfrm>
        </p:spPr>
        <p:txBody>
          <a:bodyPr>
            <a:normAutofit fontScale="90000"/>
          </a:bodyPr>
          <a:lstStyle/>
          <a:p>
            <a:r>
              <a:rPr lang="en-IN" dirty="0"/>
              <a:t>Model Parameters Interpretation:</a:t>
            </a:r>
            <a:br>
              <a:rPr lang="en-IN" dirty="0"/>
            </a:br>
            <a:endParaRPr lang="en-IN" dirty="0"/>
          </a:p>
        </p:txBody>
      </p:sp>
      <p:sp>
        <p:nvSpPr>
          <p:cNvPr id="3" name="Content Placeholder 2">
            <a:extLst>
              <a:ext uri="{FF2B5EF4-FFF2-40B4-BE49-F238E27FC236}">
                <a16:creationId xmlns:a16="http://schemas.microsoft.com/office/drawing/2014/main" id="{C9D0F714-A7FD-48CF-8D32-E82BCA39B0A8}"/>
              </a:ext>
            </a:extLst>
          </p:cNvPr>
          <p:cNvSpPr>
            <a:spLocks noGrp="1"/>
          </p:cNvSpPr>
          <p:nvPr>
            <p:ph idx="1"/>
          </p:nvPr>
        </p:nvSpPr>
        <p:spPr>
          <a:xfrm>
            <a:off x="1371600" y="1888760"/>
            <a:ext cx="9601200" cy="4283439"/>
          </a:xfrm>
        </p:spPr>
        <p:txBody>
          <a:bodyPr/>
          <a:lstStyle/>
          <a:p>
            <a:pPr lvl="0"/>
            <a:r>
              <a:rPr lang="en-IN" dirty="0"/>
              <a:t>p-value of model is less than 0.05, so at least one of the independent variables are significant.</a:t>
            </a:r>
          </a:p>
          <a:p>
            <a:pPr lvl="0"/>
            <a:r>
              <a:rPr lang="en-IN" dirty="0"/>
              <a:t>R squared value of the model is very low, only 22.82% of the variance found in the CLV can be explained by the significant variables.</a:t>
            </a:r>
          </a:p>
          <a:p>
            <a:pPr lvl="0"/>
            <a:r>
              <a:rPr lang="en-IN" dirty="0"/>
              <a:t>Adjusted R squared is 0.2265 which is less than R squared.</a:t>
            </a:r>
          </a:p>
          <a:p>
            <a:pPr lvl="0"/>
            <a:r>
              <a:rPr lang="en-IN" dirty="0"/>
              <a:t>Gap between R-squared and Adjusted R-squared is low, which is good for the model.</a:t>
            </a:r>
          </a:p>
          <a:p>
            <a:pPr lvl="0"/>
            <a:r>
              <a:rPr lang="en-IN" dirty="0"/>
              <a:t>F-statistic value is 136.4 implies that the model is a good fit.</a:t>
            </a:r>
          </a:p>
          <a:p>
            <a:endParaRPr lang="en-IN" dirty="0"/>
          </a:p>
        </p:txBody>
      </p:sp>
    </p:spTree>
    <p:extLst>
      <p:ext uri="{BB962C8B-B14F-4D97-AF65-F5344CB8AC3E}">
        <p14:creationId xmlns:p14="http://schemas.microsoft.com/office/powerpoint/2010/main" val="31412126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213</TotalTime>
  <Words>1058</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Final Project in R</vt:lpstr>
      <vt:lpstr>Multivariate Linear Regression Modelling</vt:lpstr>
      <vt:lpstr>About the Data</vt:lpstr>
      <vt:lpstr>Observations from data</vt:lpstr>
      <vt:lpstr> Inference</vt:lpstr>
      <vt:lpstr>Methodology</vt:lpstr>
      <vt:lpstr>Outlier Treatment</vt:lpstr>
      <vt:lpstr>Training the Model</vt:lpstr>
      <vt:lpstr>Model Parameters Interpretation: </vt:lpstr>
      <vt:lpstr>Variable Estimates:</vt:lpstr>
      <vt:lpstr>Testing the efficiency of model </vt:lpstr>
      <vt:lpstr>Summary: </vt:lpstr>
      <vt:lpstr>Business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in R</dc:title>
  <dc:creator>mansi.jpt19</dc:creator>
  <cp:lastModifiedBy>mansi.jpt19</cp:lastModifiedBy>
  <cp:revision>26</cp:revision>
  <dcterms:created xsi:type="dcterms:W3CDTF">2020-08-20T11:00:07Z</dcterms:created>
  <dcterms:modified xsi:type="dcterms:W3CDTF">2020-08-20T15:28:21Z</dcterms:modified>
</cp:coreProperties>
</file>