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8"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 id="295" r:id="rId41"/>
    <p:sldId id="293" r:id="rId42"/>
    <p:sldId id="296"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46ED0BC-2880-4C31-93DF-FDC7ED24CC7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6ED0BC-2880-4C31-93DF-FDC7ED24CC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6ED0BC-2880-4C31-93DF-FDC7ED24C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6ED0BC-2880-4C31-93DF-FDC7ED24C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6ED0BC-2880-4C31-93DF-FDC7ED24CC7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46ED0BC-2880-4C31-93DF-FDC7ED24CC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46ED0BC-2880-4C31-93DF-FDC7ED24CC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46ED0BC-2880-4C31-93DF-FDC7ED24CC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46ED0BC-2880-4C31-93DF-FDC7ED24CC7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46ED0BC-2880-4C31-93DF-FDC7ED24CC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BD9DDD9-D39A-4F92-A870-217B68852BC2}" type="datetimeFigureOut">
              <a:rPr lang="en-US" smtClean="0"/>
              <a:pPr/>
              <a:t>7/13/2019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46ED0BC-2880-4C31-93DF-FDC7ED24CC7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BD9DDD9-D39A-4F92-A870-217B68852BC2}" type="datetimeFigureOut">
              <a:rPr lang="en-US" smtClean="0"/>
              <a:pPr/>
              <a:t>7/13/2019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46ED0BC-2880-4C31-93DF-FDC7ED24CC7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Subject:</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Code: 19ScCMAP105</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7800" y="2667000"/>
            <a:ext cx="7406640" cy="1752600"/>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Software Development Engineering Testing</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Disadvantages Of Agile Methodology</a:t>
            </a:r>
            <a:r>
              <a:rPr lang="en-US" sz="3200" b="1" dirty="0" smtClean="0">
                <a:effectLst/>
                <a:latin typeface="Times New Roman" panose="02020603050405020304" pitchFamily="18" charset="0"/>
                <a:cs typeface="Times New Roman" panose="02020603050405020304" pitchFamily="18" charset="0"/>
              </a:rPr>
              <a:t/>
            </a:r>
            <a:br>
              <a:rPr lang="en-US" sz="3200" b="1" dirty="0" smtClean="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anose="02020603050405020304" pitchFamily="18" charset="0"/>
                <a:cs typeface="Times New Roman" panose="02020603050405020304" pitchFamily="18" charset="0"/>
              </a:rPr>
              <a:t>Comprehensive documentation is not preferred which can lead to agile teams incorrectly interpreting this as agile doesn’t require documentation.</a:t>
            </a:r>
          </a:p>
          <a:p>
            <a:r>
              <a:rPr lang="en-US" sz="2800" dirty="0" smtClean="0">
                <a:latin typeface="Times New Roman" panose="02020603050405020304" pitchFamily="18" charset="0"/>
                <a:cs typeface="Times New Roman" panose="02020603050405020304" pitchFamily="18" charset="0"/>
              </a:rPr>
              <a:t>at the beginning of the projects, the requirements are not crystal clear. The teams might proceed and find that the customers' vision got realigned and in such situations, the teams need to incorporate many changes and it is difficult to gauge the end result as well.</a:t>
            </a:r>
          </a:p>
          <a:p>
            <a:pPr>
              <a:buNone/>
            </a:pP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Types Of Agile Methodologies</a:t>
            </a:r>
            <a:endParaRPr lang="en-US" sz="3200" dirty="0">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417638"/>
            <a:ext cx="6629400" cy="444976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Scrum can easily be considered to be the most popular agile framework</a:t>
            </a:r>
          </a:p>
          <a:p>
            <a:r>
              <a:rPr lang="en-US" sz="2800" dirty="0" smtClean="0">
                <a:latin typeface="Times New Roman" panose="02020603050405020304" pitchFamily="18" charset="0"/>
                <a:cs typeface="Times New Roman" panose="02020603050405020304" pitchFamily="18" charset="0"/>
              </a:rPr>
              <a:t>Scrum is just one of the frameworks by which you can implement agile</a:t>
            </a:r>
          </a:p>
          <a:p>
            <a:r>
              <a:rPr lang="en-US" sz="2800" dirty="0" smtClean="0">
                <a:latin typeface="Times New Roman" panose="02020603050405020304" pitchFamily="18" charset="0"/>
                <a:cs typeface="Times New Roman" panose="02020603050405020304" pitchFamily="18" charset="0"/>
              </a:rPr>
              <a:t>The word scrum comes from the sports rugby</a:t>
            </a:r>
          </a:p>
          <a:p>
            <a:r>
              <a:rPr lang="en-US" sz="2800" dirty="0" smtClean="0">
                <a:latin typeface="Times New Roman" panose="02020603050405020304" pitchFamily="18" charset="0"/>
                <a:cs typeface="Times New Roman" panose="02020603050405020304" pitchFamily="18" charset="0"/>
              </a:rPr>
              <a:t>the scrum in IT believes in empowered self-managed development teams with three specific and clearly defined roles.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Continued</a:t>
            </a:r>
            <a:endParaRPr lang="en-US" dirty="0"/>
          </a:p>
        </p:txBody>
      </p:sp>
      <p:sp>
        <p:nvSpPr>
          <p:cNvPr id="3" name="Content Placeholder 2"/>
          <p:cNvSpPr>
            <a:spLocks noGrp="1"/>
          </p:cNvSpPr>
          <p:nvPr>
            <p:ph idx="1"/>
          </p:nvPr>
        </p:nvSpPr>
        <p:spPr/>
        <p:txBody>
          <a:bodyPr>
            <a:noAutofit/>
          </a:bodyPr>
          <a:lstStyle/>
          <a:p>
            <a:r>
              <a:rPr lang="en-US" sz="2800" dirty="0" smtClean="0">
                <a:latin typeface="Times New Roman" panose="02020603050405020304" pitchFamily="18" charset="0"/>
                <a:cs typeface="Times New Roman" panose="02020603050405020304" pitchFamily="18" charset="0"/>
              </a:rPr>
              <a:t>These roles include – Product Owner (PO), Scrum Master (SM) and the development team consisting of the programmers and testers. They work together in iterative time boxed durations called sprints.</a:t>
            </a:r>
          </a:p>
          <a:p>
            <a:r>
              <a:rPr lang="en-US" sz="2800" dirty="0" smtClean="0">
                <a:latin typeface="Times New Roman" panose="02020603050405020304" pitchFamily="18" charset="0"/>
                <a:cs typeface="Times New Roman" panose="02020603050405020304" pitchFamily="18" charset="0"/>
              </a:rPr>
              <a:t>The first step is the creation of the product backlog by the PO. It’s a to-do list of stuff to be done by the scrum team</a:t>
            </a:r>
          </a:p>
          <a:p>
            <a:r>
              <a:rPr lang="en-US" sz="2800" dirty="0" smtClean="0">
                <a:latin typeface="Times New Roman" panose="02020603050405020304" pitchFamily="18" charset="0"/>
                <a:cs typeface="Times New Roman" panose="02020603050405020304" pitchFamily="18" charset="0"/>
              </a:rPr>
              <a:t>The scrum team selects the top priority items and tries to finish them within the time box called a sprint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
            <a:ext cx="7498080" cy="1143000"/>
          </a:xfrm>
        </p:spPr>
        <p:txBody>
          <a:bodyPr>
            <a:normAutofit/>
          </a:bodyPr>
          <a:lstStyle/>
          <a:p>
            <a:r>
              <a:rPr lang="en-US" sz="3200" dirty="0" smtClean="0">
                <a:effectLst/>
                <a:latin typeface="Times New Roman" panose="02020603050405020304" pitchFamily="18" charset="0"/>
                <a:cs typeface="Times New Roman" panose="02020603050405020304" pitchFamily="18" charset="0"/>
              </a:rPr>
              <a:t>Scrum Continued</a:t>
            </a: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838200"/>
            <a:ext cx="7498080" cy="4800600"/>
          </a:xfrm>
        </p:spPr>
        <p:txBody>
          <a:bodyPr>
            <a:normAutofit/>
          </a:bodyPr>
          <a:lstStyle/>
          <a:p>
            <a:r>
              <a:rPr lang="en-US" sz="2800" b="1" dirty="0" smtClean="0">
                <a:latin typeface="Times New Roman" panose="02020603050405020304" pitchFamily="18" charset="0"/>
                <a:cs typeface="Times New Roman" panose="02020603050405020304" pitchFamily="18" charset="0"/>
              </a:rPr>
              <a:t>Roles:</a:t>
            </a:r>
            <a:r>
              <a:rPr lang="en-US" sz="2800" dirty="0" smtClean="0">
                <a:latin typeface="Times New Roman" panose="02020603050405020304" pitchFamily="18" charset="0"/>
                <a:cs typeface="Times New Roman" panose="02020603050405020304" pitchFamily="18" charset="0"/>
              </a:rPr>
              <a:t> PO, Scrum master, and development team.</a:t>
            </a:r>
          </a:p>
          <a:p>
            <a:r>
              <a:rPr lang="en-US" sz="2800" b="1" dirty="0" smtClean="0">
                <a:latin typeface="Times New Roman" panose="02020603050405020304" pitchFamily="18" charset="0"/>
                <a:cs typeface="Times New Roman" panose="02020603050405020304" pitchFamily="18" charset="0"/>
              </a:rPr>
              <a:t>Artifacts:</a:t>
            </a:r>
            <a:r>
              <a:rPr lang="en-US" sz="2800" dirty="0" smtClean="0">
                <a:latin typeface="Times New Roman" panose="02020603050405020304" pitchFamily="18" charset="0"/>
                <a:cs typeface="Times New Roman" panose="02020603050405020304" pitchFamily="18" charset="0"/>
              </a:rPr>
              <a:t> Product Backlog, Sprint Backlog and Product increment.</a:t>
            </a:r>
          </a:p>
          <a:p>
            <a:r>
              <a:rPr lang="en-US" sz="2800" b="1" dirty="0" smtClean="0">
                <a:latin typeface="Times New Roman" panose="02020603050405020304" pitchFamily="18" charset="0"/>
                <a:cs typeface="Times New Roman" panose="02020603050405020304" pitchFamily="18" charset="0"/>
              </a:rPr>
              <a:t>Events:</a:t>
            </a:r>
            <a:r>
              <a:rPr lang="en-US" sz="2800" dirty="0" smtClean="0">
                <a:latin typeface="Times New Roman" panose="02020603050405020304" pitchFamily="18" charset="0"/>
                <a:cs typeface="Times New Roman" panose="02020603050405020304" pitchFamily="18" charset="0"/>
              </a:rPr>
              <a:t> Sprint, Sprint planning, Daily Scrum, Sprint review and Sprint retrospective.</a:t>
            </a:r>
          </a:p>
          <a:p>
            <a:pPr marL="82296" indent="0">
              <a:buNone/>
            </a:pP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149090"/>
            <a:ext cx="5676900" cy="23431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effectLst/>
                <a:latin typeface="Times New Roman" panose="02020603050405020304" pitchFamily="18" charset="0"/>
                <a:cs typeface="Times New Roman" panose="02020603050405020304" pitchFamily="18" charset="0"/>
              </a:rPr>
              <a:t>Kanban</a:t>
            </a: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err="1" smtClean="0">
                <a:latin typeface="Times New Roman" panose="02020603050405020304" pitchFamily="18" charset="0"/>
                <a:cs typeface="Times New Roman" panose="02020603050405020304" pitchFamily="18" charset="0"/>
              </a:rPr>
              <a:t>Kanban</a:t>
            </a:r>
            <a:r>
              <a:rPr lang="en-US" sz="2800" dirty="0" smtClean="0">
                <a:latin typeface="Times New Roman" panose="02020603050405020304" pitchFamily="18" charset="0"/>
                <a:cs typeface="Times New Roman" panose="02020603050405020304" pitchFamily="18" charset="0"/>
              </a:rPr>
              <a:t> is a Japanese term which means a card</a:t>
            </a:r>
          </a:p>
          <a:p>
            <a:r>
              <a:rPr lang="en-US" sz="2800" dirty="0" smtClean="0">
                <a:latin typeface="Times New Roman" panose="02020603050405020304" pitchFamily="18" charset="0"/>
                <a:cs typeface="Times New Roman" panose="02020603050405020304" pitchFamily="18" charset="0"/>
              </a:rPr>
              <a:t>The purpose is visualization.</a:t>
            </a:r>
          </a:p>
          <a:p>
            <a:r>
              <a:rPr lang="en-US" sz="2800" dirty="0" smtClean="0">
                <a:latin typeface="Times New Roman" panose="02020603050405020304" pitchFamily="18" charset="0"/>
                <a:cs typeface="Times New Roman" panose="02020603050405020304" pitchFamily="18" charset="0"/>
              </a:rPr>
              <a:t>Teams use these </a:t>
            </a:r>
            <a:r>
              <a:rPr lang="en-US" sz="2800" dirty="0" err="1" smtClean="0">
                <a:latin typeface="Times New Roman" panose="02020603050405020304" pitchFamily="18" charset="0"/>
                <a:cs typeface="Times New Roman" panose="02020603050405020304" pitchFamily="18" charset="0"/>
              </a:rPr>
              <a:t>Kanban</a:t>
            </a:r>
            <a:r>
              <a:rPr lang="en-US" sz="2800" dirty="0" smtClean="0">
                <a:latin typeface="Times New Roman" panose="02020603050405020304" pitchFamily="18" charset="0"/>
                <a:cs typeface="Times New Roman" panose="02020603050405020304" pitchFamily="18" charset="0"/>
              </a:rPr>
              <a:t> cards for continuous delivery</a:t>
            </a:r>
          </a:p>
          <a:p>
            <a:r>
              <a:rPr lang="en-US" sz="2800" dirty="0" smtClean="0">
                <a:latin typeface="Times New Roman" panose="02020603050405020304" pitchFamily="18" charset="0"/>
                <a:cs typeface="Times New Roman" panose="02020603050405020304" pitchFamily="18" charset="0"/>
              </a:rPr>
              <a:t> of product backlogs, </a:t>
            </a:r>
            <a:r>
              <a:rPr lang="en-US" sz="2800" dirty="0" err="1" smtClean="0">
                <a:latin typeface="Times New Roman" panose="02020603050405020304" pitchFamily="18" charset="0"/>
                <a:cs typeface="Times New Roman" panose="02020603050405020304" pitchFamily="18" charset="0"/>
              </a:rPr>
              <a:t>Kanban</a:t>
            </a:r>
            <a:r>
              <a:rPr lang="en-US" sz="2800" dirty="0" smtClean="0">
                <a:latin typeface="Times New Roman" panose="02020603050405020304" pitchFamily="18" charset="0"/>
                <a:cs typeface="Times New Roman" panose="02020603050405020304" pitchFamily="18" charset="0"/>
              </a:rPr>
              <a:t> has no such requirement and it is totally optional. Thus </a:t>
            </a:r>
            <a:r>
              <a:rPr lang="en-US" sz="2800" dirty="0" err="1" smtClean="0">
                <a:latin typeface="Times New Roman" panose="02020603050405020304" pitchFamily="18" charset="0"/>
                <a:cs typeface="Times New Roman" panose="02020603050405020304" pitchFamily="18" charset="0"/>
              </a:rPr>
              <a:t>Kanban</a:t>
            </a:r>
            <a:r>
              <a:rPr lang="en-US" sz="2800" dirty="0" smtClean="0">
                <a:latin typeface="Times New Roman" panose="02020603050405020304" pitchFamily="18" charset="0"/>
                <a:cs typeface="Times New Roman" panose="02020603050405020304" pitchFamily="18" charset="0"/>
              </a:rPr>
              <a:t> requires less organization and avoids non-value adding activities and is suitable for the processes which require responsiveness towards changes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Lean</a:t>
            </a: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anose="02020603050405020304" pitchFamily="18" charset="0"/>
                <a:cs typeface="Times New Roman" panose="02020603050405020304" pitchFamily="18" charset="0"/>
              </a:rPr>
              <a:t>Lean is a philosophy that focuses on waste reduction</a:t>
            </a:r>
          </a:p>
          <a:p>
            <a:r>
              <a:rPr lang="en-US" sz="2800" dirty="0" smtClean="0">
                <a:latin typeface="Times New Roman" panose="02020603050405020304" pitchFamily="18" charset="0"/>
                <a:cs typeface="Times New Roman" panose="02020603050405020304" pitchFamily="18" charset="0"/>
              </a:rPr>
              <a:t>In lean, you divide a process into value-adding activities, non-value adding activities and essential non-value adding activities</a:t>
            </a:r>
          </a:p>
          <a:p>
            <a:r>
              <a:rPr lang="en-US" sz="2800" dirty="0" smtClean="0">
                <a:latin typeface="Times New Roman" panose="02020603050405020304" pitchFamily="18" charset="0"/>
                <a:cs typeface="Times New Roman" panose="02020603050405020304" pitchFamily="18" charset="0"/>
              </a:rPr>
              <a:t>Any activity which can be classified as a non-value adding activity is a waste and we should try to remove that wastage in the process to make it leaner</a:t>
            </a:r>
          </a:p>
          <a:p>
            <a:r>
              <a:rPr lang="en-US" sz="2800" dirty="0" smtClean="0">
                <a:latin typeface="Times New Roman" panose="02020603050405020304" pitchFamily="18" charset="0"/>
                <a:cs typeface="Times New Roman" panose="02020603050405020304" pitchFamily="18" charset="0"/>
              </a:rPr>
              <a:t>A leaner process means faster delivery and less effort wasted in tasks which don’t help to achieve the team goals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Continued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488" y="1600200"/>
            <a:ext cx="7696200"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a:bodyPr>
          <a:lstStyle/>
          <a:p>
            <a:r>
              <a:rPr lang="en-US" sz="3200" dirty="0" smtClean="0">
                <a:effectLst/>
                <a:latin typeface="Times New Roman" panose="02020603050405020304" pitchFamily="18" charset="0"/>
                <a:cs typeface="Times New Roman" panose="02020603050405020304" pitchFamily="18" charset="0"/>
              </a:rPr>
              <a:t>Lean continued</a:t>
            </a: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762000"/>
            <a:ext cx="7498080" cy="4800600"/>
          </a:xfrm>
        </p:spPr>
        <p:txBody>
          <a:bodyPr>
            <a:noAutofit/>
          </a:bodyPr>
          <a:lstStyle/>
          <a:p>
            <a:r>
              <a:rPr lang="en-US" sz="2800" dirty="0" smtClean="0">
                <a:latin typeface="Times New Roman" panose="02020603050405020304" pitchFamily="18" charset="0"/>
                <a:cs typeface="Times New Roman" panose="02020603050405020304" pitchFamily="18" charset="0"/>
              </a:rPr>
              <a:t>A non-value add activity can be any part of the code which might make it less robust, increase the effort involved and take up a lot of time while not adding justifiable business value</a:t>
            </a:r>
          </a:p>
          <a:p>
            <a:r>
              <a:rPr lang="en-US" sz="2800" dirty="0" smtClean="0">
                <a:latin typeface="Times New Roman" panose="02020603050405020304" pitchFamily="18" charset="0"/>
                <a:cs typeface="Times New Roman" panose="02020603050405020304" pitchFamily="18" charset="0"/>
              </a:rPr>
              <a:t>easy to understand as a team needs various skills to deliver products in a rapidly changing environment with new technologies cropping up in quick durations.</a:t>
            </a:r>
          </a:p>
          <a:p>
            <a:r>
              <a:rPr lang="en-US" sz="2800" dirty="0" smtClean="0">
                <a:latin typeface="Times New Roman" panose="02020603050405020304" pitchFamily="18" charset="0"/>
                <a:cs typeface="Times New Roman" panose="02020603050405020304" pitchFamily="18" charset="0"/>
              </a:rPr>
              <a:t>Making late decisions can be rewarding in circumstances where it reduces rework like if there are any changes expected then better delay it so that the team does not have to redo the work as the business needs change.</a:t>
            </a:r>
          </a:p>
          <a:p>
            <a:pPr marL="82296" indent="0">
              <a:buNone/>
            </a:pP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 Extreme Programming (XP)</a:t>
            </a:r>
            <a:r>
              <a:rPr lang="en-US" sz="3200" b="1" dirty="0" smtClean="0">
                <a:effectLst/>
                <a:latin typeface="Times New Roman" panose="02020603050405020304" pitchFamily="18" charset="0"/>
                <a:cs typeface="Times New Roman" panose="02020603050405020304" pitchFamily="18" charset="0"/>
              </a:rPr>
              <a:t/>
            </a:r>
            <a:br>
              <a:rPr lang="en-US" sz="3200" b="1" dirty="0" smtClean="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anose="02020603050405020304" pitchFamily="18" charset="0"/>
                <a:cs typeface="Times New Roman" panose="02020603050405020304" pitchFamily="18" charset="0"/>
              </a:rPr>
              <a:t>Extreme programming is another most popular agile techniques. As per extremeprogramming.org, the first XP project was started on March 6, 1996</a:t>
            </a:r>
          </a:p>
          <a:p>
            <a:r>
              <a:rPr lang="en-US" sz="2800" dirty="0" smtClean="0">
                <a:latin typeface="Times New Roman" panose="02020603050405020304" pitchFamily="18" charset="0"/>
                <a:cs typeface="Times New Roman" panose="02020603050405020304" pitchFamily="18" charset="0"/>
              </a:rPr>
              <a:t>XP impacts software project development in 5 different ways – communication, simplicity, feedback, respect, and courage. These are called the values of XP</a:t>
            </a:r>
          </a:p>
          <a:p>
            <a:r>
              <a:rPr lang="en-US" sz="2800" dirty="0" smtClean="0">
                <a:latin typeface="Times New Roman" panose="02020603050405020304" pitchFamily="18" charset="0"/>
                <a:cs typeface="Times New Roman" panose="02020603050405020304" pitchFamily="18" charset="0"/>
              </a:rPr>
              <a:t>it all starts with communication. XP teams collaborate with business teams and fellow programmers on a regular basis and start building a code from the very first day.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Today’s Agenda</a:t>
            </a: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Introduction</a:t>
            </a:r>
            <a:r>
              <a:rPr lang="en-US" sz="2800" dirty="0" smtClean="0">
                <a:latin typeface="Times New Roman" panose="02020603050405020304" pitchFamily="18" charset="0"/>
                <a:cs typeface="Times New Roman" panose="02020603050405020304" pitchFamily="18" charset="0"/>
              </a:rPr>
              <a:t> To Agile</a:t>
            </a:r>
          </a:p>
          <a:p>
            <a:r>
              <a:rPr lang="en-US" sz="2800" dirty="0" smtClean="0">
                <a:latin typeface="Times New Roman" panose="02020603050405020304" pitchFamily="18" charset="0"/>
                <a:cs typeface="Times New Roman" panose="02020603050405020304" pitchFamily="18" charset="0"/>
              </a:rPr>
              <a:t>History Of Agile</a:t>
            </a:r>
          </a:p>
          <a:p>
            <a:r>
              <a:rPr lang="en-US" sz="2800" dirty="0" smtClean="0">
                <a:latin typeface="Times New Roman" panose="02020603050405020304" pitchFamily="18" charset="0"/>
                <a:cs typeface="Times New Roman" panose="02020603050405020304" pitchFamily="18" charset="0"/>
              </a:rPr>
              <a:t>Agile Challenges</a:t>
            </a:r>
          </a:p>
          <a:p>
            <a:r>
              <a:rPr lang="en-US" sz="2800" dirty="0" smtClean="0">
                <a:latin typeface="Times New Roman" panose="02020603050405020304" pitchFamily="18" charset="0"/>
                <a:cs typeface="Times New Roman" panose="02020603050405020304" pitchFamily="18" charset="0"/>
              </a:rPr>
              <a:t>Agile Promises</a:t>
            </a:r>
          </a:p>
          <a:p>
            <a:r>
              <a:rPr lang="en-US" sz="2800" dirty="0" smtClean="0">
                <a:latin typeface="Times New Roman" panose="02020603050405020304" pitchFamily="18" charset="0"/>
                <a:cs typeface="Times New Roman" panose="02020603050405020304" pitchFamily="18" charset="0"/>
              </a:rPr>
              <a:t>What Exactly Is Agile?</a:t>
            </a:r>
          </a:p>
          <a:p>
            <a:r>
              <a:rPr lang="en-US" sz="2800" dirty="0" smtClean="0">
                <a:latin typeface="Times New Roman" panose="02020603050405020304" pitchFamily="18" charset="0"/>
                <a:cs typeface="Times New Roman" panose="02020603050405020304" pitchFamily="18" charset="0"/>
              </a:rPr>
              <a:t>Practice  of Agile</a:t>
            </a:r>
          </a:p>
          <a:p>
            <a:r>
              <a:rPr lang="en-US" sz="2800" dirty="0" smtClean="0">
                <a:latin typeface="Times New Roman" panose="02020603050405020304" pitchFamily="18" charset="0"/>
                <a:cs typeface="Times New Roman" panose="02020603050405020304" pitchFamily="18" charset="0"/>
              </a:rPr>
              <a:t>Agile Methodology And Models</a:t>
            </a:r>
          </a:p>
          <a:p>
            <a:r>
              <a:rPr lang="en-US" sz="2800" dirty="0" smtClean="0">
                <a:latin typeface="Times New Roman" panose="02020603050405020304" pitchFamily="18" charset="0"/>
                <a:cs typeface="Times New Roman" panose="02020603050405020304" pitchFamily="18" charset="0"/>
              </a:rPr>
              <a:t>Introduction to Agile Methodology:</a:t>
            </a:r>
          </a:p>
          <a:p>
            <a:r>
              <a:rPr lang="en-US" sz="2800" dirty="0" smtClean="0">
                <a:latin typeface="Times New Roman" panose="02020603050405020304" pitchFamily="18" charset="0"/>
                <a:cs typeface="Times New Roman" panose="02020603050405020304" pitchFamily="18" charset="0"/>
              </a:rPr>
              <a:t>Advantages Of Agile Methodology</a:t>
            </a:r>
          </a:p>
          <a:p>
            <a:r>
              <a:rPr lang="en-US" sz="2800" dirty="0" smtClean="0">
                <a:latin typeface="Times New Roman" panose="02020603050405020304" pitchFamily="18" charset="0"/>
                <a:cs typeface="Times New Roman" panose="02020603050405020304" pitchFamily="18" charset="0"/>
              </a:rPr>
              <a:t>Types Of Agile Methodologies</a:t>
            </a:r>
            <a:br>
              <a:rPr lang="en-US" sz="2800" dirty="0" smtClean="0">
                <a:latin typeface="Times New Roman" panose="02020603050405020304" pitchFamily="18" charset="0"/>
                <a:cs typeface="Times New Roman" panose="02020603050405020304" pitchFamily="18" charset="0"/>
              </a:rPr>
            </a:b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 Extreme Programming (XP) Continued</a:t>
            </a:r>
            <a:r>
              <a:rPr lang="en-US" sz="3200" b="1" dirty="0" smtClean="0">
                <a:effectLst/>
                <a:latin typeface="Times New Roman" panose="02020603050405020304" pitchFamily="18" charset="0"/>
                <a:cs typeface="Times New Roman" panose="02020603050405020304" pitchFamily="18" charset="0"/>
              </a:rPr>
              <a:t/>
            </a:r>
            <a:br>
              <a:rPr lang="en-US" sz="3200" b="1" dirty="0" smtClean="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Extreme programmers also build a simple code and start getting feedback on it from the first day itself</a:t>
            </a:r>
          </a:p>
          <a:p>
            <a:r>
              <a:rPr lang="en-US" sz="2800" dirty="0" smtClean="0">
                <a:latin typeface="Times New Roman" panose="02020603050405020304" pitchFamily="18" charset="0"/>
                <a:cs typeface="Times New Roman" panose="02020603050405020304" pitchFamily="18" charset="0"/>
              </a:rPr>
              <a:t>This keeps the design simple and produces just the minimum product which will serve the requirements</a:t>
            </a:r>
          </a:p>
          <a:p>
            <a:r>
              <a:rPr lang="en-US" sz="2800" dirty="0" smtClean="0">
                <a:latin typeface="Times New Roman" panose="02020603050405020304" pitchFamily="18" charset="0"/>
                <a:cs typeface="Times New Roman" panose="02020603050405020304" pitchFamily="18" charset="0"/>
              </a:rPr>
              <a:t>Feedback helps the team to improve and produce a better quality of work</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Scrum Methodology</a:t>
            </a:r>
            <a:br>
              <a:rPr lang="en-US" sz="3200" dirty="0" smtClean="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anose="02020603050405020304" pitchFamily="18" charset="0"/>
                <a:cs typeface="Times New Roman" panose="02020603050405020304" pitchFamily="18" charset="0"/>
              </a:rPr>
              <a:t>SCRUM is a process in agile methodology which is a combination of the Iterative model and the incremental model.</a:t>
            </a:r>
          </a:p>
          <a:p>
            <a:r>
              <a:rPr lang="en-US" sz="2800" dirty="0" smtClean="0">
                <a:latin typeface="Times New Roman" panose="02020603050405020304" pitchFamily="18" charset="0"/>
                <a:cs typeface="Times New Roman" panose="02020603050405020304" pitchFamily="18" charset="0"/>
              </a:rPr>
              <a:t>In the agile Scrum world, instead of providing complete, detailed descriptions of how everything is to be done on a project, much of it is left up to the Scrum software development team</a:t>
            </a:r>
          </a:p>
          <a:p>
            <a:r>
              <a:rPr lang="en-US" sz="2800" dirty="0" smtClean="0">
                <a:latin typeface="Times New Roman" panose="02020603050405020304" pitchFamily="18" charset="0"/>
                <a:cs typeface="Times New Roman" panose="02020603050405020304" pitchFamily="18" charset="0"/>
              </a:rPr>
              <a:t>Scrum relies on a self-organizing, cross-functional team. </a:t>
            </a:r>
            <a:br>
              <a:rPr lang="en-US" sz="2800" dirty="0" smtClean="0">
                <a:latin typeface="Times New Roman" panose="02020603050405020304" pitchFamily="18" charset="0"/>
                <a:cs typeface="Times New Roman" panose="02020603050405020304" pitchFamily="18" charset="0"/>
              </a:rPr>
            </a:b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effectLst/>
                <a:latin typeface="Times New Roman" panose="02020603050405020304" pitchFamily="18" charset="0"/>
                <a:cs typeface="Times New Roman" panose="02020603050405020304" pitchFamily="18" charset="0"/>
              </a:rPr>
              <a:t>C</a:t>
            </a:r>
            <a:r>
              <a:rPr lang="en-US" sz="3200" b="1" dirty="0" smtClean="0">
                <a:effectLst/>
                <a:latin typeface="Times New Roman" panose="02020603050405020304" pitchFamily="18" charset="0"/>
                <a:cs typeface="Times New Roman" panose="02020603050405020304" pitchFamily="18" charset="0"/>
              </a:rPr>
              <a:t>haracteristics </a:t>
            </a:r>
            <a:r>
              <a:rPr lang="en-US" sz="3200" b="1" dirty="0" smtClean="0">
                <a:effectLst/>
                <a:latin typeface="Times New Roman" panose="02020603050405020304" pitchFamily="18" charset="0"/>
                <a:cs typeface="Times New Roman" panose="02020603050405020304" pitchFamily="18" charset="0"/>
              </a:rPr>
              <a:t>of SCRUM include:</a:t>
            </a:r>
            <a:r>
              <a:rPr lang="en-US" sz="3200" dirty="0" smtClean="0">
                <a:effectLst/>
                <a:latin typeface="Times New Roman" panose="02020603050405020304" pitchFamily="18" charset="0"/>
                <a:cs typeface="Times New Roman" panose="02020603050405020304" pitchFamily="18" charset="0"/>
              </a:rPr>
              <a:t/>
            </a:r>
            <a:br>
              <a:rPr lang="en-US" sz="3200" dirty="0" smtClean="0">
                <a:effectLst/>
                <a:latin typeface="Times New Roman" panose="02020603050405020304" pitchFamily="18" charset="0"/>
                <a:cs typeface="Times New Roman" panose="02020603050405020304" pitchFamily="18" charset="0"/>
              </a:rPr>
            </a:br>
            <a:r>
              <a:rPr lang="en-US" sz="3200" dirty="0" smtClean="0">
                <a:effectLst/>
                <a:latin typeface="Times New Roman" panose="02020603050405020304" pitchFamily="18" charset="0"/>
                <a:cs typeface="Times New Roman" panose="02020603050405020304" pitchFamily="18" charset="0"/>
              </a:rPr>
              <a:t/>
            </a:r>
            <a:br>
              <a:rPr lang="en-US" sz="3200" dirty="0" smtClean="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0528" y="1524000"/>
            <a:ext cx="7498080" cy="4800600"/>
          </a:xfrm>
        </p:spPr>
        <p:txBody>
          <a:bodyPr>
            <a:noAutofit/>
          </a:bodyPr>
          <a:lstStyle/>
          <a:p>
            <a:pPr fontAlgn="base"/>
            <a:r>
              <a:rPr lang="en-US" sz="2800" dirty="0" smtClean="0">
                <a:latin typeface="Times New Roman" panose="02020603050405020304" pitchFamily="18" charset="0"/>
                <a:cs typeface="Times New Roman" panose="02020603050405020304" pitchFamily="18" charset="0"/>
              </a:rPr>
              <a:t>Self-organized and focused team</a:t>
            </a:r>
          </a:p>
          <a:p>
            <a:pPr fontAlgn="base"/>
            <a:r>
              <a:rPr lang="en-US" sz="2800" dirty="0" smtClean="0">
                <a:latin typeface="Times New Roman" panose="02020603050405020304" pitchFamily="18" charset="0"/>
                <a:cs typeface="Times New Roman" panose="02020603050405020304" pitchFamily="18" charset="0"/>
              </a:rPr>
              <a:t>No huge requirement documents, rather have a very precise and to the point stories</a:t>
            </a:r>
          </a:p>
          <a:p>
            <a:pPr fontAlgn="base"/>
            <a:r>
              <a:rPr lang="en-US" sz="2800" dirty="0" smtClean="0">
                <a:latin typeface="Times New Roman" panose="02020603050405020304" pitchFamily="18" charset="0"/>
                <a:cs typeface="Times New Roman" panose="02020603050405020304" pitchFamily="18" charset="0"/>
              </a:rPr>
              <a:t>The cross-functional teams work together as a single unit</a:t>
            </a:r>
          </a:p>
          <a:p>
            <a:pPr fontAlgn="base"/>
            <a:r>
              <a:rPr lang="en-US" sz="2800" dirty="0" smtClean="0">
                <a:latin typeface="Times New Roman" panose="02020603050405020304" pitchFamily="18" charset="0"/>
                <a:cs typeface="Times New Roman" panose="02020603050405020304" pitchFamily="18" charset="0"/>
              </a:rPr>
              <a:t>Close communication with the user representative to understand the features</a:t>
            </a:r>
          </a:p>
          <a:p>
            <a:pPr fontAlgn="base"/>
            <a:r>
              <a:rPr lang="en-US" sz="2800" dirty="0" smtClean="0">
                <a:latin typeface="Times New Roman" panose="02020603050405020304" pitchFamily="18" charset="0"/>
                <a:cs typeface="Times New Roman" panose="02020603050405020304" pitchFamily="18" charset="0"/>
              </a:rPr>
              <a:t>Has a definite timeline of maximum one month</a:t>
            </a:r>
          </a:p>
          <a:p>
            <a:pPr fontAlgn="base"/>
            <a:r>
              <a:rPr lang="en-US" sz="2800" dirty="0" smtClean="0">
                <a:latin typeface="Times New Roman" panose="02020603050405020304" pitchFamily="18" charset="0"/>
                <a:cs typeface="Times New Roman" panose="02020603050405020304" pitchFamily="18" charset="0"/>
              </a:rPr>
              <a:t>Instead of doing the entire “thing” at a time, Scrum does a little of everything at a given interval</a:t>
            </a:r>
          </a:p>
          <a:p>
            <a:pPr marL="82296" indent="0">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320"/>
            <a:ext cx="7498080" cy="1143000"/>
          </a:xfrm>
        </p:spPr>
        <p:txBody>
          <a:bodyPr>
            <a:normAutofit/>
          </a:bodyPr>
          <a:lstStyle/>
          <a:p>
            <a:r>
              <a:rPr lang="en-IN" sz="3200" dirty="0" smtClean="0">
                <a:effectLst/>
                <a:latin typeface="Times New Roman" panose="02020603050405020304" pitchFamily="18" charset="0"/>
                <a:cs typeface="Times New Roman" panose="02020603050405020304" pitchFamily="18" charset="0"/>
              </a:rPr>
              <a:t>Scrum Terminologies</a:t>
            </a:r>
            <a:endParaRPr lang="en-IN"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914400"/>
            <a:ext cx="7498080" cy="4800600"/>
          </a:xfrm>
        </p:spPr>
        <p:txBody>
          <a:bodyPr>
            <a:noAutofit/>
          </a:bodyPr>
          <a:lstStyle/>
          <a:p>
            <a:r>
              <a:rPr lang="en-IN" sz="2800" dirty="0" smtClean="0">
                <a:latin typeface="Times New Roman" panose="02020603050405020304" pitchFamily="18" charset="0"/>
                <a:cs typeface="Times New Roman" panose="02020603050405020304" pitchFamily="18" charset="0"/>
              </a:rPr>
              <a:t>Scrum Team</a:t>
            </a:r>
          </a:p>
          <a:p>
            <a:r>
              <a:rPr lang="en-IN" sz="2800" dirty="0" smtClean="0">
                <a:latin typeface="Times New Roman" panose="02020603050405020304" pitchFamily="18" charset="0"/>
                <a:cs typeface="Times New Roman" panose="02020603050405020304" pitchFamily="18" charset="0"/>
              </a:rPr>
              <a:t>Sprint</a:t>
            </a:r>
          </a:p>
          <a:p>
            <a:r>
              <a:rPr lang="en-IN" sz="2800" dirty="0" smtClean="0">
                <a:latin typeface="Times New Roman" panose="02020603050405020304" pitchFamily="18" charset="0"/>
                <a:cs typeface="Times New Roman" panose="02020603050405020304" pitchFamily="18" charset="0"/>
              </a:rPr>
              <a:t>Product Owner</a:t>
            </a:r>
          </a:p>
          <a:p>
            <a:r>
              <a:rPr lang="en-IN" sz="2800" dirty="0" smtClean="0">
                <a:latin typeface="Times New Roman" panose="02020603050405020304" pitchFamily="18" charset="0"/>
                <a:cs typeface="Times New Roman" panose="02020603050405020304" pitchFamily="18" charset="0"/>
              </a:rPr>
              <a:t>Scrum Master</a:t>
            </a:r>
          </a:p>
          <a:p>
            <a:r>
              <a:rPr lang="en-IN" sz="2800" dirty="0" smtClean="0">
                <a:latin typeface="Times New Roman" panose="02020603050405020304" pitchFamily="18" charset="0"/>
                <a:cs typeface="Times New Roman" panose="02020603050405020304" pitchFamily="18" charset="0"/>
              </a:rPr>
              <a:t>Business Analyst</a:t>
            </a:r>
          </a:p>
          <a:p>
            <a:r>
              <a:rPr lang="en-IN" sz="2800" dirty="0" smtClean="0">
                <a:latin typeface="Times New Roman" panose="02020603050405020304" pitchFamily="18" charset="0"/>
                <a:cs typeface="Times New Roman" panose="02020603050405020304" pitchFamily="18" charset="0"/>
              </a:rPr>
              <a:t>User Story</a:t>
            </a:r>
          </a:p>
          <a:p>
            <a:r>
              <a:rPr lang="en-IN" sz="2800" dirty="0" smtClean="0">
                <a:latin typeface="Times New Roman" panose="02020603050405020304" pitchFamily="18" charset="0"/>
                <a:cs typeface="Times New Roman" panose="02020603050405020304" pitchFamily="18" charset="0"/>
              </a:rPr>
              <a:t>Epics</a:t>
            </a:r>
          </a:p>
          <a:p>
            <a:r>
              <a:rPr lang="en-IN" sz="2800" dirty="0" smtClean="0">
                <a:latin typeface="Times New Roman" panose="02020603050405020304" pitchFamily="18" charset="0"/>
                <a:cs typeface="Times New Roman" panose="02020603050405020304" pitchFamily="18" charset="0"/>
              </a:rPr>
              <a:t>Product Backlog</a:t>
            </a:r>
          </a:p>
          <a:p>
            <a:r>
              <a:rPr lang="en-IN" sz="2800" dirty="0" smtClean="0">
                <a:latin typeface="Times New Roman" panose="02020603050405020304" pitchFamily="18" charset="0"/>
                <a:cs typeface="Times New Roman" panose="02020603050405020304" pitchFamily="18" charset="0"/>
              </a:rPr>
              <a:t>Story Points</a:t>
            </a:r>
          </a:p>
          <a:p>
            <a:r>
              <a:rPr lang="en-IN" sz="2800" dirty="0" smtClean="0">
                <a:latin typeface="Times New Roman" panose="02020603050405020304" pitchFamily="18" charset="0"/>
                <a:cs typeface="Times New Roman" panose="02020603050405020304" pitchFamily="18" charset="0"/>
              </a:rPr>
              <a:t>Burn Down Chart</a:t>
            </a:r>
          </a:p>
          <a:p>
            <a:r>
              <a:rPr lang="en-IN" sz="2800" dirty="0" smtClean="0">
                <a:latin typeface="Times New Roman" panose="02020603050405020304" pitchFamily="18" charset="0"/>
                <a:cs typeface="Times New Roman" panose="02020603050405020304" pitchFamily="18" charset="0"/>
              </a:rPr>
              <a:t>Velocity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618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effectLst/>
                <a:latin typeface="Times New Roman" panose="02020603050405020304" pitchFamily="18" charset="0"/>
                <a:cs typeface="Times New Roman" panose="02020603050405020304" pitchFamily="18" charset="0"/>
              </a:rPr>
              <a:t>SCRUM Terminologies</a:t>
            </a:r>
            <a:endParaRPr lang="en-US" sz="28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b="1" dirty="0" smtClean="0">
                <a:latin typeface="Times New Roman" panose="02020603050405020304" pitchFamily="18" charset="0"/>
                <a:cs typeface="Times New Roman" panose="02020603050405020304" pitchFamily="18" charset="0"/>
              </a:rPr>
              <a:t>Scrum Team</a:t>
            </a:r>
            <a:endParaRPr lang="en-US" sz="2800"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Scrum team is a team comprising of 7 with + or – two members. These members are a mixture of competencies and comprise of developers, testers, database people, support people etc. along with the product owner and a scrum master.</a:t>
            </a:r>
          </a:p>
          <a:p>
            <a:pPr lvl="1"/>
            <a:r>
              <a:rPr lang="en-US" dirty="0" smtClean="0">
                <a:latin typeface="Times New Roman" panose="02020603050405020304" pitchFamily="18" charset="0"/>
                <a:cs typeface="Times New Roman" panose="02020603050405020304" pitchFamily="18" charset="0"/>
              </a:rPr>
              <a:t> SCRUM team sitting arrangement plays a very important role in their interaction, they never sit in cubicles or cabins, but a huge table.</a:t>
            </a:r>
          </a:p>
          <a:p>
            <a:pPr marL="82296" indent="0">
              <a:buNone/>
            </a:pP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SCRUM Terminologies Continued</a:t>
            </a: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Sprint</a:t>
            </a:r>
            <a:endParaRPr lang="en-US" sz="2800"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Sprint is a predefined interval or time frame in which the work has to be completed and make it ready for review or ready for production deployment. This time box usually lies between 2 weeks to 1 month.</a:t>
            </a:r>
          </a:p>
          <a:p>
            <a:pPr marL="82296" indent="0">
              <a:buNone/>
            </a:pP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latin typeface="Times New Roman" panose="02020603050405020304" pitchFamily="18" charset="0"/>
                <a:cs typeface="Times New Roman" panose="02020603050405020304" pitchFamily="18" charset="0"/>
              </a:rPr>
              <a:t>SCRUM Terminologies Continued</a:t>
            </a:r>
            <a:endParaRPr lang="en-US" sz="3200" dirty="0"/>
          </a:p>
        </p:txBody>
      </p:sp>
      <p:sp>
        <p:nvSpPr>
          <p:cNvPr id="3" name="Content Placeholder 2"/>
          <p:cNvSpPr>
            <a:spLocks noGrp="1"/>
          </p:cNvSpPr>
          <p:nvPr>
            <p:ph idx="1"/>
          </p:nvPr>
        </p:nvSpPr>
        <p:spPr/>
        <p:txBody>
          <a:bodyPr/>
          <a:lstStyle/>
          <a:p>
            <a:r>
              <a:rPr lang="en-US" sz="2800" b="1" dirty="0" smtClean="0"/>
              <a:t>Product Owner</a:t>
            </a:r>
            <a:endParaRPr lang="en-US" sz="2800" dirty="0" smtClean="0"/>
          </a:p>
          <a:p>
            <a:pPr lvl="1"/>
            <a:r>
              <a:rPr lang="en-US" dirty="0" smtClean="0"/>
              <a:t>The product owner is the key stakeholder or the lead user of the application to be developed. The product owner is the person who represents the customer side. He/she has the final authority and should always be available for the </a:t>
            </a:r>
            <a:r>
              <a:rPr lang="en-US" dirty="0" smtClean="0"/>
              <a:t>team</a:t>
            </a:r>
            <a:endParaRPr lang="en-US" dirty="0" smtClean="0"/>
          </a:p>
          <a:p>
            <a:pPr marL="402336" lvl="1" indent="0">
              <a:buNone/>
            </a:pP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 Terminologies Continued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Product Owner</a:t>
            </a:r>
            <a:endParaRPr lang="en-US" dirty="0" smtClean="0"/>
          </a:p>
          <a:p>
            <a:r>
              <a:rPr lang="en-US" dirty="0" smtClean="0"/>
              <a:t>The product owner is the key stakeholder or the lead user of the application to be developed. The product owner is the person who represents the customer side. He/she has the final authority and should always be available for the team.</a:t>
            </a:r>
          </a:p>
          <a:p>
            <a:r>
              <a:rPr lang="en-US" dirty="0" smtClean="0"/>
              <a:t>It is important for the product owner to understand and not to assign any new requirement in the middle of the sprint or when the sprint has already started.</a:t>
            </a:r>
          </a:p>
          <a:p>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 Terminologies Continued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 Scrum Master</a:t>
            </a:r>
            <a:endParaRPr lang="en-US" dirty="0" smtClean="0"/>
          </a:p>
          <a:p>
            <a:r>
              <a:rPr lang="en-US" dirty="0" smtClean="0"/>
              <a:t>Scrum Master is the facilitator of the scrum team. He/she makes sure that the scrum team is productive and progressive. In case of any impediments, scrum master follows up and resolves them for the team. SCRUM Master is the mediator between the PO and the team.</a:t>
            </a:r>
          </a:p>
          <a:p>
            <a:r>
              <a:rPr lang="en-US" dirty="0" smtClean="0"/>
              <a:t> If there are any roadblocks or concerns for the team, discusses with the PO and gets them resolved.</a:t>
            </a:r>
            <a:br>
              <a:rPr lang="en-US" dirty="0" smtClean="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 Terminologies Continued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Business Analyst (BA)</a:t>
            </a:r>
            <a:endParaRPr lang="en-US" dirty="0" smtClean="0"/>
          </a:p>
          <a:p>
            <a:r>
              <a:rPr lang="en-US" dirty="0" smtClean="0"/>
              <a:t>A Business Analyst plays a very important role in SCRUM. This person is responsible for getting the requirement </a:t>
            </a:r>
            <a:r>
              <a:rPr lang="en-US" dirty="0" err="1" smtClean="0"/>
              <a:t>finali</a:t>
            </a:r>
            <a:endParaRPr lang="en-US" dirty="0" smtClean="0"/>
          </a:p>
          <a:p>
            <a:r>
              <a:rPr lang="en-US" dirty="0" smtClean="0"/>
              <a:t>If there are any ambiguities in the User Stories / Acceptance criteria, he/she is the one who is approached by the technical (SCRUM) team and he then takes it up to the PO or else if possible resolves on his own.</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Agile in Software Development: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anose="02020603050405020304" pitchFamily="18" charset="0"/>
                <a:cs typeface="Times New Roman" panose="02020603050405020304" pitchFamily="18" charset="0"/>
              </a:rPr>
              <a:t>Agile was born when on one fine day when 17 people with differing development methodologies background, got together to </a:t>
            </a:r>
            <a:r>
              <a:rPr lang="en-US" sz="2800" dirty="0">
                <a:latin typeface="Times New Roman" panose="02020603050405020304" pitchFamily="18" charset="0"/>
                <a:cs typeface="Times New Roman" panose="02020603050405020304" pitchFamily="18" charset="0"/>
              </a:rPr>
              <a:t>brainstorm</a:t>
            </a:r>
            <a:r>
              <a:rPr lang="en-US" sz="2800" dirty="0" smtClean="0">
                <a:latin typeface="Times New Roman" panose="02020603050405020304" pitchFamily="18" charset="0"/>
                <a:cs typeface="Times New Roman" panose="02020603050405020304" pitchFamily="18" charset="0"/>
              </a:rPr>
              <a:t> if there was a possible alternative solution to software development which could lead to faster development time and was less documentation heavy</a:t>
            </a:r>
          </a:p>
          <a:p>
            <a:r>
              <a:rPr lang="en-US" sz="2800" dirty="0" smtClean="0">
                <a:latin typeface="Times New Roman" panose="02020603050405020304" pitchFamily="18" charset="0"/>
                <a:cs typeface="Times New Roman" panose="02020603050405020304" pitchFamily="18" charset="0"/>
              </a:rPr>
              <a:t>champions of different software engineering techniques got together and the end result of their meeting was what they called the “agile manifesto’</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 Terminologies Continued</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User Story</a:t>
            </a:r>
            <a:endParaRPr lang="en-US" dirty="0" smtClean="0"/>
          </a:p>
          <a:p>
            <a:r>
              <a:rPr lang="en-US" dirty="0" smtClean="0"/>
              <a:t>User stories are nothing but the requirements or feature which has to be implemented.</a:t>
            </a:r>
          </a:p>
          <a:p>
            <a:r>
              <a:rPr lang="en-US" dirty="0" smtClean="0"/>
              <a:t>In the scrum, we don’t have those huge requirements documents, rather the requirements are defined in a single paragraph, typically having the format as:</a:t>
            </a:r>
          </a:p>
          <a:p>
            <a:r>
              <a:rPr lang="en-US" dirty="0" smtClean="0"/>
              <a:t>As a &lt;User / type of user&gt;</a:t>
            </a:r>
          </a:p>
          <a:p>
            <a:r>
              <a:rPr lang="en-US" dirty="0" smtClean="0"/>
              <a:t>I want to &lt;Some achievable goal/target&gt;</a:t>
            </a:r>
          </a:p>
          <a:p>
            <a:r>
              <a:rPr lang="en-US" dirty="0" smtClean="0"/>
              <a:t>To achieve &lt;some result or reason for doing the thing&gt;</a:t>
            </a:r>
          </a:p>
          <a:p>
            <a:r>
              <a:rPr lang="en-US" dirty="0" smtClean="0"/>
              <a:t/>
            </a:r>
            <a:br>
              <a:rPr lang="en-US" dirty="0" smtClean="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 Terminologies Continued</a:t>
            </a:r>
            <a:endParaRPr lang="en-US" dirty="0"/>
          </a:p>
        </p:txBody>
      </p:sp>
      <p:sp>
        <p:nvSpPr>
          <p:cNvPr id="3" name="Content Placeholder 2"/>
          <p:cNvSpPr>
            <a:spLocks noGrp="1"/>
          </p:cNvSpPr>
          <p:nvPr>
            <p:ph idx="1"/>
          </p:nvPr>
        </p:nvSpPr>
        <p:spPr/>
        <p:txBody>
          <a:bodyPr/>
          <a:lstStyle/>
          <a:p>
            <a:r>
              <a:rPr lang="en-US" b="1" dirty="0" smtClean="0"/>
              <a:t>Epics</a:t>
            </a:r>
            <a:endParaRPr lang="en-US" dirty="0" smtClean="0"/>
          </a:p>
          <a:p>
            <a:r>
              <a:rPr lang="en-US" dirty="0" smtClean="0"/>
              <a:t>Epics are equivocal user stories or we can say that these are the user stories which are not defined and are kept for future sprints.</a:t>
            </a:r>
          </a:p>
          <a:p>
            <a:r>
              <a:rPr lang="en-US" dirty="0" smtClean="0"/>
              <a:t/>
            </a:r>
            <a:br>
              <a:rPr lang="en-US"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Product Backlog</a:t>
            </a:r>
            <a:endParaRPr lang="en-US" dirty="0" smtClean="0"/>
          </a:p>
          <a:p>
            <a:r>
              <a:rPr lang="en-US" dirty="0" smtClean="0"/>
              <a:t>The product backlog is a kind of bucket or source where all the user stories are kept. This is maintained by the Product Owner. Product backlog can be imagined as a wish list of the product owner who prioritizes it as per the business needs.</a:t>
            </a:r>
          </a:p>
          <a:p>
            <a:r>
              <a:rPr lang="en-US" dirty="0" smtClean="0"/>
              <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Sprint Backlog</a:t>
            </a:r>
            <a:endParaRPr lang="en-US" dirty="0" smtClean="0"/>
          </a:p>
          <a:p>
            <a:r>
              <a:rPr lang="en-US" dirty="0" smtClean="0"/>
              <a:t>Based on the priority, user stories are taken from the Product Backlog as one at a time. The Scrum team brainstorms on it determines the feasibility and decides on the stories to work on a particular sprint. The collective list of all the user stories which the scrum team works on a particular sprint is known as Sprint backlog.</a:t>
            </a:r>
          </a:p>
          <a:p>
            <a:r>
              <a:rPr lang="en-US" dirty="0" smtClean="0"/>
              <a:t/>
            </a:r>
            <a:br>
              <a:rPr lang="en-US" dirty="0" smtClean="0"/>
            </a:br>
            <a:r>
              <a:rPr lang="en-US" dirty="0" smtClean="0"/>
              <a:t>+++ </a:t>
            </a:r>
            <a:r>
              <a:rPr lang="en-US" dirty="0" err="1" smtClean="0"/>
              <a:t>Img</a:t>
            </a:r>
            <a:r>
              <a:rPr lang="en-US" dirty="0" smtClean="0"/>
              <a:t> need to add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Story Points</a:t>
            </a:r>
            <a:endParaRPr lang="en-US" dirty="0" smtClean="0"/>
          </a:p>
          <a:p>
            <a:r>
              <a:rPr lang="en-US" dirty="0" smtClean="0"/>
              <a:t>Story points are a quantitative indication of the complexity of a user story. Based on the story point, estimation and efforts for a story are determined.</a:t>
            </a:r>
          </a:p>
          <a:p>
            <a:r>
              <a:rPr lang="en-US" dirty="0" smtClean="0"/>
              <a:t>A story point is relative and not absolute. In order to make sure that our estimate and efforts are correct, it’s important to check that the user stories are not big. The more precise and smaller is the user story, the more accurate will be the estimation.</a:t>
            </a:r>
          </a:p>
          <a:p>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Whenever you are deciding on a story point, keep the below factors in mind:</a:t>
            </a:r>
            <a:endParaRPr lang="en-US" dirty="0" smtClean="0"/>
          </a:p>
          <a:p>
            <a:pPr fontAlgn="base"/>
            <a:r>
              <a:rPr lang="en-US" dirty="0" smtClean="0"/>
              <a:t>The dependency of the story with other application/module.</a:t>
            </a:r>
          </a:p>
          <a:p>
            <a:pPr fontAlgn="base"/>
            <a:r>
              <a:rPr lang="en-US" dirty="0" smtClean="0"/>
              <a:t>The skill-set of the resource.</a:t>
            </a:r>
          </a:p>
          <a:p>
            <a:pPr fontAlgn="base"/>
            <a:r>
              <a:rPr lang="en-US" dirty="0" smtClean="0"/>
              <a:t>The complexity of the story.</a:t>
            </a:r>
          </a:p>
          <a:p>
            <a:pPr fontAlgn="base"/>
            <a:r>
              <a:rPr lang="en-US" dirty="0" smtClean="0"/>
              <a:t>Historical learning.</a:t>
            </a:r>
          </a:p>
          <a:p>
            <a:pPr fontAlgn="base"/>
            <a:r>
              <a:rPr lang="en-US" dirty="0" smtClean="0"/>
              <a:t>Acceptance criteria of the user story.</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 Burn down chart</a:t>
            </a:r>
            <a:endParaRPr lang="en-US" dirty="0" smtClean="0"/>
          </a:p>
          <a:p>
            <a:r>
              <a:rPr lang="en-US" dirty="0" smtClean="0"/>
              <a:t>Burn down chart is a graph which shows the estimated v/s actual effort of the scrum tasks.</a:t>
            </a:r>
          </a:p>
          <a:p>
            <a:r>
              <a:rPr lang="en-US" dirty="0" smtClean="0"/>
              <a:t>It is a tracking mechanism by which for a particular sprint the day to day tasks are tracked to check whether the stories are progressing towards the completion of the committed story points or not.</a:t>
            </a:r>
          </a:p>
          <a:p>
            <a:r>
              <a:rPr lang="en-US" dirty="0" smtClean="0"/>
              <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Img</a:t>
            </a:r>
            <a:r>
              <a:rPr lang="en-US" dirty="0" smtClean="0"/>
              <a:t> need to add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smtClean="0"/>
              <a:t>“Story”</a:t>
            </a:r>
            <a:r>
              <a:rPr lang="en-US" dirty="0" smtClean="0"/>
              <a:t>-&gt; This column shows the user stories taken for the sprint.</a:t>
            </a:r>
          </a:p>
          <a:p>
            <a:r>
              <a:rPr lang="en-US" b="1" dirty="0" smtClean="0"/>
              <a:t>“Task”</a:t>
            </a:r>
            <a:r>
              <a:rPr lang="en-US" dirty="0" smtClean="0"/>
              <a:t> -&gt; This column shows the list of the task associated with the user story.</a:t>
            </a:r>
          </a:p>
          <a:p>
            <a:r>
              <a:rPr lang="en-US" b="1" dirty="0" smtClean="0"/>
              <a:t>“Effort”</a:t>
            </a:r>
            <a:r>
              <a:rPr lang="en-US" dirty="0" smtClean="0"/>
              <a:t> -&gt; This column shows the effort. Now, this measure is the total effort to complete the task. It does not depict the effort put in by any specific individual.</a:t>
            </a:r>
          </a:p>
          <a:p>
            <a:r>
              <a:rPr lang="en-US" b="1" dirty="0" smtClean="0"/>
              <a:t>“Day 1 – Day 10”</a:t>
            </a:r>
            <a:r>
              <a:rPr lang="en-US" dirty="0" smtClean="0"/>
              <a:t> -&gt; This column(s) shows the hours which are left to complete the story. Please see that the hour is NOT the hour which is already done BUT the hours which are still left.</a:t>
            </a:r>
          </a:p>
          <a:p>
            <a:r>
              <a:rPr lang="en-US" b="1" dirty="0" smtClean="0"/>
              <a:t>“Estimated Effort”</a:t>
            </a:r>
            <a:r>
              <a:rPr lang="en-US" dirty="0" smtClean="0"/>
              <a:t> -&gt; Is the total of the effort. For the “Start” it is simply the sum of the entire individual task: SUM (C5: C15)</a:t>
            </a:r>
          </a:p>
          <a:p>
            <a:r>
              <a:rPr lang="en-US" dirty="0" smtClean="0"/>
              <a:t>A total number of effort that has to be completed in 1 day is 70 / 10 = 7. So at the end of day 1, the effort should reduce to 70 – 7 = 63. In a similar way, it is calculated for all the days till day 10, when the estimated effort should be 0 (Row 16)</a:t>
            </a:r>
          </a:p>
          <a:p>
            <a:r>
              <a:rPr lang="en-US" b="1" dirty="0" smtClean="0"/>
              <a:t>“Actual Effort Left”</a:t>
            </a:r>
            <a:r>
              <a:rPr lang="en-US" dirty="0" smtClean="0"/>
              <a:t> -&gt; As the name suggests, is the effort actually left to complete the story. It may also happen that the actual efforts increases or decreases than the estimated one.</a:t>
            </a:r>
          </a:p>
          <a:p>
            <a:r>
              <a:rPr lang="en-US" dirty="0" smtClean="0"/>
              <a:t/>
            </a:r>
            <a:br>
              <a:rPr lang="en-US" dirty="0" smtClean="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Agile Challenges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anose="02020603050405020304" pitchFamily="18" charset="0"/>
                <a:cs typeface="Times New Roman" panose="02020603050405020304" pitchFamily="18" charset="0"/>
              </a:rPr>
              <a:t>The existing waterfall techniques at that time were too cumbersome and had no provision for feedback until the final product was ready to be delivered.</a:t>
            </a:r>
          </a:p>
          <a:p>
            <a:r>
              <a:rPr lang="en-US" sz="2800" dirty="0" smtClean="0">
                <a:latin typeface="Times New Roman" panose="02020603050405020304" pitchFamily="18" charset="0"/>
                <a:cs typeface="Times New Roman" panose="02020603050405020304" pitchFamily="18" charset="0"/>
              </a:rPr>
              <a:t>there was no scope for course correction and the customer had no view on the progress until the whole product was ready</a:t>
            </a:r>
          </a:p>
          <a:p>
            <a:r>
              <a:rPr lang="en-US" sz="2800" dirty="0" smtClean="0">
                <a:latin typeface="Times New Roman" panose="02020603050405020304" pitchFamily="18" charset="0"/>
                <a:cs typeface="Times New Roman" panose="02020603050405020304" pitchFamily="18" charset="0"/>
              </a:rPr>
              <a:t>agile is also about being the adaptive and continuous improvement, as much as it is about constant feedback and speed of delivery.</a:t>
            </a:r>
          </a:p>
          <a:p>
            <a:pPr>
              <a:buNone/>
            </a:pP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Burn Down Chart steps would be:</a:t>
            </a:r>
            <a:endParaRPr lang="en-US" dirty="0" smtClean="0"/>
          </a:p>
          <a:p>
            <a:pPr fontAlgn="base"/>
            <a:r>
              <a:rPr lang="en-US" dirty="0" smtClean="0"/>
              <a:t>Enter all the stories ( Column A5 – A15).</a:t>
            </a:r>
          </a:p>
          <a:p>
            <a:pPr fontAlgn="base"/>
            <a:r>
              <a:rPr lang="en-US" dirty="0" smtClean="0"/>
              <a:t>Enter all the Tasks ( Column B5 – B15).</a:t>
            </a:r>
          </a:p>
          <a:p>
            <a:pPr fontAlgn="base"/>
            <a:r>
              <a:rPr lang="en-US" dirty="0" smtClean="0"/>
              <a:t>Enter the Days ( Day 1 – Day 10 ).</a:t>
            </a:r>
          </a:p>
          <a:p>
            <a:pPr fontAlgn="base"/>
            <a:r>
              <a:rPr lang="en-US" dirty="0" smtClean="0"/>
              <a:t>Enter the starting efforts (Sum the tasks C5 – C15 ).</a:t>
            </a:r>
          </a:p>
          <a:p>
            <a:pPr fontAlgn="base"/>
            <a:r>
              <a:rPr lang="en-US" dirty="0" smtClean="0"/>
              <a:t>Apply the formula to calculate the “Estimated Efforts” for each day (Day 1 to Day 10). Enter the formula at D15 (C16-$C$16/10) and drag it for all the days.</a:t>
            </a:r>
          </a:p>
          <a:p>
            <a:pPr fontAlgn="base"/>
            <a:r>
              <a:rPr lang="en-US" dirty="0" smtClean="0"/>
              <a:t>For each day, enter the actual efforts. Enter the formula at D17 (SUM (D5:D15)) for summing up the actual efforts left, and drag it for all the other days.</a:t>
            </a:r>
          </a:p>
          <a:p>
            <a:pPr fontAlgn="base"/>
            <a:r>
              <a:rPr lang="en-US" dirty="0" smtClean="0"/>
              <a:t>Select it and create the chart as follows: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IMG need to add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Velocity</a:t>
            </a:r>
            <a:endParaRPr lang="en-US" dirty="0" smtClean="0"/>
          </a:p>
          <a:p>
            <a:r>
              <a:rPr lang="en-US" dirty="0" smtClean="0"/>
              <a:t>The total number of story point which a scrum team archives in a sprint, is called Velocity. The Scrum team is judged or referenced by its velocity. Having said that, it should be kept in mind that the objective here is NOT achieving the maximum story points, but to have a quality deliverable, respecting the scrum team’s comfort level.</a:t>
            </a:r>
          </a:p>
          <a:p>
            <a:r>
              <a:rPr lang="en-US" dirty="0" smtClean="0"/>
              <a:t/>
            </a:r>
            <a:br>
              <a:rPr lang="en-US" dirty="0" smtClean="0"/>
            </a:b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Activities Done In SCRUM Methodology</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Agile Promises</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608" y="1417638"/>
            <a:ext cx="7022592" cy="4906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Exactly Is Agile?</a:t>
            </a:r>
            <a:r>
              <a:rPr lang="en-US" b="1" dirty="0" smtClean="0"/>
              <a:t/>
            </a:r>
            <a:br>
              <a:rPr lang="en-US" b="1" dirty="0" smtClean="0"/>
            </a:br>
            <a:endParaRPr lang="en-US" dirty="0"/>
          </a:p>
        </p:txBody>
      </p:sp>
      <p:sp>
        <p:nvSpPr>
          <p:cNvPr id="3" name="Content Placeholder 2"/>
          <p:cNvSpPr>
            <a:spLocks noGrp="1"/>
          </p:cNvSpPr>
          <p:nvPr>
            <p:ph idx="1"/>
          </p:nvPr>
        </p:nvSpPr>
        <p:spPr>
          <a:xfrm>
            <a:off x="1524000" y="990600"/>
            <a:ext cx="7498080" cy="4800600"/>
          </a:xfrm>
        </p:spPr>
        <p:txBody>
          <a:bodyPr>
            <a:noAutofit/>
          </a:bodyPr>
          <a:lstStyle/>
          <a:p>
            <a:r>
              <a:rPr lang="en-US" sz="2800" dirty="0" smtClean="0">
                <a:latin typeface="Times New Roman" panose="02020603050405020304" pitchFamily="18" charset="0"/>
                <a:cs typeface="Times New Roman" panose="02020603050405020304" pitchFamily="18" charset="0"/>
              </a:rPr>
              <a:t>Agile is a set of principles that encourage flexibility, adaptability, communication and a working software over plans and processes. It is very succinctly captured in what is called the agile manifesto.</a:t>
            </a:r>
          </a:p>
          <a:p>
            <a:r>
              <a:rPr lang="en-US" sz="2800" dirty="0" smtClean="0">
                <a:latin typeface="Times New Roman" panose="02020603050405020304" pitchFamily="18" charset="0"/>
                <a:cs typeface="Times New Roman" panose="02020603050405020304" pitchFamily="18" charset="0"/>
              </a:rPr>
              <a:t> Agile methods and methodologies also open a scope for process improvement as an integral part of each delivery.</a:t>
            </a:r>
          </a:p>
          <a:p>
            <a:r>
              <a:rPr lang="en-US" sz="2800" dirty="0" smtClean="0">
                <a:latin typeface="Times New Roman" panose="02020603050405020304" pitchFamily="18" charset="0"/>
                <a:cs typeface="Times New Roman" panose="02020603050405020304" pitchFamily="18" charset="0"/>
              </a:rPr>
              <a:t>Agile is a software development approach where a self-sufficient and cross-functional team works on making continuous deliveries through iterations and evolves throughout the process by gathering feedback from the end users.</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Practice Of Agile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anose="02020603050405020304" pitchFamily="18" charset="0"/>
                <a:cs typeface="Times New Roman" panose="02020603050405020304" pitchFamily="18" charset="0"/>
              </a:rPr>
              <a:t>There are various Agile Methodologies that are in practice in various diversified industries.</a:t>
            </a:r>
          </a:p>
          <a:p>
            <a:r>
              <a:rPr lang="en-US" sz="2800" dirty="0" smtClean="0">
                <a:latin typeface="Times New Roman" panose="02020603050405020304" pitchFamily="18" charset="0"/>
                <a:cs typeface="Times New Roman" panose="02020603050405020304" pitchFamily="18" charset="0"/>
              </a:rPr>
              <a:t>However, the most popular methodologies amongst all of them are:</a:t>
            </a:r>
          </a:p>
          <a:p>
            <a:pPr lvl="1" fontAlgn="base"/>
            <a:r>
              <a:rPr lang="en-US" dirty="0" smtClean="0">
                <a:latin typeface="Times New Roman" panose="02020603050405020304" pitchFamily="18" charset="0"/>
                <a:cs typeface="Times New Roman" panose="02020603050405020304" pitchFamily="18" charset="0"/>
              </a:rPr>
              <a:t>Scrum</a:t>
            </a:r>
          </a:p>
          <a:p>
            <a:pPr lvl="1" fontAlgn="base"/>
            <a:r>
              <a:rPr lang="en-US" dirty="0" err="1" smtClean="0">
                <a:latin typeface="Times New Roman" panose="02020603050405020304" pitchFamily="18" charset="0"/>
                <a:cs typeface="Times New Roman" panose="02020603050405020304" pitchFamily="18" charset="0"/>
              </a:rPr>
              <a:t>Kanban</a:t>
            </a:r>
            <a:endParaRPr lang="en-US" dirty="0" smtClean="0">
              <a:latin typeface="Times New Roman" panose="02020603050405020304" pitchFamily="18" charset="0"/>
              <a:cs typeface="Times New Roman" panose="02020603050405020304" pitchFamily="18" charset="0"/>
            </a:endParaRPr>
          </a:p>
          <a:p>
            <a:pPr lvl="1" fontAlgn="base"/>
            <a:r>
              <a:rPr lang="en-US" dirty="0" smtClean="0">
                <a:latin typeface="Times New Roman" panose="02020603050405020304" pitchFamily="18" charset="0"/>
                <a:cs typeface="Times New Roman" panose="02020603050405020304" pitchFamily="18" charset="0"/>
              </a:rPr>
              <a:t>Extreme Programming</a:t>
            </a:r>
          </a:p>
          <a:p>
            <a:r>
              <a:rPr lang="en-US" sz="2800" dirty="0" smtClean="0">
                <a:latin typeface="Times New Roman" panose="02020603050405020304" pitchFamily="18" charset="0"/>
                <a:cs typeface="Times New Roman" panose="02020603050405020304" pitchFamily="18" charset="0"/>
              </a:rPr>
              <a:t>All these methodologies focus on lean software development and help in building better software effectively and efficiently.</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Introduction to Agile Methodology</a:t>
            </a: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Agile is a software development </a:t>
            </a:r>
            <a:r>
              <a:rPr lang="en-US" sz="2800" dirty="0" smtClean="0">
                <a:latin typeface="Times New Roman" panose="02020603050405020304" pitchFamily="18" charset="0"/>
                <a:cs typeface="Times New Roman" panose="02020603050405020304" pitchFamily="18" charset="0"/>
              </a:rPr>
              <a:t>methodology</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values and principles which were mentioned in the agile manifesto by the founders of agile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a:bodyPr>
          <a:lstStyle/>
          <a:p>
            <a:r>
              <a:rPr lang="en-US" sz="3200" dirty="0" smtClean="0">
                <a:effectLst/>
                <a:latin typeface="Times New Roman" panose="02020603050405020304" pitchFamily="18" charset="0"/>
                <a:cs typeface="Times New Roman" panose="02020603050405020304" pitchFamily="18" charset="0"/>
              </a:rPr>
              <a:t>Advantages Of Agile Methodology</a:t>
            </a:r>
            <a:r>
              <a:rPr lang="en-US" sz="3200" b="1" dirty="0" smtClean="0">
                <a:effectLst/>
                <a:latin typeface="Times New Roman" panose="02020603050405020304" pitchFamily="18" charset="0"/>
                <a:cs typeface="Times New Roman" panose="02020603050405020304" pitchFamily="18" charset="0"/>
              </a:rPr>
              <a:t/>
            </a:r>
            <a:br>
              <a:rPr lang="en-US" sz="3200" b="1" dirty="0" smtClean="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1168" y="914400"/>
            <a:ext cx="7498080" cy="4800600"/>
          </a:xfrm>
        </p:spPr>
        <p:txBody>
          <a:bodyPr>
            <a:noAutofit/>
          </a:bodyPr>
          <a:lstStyle/>
          <a:p>
            <a:pPr fontAlgn="base"/>
            <a:r>
              <a:rPr lang="en-US" sz="2400" dirty="0" smtClean="0">
                <a:latin typeface="Times New Roman" panose="02020603050405020304" pitchFamily="18" charset="0"/>
                <a:cs typeface="Times New Roman" panose="02020603050405020304" pitchFamily="18" charset="0"/>
              </a:rPr>
              <a:t>The customers continuously get a look and feel of the project progress at the end of each iteration/sprint.</a:t>
            </a:r>
          </a:p>
          <a:p>
            <a:pPr fontAlgn="base"/>
            <a:r>
              <a:rPr lang="en-US" sz="2400" dirty="0" smtClean="0">
                <a:latin typeface="Times New Roman" panose="02020603050405020304" pitchFamily="18" charset="0"/>
                <a:cs typeface="Times New Roman" panose="02020603050405020304" pitchFamily="18" charset="0"/>
              </a:rPr>
              <a:t>Each sprint provides the customer with a working software which meets their expectations as per the definition of done provided by them.</a:t>
            </a:r>
          </a:p>
          <a:p>
            <a:pPr fontAlgn="base"/>
            <a:r>
              <a:rPr lang="en-US" sz="2400" dirty="0" smtClean="0">
                <a:latin typeface="Times New Roman" panose="02020603050405020304" pitchFamily="18" charset="0"/>
                <a:cs typeface="Times New Roman" panose="02020603050405020304" pitchFamily="18" charset="0"/>
              </a:rPr>
              <a:t>The development teams are quite responsive to the changing requirements and can accommodate changes even in the advanced stages of development.</a:t>
            </a:r>
          </a:p>
          <a:p>
            <a:pPr fontAlgn="base"/>
            <a:r>
              <a:rPr lang="en-US" sz="2400" dirty="0" smtClean="0">
                <a:latin typeface="Times New Roman" panose="02020603050405020304" pitchFamily="18" charset="0"/>
                <a:cs typeface="Times New Roman" panose="02020603050405020304" pitchFamily="18" charset="0"/>
              </a:rPr>
              <a:t>There is a constant two-way communication which keeps the customers involved, thus all stakeholders – business and technical – have a clear visibility on the project's progress.</a:t>
            </a:r>
          </a:p>
          <a:p>
            <a:pPr fontAlgn="base"/>
            <a:r>
              <a:rPr lang="en-US" sz="2400" dirty="0" smtClean="0">
                <a:latin typeface="Times New Roman" panose="02020603050405020304" pitchFamily="18" charset="0"/>
                <a:cs typeface="Times New Roman" panose="02020603050405020304" pitchFamily="18" charset="0"/>
              </a:rPr>
              <a:t>The design of the product is efficient and fulfills the business requirements</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115</TotalTime>
  <Words>2278</Words>
  <Application>Microsoft Office PowerPoint</Application>
  <PresentationFormat>On-screen Show (4:3)</PresentationFormat>
  <Paragraphs>188</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Gill Sans MT</vt:lpstr>
      <vt:lpstr>Times New Roman</vt:lpstr>
      <vt:lpstr>Verdana</vt:lpstr>
      <vt:lpstr>Wingdings 2</vt:lpstr>
      <vt:lpstr>Solstice</vt:lpstr>
      <vt:lpstr>Subject: Code: 19ScCMAP105</vt:lpstr>
      <vt:lpstr>Today’s Agenda</vt:lpstr>
      <vt:lpstr>Agile in Software Development:</vt:lpstr>
      <vt:lpstr>Agile Challenges</vt:lpstr>
      <vt:lpstr>Agile Promises</vt:lpstr>
      <vt:lpstr>What Exactly Is Agile? </vt:lpstr>
      <vt:lpstr>Practice Of Agile</vt:lpstr>
      <vt:lpstr>Introduction to Agile Methodology</vt:lpstr>
      <vt:lpstr>Advantages Of Agile Methodology </vt:lpstr>
      <vt:lpstr>Disadvantages Of Agile Methodology </vt:lpstr>
      <vt:lpstr>Types Of Agile Methodologies</vt:lpstr>
      <vt:lpstr>Scrum</vt:lpstr>
      <vt:lpstr>Scrum Continued</vt:lpstr>
      <vt:lpstr>Scrum Continued</vt:lpstr>
      <vt:lpstr>Kanban</vt:lpstr>
      <vt:lpstr>Lean</vt:lpstr>
      <vt:lpstr>Lean Continued</vt:lpstr>
      <vt:lpstr>Lean continued</vt:lpstr>
      <vt:lpstr> Extreme Programming (XP) </vt:lpstr>
      <vt:lpstr> Extreme Programming (XP) Continued </vt:lpstr>
      <vt:lpstr>Scrum Methodology </vt:lpstr>
      <vt:lpstr>Characteristics of SCRUM include:  </vt:lpstr>
      <vt:lpstr>Scrum Terminologies</vt:lpstr>
      <vt:lpstr>SCRUM Terminologies</vt:lpstr>
      <vt:lpstr>SCRUM Terminologies Continued</vt:lpstr>
      <vt:lpstr>SCRUM Terminologies Continued</vt:lpstr>
      <vt:lpstr>SCRUM Terminologies Continued</vt:lpstr>
      <vt:lpstr>SCRUM Terminologies Continued</vt:lpstr>
      <vt:lpstr>SCRUM Terminologies Continued</vt:lpstr>
      <vt:lpstr>SCRUM Terminologies Continued</vt:lpstr>
      <vt:lpstr>SCRUM Terminologies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Activities Done In SCRUM Methodology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Code: 19ScCMAP105</dc:title>
  <dc:creator>User</dc:creator>
  <cp:lastModifiedBy>Anand Jog</cp:lastModifiedBy>
  <cp:revision>24</cp:revision>
  <dcterms:created xsi:type="dcterms:W3CDTF">2019-07-12T08:09:42Z</dcterms:created>
  <dcterms:modified xsi:type="dcterms:W3CDTF">2019-07-13T04:14:58Z</dcterms:modified>
</cp:coreProperties>
</file>