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9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660"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231789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230381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8F2A-9E65-4AA9-A2DD-34A936232A8E}"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399429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2493267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8F2A-9E65-4AA9-A2DD-34A936232A8E}"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389221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300306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2207803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328016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240453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331697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58239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333756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86114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218572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316745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3A882-3DF7-49EF-A7B0-9351FB8790D0}" type="datetimeFigureOut">
              <a:rPr lang="en-IN" smtClean="0"/>
              <a:pPr/>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100055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D3A882-3DF7-49EF-A7B0-9351FB8790D0}" type="datetimeFigureOut">
              <a:rPr lang="en-IN" smtClean="0"/>
              <a:pPr/>
              <a:t>16-07-2019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428F2A-9E65-4AA9-A2DD-34A936232A8E}" type="slidenum">
              <a:rPr lang="en-IN" smtClean="0"/>
              <a:pPr/>
              <a:t>‹#›</a:t>
            </a:fld>
            <a:endParaRPr lang="en-IN"/>
          </a:p>
        </p:txBody>
      </p:sp>
    </p:spTree>
    <p:extLst>
      <p:ext uri="{BB962C8B-B14F-4D97-AF65-F5344CB8AC3E}">
        <p14:creationId xmlns:p14="http://schemas.microsoft.com/office/powerpoint/2010/main" xmlns="" val="119408143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xplanner.codehaus.org/" TargetMode="External"/><Relationship Id="rId2" Type="http://schemas.openxmlformats.org/officeDocument/2006/relationships/hyperlink" Target="https://www.softwaretestinghelp.com/atlassian-jira-tutorial-1/" TargetMode="External"/><Relationship Id="rId1" Type="http://schemas.openxmlformats.org/officeDocument/2006/relationships/slideLayout" Target="../slideLayouts/slideLayout2.xml"/><Relationship Id="rId6" Type="http://schemas.openxmlformats.org/officeDocument/2006/relationships/hyperlink" Target="http://scrumninja.com/scrum-software" TargetMode="External"/><Relationship Id="rId5" Type="http://schemas.openxmlformats.org/officeDocument/2006/relationships/hyperlink" Target="http://sprintometer.com/" TargetMode="External"/><Relationship Id="rId4" Type="http://schemas.openxmlformats.org/officeDocument/2006/relationships/hyperlink" Target="http://www.versionone.co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mobile-testing.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tlassian.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3227" y="0"/>
            <a:ext cx="7766936" cy="616756"/>
          </a:xfrm>
        </p:spPr>
        <p:txBody>
          <a:bodyPr/>
          <a:lstStyle/>
          <a:p>
            <a:pPr algn="l"/>
            <a:r>
              <a:rPr lang="en-US" sz="3200" dirty="0"/>
              <a:t>Activities Done In SCRUM Methodology</a:t>
            </a:r>
            <a:endParaRPr lang="en-IN" sz="3200" dirty="0"/>
          </a:p>
        </p:txBody>
      </p:sp>
      <p:sp>
        <p:nvSpPr>
          <p:cNvPr id="3" name="Subtitle 2"/>
          <p:cNvSpPr>
            <a:spLocks noGrp="1"/>
          </p:cNvSpPr>
          <p:nvPr>
            <p:ph type="subTitle" idx="1"/>
          </p:nvPr>
        </p:nvSpPr>
        <p:spPr>
          <a:xfrm>
            <a:off x="1263227" y="525316"/>
            <a:ext cx="9011920" cy="6525724"/>
          </a:xfrm>
        </p:spPr>
        <p:txBody>
          <a:bodyPr>
            <a:noAutofit/>
          </a:bodyPr>
          <a:lstStyle/>
          <a:p>
            <a:pPr marL="457200" indent="-457200" algn="l">
              <a:buFont typeface="Wingdings" panose="05000000000000000000" pitchFamily="2" charset="2"/>
              <a:buChar char="Ø"/>
            </a:pPr>
            <a:r>
              <a:rPr lang="en-US" sz="2800" dirty="0"/>
              <a:t>Planning Meeting</a:t>
            </a:r>
            <a:endParaRPr lang="en-US" sz="2800" b="1" dirty="0"/>
          </a:p>
          <a:p>
            <a:pPr marL="914400" lvl="1" indent="-457200" algn="l">
              <a:buFont typeface="Wingdings" panose="05000000000000000000" pitchFamily="2" charset="2"/>
              <a:buChar char="Ø"/>
            </a:pPr>
            <a:r>
              <a:rPr lang="en-US" sz="2600" dirty="0"/>
              <a:t>A planning meeting is the starting point of Sprint. It is the meeting where the entire scrum team gathers, the SCRUM Master selects a user story based on the priority from the product backlog and the team brainstorms on </a:t>
            </a:r>
            <a:r>
              <a:rPr lang="en-US" sz="2600" dirty="0" smtClean="0"/>
              <a:t>it</a:t>
            </a:r>
            <a:endParaRPr lang="en-US" sz="2600" dirty="0"/>
          </a:p>
          <a:p>
            <a:pPr marL="914400" lvl="1" indent="-457200" algn="l">
              <a:buFont typeface="Wingdings" panose="05000000000000000000" pitchFamily="2" charset="2"/>
              <a:buChar char="Ø"/>
            </a:pPr>
            <a:r>
              <a:rPr lang="en-US" sz="2600" dirty="0" smtClean="0"/>
              <a:t>The </a:t>
            </a:r>
            <a:r>
              <a:rPr lang="en-US" sz="2600" dirty="0"/>
              <a:t>scrum team decides the complexity of the story and sizes it as per the Fibonacci series. The team identifies the tasks along with the efforts (in hours) which would be done to complete the implementation of the user </a:t>
            </a:r>
            <a:r>
              <a:rPr lang="en-US" sz="2600" dirty="0" smtClean="0"/>
              <a:t>story</a:t>
            </a:r>
          </a:p>
          <a:p>
            <a:pPr marL="914400" lvl="1" indent="-457200" algn="l">
              <a:buFont typeface="Wingdings" panose="05000000000000000000" pitchFamily="2" charset="2"/>
              <a:buChar char="Ø"/>
            </a:pPr>
            <a:r>
              <a:rPr lang="en-US" sz="2800" dirty="0"/>
              <a:t>T</a:t>
            </a:r>
            <a:r>
              <a:rPr lang="en-US" sz="2800" dirty="0" smtClean="0"/>
              <a:t>he </a:t>
            </a:r>
            <a:r>
              <a:rPr lang="en-US" sz="2800" dirty="0"/>
              <a:t>planning meeting is preceded by a “Pre-Planning meeting”. It’s just like a homework which the scrum team does before they sit for the formal planning meet. The team tries to write down the dependencies or other factors which they would like to discuss in the planning meeting.</a:t>
            </a:r>
            <a:endParaRPr lang="en-US" sz="2600" dirty="0"/>
          </a:p>
          <a:p>
            <a:pPr algn="l"/>
            <a:r>
              <a:rPr lang="en-US" sz="2800" dirty="0"/>
              <a:t/>
            </a:r>
            <a:br>
              <a:rPr lang="en-US" sz="2800" dirty="0"/>
            </a:br>
            <a:endParaRPr lang="en-IN" sz="2800" dirty="0"/>
          </a:p>
        </p:txBody>
      </p:sp>
    </p:spTree>
    <p:extLst>
      <p:ext uri="{BB962C8B-B14F-4D97-AF65-F5344CB8AC3E}">
        <p14:creationId xmlns:p14="http://schemas.microsoft.com/office/powerpoint/2010/main" xmlns="" val="1712445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Process continued</a:t>
            </a:r>
          </a:p>
        </p:txBody>
      </p:sp>
      <p:sp>
        <p:nvSpPr>
          <p:cNvPr id="3" name="Content Placeholder 2"/>
          <p:cNvSpPr>
            <a:spLocks noGrp="1"/>
          </p:cNvSpPr>
          <p:nvPr>
            <p:ph idx="1"/>
          </p:nvPr>
        </p:nvSpPr>
        <p:spPr/>
        <p:txBody>
          <a:bodyPr/>
          <a:lstStyle/>
          <a:p>
            <a:r>
              <a:rPr lang="en-US" sz="2400" b="1" dirty="0"/>
              <a:t>Step #6</a:t>
            </a:r>
            <a:r>
              <a:rPr lang="en-US" sz="2400" dirty="0"/>
              <a:t>: Once the Sprint has started, based on the tasks assigned, each team member starts working on those tasks.</a:t>
            </a:r>
          </a:p>
          <a:p>
            <a:r>
              <a:rPr lang="en-US" sz="2400" b="1" dirty="0"/>
              <a:t>Step #7</a:t>
            </a:r>
            <a:r>
              <a:rPr lang="en-US" sz="2400" dirty="0"/>
              <a:t>: The team meets daily for 15 minutes and discusses 3 things:</a:t>
            </a:r>
          </a:p>
          <a:p>
            <a:pPr fontAlgn="base"/>
            <a:r>
              <a:rPr lang="en-US" sz="2400" dirty="0"/>
              <a:t>What did they do yesterday?</a:t>
            </a:r>
          </a:p>
          <a:p>
            <a:pPr fontAlgn="base"/>
            <a:r>
              <a:rPr lang="en-US" sz="2400" dirty="0"/>
              <a:t>What they plan to do today?</a:t>
            </a:r>
          </a:p>
          <a:p>
            <a:pPr fontAlgn="base"/>
            <a:r>
              <a:rPr lang="en-US" sz="2400" dirty="0"/>
              <a:t>Any impediments (roadblocks)?</a:t>
            </a:r>
          </a:p>
          <a:p>
            <a:endParaRPr lang="en-IN" dirty="0"/>
          </a:p>
        </p:txBody>
      </p:sp>
    </p:spTree>
    <p:extLst>
      <p:ext uri="{BB962C8B-B14F-4D97-AF65-F5344CB8AC3E}">
        <p14:creationId xmlns:p14="http://schemas.microsoft.com/office/powerpoint/2010/main" xmlns="" val="408173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IN" dirty="0"/>
              <a:t>The Process continued</a:t>
            </a:r>
          </a:p>
        </p:txBody>
      </p:sp>
      <p:sp>
        <p:nvSpPr>
          <p:cNvPr id="3" name="Content Placeholder 2"/>
          <p:cNvSpPr>
            <a:spLocks noGrp="1"/>
          </p:cNvSpPr>
          <p:nvPr>
            <p:ph idx="1"/>
          </p:nvPr>
        </p:nvSpPr>
        <p:spPr>
          <a:xfrm>
            <a:off x="677334" y="768669"/>
            <a:ext cx="8596668" cy="3880773"/>
          </a:xfrm>
        </p:spPr>
        <p:txBody>
          <a:bodyPr>
            <a:noAutofit/>
          </a:bodyPr>
          <a:lstStyle/>
          <a:p>
            <a:r>
              <a:rPr lang="en-US" sz="2400" b="1" dirty="0"/>
              <a:t>Step #8</a:t>
            </a:r>
            <a:r>
              <a:rPr lang="en-US" sz="2400" dirty="0"/>
              <a:t>: The scrum master tracks the progress on a daily basis with the help of “Burn down chart”.</a:t>
            </a:r>
          </a:p>
          <a:p>
            <a:r>
              <a:rPr lang="en-US" sz="2400" b="1" dirty="0"/>
              <a:t>Step #9</a:t>
            </a:r>
            <a:r>
              <a:rPr lang="en-US" sz="2400" dirty="0"/>
              <a:t>: In case of any impediments, the Scrum master follows up to resolve those.</a:t>
            </a:r>
          </a:p>
          <a:p>
            <a:r>
              <a:rPr lang="en-US" sz="2400" b="1" dirty="0"/>
              <a:t>Step #10</a:t>
            </a:r>
            <a:r>
              <a:rPr lang="en-US" sz="2400" dirty="0"/>
              <a:t>: On 4th July, the team meets again for the review meeting. A member demonstrates the implemented user story to the product owner.</a:t>
            </a:r>
          </a:p>
          <a:p>
            <a:r>
              <a:rPr lang="en-US" sz="2400" b="1" dirty="0"/>
              <a:t>Step #11</a:t>
            </a:r>
            <a:r>
              <a:rPr lang="en-US" sz="2400" dirty="0"/>
              <a:t>: On 5th July, the Team meets again for the Retrospective, where they discuss</a:t>
            </a:r>
          </a:p>
          <a:p>
            <a:pPr fontAlgn="base"/>
            <a:r>
              <a:rPr lang="en-US" sz="2400" dirty="0"/>
              <a:t>What went well?</a:t>
            </a:r>
          </a:p>
          <a:p>
            <a:pPr fontAlgn="base"/>
            <a:r>
              <a:rPr lang="en-US" sz="2400" dirty="0"/>
              <a:t>What did not go well?</a:t>
            </a:r>
          </a:p>
          <a:p>
            <a:pPr fontAlgn="base"/>
            <a:r>
              <a:rPr lang="en-US" sz="2400" dirty="0"/>
              <a:t>Action Items.</a:t>
            </a:r>
          </a:p>
          <a:p>
            <a:pPr marL="0" indent="0">
              <a:buNone/>
            </a:pPr>
            <a:r>
              <a:rPr lang="en-US" sz="2400" dirty="0"/>
              <a:t/>
            </a:r>
            <a:br>
              <a:rPr lang="en-US" sz="2400" dirty="0"/>
            </a:br>
            <a:endParaRPr lang="en-IN" sz="2400" dirty="0"/>
          </a:p>
        </p:txBody>
      </p:sp>
    </p:spTree>
    <p:extLst>
      <p:ext uri="{BB962C8B-B14F-4D97-AF65-F5344CB8AC3E}">
        <p14:creationId xmlns:p14="http://schemas.microsoft.com/office/powerpoint/2010/main" xmlns="" val="2198566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IN" dirty="0"/>
              <a:t>The Process continued</a:t>
            </a:r>
          </a:p>
        </p:txBody>
      </p:sp>
      <p:sp>
        <p:nvSpPr>
          <p:cNvPr id="3" name="Content Placeholder 2"/>
          <p:cNvSpPr>
            <a:spLocks noGrp="1"/>
          </p:cNvSpPr>
          <p:nvPr>
            <p:ph idx="1"/>
          </p:nvPr>
        </p:nvSpPr>
        <p:spPr>
          <a:xfrm>
            <a:off x="714122" y="848707"/>
            <a:ext cx="8596668" cy="3880773"/>
          </a:xfrm>
        </p:spPr>
        <p:txBody>
          <a:bodyPr/>
          <a:lstStyle/>
          <a:p>
            <a:r>
              <a:rPr lang="en-US" b="1" dirty="0"/>
              <a:t>Step #12</a:t>
            </a:r>
            <a:r>
              <a:rPr lang="en-US" dirty="0"/>
              <a:t>: On 6th July, the Team again meets for pre-planning meeting for the next sprint and the cycle </a:t>
            </a:r>
            <a:r>
              <a:rPr lang="en-US" dirty="0" smtClean="0"/>
              <a:t>continues</a:t>
            </a:r>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553379"/>
            <a:ext cx="9756607" cy="5304622"/>
          </a:xfrm>
          <a:prstGeom prst="rect">
            <a:avLst/>
          </a:prstGeom>
        </p:spPr>
      </p:pic>
    </p:spTree>
    <p:extLst>
      <p:ext uri="{BB962C8B-B14F-4D97-AF65-F5344CB8AC3E}">
        <p14:creationId xmlns:p14="http://schemas.microsoft.com/office/powerpoint/2010/main" xmlns="" val="3551460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SCRUM Activity Tools</a:t>
            </a:r>
          </a:p>
        </p:txBody>
      </p:sp>
      <p:sp>
        <p:nvSpPr>
          <p:cNvPr id="3" name="Content Placeholder 2"/>
          <p:cNvSpPr>
            <a:spLocks noGrp="1"/>
          </p:cNvSpPr>
          <p:nvPr>
            <p:ph idx="1"/>
          </p:nvPr>
        </p:nvSpPr>
        <p:spPr/>
        <p:txBody>
          <a:bodyPr>
            <a:normAutofit/>
          </a:bodyPr>
          <a:lstStyle/>
          <a:p>
            <a:r>
              <a:rPr lang="en-US" sz="2400" dirty="0"/>
              <a:t>There are several tools that can be used extensively for tracking the scrum activities.</a:t>
            </a:r>
          </a:p>
          <a:p>
            <a:r>
              <a:rPr lang="en-US" sz="2400" b="1" dirty="0"/>
              <a:t>Some of them include:</a:t>
            </a:r>
            <a:endParaRPr lang="en-US" sz="2400" dirty="0"/>
          </a:p>
          <a:p>
            <a:pPr fontAlgn="base"/>
            <a:r>
              <a:rPr lang="en-US" sz="2400" dirty="0">
                <a:hlinkClick r:id="rId2"/>
              </a:rPr>
              <a:t>Jira</a:t>
            </a:r>
            <a:endParaRPr lang="en-US" sz="2400" dirty="0"/>
          </a:p>
          <a:p>
            <a:pPr fontAlgn="base"/>
            <a:r>
              <a:rPr lang="en-US" sz="2400" dirty="0" err="1">
                <a:hlinkClick r:id="rId3"/>
              </a:rPr>
              <a:t>XPlanner</a:t>
            </a:r>
            <a:endParaRPr lang="en-US" sz="2400" dirty="0"/>
          </a:p>
          <a:p>
            <a:pPr fontAlgn="base"/>
            <a:r>
              <a:rPr lang="en-US" sz="2400" dirty="0" err="1">
                <a:hlinkClick r:id="rId4"/>
              </a:rPr>
              <a:t>VersionOne</a:t>
            </a:r>
            <a:endParaRPr lang="en-US" sz="2400" dirty="0"/>
          </a:p>
          <a:p>
            <a:pPr fontAlgn="base"/>
            <a:r>
              <a:rPr lang="en-US" sz="2400" dirty="0" err="1">
                <a:hlinkClick r:id="rId5"/>
              </a:rPr>
              <a:t>Sprintometer</a:t>
            </a:r>
            <a:endParaRPr lang="en-US" sz="2400" dirty="0"/>
          </a:p>
          <a:p>
            <a:pPr fontAlgn="base"/>
            <a:r>
              <a:rPr lang="en-US" sz="2400" dirty="0" err="1">
                <a:hlinkClick r:id="rId6"/>
              </a:rPr>
              <a:t>ScrumNinja</a:t>
            </a:r>
            <a:endParaRPr lang="en-US" sz="2400" dirty="0"/>
          </a:p>
          <a:p>
            <a:endParaRPr lang="en-IN" sz="2400" dirty="0"/>
          </a:p>
        </p:txBody>
      </p:sp>
    </p:spTree>
    <p:extLst>
      <p:ext uri="{BB962C8B-B14F-4D97-AF65-F5344CB8AC3E}">
        <p14:creationId xmlns:p14="http://schemas.microsoft.com/office/powerpoint/2010/main" xmlns="" val="142528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err="1" smtClean="0"/>
              <a:t>Jira</a:t>
            </a:r>
            <a:r>
              <a:rPr lang="en-IN" sz="3200" b="1" dirty="0" smtClean="0"/>
              <a:t> : </a:t>
            </a:r>
            <a:r>
              <a:rPr lang="en-US" sz="3200" dirty="0" smtClean="0"/>
              <a:t> </a:t>
            </a:r>
            <a:r>
              <a:rPr lang="en-US" sz="3200" b="1" dirty="0" smtClean="0"/>
              <a:t>Japan Industrial Robot Association</a:t>
            </a:r>
            <a:r>
              <a:rPr lang="en-US" sz="3200" dirty="0" smtClean="0"/>
              <a:t> or Japan Robot </a:t>
            </a:r>
            <a:r>
              <a:rPr lang="en-US" sz="3200" dirty="0" smtClean="0"/>
              <a:t>Association</a:t>
            </a:r>
            <a:endParaRPr lang="en-IN" sz="3200" b="1" dirty="0"/>
          </a:p>
        </p:txBody>
      </p:sp>
      <p:sp>
        <p:nvSpPr>
          <p:cNvPr id="3" name="Content Placeholder 2"/>
          <p:cNvSpPr>
            <a:spLocks noGrp="1"/>
          </p:cNvSpPr>
          <p:nvPr>
            <p:ph idx="1"/>
          </p:nvPr>
        </p:nvSpPr>
        <p:spPr/>
        <p:txBody>
          <a:bodyPr>
            <a:noAutofit/>
          </a:bodyPr>
          <a:lstStyle/>
          <a:p>
            <a:pPr marL="0" indent="0">
              <a:buNone/>
            </a:pPr>
            <a:endParaRPr lang="en-IN" sz="2400" dirty="0"/>
          </a:p>
          <a:p>
            <a:r>
              <a:rPr lang="en-US" sz="2400" dirty="0"/>
              <a:t>JIRA is a tool developed by Australian Company </a:t>
            </a:r>
            <a:r>
              <a:rPr lang="en-US" sz="2400" dirty="0" err="1"/>
              <a:t>Atlassian</a:t>
            </a:r>
            <a:r>
              <a:rPr lang="en-US" sz="2400" dirty="0"/>
              <a:t>. It is used for </a:t>
            </a:r>
            <a:r>
              <a:rPr lang="en-US" sz="2400" b="1" dirty="0"/>
              <a:t>bug tracking, issue </a:t>
            </a:r>
            <a:r>
              <a:rPr lang="en-US" sz="2400" b="1" dirty="0" smtClean="0"/>
              <a:t>tracking , </a:t>
            </a:r>
            <a:r>
              <a:rPr lang="en-US" sz="2400" dirty="0" smtClean="0"/>
              <a:t>and</a:t>
            </a:r>
            <a:r>
              <a:rPr lang="en-US" sz="2400" dirty="0"/>
              <a:t> </a:t>
            </a:r>
            <a:r>
              <a:rPr lang="en-US" sz="2400" b="1" dirty="0"/>
              <a:t>project </a:t>
            </a:r>
            <a:r>
              <a:rPr lang="en-US" sz="2400" b="1" dirty="0" smtClean="0"/>
              <a:t>management</a:t>
            </a:r>
            <a:endParaRPr lang="en-US" sz="2400" dirty="0" smtClean="0"/>
          </a:p>
          <a:p>
            <a:r>
              <a:rPr lang="en-US" sz="2400" dirty="0" smtClean="0"/>
              <a:t>The </a:t>
            </a:r>
            <a:r>
              <a:rPr lang="en-US" sz="2400" dirty="0"/>
              <a:t>name "JIRA" is actually inherited from the Japanese word "</a:t>
            </a:r>
            <a:r>
              <a:rPr lang="en-US" sz="2400" dirty="0" err="1"/>
              <a:t>Gojira</a:t>
            </a:r>
            <a:r>
              <a:rPr lang="en-US" sz="2400" dirty="0"/>
              <a:t>" which means "</a:t>
            </a:r>
            <a:r>
              <a:rPr lang="en-US" sz="2400" dirty="0" smtClean="0"/>
              <a:t>Godzilla“</a:t>
            </a:r>
          </a:p>
          <a:p>
            <a:r>
              <a:rPr lang="en-US" sz="2400" dirty="0"/>
              <a:t>The basic use of this tool is to track issue and bugs related to your software and</a:t>
            </a:r>
            <a:r>
              <a:rPr lang="en-US" sz="2400" dirty="0">
                <a:hlinkClick r:id="rId2"/>
              </a:rPr>
              <a:t> Mobile </a:t>
            </a:r>
            <a:r>
              <a:rPr lang="en-US" sz="2400" dirty="0" smtClean="0"/>
              <a:t>apps</a:t>
            </a:r>
          </a:p>
          <a:p>
            <a:r>
              <a:rPr lang="en-US" sz="2400" dirty="0"/>
              <a:t> It is also used for project management. The JIRA dashboard consists of many useful functions and features which make handling of issues easy</a:t>
            </a:r>
            <a:endParaRPr lang="en-IN" sz="2400" dirty="0"/>
          </a:p>
        </p:txBody>
      </p:sp>
    </p:spTree>
    <p:extLst>
      <p:ext uri="{BB962C8B-B14F-4D97-AF65-F5344CB8AC3E}">
        <p14:creationId xmlns:p14="http://schemas.microsoft.com/office/powerpoint/2010/main" xmlns="" val="364109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72160"/>
          </a:xfrm>
        </p:spPr>
        <p:txBody>
          <a:bodyPr>
            <a:normAutofit/>
          </a:bodyPr>
          <a:lstStyle/>
          <a:p>
            <a:r>
              <a:rPr lang="en-IN" sz="3200" b="1" dirty="0" smtClean="0"/>
              <a:t>Jira</a:t>
            </a:r>
            <a:endParaRPr lang="en-IN" sz="3200" b="1" dirty="0"/>
          </a:p>
        </p:txBody>
      </p:sp>
      <p:sp>
        <p:nvSpPr>
          <p:cNvPr id="3" name="Content Placeholder 2"/>
          <p:cNvSpPr>
            <a:spLocks noGrp="1"/>
          </p:cNvSpPr>
          <p:nvPr>
            <p:ph idx="1"/>
          </p:nvPr>
        </p:nvSpPr>
        <p:spPr>
          <a:xfrm>
            <a:off x="677334" y="772160"/>
            <a:ext cx="8596668" cy="3880773"/>
          </a:xfrm>
        </p:spPr>
        <p:txBody>
          <a:bodyPr/>
          <a:lstStyle/>
          <a:p>
            <a:r>
              <a:rPr lang="en-IN" dirty="0">
                <a:hlinkClick r:id="rId2"/>
              </a:rPr>
              <a:t>https://www.atlassian.com</a:t>
            </a:r>
            <a:r>
              <a:rPr lang="en-IN" dirty="0" smtClean="0">
                <a:hlinkClick r:id="rId2"/>
              </a:rPr>
              <a:t>/</a:t>
            </a:r>
            <a:endParaRPr lang="en-IN" dirty="0" smtClean="0"/>
          </a:p>
          <a:p>
            <a:endParaRPr lang="en-IN" dirty="0"/>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7471" y="1323371"/>
            <a:ext cx="9592578" cy="5303520"/>
          </a:xfrm>
          <a:prstGeom prst="rect">
            <a:avLst/>
          </a:prstGeom>
        </p:spPr>
      </p:pic>
    </p:spTree>
    <p:extLst>
      <p:ext uri="{BB962C8B-B14F-4D97-AF65-F5344CB8AC3E}">
        <p14:creationId xmlns:p14="http://schemas.microsoft.com/office/powerpoint/2010/main" xmlns="" val="1790245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IN" sz="3200" b="1" dirty="0" err="1" smtClean="0"/>
              <a:t>Xplanner</a:t>
            </a:r>
            <a:endParaRPr lang="en-IN" sz="3200" b="1" dirty="0"/>
          </a:p>
        </p:txBody>
      </p:sp>
      <p:sp>
        <p:nvSpPr>
          <p:cNvPr id="3" name="Content Placeholder 2"/>
          <p:cNvSpPr>
            <a:spLocks noGrp="1"/>
          </p:cNvSpPr>
          <p:nvPr>
            <p:ph idx="1"/>
          </p:nvPr>
        </p:nvSpPr>
        <p:spPr>
          <a:xfrm>
            <a:off x="748454" y="545149"/>
            <a:ext cx="8596668" cy="3880773"/>
          </a:xfrm>
        </p:spPr>
        <p:txBody>
          <a:bodyPr>
            <a:noAutofit/>
          </a:bodyPr>
          <a:lstStyle/>
          <a:p>
            <a:r>
              <a:rPr lang="en-US" sz="2400" dirty="0" err="1"/>
              <a:t>XPlanner</a:t>
            </a:r>
            <a:r>
              <a:rPr lang="en-US" sz="2400" dirty="0"/>
              <a:t> is one of the first web based agile project management tools and it had more features than other </a:t>
            </a:r>
            <a:r>
              <a:rPr lang="en-US" sz="2400" dirty="0" smtClean="0"/>
              <a:t>products</a:t>
            </a:r>
          </a:p>
          <a:p>
            <a:r>
              <a:rPr lang="en-US" sz="2400" dirty="0"/>
              <a:t> </a:t>
            </a:r>
            <a:r>
              <a:rPr lang="en-US" sz="2400" dirty="0" err="1"/>
              <a:t>XPlanner</a:t>
            </a:r>
            <a:r>
              <a:rPr lang="en-US" sz="2400" dirty="0"/>
              <a:t> is solid and used by many companies. However, </a:t>
            </a:r>
            <a:r>
              <a:rPr lang="en-US" sz="2400" dirty="0" err="1"/>
              <a:t>XPlanner</a:t>
            </a:r>
            <a:r>
              <a:rPr lang="en-US" sz="2400" dirty="0"/>
              <a:t> development was </a:t>
            </a:r>
            <a:r>
              <a:rPr lang="en-US" sz="2400" dirty="0" smtClean="0"/>
              <a:t>stopped </a:t>
            </a:r>
            <a:r>
              <a:rPr lang="en-US" sz="2400" dirty="0"/>
              <a:t>many years ago (latest release May-2008</a:t>
            </a:r>
            <a:r>
              <a:rPr lang="en-US" sz="2400" dirty="0" smtClean="0"/>
              <a:t>)</a:t>
            </a:r>
          </a:p>
          <a:p>
            <a:r>
              <a:rPr lang="en-US" sz="2400" dirty="0"/>
              <a:t>Most feature-complete tool among other free open source products</a:t>
            </a:r>
          </a:p>
          <a:p>
            <a:r>
              <a:rPr lang="en-US" sz="2400" dirty="0"/>
              <a:t>Integrated time tracking</a:t>
            </a:r>
          </a:p>
          <a:p>
            <a:r>
              <a:rPr lang="en-US" sz="2400" dirty="0"/>
              <a:t>Several nice reports like burn down chart</a:t>
            </a:r>
          </a:p>
          <a:p>
            <a:r>
              <a:rPr lang="en-US" sz="2400" dirty="0"/>
              <a:t>Export</a:t>
            </a:r>
          </a:p>
          <a:p>
            <a:r>
              <a:rPr lang="en-US" sz="2400" dirty="0"/>
              <a:t>SOAP API</a:t>
            </a:r>
          </a:p>
          <a:p>
            <a:r>
              <a:rPr lang="en-US" sz="2400" dirty="0"/>
              <a:t>Email Notifications</a:t>
            </a:r>
          </a:p>
          <a:p>
            <a:r>
              <a:rPr lang="en-US" sz="2400" dirty="0"/>
              <a:t>Hard setup for anyone who do not familiar with Java world</a:t>
            </a:r>
          </a:p>
          <a:p>
            <a:r>
              <a:rPr lang="en-US" sz="2400" dirty="0"/>
              <a:t>No releases, iterations only</a:t>
            </a:r>
          </a:p>
          <a:p>
            <a:endParaRPr lang="en-US" sz="2400" dirty="0" smtClean="0"/>
          </a:p>
          <a:p>
            <a:endParaRPr lang="en-IN" sz="2400" dirty="0"/>
          </a:p>
        </p:txBody>
      </p:sp>
    </p:spTree>
    <p:extLst>
      <p:ext uri="{BB962C8B-B14F-4D97-AF65-F5344CB8AC3E}">
        <p14:creationId xmlns:p14="http://schemas.microsoft.com/office/powerpoint/2010/main" xmlns="" val="1970154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IN" sz="3200" b="1" dirty="0" err="1" smtClean="0"/>
              <a:t>Versionone</a:t>
            </a:r>
            <a:endParaRPr lang="en-IN" sz="3200" b="1" dirty="0"/>
          </a:p>
        </p:txBody>
      </p:sp>
      <p:sp>
        <p:nvSpPr>
          <p:cNvPr id="3" name="Content Placeholder 2"/>
          <p:cNvSpPr>
            <a:spLocks noGrp="1"/>
          </p:cNvSpPr>
          <p:nvPr>
            <p:ph idx="1"/>
          </p:nvPr>
        </p:nvSpPr>
        <p:spPr>
          <a:xfrm>
            <a:off x="677334" y="768669"/>
            <a:ext cx="8596668" cy="3880773"/>
          </a:xfrm>
        </p:spPr>
        <p:txBody>
          <a:bodyPr>
            <a:normAutofit fontScale="92500" lnSpcReduction="10000"/>
          </a:bodyPr>
          <a:lstStyle/>
          <a:p>
            <a:r>
              <a:rPr lang="en-US" sz="2400" dirty="0" err="1"/>
              <a:t>VersionOne</a:t>
            </a:r>
            <a:r>
              <a:rPr lang="en-US" sz="2400" dirty="0"/>
              <a:t> is a formidable Agile management solution that is both comprehensive and versatile and developed for teams and projects of various scope and size</a:t>
            </a:r>
            <a:r>
              <a:rPr lang="en-US" sz="2400" dirty="0" smtClean="0"/>
              <a:t>.</a:t>
            </a:r>
          </a:p>
          <a:p>
            <a:r>
              <a:rPr lang="en-US" sz="2400" dirty="0"/>
              <a:t>It is a compact platform that delivers outstanding performance in terms of managing and tracking multiple teams, tasks, and projects. Simple to use and highly scalable, </a:t>
            </a:r>
            <a:r>
              <a:rPr lang="en-US" sz="2400" dirty="0" err="1"/>
              <a:t>VersionOne</a:t>
            </a:r>
            <a:r>
              <a:rPr lang="en-US" sz="2400" dirty="0"/>
              <a:t> continues to excel in the Agile market, highly used and recommended by businesses of any shape or </a:t>
            </a:r>
            <a:r>
              <a:rPr lang="en-US" sz="2400" dirty="0" smtClean="0"/>
              <a:t>size</a:t>
            </a:r>
          </a:p>
          <a:p>
            <a:r>
              <a:rPr lang="en-IN" sz="2400" dirty="0" err="1"/>
              <a:t>VersionOne</a:t>
            </a:r>
            <a:r>
              <a:rPr lang="en-IN" sz="2400" dirty="0"/>
              <a:t> is structured to support other agile software methodologies, including Kanban, Hybrid, Scrum, Lean, </a:t>
            </a:r>
            <a:r>
              <a:rPr lang="en-IN" sz="2400" dirty="0" err="1"/>
              <a:t>SAFe</a:t>
            </a:r>
            <a:r>
              <a:rPr lang="en-IN" sz="2400" dirty="0"/>
              <a:t>®, and XP enabling companies to scale agile quicker, simpler, and </a:t>
            </a:r>
            <a:r>
              <a:rPr lang="en-IN" sz="2400" dirty="0" smtClean="0"/>
              <a:t>smarter</a:t>
            </a:r>
          </a:p>
          <a:p>
            <a:endParaRPr lang="en-US" dirty="0" smtClean="0"/>
          </a:p>
          <a:p>
            <a:endParaRPr lang="en-IN" dirty="0"/>
          </a:p>
        </p:txBody>
      </p:sp>
    </p:spTree>
    <p:extLst>
      <p:ext uri="{BB962C8B-B14F-4D97-AF65-F5344CB8AC3E}">
        <p14:creationId xmlns:p14="http://schemas.microsoft.com/office/powerpoint/2010/main" xmlns="" val="109708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IN" sz="3200" b="1" dirty="0"/>
              <a:t>Features</a:t>
            </a:r>
          </a:p>
        </p:txBody>
      </p:sp>
      <p:sp>
        <p:nvSpPr>
          <p:cNvPr id="3" name="Content Placeholder 2"/>
          <p:cNvSpPr>
            <a:spLocks noGrp="1"/>
          </p:cNvSpPr>
          <p:nvPr>
            <p:ph idx="1"/>
          </p:nvPr>
        </p:nvSpPr>
        <p:spPr>
          <a:xfrm>
            <a:off x="677334" y="778829"/>
            <a:ext cx="8596668" cy="3880773"/>
          </a:xfrm>
        </p:spPr>
        <p:txBody>
          <a:bodyPr>
            <a:noAutofit/>
          </a:bodyPr>
          <a:lstStyle/>
          <a:p>
            <a:r>
              <a:rPr lang="en-US" sz="2400" dirty="0"/>
              <a:t>Agile Portfolio Management</a:t>
            </a:r>
          </a:p>
          <a:p>
            <a:r>
              <a:rPr lang="en-US" sz="2400" dirty="0"/>
              <a:t>Reporting &amp; Analytics</a:t>
            </a:r>
          </a:p>
          <a:p>
            <a:r>
              <a:rPr lang="en-US" sz="2400" dirty="0"/>
              <a:t>Product Planning</a:t>
            </a:r>
          </a:p>
          <a:p>
            <a:r>
              <a:rPr lang="en-US" sz="2400" dirty="0"/>
              <a:t>Product </a:t>
            </a:r>
            <a:r>
              <a:rPr lang="en-US" sz="2400" dirty="0" err="1"/>
              <a:t>Roadmapping</a:t>
            </a:r>
            <a:endParaRPr lang="en-US" sz="2400" dirty="0"/>
          </a:p>
          <a:p>
            <a:r>
              <a:rPr lang="en-US" sz="2400" dirty="0"/>
              <a:t>Release Planning</a:t>
            </a:r>
          </a:p>
          <a:p>
            <a:r>
              <a:rPr lang="en-US" sz="2400" dirty="0"/>
              <a:t>Idea Management</a:t>
            </a:r>
          </a:p>
          <a:p>
            <a:r>
              <a:rPr lang="en-US" sz="2400" dirty="0"/>
              <a:t>Sprint Planning</a:t>
            </a:r>
          </a:p>
          <a:p>
            <a:r>
              <a:rPr lang="en-US" sz="2400" dirty="0"/>
              <a:t>Test Management</a:t>
            </a:r>
          </a:p>
          <a:p>
            <a:r>
              <a:rPr lang="en-US" sz="2400" dirty="0"/>
              <a:t>Tracking</a:t>
            </a:r>
          </a:p>
          <a:p>
            <a:r>
              <a:rPr lang="en-US" sz="2400" dirty="0"/>
              <a:t>Collaboration</a:t>
            </a:r>
          </a:p>
          <a:p>
            <a:r>
              <a:rPr lang="en-US" sz="2400" dirty="0"/>
              <a:t>Review</a:t>
            </a:r>
          </a:p>
          <a:p>
            <a:r>
              <a:rPr lang="en-US" sz="2400" dirty="0"/>
              <a:t>Open Integration Platform</a:t>
            </a:r>
          </a:p>
          <a:p>
            <a:endParaRPr lang="en-IN" sz="2400" dirty="0"/>
          </a:p>
        </p:txBody>
      </p:sp>
    </p:spTree>
    <p:extLst>
      <p:ext uri="{BB962C8B-B14F-4D97-AF65-F5344CB8AC3E}">
        <p14:creationId xmlns:p14="http://schemas.microsoft.com/office/powerpoint/2010/main" xmlns="" val="366682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774" y="0"/>
            <a:ext cx="8596668" cy="1320800"/>
          </a:xfrm>
        </p:spPr>
        <p:txBody>
          <a:bodyPr>
            <a:normAutofit/>
          </a:bodyPr>
          <a:lstStyle/>
          <a:p>
            <a:r>
              <a:rPr lang="en-IN" sz="3200" b="1" dirty="0" err="1" smtClean="0"/>
              <a:t>Sprintometer</a:t>
            </a:r>
            <a:endParaRPr lang="en-IN" sz="3200" b="1" dirty="0"/>
          </a:p>
        </p:txBody>
      </p:sp>
      <p:sp>
        <p:nvSpPr>
          <p:cNvPr id="3" name="Content Placeholder 2"/>
          <p:cNvSpPr>
            <a:spLocks noGrp="1"/>
          </p:cNvSpPr>
          <p:nvPr>
            <p:ph idx="1"/>
          </p:nvPr>
        </p:nvSpPr>
        <p:spPr>
          <a:xfrm>
            <a:off x="839894" y="660400"/>
            <a:ext cx="8596668" cy="3880773"/>
          </a:xfrm>
        </p:spPr>
        <p:txBody>
          <a:bodyPr>
            <a:noAutofit/>
          </a:bodyPr>
          <a:lstStyle/>
          <a:p>
            <a:r>
              <a:rPr lang="en-US" sz="2400" dirty="0"/>
              <a:t>A simple free tool with modern GUI for Scrum and Extreme Programming projects </a:t>
            </a:r>
            <a:r>
              <a:rPr lang="en-US" sz="2400" dirty="0" smtClean="0"/>
              <a:t>tracking</a:t>
            </a:r>
          </a:p>
          <a:p>
            <a:r>
              <a:rPr lang="en-IN" sz="2400" dirty="0" smtClean="0"/>
              <a:t>Features:</a:t>
            </a:r>
          </a:p>
          <a:p>
            <a:r>
              <a:rPr lang="en-US" sz="2400" dirty="0"/>
              <a:t>Scrum and XP (Extreme Programming) projects </a:t>
            </a:r>
            <a:r>
              <a:rPr lang="en-US" sz="2400" dirty="0" smtClean="0"/>
              <a:t>tracking</a:t>
            </a:r>
          </a:p>
          <a:p>
            <a:r>
              <a:rPr lang="en-US" sz="2400" dirty="0" smtClean="0"/>
              <a:t> </a:t>
            </a:r>
            <a:r>
              <a:rPr lang="en-US" sz="2400" dirty="0"/>
              <a:t>Burn down chart for the whole project</a:t>
            </a:r>
            <a:br>
              <a:rPr lang="en-US" sz="2400" dirty="0"/>
            </a:br>
            <a:endParaRPr lang="en-US" sz="2400" dirty="0" smtClean="0"/>
          </a:p>
          <a:p>
            <a:r>
              <a:rPr lang="en-US" sz="2400" dirty="0" smtClean="0"/>
              <a:t> </a:t>
            </a:r>
            <a:r>
              <a:rPr lang="en-US" sz="2400" dirty="0"/>
              <a:t>Concurrent team work with automatic data </a:t>
            </a:r>
            <a:r>
              <a:rPr lang="en-US" sz="2400" dirty="0" smtClean="0"/>
              <a:t>merge</a:t>
            </a:r>
          </a:p>
          <a:p>
            <a:r>
              <a:rPr lang="en-US" sz="2400" dirty="0" smtClean="0"/>
              <a:t> </a:t>
            </a:r>
            <a:r>
              <a:rPr lang="en-US" sz="2400" dirty="0"/>
              <a:t>Unique 3D Burn Down chart and Burn Down with statistical </a:t>
            </a:r>
            <a:r>
              <a:rPr lang="en-US" sz="2400" dirty="0" smtClean="0"/>
              <a:t>prediction</a:t>
            </a:r>
          </a:p>
          <a:p>
            <a:r>
              <a:rPr lang="en-US" sz="2400" dirty="0" smtClean="0"/>
              <a:t> </a:t>
            </a:r>
            <a:r>
              <a:rPr lang="en-US" sz="2400" dirty="0"/>
              <a:t>Unique support for standalone and server mode with one </a:t>
            </a:r>
            <a:r>
              <a:rPr lang="en-US" sz="2400" dirty="0" smtClean="0"/>
              <a:t>client</a:t>
            </a:r>
          </a:p>
          <a:p>
            <a:r>
              <a:rPr lang="en-US" sz="2400" dirty="0" smtClean="0"/>
              <a:t> </a:t>
            </a:r>
            <a:r>
              <a:rPr lang="en-US" sz="2400" dirty="0"/>
              <a:t>Support for variable team </a:t>
            </a:r>
            <a:r>
              <a:rPr lang="en-US" sz="2400" dirty="0" smtClean="0"/>
              <a:t>size</a:t>
            </a:r>
          </a:p>
          <a:p>
            <a:r>
              <a:rPr lang="en-US" sz="2400" dirty="0" smtClean="0"/>
              <a:t> </a:t>
            </a:r>
            <a:r>
              <a:rPr lang="en-US" sz="2400" dirty="0"/>
              <a:t>Quick printing option</a:t>
            </a:r>
            <a:endParaRPr lang="en-IN" sz="2400" dirty="0" smtClean="0"/>
          </a:p>
          <a:p>
            <a:endParaRPr lang="en-IN" sz="2400" dirty="0"/>
          </a:p>
        </p:txBody>
      </p:sp>
    </p:spTree>
    <p:extLst>
      <p:ext uri="{BB962C8B-B14F-4D97-AF65-F5344CB8AC3E}">
        <p14:creationId xmlns:p14="http://schemas.microsoft.com/office/powerpoint/2010/main" xmlns="" val="170229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Execution of Sprint Tasks</a:t>
            </a:r>
          </a:p>
        </p:txBody>
      </p:sp>
      <p:sp>
        <p:nvSpPr>
          <p:cNvPr id="3" name="Content Placeholder 2"/>
          <p:cNvSpPr>
            <a:spLocks noGrp="1"/>
          </p:cNvSpPr>
          <p:nvPr>
            <p:ph idx="1"/>
          </p:nvPr>
        </p:nvSpPr>
        <p:spPr/>
        <p:txBody>
          <a:bodyPr>
            <a:normAutofit/>
          </a:bodyPr>
          <a:lstStyle/>
          <a:p>
            <a:r>
              <a:rPr lang="en-US" sz="2800" dirty="0"/>
              <a:t>T</a:t>
            </a:r>
            <a:r>
              <a:rPr lang="en-US" sz="2800" dirty="0" smtClean="0"/>
              <a:t>he </a:t>
            </a:r>
            <a:r>
              <a:rPr lang="en-US" sz="2800" dirty="0"/>
              <a:t>name suggests, these are the actual work done by the scrum team to accomplish their task and take the user story into the “Done” state.</a:t>
            </a:r>
          </a:p>
          <a:p>
            <a:pPr marL="0" indent="0">
              <a:buNone/>
            </a:pPr>
            <a:endParaRPr lang="en-IN" sz="2800" dirty="0"/>
          </a:p>
        </p:txBody>
      </p:sp>
    </p:spTree>
    <p:extLst>
      <p:ext uri="{BB962C8B-B14F-4D97-AF65-F5344CB8AC3E}">
        <p14:creationId xmlns:p14="http://schemas.microsoft.com/office/powerpoint/2010/main" xmlns="" val="4044937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2563572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72207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2338553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3198456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4105000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24668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325051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1006480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2452873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62112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0"/>
            <a:ext cx="8596668" cy="1320800"/>
          </a:xfrm>
        </p:spPr>
        <p:txBody>
          <a:bodyPr>
            <a:normAutofit/>
          </a:bodyPr>
          <a:lstStyle/>
          <a:p>
            <a:r>
              <a:rPr lang="en-IN" sz="3200" b="1" dirty="0" smtClean="0"/>
              <a:t>Daily </a:t>
            </a:r>
            <a:r>
              <a:rPr lang="en-IN" sz="3200" b="1" dirty="0" err="1" smtClean="0"/>
              <a:t>Standup</a:t>
            </a:r>
            <a:endParaRPr lang="en-IN" sz="3200" b="1" dirty="0"/>
          </a:p>
        </p:txBody>
      </p:sp>
      <p:sp>
        <p:nvSpPr>
          <p:cNvPr id="3" name="Content Placeholder 2"/>
          <p:cNvSpPr>
            <a:spLocks noGrp="1"/>
          </p:cNvSpPr>
          <p:nvPr>
            <p:ph idx="1"/>
          </p:nvPr>
        </p:nvSpPr>
        <p:spPr>
          <a:xfrm>
            <a:off x="778934" y="660400"/>
            <a:ext cx="8596668" cy="3880773"/>
          </a:xfrm>
        </p:spPr>
        <p:txBody>
          <a:bodyPr>
            <a:noAutofit/>
          </a:bodyPr>
          <a:lstStyle/>
          <a:p>
            <a:r>
              <a:rPr lang="en-US" sz="2800" dirty="0" smtClean="0"/>
              <a:t>During the sprint cycle, every day the scrum team meets for, not more than 15 minutes (could be a stand-up call, recommended to have during the beginning of the day) and state 3 points</a:t>
            </a:r>
          </a:p>
          <a:p>
            <a:pPr lvl="1" fontAlgn="base"/>
            <a:r>
              <a:rPr lang="en-US" sz="2800" dirty="0" smtClean="0"/>
              <a:t>What did the team member do yesterday?</a:t>
            </a:r>
          </a:p>
          <a:p>
            <a:pPr lvl="1" fontAlgn="base"/>
            <a:r>
              <a:rPr lang="en-US" sz="2800" dirty="0" smtClean="0"/>
              <a:t>What did the team member plan to do today?</a:t>
            </a:r>
          </a:p>
          <a:p>
            <a:pPr lvl="1" fontAlgn="base"/>
            <a:r>
              <a:rPr lang="en-US" sz="2800" dirty="0" smtClean="0"/>
              <a:t>Any impediments (roadblocks)?</a:t>
            </a:r>
            <a:endParaRPr lang="en-IN" sz="2800" dirty="0" smtClean="0"/>
          </a:p>
          <a:p>
            <a:r>
              <a:rPr lang="en-US" sz="2800" dirty="0" smtClean="0"/>
              <a:t>It is the Scrum master who facilitates this meeting. In case, any team member is facing any kind of difficulties, the scrum master follows up to get it resolved. In Stand ups, the board is also reviewed and in itself shows the progress of the team.</a:t>
            </a:r>
          </a:p>
          <a:p>
            <a:pPr marL="0" indent="0">
              <a:buNone/>
            </a:pPr>
            <a:r>
              <a:rPr lang="en-US" sz="2800" dirty="0" smtClean="0"/>
              <a:t/>
            </a:r>
            <a:br>
              <a:rPr lang="en-US" sz="2800" dirty="0" smtClean="0"/>
            </a:br>
            <a:endParaRPr lang="en-US" sz="2800" dirty="0"/>
          </a:p>
        </p:txBody>
      </p:sp>
    </p:spTree>
    <p:extLst>
      <p:ext uri="{BB962C8B-B14F-4D97-AF65-F5344CB8AC3E}">
        <p14:creationId xmlns:p14="http://schemas.microsoft.com/office/powerpoint/2010/main" xmlns="" val="3927086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3720817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516897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3597133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1193858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3601315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904361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3825773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2956877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1546488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319782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 Review Meeting</a:t>
            </a:r>
            <a:br>
              <a:rPr lang="en-IN" sz="3200" b="1" dirty="0"/>
            </a:br>
            <a:endParaRPr lang="en-IN" sz="3200" b="1" dirty="0"/>
          </a:p>
        </p:txBody>
      </p:sp>
      <p:sp>
        <p:nvSpPr>
          <p:cNvPr id="3" name="Content Placeholder 2"/>
          <p:cNvSpPr>
            <a:spLocks noGrp="1"/>
          </p:cNvSpPr>
          <p:nvPr>
            <p:ph idx="1"/>
          </p:nvPr>
        </p:nvSpPr>
        <p:spPr/>
        <p:txBody>
          <a:bodyPr>
            <a:normAutofit/>
          </a:bodyPr>
          <a:lstStyle/>
          <a:p>
            <a:r>
              <a:rPr lang="en-US" sz="2800" dirty="0"/>
              <a:t>At the end of every sprint cycle, the SCRUM team meets again and demonstrates the implemented user stories to the product owner. </a:t>
            </a:r>
            <a:endParaRPr lang="en-US" sz="2800" dirty="0" smtClean="0"/>
          </a:p>
          <a:p>
            <a:r>
              <a:rPr lang="en-US" sz="2800" dirty="0"/>
              <a:t>The product owner may cross verify the stories as per its acceptance criteria. It’s again the responsibility of the Scrum master to preside over this meeting</a:t>
            </a:r>
            <a:r>
              <a:rPr lang="en-US" sz="2800" dirty="0" smtClean="0"/>
              <a:t>.</a:t>
            </a:r>
          </a:p>
          <a:p>
            <a:r>
              <a:rPr lang="en-US" sz="2800" dirty="0"/>
              <a:t>T</a:t>
            </a:r>
            <a:r>
              <a:rPr lang="en-US" sz="2800" dirty="0" smtClean="0"/>
              <a:t>he </a:t>
            </a:r>
            <a:r>
              <a:rPr lang="en-US" sz="2800" dirty="0"/>
              <a:t>SCRUM tool, the Sprint is closed and the tasks are marked done.</a:t>
            </a:r>
            <a:endParaRPr lang="en-IN" sz="2800" dirty="0"/>
          </a:p>
        </p:txBody>
      </p:sp>
    </p:spTree>
    <p:extLst>
      <p:ext uri="{BB962C8B-B14F-4D97-AF65-F5344CB8AC3E}">
        <p14:creationId xmlns:p14="http://schemas.microsoft.com/office/powerpoint/2010/main" xmlns="" val="340296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1783677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2054093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2891957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433678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xmlns="" val="247604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IN" sz="3200" b="1" dirty="0" smtClean="0"/>
              <a:t>Retrospective </a:t>
            </a:r>
            <a:r>
              <a:rPr lang="en-IN" sz="3200" b="1" dirty="0"/>
              <a:t>Meeting</a:t>
            </a:r>
          </a:p>
        </p:txBody>
      </p:sp>
      <p:sp>
        <p:nvSpPr>
          <p:cNvPr id="3" name="Content Placeholder 2"/>
          <p:cNvSpPr>
            <a:spLocks noGrp="1"/>
          </p:cNvSpPr>
          <p:nvPr>
            <p:ph idx="1"/>
          </p:nvPr>
        </p:nvSpPr>
        <p:spPr>
          <a:xfrm>
            <a:off x="677334" y="416560"/>
            <a:ext cx="8596668" cy="3880773"/>
          </a:xfrm>
        </p:spPr>
        <p:txBody>
          <a:bodyPr>
            <a:noAutofit/>
          </a:bodyPr>
          <a:lstStyle/>
          <a:p>
            <a:r>
              <a:rPr lang="en-US" sz="2800" dirty="0"/>
              <a:t>The retrospective meeting happens after the review </a:t>
            </a:r>
            <a:r>
              <a:rPr lang="en-US" sz="2800" dirty="0" smtClean="0"/>
              <a:t>meeting</a:t>
            </a:r>
          </a:p>
          <a:p>
            <a:r>
              <a:rPr lang="en-US" sz="2800" dirty="0"/>
              <a:t>The SCRUM team meets, discusses &amp; document the following points:</a:t>
            </a:r>
          </a:p>
          <a:p>
            <a:pPr fontAlgn="base"/>
            <a:r>
              <a:rPr lang="en-US" sz="2800" dirty="0"/>
              <a:t>What went well during the Sprint (Best practices)?</a:t>
            </a:r>
          </a:p>
          <a:p>
            <a:pPr fontAlgn="base"/>
            <a:r>
              <a:rPr lang="en-US" sz="2800" dirty="0"/>
              <a:t>What did not go well in the Sprint?</a:t>
            </a:r>
          </a:p>
          <a:p>
            <a:pPr fontAlgn="base"/>
            <a:r>
              <a:rPr lang="en-US" sz="2800" dirty="0"/>
              <a:t>Lessons learned</a:t>
            </a:r>
          </a:p>
          <a:p>
            <a:pPr fontAlgn="base"/>
            <a:r>
              <a:rPr lang="en-US" sz="2800" dirty="0"/>
              <a:t>Action Items</a:t>
            </a:r>
          </a:p>
          <a:p>
            <a:r>
              <a:rPr lang="en-US" sz="2800" dirty="0"/>
              <a:t>The Scrum team should continue to follow the best practice, ignore the “not best practices” and implement the lessons learned during the consequent </a:t>
            </a:r>
            <a:r>
              <a:rPr lang="en-US" sz="2800" dirty="0" smtClean="0"/>
              <a:t>sprints</a:t>
            </a:r>
          </a:p>
          <a:p>
            <a:r>
              <a:rPr lang="en-US" sz="2800" dirty="0"/>
              <a:t>The retrospective meeting helps to implement the continuous improvement of the SCRUM process</a:t>
            </a:r>
            <a:br>
              <a:rPr lang="en-US" sz="2800" dirty="0"/>
            </a:br>
            <a:endParaRPr lang="en-IN" sz="2800" dirty="0"/>
          </a:p>
        </p:txBody>
      </p:sp>
    </p:spTree>
    <p:extLst>
      <p:ext uri="{BB962C8B-B14F-4D97-AF65-F5344CB8AC3E}">
        <p14:creationId xmlns:p14="http://schemas.microsoft.com/office/powerpoint/2010/main" xmlns="" val="56305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214" y="0"/>
            <a:ext cx="8596668" cy="731520"/>
          </a:xfrm>
        </p:spPr>
        <p:txBody>
          <a:bodyPr>
            <a:normAutofit/>
          </a:bodyPr>
          <a:lstStyle/>
          <a:p>
            <a:r>
              <a:rPr lang="en-IN" sz="3200" b="1" dirty="0"/>
              <a:t>The Process </a:t>
            </a:r>
          </a:p>
        </p:txBody>
      </p:sp>
      <p:sp>
        <p:nvSpPr>
          <p:cNvPr id="3" name="Content Placeholder 2"/>
          <p:cNvSpPr>
            <a:spLocks noGrp="1"/>
          </p:cNvSpPr>
          <p:nvPr>
            <p:ph idx="1"/>
          </p:nvPr>
        </p:nvSpPr>
        <p:spPr>
          <a:xfrm>
            <a:off x="687494" y="474029"/>
            <a:ext cx="8596668" cy="5977571"/>
          </a:xfrm>
        </p:spPr>
        <p:txBody>
          <a:bodyPr>
            <a:noAutofit/>
          </a:bodyPr>
          <a:lstStyle/>
          <a:p>
            <a:r>
              <a:rPr lang="en-US" sz="2400" b="1" u="sng" dirty="0"/>
              <a:t>Example:</a:t>
            </a:r>
            <a:endParaRPr lang="en-US" sz="2400" dirty="0"/>
          </a:p>
          <a:p>
            <a:r>
              <a:rPr lang="en-US" sz="2400" b="1" dirty="0"/>
              <a:t>Step #1</a:t>
            </a:r>
            <a:r>
              <a:rPr lang="en-US" sz="2400" dirty="0"/>
              <a:t>: Let’s have a SCRUM team of 9 people comprising of 1 product owner, 1 Scrum master, 2 testers, 4 developers and 1 DBA.</a:t>
            </a:r>
          </a:p>
          <a:p>
            <a:r>
              <a:rPr lang="en-US" sz="2400" b="1" dirty="0"/>
              <a:t>Step #2</a:t>
            </a:r>
            <a:r>
              <a:rPr lang="en-US" sz="2400" dirty="0"/>
              <a:t>: The Sprint is decided to follow a 4 weeks cycle. So we have 1-month Sprint starting 5th June to 4th of July.</a:t>
            </a:r>
          </a:p>
          <a:p>
            <a:r>
              <a:rPr lang="en-US" sz="2400" b="1" dirty="0"/>
              <a:t>Step #3</a:t>
            </a:r>
            <a:r>
              <a:rPr lang="en-US" sz="2400" dirty="0"/>
              <a:t>: The Product owner has the prioritized list of user stories in the product backlog.</a:t>
            </a:r>
          </a:p>
          <a:p>
            <a:r>
              <a:rPr lang="en-US" sz="2400" b="1" dirty="0"/>
              <a:t>Step #4:</a:t>
            </a:r>
            <a:r>
              <a:rPr lang="en-US" sz="2400" dirty="0"/>
              <a:t> The team decides to meet on 4th June for the “Pre Planning” meeting.</a:t>
            </a:r>
          </a:p>
          <a:p>
            <a:pPr fontAlgn="base"/>
            <a:r>
              <a:rPr lang="en-US" sz="2400" dirty="0"/>
              <a:t>The product owner takes 1 story from the product backlog, describes it and leaves it to the team to brainstorm on it.</a:t>
            </a:r>
          </a:p>
          <a:p>
            <a:pPr fontAlgn="base"/>
            <a:r>
              <a:rPr lang="en-US" sz="2400" dirty="0"/>
              <a:t>The entire team discusses and communicates directly to the product owner to have clearly understood the user story.</a:t>
            </a:r>
          </a:p>
          <a:p>
            <a:endParaRPr lang="en-IN" sz="2400" dirty="0"/>
          </a:p>
        </p:txBody>
      </p:sp>
    </p:spTree>
    <p:extLst>
      <p:ext uri="{BB962C8B-B14F-4D97-AF65-F5344CB8AC3E}">
        <p14:creationId xmlns:p14="http://schemas.microsoft.com/office/powerpoint/2010/main" xmlns="" val="228766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Process continued</a:t>
            </a:r>
          </a:p>
        </p:txBody>
      </p:sp>
      <p:sp>
        <p:nvSpPr>
          <p:cNvPr id="3" name="Content Placeholder 2"/>
          <p:cNvSpPr>
            <a:spLocks noGrp="1"/>
          </p:cNvSpPr>
          <p:nvPr>
            <p:ph idx="1"/>
          </p:nvPr>
        </p:nvSpPr>
        <p:spPr/>
        <p:txBody>
          <a:bodyPr>
            <a:noAutofit/>
          </a:bodyPr>
          <a:lstStyle/>
          <a:p>
            <a:pPr fontAlgn="base"/>
            <a:r>
              <a:rPr lang="en-US" sz="2400" dirty="0"/>
              <a:t>In a similar way, various other user stories are taken. If possible, the team can go ahead and size the stories as well.</a:t>
            </a:r>
          </a:p>
          <a:p>
            <a:r>
              <a:rPr lang="en-US" sz="2400" dirty="0"/>
              <a:t>After all the discussion, Individual team members go back to their workstations and</a:t>
            </a:r>
          </a:p>
          <a:p>
            <a:pPr fontAlgn="base"/>
            <a:r>
              <a:rPr lang="en-US" sz="2400" dirty="0"/>
              <a:t>Identify their individual tasks for each story.</a:t>
            </a:r>
          </a:p>
          <a:p>
            <a:pPr fontAlgn="base"/>
            <a:r>
              <a:rPr lang="en-US" sz="2400" dirty="0"/>
              <a:t>Calculate the exact number of hours on which they will be working. Let's check how the member concludes these hours.</a:t>
            </a:r>
          </a:p>
          <a:p>
            <a:r>
              <a:rPr lang="en-US" sz="2400" dirty="0"/>
              <a:t>Total number of working hours = 9</a:t>
            </a:r>
          </a:p>
          <a:p>
            <a:r>
              <a:rPr lang="en-US" sz="2400" i="1" dirty="0"/>
              <a:t>Minus 1 hour for a break, minus 1 hour for meetings, minus 1 hour for emails, discussions, troubleshooting etc.</a:t>
            </a:r>
            <a:endParaRPr lang="en-US" sz="2400" dirty="0"/>
          </a:p>
          <a:p>
            <a:endParaRPr lang="en-IN" sz="2400" dirty="0"/>
          </a:p>
        </p:txBody>
      </p:sp>
    </p:spTree>
    <p:extLst>
      <p:ext uri="{BB962C8B-B14F-4D97-AF65-F5344CB8AC3E}">
        <p14:creationId xmlns:p14="http://schemas.microsoft.com/office/powerpoint/2010/main" xmlns="" val="383606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The Process </a:t>
            </a:r>
            <a:r>
              <a:rPr lang="en-IN" sz="3200" b="1" dirty="0" smtClean="0"/>
              <a:t>continued</a:t>
            </a:r>
            <a:endParaRPr lang="en-IN" sz="3200" b="1" dirty="0"/>
          </a:p>
        </p:txBody>
      </p:sp>
      <p:sp>
        <p:nvSpPr>
          <p:cNvPr id="3" name="Content Placeholder 2"/>
          <p:cNvSpPr>
            <a:spLocks noGrp="1"/>
          </p:cNvSpPr>
          <p:nvPr>
            <p:ph idx="1"/>
          </p:nvPr>
        </p:nvSpPr>
        <p:spPr/>
        <p:txBody>
          <a:bodyPr>
            <a:noAutofit/>
          </a:bodyPr>
          <a:lstStyle/>
          <a:p>
            <a:r>
              <a:rPr lang="en-US" sz="2400" i="1" dirty="0"/>
              <a:t>So the actual working hours = 6.</a:t>
            </a:r>
            <a:endParaRPr lang="en-US" sz="2400" dirty="0"/>
          </a:p>
          <a:p>
            <a:r>
              <a:rPr lang="en-US" sz="2400" i="1" dirty="0"/>
              <a:t>A total number of working days during the Sprint = 21 days.</a:t>
            </a:r>
            <a:endParaRPr lang="en-US" sz="2400" dirty="0"/>
          </a:p>
          <a:p>
            <a:r>
              <a:rPr lang="en-US" sz="2400" i="1" dirty="0"/>
              <a:t>Total number of hours available = 21*6 = 126.</a:t>
            </a:r>
            <a:endParaRPr lang="en-US" sz="2400" dirty="0"/>
          </a:p>
          <a:p>
            <a:r>
              <a:rPr lang="en-US" sz="2400" i="1" dirty="0"/>
              <a:t>The member is on leave for 2 days = 12 hours (This varies for each member, some may take leave and some may not.)</a:t>
            </a:r>
            <a:endParaRPr lang="en-US" sz="2400" dirty="0"/>
          </a:p>
          <a:p>
            <a:r>
              <a:rPr lang="en-US" sz="2400" i="1" dirty="0"/>
              <a:t>Number of actual hours = 126 – 12 = 114 hours.</a:t>
            </a:r>
            <a:endParaRPr lang="en-US" sz="2400" dirty="0"/>
          </a:p>
          <a:p>
            <a:r>
              <a:rPr lang="en-US" sz="2400" dirty="0"/>
              <a:t>This means that the member will actually be available for 114 hours for this sprint. So he will break down his individual sprint task in such a way that a total of 114 hours is reached.</a:t>
            </a:r>
          </a:p>
          <a:p>
            <a:r>
              <a:rPr lang="en-US" sz="2400" dirty="0"/>
              <a:t/>
            </a:r>
            <a:br>
              <a:rPr lang="en-US" sz="2400" dirty="0"/>
            </a:br>
            <a:endParaRPr lang="en-IN" sz="2400" dirty="0"/>
          </a:p>
        </p:txBody>
      </p:sp>
    </p:spTree>
    <p:extLst>
      <p:ext uri="{BB962C8B-B14F-4D97-AF65-F5344CB8AC3E}">
        <p14:creationId xmlns:p14="http://schemas.microsoft.com/office/powerpoint/2010/main" xmlns="" val="50277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Process continued</a:t>
            </a:r>
          </a:p>
        </p:txBody>
      </p:sp>
      <p:sp>
        <p:nvSpPr>
          <p:cNvPr id="3" name="Content Placeholder 2"/>
          <p:cNvSpPr>
            <a:spLocks noGrp="1"/>
          </p:cNvSpPr>
          <p:nvPr>
            <p:ph idx="1"/>
          </p:nvPr>
        </p:nvSpPr>
        <p:spPr/>
        <p:txBody>
          <a:bodyPr>
            <a:normAutofit fontScale="85000" lnSpcReduction="20000"/>
          </a:bodyPr>
          <a:lstStyle/>
          <a:p>
            <a:r>
              <a:rPr lang="en-US" sz="2800" b="1" dirty="0"/>
              <a:t>Step #5</a:t>
            </a:r>
            <a:r>
              <a:rPr lang="en-US" sz="2800" dirty="0"/>
              <a:t>: On the 5th of June the entire Scrum team meets for the “Planning Meeting”.</a:t>
            </a:r>
          </a:p>
          <a:p>
            <a:pPr fontAlgn="base"/>
            <a:r>
              <a:rPr lang="en-US" sz="2800" dirty="0"/>
              <a:t>The final verdict of the user story from the product backlog is done and the story is moved to the Sprint Backlog.</a:t>
            </a:r>
          </a:p>
          <a:p>
            <a:pPr fontAlgn="base"/>
            <a:r>
              <a:rPr lang="en-US" sz="2800" dirty="0"/>
              <a:t>For each story, each team member declares their identified tasks, if required they can have a discussion on those tasks, can size or resize it (remember the Fibonacci series!!).</a:t>
            </a:r>
          </a:p>
          <a:p>
            <a:pPr fontAlgn="base"/>
            <a:r>
              <a:rPr lang="en-US" sz="2800" dirty="0"/>
              <a:t>The Scrum master or the team enter their individual tasks along with their hours for each story in a tool.</a:t>
            </a:r>
          </a:p>
          <a:p>
            <a:pPr fontAlgn="base"/>
            <a:r>
              <a:rPr lang="en-US" sz="2800" dirty="0"/>
              <a:t>After all the stories are completed, Scrum master notes the initial Velocity and formally starts the Sprint.</a:t>
            </a:r>
          </a:p>
          <a:p>
            <a:endParaRPr lang="en-IN" dirty="0"/>
          </a:p>
        </p:txBody>
      </p:sp>
    </p:spTree>
    <p:extLst>
      <p:ext uri="{BB962C8B-B14F-4D97-AF65-F5344CB8AC3E}">
        <p14:creationId xmlns:p14="http://schemas.microsoft.com/office/powerpoint/2010/main" xmlns="" val="9736440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1360</Words>
  <Application>Microsoft Office PowerPoint</Application>
  <PresentationFormat>Custom</PresentationFormat>
  <Paragraphs>128</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Facet</vt:lpstr>
      <vt:lpstr>Activities Done In SCRUM Methodology</vt:lpstr>
      <vt:lpstr>Execution of Sprint Tasks</vt:lpstr>
      <vt:lpstr>Daily Standup</vt:lpstr>
      <vt:lpstr> Review Meeting </vt:lpstr>
      <vt:lpstr>Retrospective Meeting</vt:lpstr>
      <vt:lpstr>The Process </vt:lpstr>
      <vt:lpstr>The Process continued</vt:lpstr>
      <vt:lpstr>The Process continued</vt:lpstr>
      <vt:lpstr>The Process continued</vt:lpstr>
      <vt:lpstr>The Process continued</vt:lpstr>
      <vt:lpstr>The Process continued</vt:lpstr>
      <vt:lpstr>The Process continued</vt:lpstr>
      <vt:lpstr>SCRUM Activity Tools</vt:lpstr>
      <vt:lpstr>Jira :  Japan Industrial Robot Association or Japan Robot Association</vt:lpstr>
      <vt:lpstr>Jira</vt:lpstr>
      <vt:lpstr>Xplanner</vt:lpstr>
      <vt:lpstr>Versionone</vt:lpstr>
      <vt:lpstr>Features</vt:lpstr>
      <vt:lpstr>Sprintometer</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Activities Done In SCRUM Methodology</dc:title>
  <dc:creator>Anand Jog</dc:creator>
  <cp:lastModifiedBy>Admin</cp:lastModifiedBy>
  <cp:revision>15</cp:revision>
  <dcterms:created xsi:type="dcterms:W3CDTF">2019-07-16T03:05:06Z</dcterms:created>
  <dcterms:modified xsi:type="dcterms:W3CDTF">2019-07-16T08:38:41Z</dcterms:modified>
</cp:coreProperties>
</file>