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45"/>
  </p:notesMasterIdLst>
  <p:handoutMasterIdLst>
    <p:handoutMasterId r:id="rId46"/>
  </p:handoutMasterIdLst>
  <p:sldIdLst>
    <p:sldId id="256" r:id="rId2"/>
    <p:sldId id="270" r:id="rId3"/>
    <p:sldId id="258" r:id="rId4"/>
    <p:sldId id="329" r:id="rId5"/>
    <p:sldId id="298" r:id="rId6"/>
    <p:sldId id="330" r:id="rId7"/>
    <p:sldId id="297" r:id="rId8"/>
    <p:sldId id="271" r:id="rId9"/>
    <p:sldId id="374" r:id="rId10"/>
    <p:sldId id="281" r:id="rId11"/>
    <p:sldId id="371" r:id="rId12"/>
    <p:sldId id="376" r:id="rId13"/>
    <p:sldId id="377" r:id="rId14"/>
    <p:sldId id="378" r:id="rId15"/>
    <p:sldId id="370" r:id="rId16"/>
    <p:sldId id="273" r:id="rId17"/>
    <p:sldId id="331" r:id="rId18"/>
    <p:sldId id="379" r:id="rId19"/>
    <p:sldId id="332" r:id="rId20"/>
    <p:sldId id="387" r:id="rId21"/>
    <p:sldId id="388" r:id="rId22"/>
    <p:sldId id="381" r:id="rId23"/>
    <p:sldId id="380" r:id="rId24"/>
    <p:sldId id="335" r:id="rId25"/>
    <p:sldId id="342" r:id="rId26"/>
    <p:sldId id="344" r:id="rId27"/>
    <p:sldId id="383" r:id="rId28"/>
    <p:sldId id="384" r:id="rId29"/>
    <p:sldId id="386" r:id="rId30"/>
    <p:sldId id="345" r:id="rId31"/>
    <p:sldId id="348" r:id="rId32"/>
    <p:sldId id="349" r:id="rId33"/>
    <p:sldId id="350" r:id="rId34"/>
    <p:sldId id="351" r:id="rId35"/>
    <p:sldId id="353" r:id="rId36"/>
    <p:sldId id="339" r:id="rId37"/>
    <p:sldId id="357" r:id="rId38"/>
    <p:sldId id="359" r:id="rId39"/>
    <p:sldId id="340" r:id="rId40"/>
    <p:sldId id="360" r:id="rId41"/>
    <p:sldId id="362" r:id="rId42"/>
    <p:sldId id="389" r:id="rId43"/>
    <p:sldId id="390" r:id="rId44"/>
  </p:sldIdLst>
  <p:sldSz cx="9144000" cy="5143500" type="screen16x9"/>
  <p:notesSz cx="6858000" cy="9144000"/>
  <p:embeddedFontLst>
    <p:embeddedFont>
      <p:font typeface="Nunito" charset="0"/>
      <p:regular r:id="rId47"/>
      <p:bold r:id="rId48"/>
      <p:italic r:id="rId49"/>
      <p:boldItalic r:id="rId50"/>
    </p:embeddedFont>
    <p:embeddedFont>
      <p:font typeface="Verdana" pitchFamily="34" charset="0"/>
      <p:regular r:id="rId51"/>
      <p:bold r:id="rId52"/>
      <p:italic r:id="rId53"/>
      <p:boldItalic r:id="rId54"/>
    </p:embeddedFont>
    <p:embeddedFont>
      <p:font typeface="Calibri" pitchFamily="34" charset="0"/>
      <p:regular r:id="rId55"/>
      <p:bold r:id="rId56"/>
      <p:italic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clrMru>
    <a:srgbClr val="C09200"/>
    <a:srgbClr val="FF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3369" autoAdjust="0"/>
  </p:normalViewPr>
  <p:slideViewPr>
    <p:cSldViewPr snapToGrid="0">
      <p:cViewPr varScale="1">
        <p:scale>
          <a:sx n="91" d="100"/>
          <a:sy n="91" d="100"/>
        </p:scale>
        <p:origin x="-786" y="-84"/>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font" Target="fonts/font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8.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font" Target="fonts/font7.fntdata"/><Relationship Id="rId58"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 Id="rId57" Type="http://schemas.openxmlformats.org/officeDocument/2006/relationships/font" Target="fonts/font11.fntdata"/><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56"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0BFE1C-3832-4F8F-86D8-A07EB61CDB63}" type="datetimeFigureOut">
              <a:rPr lang="en-IN" smtClean="0"/>
              <a:pPr/>
              <a:t>15-12-2020</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IN" smtClean="0"/>
              <a:t>MCACS,Pune</a:t>
            </a:r>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CDC2A45-6B5E-4CAE-85F6-9D96EC8F2CAA}" type="slidenum">
              <a:rPr lang="en-IN" smtClean="0"/>
              <a:pPr/>
              <a:t>‹#›</a:t>
            </a:fld>
            <a:endParaRPr lang="en-IN"/>
          </a:p>
        </p:txBody>
      </p:sp>
    </p:spTree>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sldNum="0" hd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8550c7596d_0_6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8550c7596d_0_6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SzPts val="1300"/>
              <a:buChar char="●"/>
              <a:defRPr/>
            </a:lvl1pPr>
            <a:lvl2pPr marL="914400" lvl="1" indent="-298450" algn="ctr">
              <a:spcBef>
                <a:spcPts val="1600"/>
              </a:spcBef>
              <a:spcAft>
                <a:spcPts val="0"/>
              </a:spcAft>
              <a:buSzPts val="1100"/>
              <a:buChar char="○"/>
              <a:defRPr/>
            </a:lvl2pPr>
            <a:lvl3pPr marL="1371600" lvl="2" indent="-298450" algn="ctr">
              <a:spcBef>
                <a:spcPts val="1600"/>
              </a:spcBef>
              <a:spcAft>
                <a:spcPts val="0"/>
              </a:spcAft>
              <a:buSzPts val="1100"/>
              <a:buChar char="■"/>
              <a:defRPr/>
            </a:lvl3pPr>
            <a:lvl4pPr marL="1828800" lvl="3" indent="-298450" algn="ctr">
              <a:spcBef>
                <a:spcPts val="1600"/>
              </a:spcBef>
              <a:spcAft>
                <a:spcPts val="0"/>
              </a:spcAft>
              <a:buSzPts val="1100"/>
              <a:buChar char="●"/>
              <a:defRPr/>
            </a:lvl4pPr>
            <a:lvl5pPr marL="2286000" lvl="4" indent="-298450" algn="ctr">
              <a:spcBef>
                <a:spcPts val="1600"/>
              </a:spcBef>
              <a:spcAft>
                <a:spcPts val="0"/>
              </a:spcAft>
              <a:buSzPts val="1100"/>
              <a:buChar char="○"/>
              <a:defRPr/>
            </a:lvl5pPr>
            <a:lvl6pPr marL="2743200" lvl="5" indent="-298450" algn="ctr">
              <a:spcBef>
                <a:spcPts val="1600"/>
              </a:spcBef>
              <a:spcAft>
                <a:spcPts val="0"/>
              </a:spcAft>
              <a:buSzPts val="1100"/>
              <a:buChar char="■"/>
              <a:defRPr/>
            </a:lvl6pPr>
            <a:lvl7pPr marL="3200400" lvl="6" indent="-298450" algn="ctr">
              <a:spcBef>
                <a:spcPts val="1600"/>
              </a:spcBef>
              <a:spcAft>
                <a:spcPts val="0"/>
              </a:spcAft>
              <a:buSzPts val="1100"/>
              <a:buChar char="●"/>
              <a:defRPr/>
            </a:lvl7pPr>
            <a:lvl8pPr marL="3657600" lvl="7" indent="-298450" algn="ctr">
              <a:spcBef>
                <a:spcPts val="1600"/>
              </a:spcBef>
              <a:spcAft>
                <a:spcPts val="0"/>
              </a:spcAft>
              <a:buSzPts val="1100"/>
              <a:buChar char="○"/>
              <a:defRPr/>
            </a:lvl8pPr>
            <a:lvl9pPr marL="4114800" lvl="8" indent="-298450" algn="ctr">
              <a:spcBef>
                <a:spcPts val="1600"/>
              </a:spcBef>
              <a:spcAft>
                <a:spcPts val="160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7" Type="http://schemas.openxmlformats.org/officeDocument/2006/relationships/image" Target="../media/image19.jpeg"/><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10" Type="http://schemas.openxmlformats.org/officeDocument/2006/relationships/image" Target="../media/image44.png"/><Relationship Id="rId4" Type="http://schemas.openxmlformats.org/officeDocument/2006/relationships/image" Target="../media/image38.png"/><Relationship Id="rId9" Type="http://schemas.openxmlformats.org/officeDocument/2006/relationships/image" Target="../media/image4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3" y="714703"/>
            <a:ext cx="5361300" cy="255623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Artificial Intelligence</a:t>
            </a:r>
            <a:br>
              <a:rPr lang="en" dirty="0" smtClean="0"/>
            </a:br>
            <a:r>
              <a:rPr lang="en" dirty="0" smtClean="0"/>
              <a:t/>
            </a:r>
            <a:br>
              <a:rPr lang="en" dirty="0" smtClean="0"/>
            </a:br>
            <a:r>
              <a:rPr lang="en" dirty="0" smtClean="0"/>
              <a:t/>
            </a:r>
            <a:br>
              <a:rPr lang="en" dirty="0" smtClean="0"/>
            </a:br>
            <a:r>
              <a:rPr lang="en" sz="2400" dirty="0" smtClean="0"/>
              <a:t>Chapter 2: Problem Solving in AI</a:t>
            </a:r>
            <a:endParaRPr sz="2400" dirty="0"/>
          </a:p>
        </p:txBody>
      </p:sp>
    </p:spTree>
  </p:cSld>
  <p:clrMapOvr>
    <a:masterClrMapping/>
  </p:clrMapOvr>
  <p:transition advTm="682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8"/>
                                        </p:tgtEl>
                                        <p:attrNameLst>
                                          <p:attrName>style.visibility</p:attrName>
                                        </p:attrNameLst>
                                      </p:cBhvr>
                                      <p:to>
                                        <p:strVal val="visible"/>
                                      </p:to>
                                    </p:set>
                                    <p:anim calcmode="lin" valueType="num">
                                      <p:cBhvr additive="base">
                                        <p:cTn id="7" dur="500" fill="hold"/>
                                        <p:tgtEl>
                                          <p:spTgt spid="128"/>
                                        </p:tgtEl>
                                        <p:attrNameLst>
                                          <p:attrName>ppt_x</p:attrName>
                                        </p:attrNameLst>
                                      </p:cBhvr>
                                      <p:tavLst>
                                        <p:tav tm="0">
                                          <p:val>
                                            <p:strVal val="#ppt_x"/>
                                          </p:val>
                                        </p:tav>
                                        <p:tav tm="100000">
                                          <p:val>
                                            <p:strVal val="#ppt_x"/>
                                          </p:val>
                                        </p:tav>
                                      </p:tavLst>
                                    </p:anim>
                                    <p:anim calcmode="lin" valueType="num">
                                      <p:cBhvr additive="base">
                                        <p:cTn id="8" dur="500" fill="hold"/>
                                        <p:tgtEl>
                                          <p:spTgt spid="1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8640" y="498758"/>
            <a:ext cx="7505700" cy="954600"/>
          </a:xfrm>
        </p:spPr>
        <p:txBody>
          <a:bodyPr/>
          <a:lstStyle/>
          <a:p>
            <a:r>
              <a:rPr lang="en-US" dirty="0" smtClean="0"/>
              <a:t>Example 1: 8-puzzle problem</a:t>
            </a:r>
            <a:endParaRPr lang="en-IN" dirty="0"/>
          </a:p>
        </p:txBody>
      </p:sp>
      <p:sp>
        <p:nvSpPr>
          <p:cNvPr id="3" name="Text Placeholder 2"/>
          <p:cNvSpPr>
            <a:spLocks noGrp="1"/>
          </p:cNvSpPr>
          <p:nvPr>
            <p:ph type="body" idx="1"/>
          </p:nvPr>
        </p:nvSpPr>
        <p:spPr>
          <a:xfrm>
            <a:off x="819150" y="1198179"/>
            <a:ext cx="7505700" cy="3240547"/>
          </a:xfrm>
        </p:spPr>
        <p:txBody>
          <a:bodyPr/>
          <a:lstStyle/>
          <a:p>
            <a:pPr algn="just"/>
            <a:r>
              <a:rPr lang="en-IN" sz="1200" b="1" dirty="0" smtClean="0">
                <a:latin typeface="Verdana" pitchFamily="34" charset="0"/>
                <a:ea typeface="Verdana" pitchFamily="34" charset="0"/>
                <a:cs typeface="Verdana" pitchFamily="34" charset="0"/>
              </a:rPr>
              <a:t>States:</a:t>
            </a:r>
            <a:r>
              <a:rPr lang="en-IN" sz="1200" dirty="0" smtClean="0">
                <a:latin typeface="Verdana" pitchFamily="34" charset="0"/>
                <a:ea typeface="Verdana" pitchFamily="34" charset="0"/>
                <a:cs typeface="Verdana" pitchFamily="34" charset="0"/>
              </a:rPr>
              <a:t> state can be represented by 3 by 3 matrix data structure. There are 8 tiles and one vacant position with blank denoted by 0. State specifies the position of all 8 tiles and position of 1 vacant tile.</a:t>
            </a:r>
          </a:p>
          <a:p>
            <a:pPr algn="just">
              <a:buNone/>
            </a:pPr>
            <a:r>
              <a:rPr lang="en-IN" sz="1200" b="1" dirty="0" smtClean="0">
                <a:latin typeface="Verdana" pitchFamily="34" charset="0"/>
                <a:ea typeface="Verdana" pitchFamily="34" charset="0"/>
                <a:cs typeface="Verdana" pitchFamily="34" charset="0"/>
              </a:rPr>
              <a:t>1. Initial state:</a:t>
            </a:r>
            <a:r>
              <a:rPr lang="en-IN" sz="1200" dirty="0" smtClean="0">
                <a:latin typeface="Verdana" pitchFamily="34" charset="0"/>
                <a:ea typeface="Verdana" pitchFamily="34" charset="0"/>
                <a:cs typeface="Verdana" pitchFamily="34" charset="0"/>
              </a:rPr>
              <a:t> In this, you can consider any state as initial state from which you start the game.  </a:t>
            </a:r>
            <a:r>
              <a:rPr lang="en-IN" sz="1200" b="1" dirty="0" smtClean="0">
                <a:solidFill>
                  <a:srgbClr val="FF0000"/>
                </a:solidFill>
                <a:latin typeface="Verdana" pitchFamily="34" charset="0"/>
                <a:ea typeface="Verdana" pitchFamily="34" charset="0"/>
                <a:cs typeface="Verdana" pitchFamily="34" charset="0"/>
              </a:rPr>
              <a:t>{{1,2,3},{4,8,0},{7,6,5}}</a:t>
            </a:r>
          </a:p>
          <a:p>
            <a:pPr algn="just">
              <a:buNone/>
            </a:pPr>
            <a:r>
              <a:rPr lang="en-IN" sz="1200" b="1" dirty="0" smtClean="0">
                <a:latin typeface="Verdana" pitchFamily="34" charset="0"/>
                <a:ea typeface="Verdana" pitchFamily="34" charset="0"/>
                <a:cs typeface="Verdana" pitchFamily="34" charset="0"/>
              </a:rPr>
              <a:t>2. Actions:</a:t>
            </a:r>
            <a:r>
              <a:rPr lang="en-IN" sz="1200" dirty="0" smtClean="0">
                <a:latin typeface="Verdana" pitchFamily="34" charset="0"/>
                <a:ea typeface="Verdana" pitchFamily="34" charset="0"/>
                <a:cs typeface="Verdana" pitchFamily="34" charset="0"/>
              </a:rPr>
              <a:t> the blank space can move in left, right, up &amp; down direction specifying the actions</a:t>
            </a:r>
          </a:p>
          <a:p>
            <a:pPr algn="just">
              <a:buNone/>
            </a:pPr>
            <a:r>
              <a:rPr lang="en-IN" sz="1200" b="1" dirty="0" smtClean="0">
                <a:latin typeface="Verdana" pitchFamily="34" charset="0"/>
                <a:ea typeface="Verdana" pitchFamily="34" charset="0"/>
                <a:cs typeface="Verdana" pitchFamily="34" charset="0"/>
              </a:rPr>
              <a:t>3. Successor function: </a:t>
            </a:r>
            <a:r>
              <a:rPr lang="en-IN" sz="1200" dirty="0" smtClean="0">
                <a:latin typeface="Verdana" pitchFamily="34" charset="0"/>
                <a:ea typeface="Verdana" pitchFamily="34" charset="0"/>
                <a:cs typeface="Verdana" pitchFamily="34" charset="0"/>
              </a:rPr>
              <a:t>if we apply down operator to start the state in figure the resulting state has the five and the blank witched. </a:t>
            </a:r>
            <a:r>
              <a:rPr lang="en-IN" sz="1200" b="1" dirty="0" smtClean="0">
                <a:latin typeface="Verdana" pitchFamily="34" charset="0"/>
                <a:ea typeface="Verdana" pitchFamily="34" charset="0"/>
                <a:cs typeface="Verdana" pitchFamily="34" charset="0"/>
              </a:rPr>
              <a:t>{{1,2,3}, {4,8,5}, {7,6,0}}</a:t>
            </a:r>
          </a:p>
          <a:p>
            <a:pPr algn="just">
              <a:buNone/>
            </a:pPr>
            <a:r>
              <a:rPr lang="en-IN" sz="1200" b="1" dirty="0" smtClean="0">
                <a:latin typeface="Verdana" pitchFamily="34" charset="0"/>
                <a:ea typeface="Verdana" pitchFamily="34" charset="0"/>
                <a:cs typeface="Verdana" pitchFamily="34" charset="0"/>
              </a:rPr>
              <a:t>4. Goal test:</a:t>
            </a:r>
            <a:r>
              <a:rPr lang="en-IN" sz="1200" dirty="0" smtClean="0">
                <a:latin typeface="Verdana" pitchFamily="34" charset="0"/>
                <a:ea typeface="Verdana" pitchFamily="34" charset="0"/>
                <a:cs typeface="Verdana" pitchFamily="34" charset="0"/>
              </a:rPr>
              <a:t> this is a function that verifies that whether the current state is goal state or not.  </a:t>
            </a:r>
            <a:r>
              <a:rPr lang="en-IN" sz="1200" b="1" dirty="0" smtClean="0">
                <a:solidFill>
                  <a:schemeClr val="accent4">
                    <a:lumMod val="50000"/>
                  </a:schemeClr>
                </a:solidFill>
                <a:latin typeface="Verdana" pitchFamily="34" charset="0"/>
                <a:ea typeface="Verdana" pitchFamily="34" charset="0"/>
                <a:cs typeface="Verdana" pitchFamily="34" charset="0"/>
              </a:rPr>
              <a:t>{{1,2,3},{4,5,6},{7,8,0}}</a:t>
            </a:r>
          </a:p>
          <a:p>
            <a:pPr algn="just">
              <a:buNone/>
            </a:pPr>
            <a:r>
              <a:rPr lang="en-IN" sz="1200" b="1" dirty="0" smtClean="0">
                <a:latin typeface="Verdana" pitchFamily="34" charset="0"/>
                <a:ea typeface="Verdana" pitchFamily="34" charset="0"/>
                <a:cs typeface="Verdana" pitchFamily="34" charset="0"/>
              </a:rPr>
              <a:t>5. Path cost:</a:t>
            </a:r>
            <a:r>
              <a:rPr lang="en-IN" sz="1200" dirty="0" smtClean="0">
                <a:latin typeface="Verdana" pitchFamily="34" charset="0"/>
                <a:ea typeface="Verdana" pitchFamily="34" charset="0"/>
                <a:cs typeface="Verdana" pitchFamily="34" charset="0"/>
              </a:rPr>
              <a:t>  Each move of the blank costs 1 </a:t>
            </a:r>
          </a:p>
          <a:p>
            <a:pPr algn="just"/>
            <a:r>
              <a:rPr lang="en-IN" sz="1200" b="1" dirty="0" smtClean="0">
                <a:latin typeface="Verdana" pitchFamily="34" charset="0"/>
                <a:ea typeface="Verdana" pitchFamily="34" charset="0"/>
                <a:cs typeface="Verdana" pitchFamily="34" charset="0"/>
              </a:rPr>
              <a:t>Solution:</a:t>
            </a:r>
            <a:r>
              <a:rPr lang="en-IN" sz="1200" dirty="0" smtClean="0">
                <a:latin typeface="Verdana" pitchFamily="34" charset="0"/>
                <a:ea typeface="Verdana" pitchFamily="34" charset="0"/>
                <a:cs typeface="Verdana" pitchFamily="34" charset="0"/>
              </a:rPr>
              <a:t> </a:t>
            </a:r>
            <a:r>
              <a:rPr lang="en-IN" sz="1200" b="1" dirty="0" smtClean="0">
                <a:solidFill>
                  <a:srgbClr val="C09200"/>
                </a:solidFill>
                <a:latin typeface="Verdana" pitchFamily="34" charset="0"/>
                <a:ea typeface="Verdana" pitchFamily="34" charset="0"/>
                <a:cs typeface="Verdana" pitchFamily="34" charset="0"/>
              </a:rPr>
              <a:t>{{1,2,3}, {4,8,0}, {7,6,5}} </a:t>
            </a:r>
            <a:r>
              <a:rPr lang="en-IN" sz="1200" b="1" dirty="0" smtClean="0">
                <a:solidFill>
                  <a:srgbClr val="C09200"/>
                </a:solidFill>
                <a:latin typeface="Verdana" pitchFamily="34" charset="0"/>
                <a:ea typeface="Verdana" pitchFamily="34" charset="0"/>
                <a:cs typeface="Verdana" pitchFamily="34" charset="0"/>
                <a:sym typeface="Wingdings"/>
              </a:rPr>
              <a:t></a:t>
            </a:r>
            <a:r>
              <a:rPr lang="en-IN" sz="1200" b="1" dirty="0" smtClean="0">
                <a:solidFill>
                  <a:srgbClr val="C09200"/>
                </a:solidFill>
                <a:latin typeface="Verdana" pitchFamily="34" charset="0"/>
                <a:ea typeface="Verdana" pitchFamily="34" charset="0"/>
                <a:cs typeface="Verdana" pitchFamily="34" charset="0"/>
              </a:rPr>
              <a:t> {{1,2,3}, {4,8,5}, {7,6,0}} </a:t>
            </a:r>
            <a:r>
              <a:rPr lang="en-IN" sz="1200" b="1" dirty="0" smtClean="0">
                <a:solidFill>
                  <a:srgbClr val="C09200"/>
                </a:solidFill>
                <a:latin typeface="Verdana" pitchFamily="34" charset="0"/>
                <a:ea typeface="Verdana" pitchFamily="34" charset="0"/>
                <a:cs typeface="Verdana" pitchFamily="34" charset="0"/>
                <a:sym typeface="Wingdings"/>
              </a:rPr>
              <a:t></a:t>
            </a:r>
            <a:r>
              <a:rPr lang="en-IN" sz="1200" b="1" dirty="0" smtClean="0">
                <a:solidFill>
                  <a:srgbClr val="C09200"/>
                </a:solidFill>
                <a:latin typeface="Verdana" pitchFamily="34" charset="0"/>
                <a:ea typeface="Verdana" pitchFamily="34" charset="0"/>
                <a:cs typeface="Verdana" pitchFamily="34" charset="0"/>
              </a:rPr>
              <a:t> {{1,2,3}, {4,8,5}, {7,0,6}} </a:t>
            </a:r>
            <a:r>
              <a:rPr lang="en-IN" sz="1200" b="1" dirty="0" smtClean="0">
                <a:solidFill>
                  <a:srgbClr val="C09200"/>
                </a:solidFill>
                <a:latin typeface="Verdana" pitchFamily="34" charset="0"/>
                <a:ea typeface="Verdana" pitchFamily="34" charset="0"/>
                <a:cs typeface="Verdana" pitchFamily="34" charset="0"/>
                <a:sym typeface="Wingdings"/>
              </a:rPr>
              <a:t></a:t>
            </a:r>
            <a:r>
              <a:rPr lang="en-IN" sz="1200" b="1" dirty="0" smtClean="0">
                <a:solidFill>
                  <a:srgbClr val="C09200"/>
                </a:solidFill>
                <a:latin typeface="Verdana" pitchFamily="34" charset="0"/>
                <a:ea typeface="Verdana" pitchFamily="34" charset="0"/>
                <a:cs typeface="Verdana" pitchFamily="34" charset="0"/>
              </a:rPr>
              <a:t> {{1,2,3}, {4,0,5}, {7,8,6}} </a:t>
            </a:r>
            <a:r>
              <a:rPr lang="en-IN" sz="1200" b="1" dirty="0" smtClean="0">
                <a:solidFill>
                  <a:srgbClr val="C09200"/>
                </a:solidFill>
                <a:latin typeface="Verdana" pitchFamily="34" charset="0"/>
                <a:ea typeface="Verdana" pitchFamily="34" charset="0"/>
                <a:cs typeface="Verdana" pitchFamily="34" charset="0"/>
                <a:sym typeface="Wingdings"/>
              </a:rPr>
              <a:t></a:t>
            </a:r>
            <a:r>
              <a:rPr lang="en-IN" sz="1200" b="1" dirty="0" smtClean="0">
                <a:solidFill>
                  <a:srgbClr val="C09200"/>
                </a:solidFill>
                <a:latin typeface="Verdana" pitchFamily="34" charset="0"/>
                <a:ea typeface="Verdana" pitchFamily="34" charset="0"/>
                <a:cs typeface="Verdana" pitchFamily="34" charset="0"/>
              </a:rPr>
              <a:t> {{1,2,3}, {4,5,0}, {7,8,6}} </a:t>
            </a:r>
            <a:r>
              <a:rPr lang="en-IN" sz="1200" b="1" dirty="0" smtClean="0">
                <a:solidFill>
                  <a:srgbClr val="C09200"/>
                </a:solidFill>
                <a:latin typeface="Verdana" pitchFamily="34" charset="0"/>
                <a:ea typeface="Verdana" pitchFamily="34" charset="0"/>
                <a:cs typeface="Verdana" pitchFamily="34" charset="0"/>
                <a:sym typeface="Wingdings"/>
              </a:rPr>
              <a:t></a:t>
            </a:r>
            <a:r>
              <a:rPr lang="en-IN" sz="1200" b="1" dirty="0" smtClean="0">
                <a:solidFill>
                  <a:srgbClr val="C09200"/>
                </a:solidFill>
                <a:latin typeface="Verdana" pitchFamily="34" charset="0"/>
                <a:ea typeface="Verdana" pitchFamily="34" charset="0"/>
                <a:cs typeface="Verdana" pitchFamily="34" charset="0"/>
              </a:rPr>
              <a:t> {{1,2,3}, {4,5,6}, {7,8,0}}</a:t>
            </a:r>
          </a:p>
          <a:p>
            <a:pPr algn="just"/>
            <a:r>
              <a:rPr lang="en-IN" sz="1200" b="1" dirty="0" smtClean="0">
                <a:latin typeface="Verdana" pitchFamily="34" charset="0"/>
                <a:ea typeface="Verdana" pitchFamily="34" charset="0"/>
                <a:cs typeface="Verdana" pitchFamily="34" charset="0"/>
              </a:rPr>
              <a:t>Path cost = 5</a:t>
            </a:r>
            <a:endParaRPr lang="en-IN" sz="1200" dirty="0" smtClean="0">
              <a:latin typeface="Verdana" pitchFamily="34" charset="0"/>
              <a:ea typeface="Verdana" pitchFamily="34" charset="0"/>
              <a:cs typeface="Verdana" pitchFamily="34" charset="0"/>
            </a:endParaRPr>
          </a:p>
          <a:p>
            <a:pPr algn="just">
              <a:buNone/>
            </a:pPr>
            <a:endParaRPr lang="en-IN" sz="12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128" y="677434"/>
            <a:ext cx="7999029" cy="954600"/>
          </a:xfrm>
        </p:spPr>
        <p:txBody>
          <a:bodyPr/>
          <a:lstStyle/>
          <a:p>
            <a:r>
              <a:rPr lang="en-US" dirty="0" smtClean="0"/>
              <a:t>Example 2: 8-queen problem</a:t>
            </a:r>
            <a:endParaRPr lang="en-IN" dirty="0"/>
          </a:p>
        </p:txBody>
      </p:sp>
      <p:sp>
        <p:nvSpPr>
          <p:cNvPr id="3" name="Text Placeholder 2"/>
          <p:cNvSpPr>
            <a:spLocks noGrp="1"/>
          </p:cNvSpPr>
          <p:nvPr>
            <p:ph type="body" idx="1"/>
          </p:nvPr>
        </p:nvSpPr>
        <p:spPr>
          <a:xfrm>
            <a:off x="787619" y="1755227"/>
            <a:ext cx="7505700" cy="2690649"/>
          </a:xfrm>
        </p:spPr>
        <p:txBody>
          <a:bodyPr/>
          <a:lstStyle/>
          <a:p>
            <a:pPr algn="just"/>
            <a:r>
              <a:rPr lang="en-IN" sz="1200" dirty="0" smtClean="0">
                <a:latin typeface="Verdana" pitchFamily="34" charset="0"/>
                <a:ea typeface="Verdana" pitchFamily="34" charset="0"/>
                <a:cs typeface="Verdana" pitchFamily="34" charset="0"/>
              </a:rPr>
              <a:t>The problem is to place 8 queens on a chessboard so that no two queens are in the same row, column or diagonal.</a:t>
            </a:r>
          </a:p>
          <a:p>
            <a:pPr algn="just"/>
            <a:endParaRPr lang="en-IN" sz="1200" dirty="0" smtClean="0">
              <a:latin typeface="Verdana" pitchFamily="34" charset="0"/>
              <a:ea typeface="Verdana" pitchFamily="34" charset="0"/>
              <a:cs typeface="Verdana" pitchFamily="34" charset="0"/>
            </a:endParaRPr>
          </a:p>
          <a:p>
            <a:pPr algn="just"/>
            <a:r>
              <a:rPr lang="en-IN" sz="1200" dirty="0" smtClean="0">
                <a:latin typeface="Verdana" pitchFamily="34" charset="0"/>
                <a:ea typeface="Verdana" pitchFamily="34" charset="0"/>
                <a:cs typeface="Verdana" pitchFamily="34" charset="0"/>
              </a:rPr>
              <a:t>The picture below on </a:t>
            </a:r>
            <a:r>
              <a:rPr lang="en-IN" sz="1200" b="1" dirty="0" smtClean="0">
                <a:latin typeface="Verdana" pitchFamily="34" charset="0"/>
                <a:ea typeface="Verdana" pitchFamily="34" charset="0"/>
                <a:cs typeface="Verdana" pitchFamily="34" charset="0"/>
              </a:rPr>
              <a:t>the left</a:t>
            </a:r>
            <a:r>
              <a:rPr lang="en-IN" sz="1200" dirty="0" smtClean="0">
                <a:latin typeface="Verdana" pitchFamily="34" charset="0"/>
                <a:ea typeface="Verdana" pitchFamily="34" charset="0"/>
                <a:cs typeface="Verdana" pitchFamily="34" charset="0"/>
              </a:rPr>
              <a:t> shows a </a:t>
            </a:r>
            <a:r>
              <a:rPr lang="en-IN" sz="1200" b="1" dirty="0" smtClean="0">
                <a:latin typeface="Verdana" pitchFamily="34" charset="0"/>
                <a:ea typeface="Verdana" pitchFamily="34" charset="0"/>
                <a:cs typeface="Verdana" pitchFamily="34" charset="0"/>
              </a:rPr>
              <a:t>solution (goal state)</a:t>
            </a:r>
            <a:r>
              <a:rPr lang="en-IN" sz="1200" dirty="0" smtClean="0">
                <a:latin typeface="Verdana" pitchFamily="34" charset="0"/>
                <a:ea typeface="Verdana" pitchFamily="34" charset="0"/>
                <a:cs typeface="Verdana" pitchFamily="34" charset="0"/>
              </a:rPr>
              <a:t> of the 8-queens problem. The picture on the </a:t>
            </a:r>
            <a:r>
              <a:rPr lang="en-IN" sz="1200" b="1" dirty="0" smtClean="0">
                <a:latin typeface="Verdana" pitchFamily="34" charset="0"/>
                <a:ea typeface="Verdana" pitchFamily="34" charset="0"/>
                <a:cs typeface="Verdana" pitchFamily="34" charset="0"/>
              </a:rPr>
              <a:t>right is not a correct solution</a:t>
            </a:r>
            <a:r>
              <a:rPr lang="en-IN" sz="1200" dirty="0" smtClean="0">
                <a:latin typeface="Verdana" pitchFamily="34" charset="0"/>
                <a:ea typeface="Verdana" pitchFamily="34" charset="0"/>
                <a:cs typeface="Verdana" pitchFamily="34" charset="0"/>
              </a:rPr>
              <a:t>, because some of the queens are attacking each other.</a:t>
            </a:r>
          </a:p>
          <a:p>
            <a:pPr algn="just"/>
            <a:endParaRPr lang="en-IN" sz="1200" dirty="0">
              <a:latin typeface="Verdana" pitchFamily="34" charset="0"/>
              <a:ea typeface="Verdana" pitchFamily="34" charset="0"/>
              <a:cs typeface="Verdana" pitchFamily="34" charset="0"/>
            </a:endParaRPr>
          </a:p>
        </p:txBody>
      </p:sp>
      <p:pic>
        <p:nvPicPr>
          <p:cNvPr id="6" name="Picture 5" descr="8q1.JPG"/>
          <p:cNvPicPr/>
          <p:nvPr/>
        </p:nvPicPr>
        <p:blipFill>
          <a:blip r:embed="rId2" cstate="print"/>
          <a:stretch>
            <a:fillRect/>
          </a:stretch>
        </p:blipFill>
        <p:spPr>
          <a:xfrm>
            <a:off x="3103179" y="2971471"/>
            <a:ext cx="4724400" cy="203835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8-queens problem formulation 1 </a:t>
            </a:r>
            <a:endParaRPr lang="en-IN" dirty="0" smtClean="0"/>
          </a:p>
        </p:txBody>
      </p:sp>
      <p:sp>
        <p:nvSpPr>
          <p:cNvPr id="3" name="Text Placeholder 2"/>
          <p:cNvSpPr>
            <a:spLocks noGrp="1"/>
          </p:cNvSpPr>
          <p:nvPr>
            <p:ph type="body" idx="1"/>
          </p:nvPr>
        </p:nvSpPr>
        <p:spPr/>
        <p:txBody>
          <a:bodyPr/>
          <a:lstStyle/>
          <a:p>
            <a:pPr algn="just"/>
            <a:r>
              <a:rPr lang="en-IN" sz="1200" b="1" dirty="0" smtClean="0">
                <a:latin typeface="Verdana" pitchFamily="34" charset="0"/>
                <a:ea typeface="Verdana" pitchFamily="34" charset="0"/>
                <a:cs typeface="Verdana" pitchFamily="34" charset="0"/>
              </a:rPr>
              <a:t>States:</a:t>
            </a:r>
            <a:r>
              <a:rPr lang="en-IN" sz="1200" dirty="0" smtClean="0">
                <a:latin typeface="Verdana" pitchFamily="34" charset="0"/>
                <a:ea typeface="Verdana" pitchFamily="34" charset="0"/>
                <a:cs typeface="Verdana" pitchFamily="34" charset="0"/>
              </a:rPr>
              <a:t> Any arrangement of 0 to 8 queens on the board </a:t>
            </a:r>
          </a:p>
          <a:p>
            <a:pPr algn="just"/>
            <a:r>
              <a:rPr lang="en-IN" sz="1200" b="1" dirty="0" smtClean="0">
                <a:latin typeface="Verdana" pitchFamily="34" charset="0"/>
                <a:ea typeface="Verdana" pitchFamily="34" charset="0"/>
                <a:cs typeface="Verdana" pitchFamily="34" charset="0"/>
              </a:rPr>
              <a:t>Initial state</a:t>
            </a:r>
            <a:r>
              <a:rPr lang="en-IN" sz="1200" dirty="0" smtClean="0">
                <a:latin typeface="Verdana" pitchFamily="34" charset="0"/>
                <a:ea typeface="Verdana" pitchFamily="34" charset="0"/>
                <a:cs typeface="Verdana" pitchFamily="34" charset="0"/>
              </a:rPr>
              <a:t>: 0 queens on the board </a:t>
            </a:r>
          </a:p>
          <a:p>
            <a:pPr algn="just"/>
            <a:r>
              <a:rPr lang="en-IN" sz="1200" b="1" dirty="0" smtClean="0">
                <a:latin typeface="Verdana" pitchFamily="34" charset="0"/>
                <a:ea typeface="Verdana" pitchFamily="34" charset="0"/>
                <a:cs typeface="Verdana" pitchFamily="34" charset="0"/>
              </a:rPr>
              <a:t>Successor function</a:t>
            </a:r>
            <a:r>
              <a:rPr lang="en-IN" sz="1200" dirty="0" smtClean="0">
                <a:latin typeface="Verdana" pitchFamily="34" charset="0"/>
                <a:ea typeface="Verdana" pitchFamily="34" charset="0"/>
                <a:cs typeface="Verdana" pitchFamily="34" charset="0"/>
              </a:rPr>
              <a:t>: Add a queen in any square </a:t>
            </a:r>
          </a:p>
          <a:p>
            <a:pPr algn="just"/>
            <a:r>
              <a:rPr lang="en-IN" sz="1200" b="1" dirty="0" smtClean="0">
                <a:latin typeface="Verdana" pitchFamily="34" charset="0"/>
                <a:ea typeface="Verdana" pitchFamily="34" charset="0"/>
                <a:cs typeface="Verdana" pitchFamily="34" charset="0"/>
              </a:rPr>
              <a:t>Goal test</a:t>
            </a:r>
            <a:r>
              <a:rPr lang="en-IN" sz="1200" dirty="0" smtClean="0">
                <a:latin typeface="Verdana" pitchFamily="34" charset="0"/>
                <a:ea typeface="Verdana" pitchFamily="34" charset="0"/>
                <a:cs typeface="Verdana" pitchFamily="34" charset="0"/>
              </a:rPr>
              <a:t>: 8 queens on the board, none are attacked </a:t>
            </a:r>
          </a:p>
          <a:p>
            <a:pPr algn="just"/>
            <a:endParaRPr lang="en-IN" sz="1200" dirty="0">
              <a:latin typeface="Verdana" pitchFamily="34" charset="0"/>
              <a:ea typeface="Verdana" pitchFamily="34" charset="0"/>
              <a:cs typeface="Verdana" pitchFamily="34" charset="0"/>
            </a:endParaRPr>
          </a:p>
        </p:txBody>
      </p:sp>
      <p:pic>
        <p:nvPicPr>
          <p:cNvPr id="4" name="Picture 3" descr="8q2.JPG"/>
          <p:cNvPicPr/>
          <p:nvPr/>
        </p:nvPicPr>
        <p:blipFill>
          <a:blip r:embed="rId2"/>
          <a:stretch>
            <a:fillRect/>
          </a:stretch>
        </p:blipFill>
        <p:spPr>
          <a:xfrm>
            <a:off x="5573767" y="2375339"/>
            <a:ext cx="3328495" cy="2522483"/>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8-queens problem formulation 2 </a:t>
            </a:r>
            <a:endParaRPr lang="en-IN" dirty="0" smtClean="0"/>
          </a:p>
        </p:txBody>
      </p:sp>
      <p:sp>
        <p:nvSpPr>
          <p:cNvPr id="3" name="Text Placeholder 2"/>
          <p:cNvSpPr>
            <a:spLocks noGrp="1"/>
          </p:cNvSpPr>
          <p:nvPr>
            <p:ph type="body" idx="1"/>
          </p:nvPr>
        </p:nvSpPr>
        <p:spPr/>
        <p:txBody>
          <a:bodyPr/>
          <a:lstStyle/>
          <a:p>
            <a:pPr algn="just"/>
            <a:r>
              <a:rPr lang="en-IN" sz="1200" b="1" dirty="0" smtClean="0">
                <a:latin typeface="Verdana" pitchFamily="34" charset="0"/>
                <a:ea typeface="Verdana" pitchFamily="34" charset="0"/>
                <a:cs typeface="Verdana" pitchFamily="34" charset="0"/>
              </a:rPr>
              <a:t>States</a:t>
            </a:r>
            <a:r>
              <a:rPr lang="en-IN" sz="1200" dirty="0" smtClean="0">
                <a:latin typeface="Verdana" pitchFamily="34" charset="0"/>
                <a:ea typeface="Verdana" pitchFamily="34" charset="0"/>
                <a:cs typeface="Verdana" pitchFamily="34" charset="0"/>
              </a:rPr>
              <a:t>: Any arrangement of 8 queens on the board </a:t>
            </a:r>
          </a:p>
          <a:p>
            <a:pPr algn="just"/>
            <a:r>
              <a:rPr lang="en-IN" sz="1200" b="1" dirty="0" smtClean="0">
                <a:latin typeface="Verdana" pitchFamily="34" charset="0"/>
                <a:ea typeface="Verdana" pitchFamily="34" charset="0"/>
                <a:cs typeface="Verdana" pitchFamily="34" charset="0"/>
              </a:rPr>
              <a:t>Initial state</a:t>
            </a:r>
            <a:r>
              <a:rPr lang="en-IN" sz="1200" dirty="0" smtClean="0">
                <a:latin typeface="Verdana" pitchFamily="34" charset="0"/>
                <a:ea typeface="Verdana" pitchFamily="34" charset="0"/>
                <a:cs typeface="Verdana" pitchFamily="34" charset="0"/>
              </a:rPr>
              <a:t>: All queens are at column 1 </a:t>
            </a:r>
          </a:p>
          <a:p>
            <a:pPr algn="just"/>
            <a:r>
              <a:rPr lang="en-IN" sz="1200" b="1" dirty="0" smtClean="0">
                <a:latin typeface="Verdana" pitchFamily="34" charset="0"/>
                <a:ea typeface="Verdana" pitchFamily="34" charset="0"/>
                <a:cs typeface="Verdana" pitchFamily="34" charset="0"/>
              </a:rPr>
              <a:t>Successor function</a:t>
            </a:r>
            <a:r>
              <a:rPr lang="en-IN" sz="1200" dirty="0" smtClean="0">
                <a:latin typeface="Verdana" pitchFamily="34" charset="0"/>
                <a:ea typeface="Verdana" pitchFamily="34" charset="0"/>
                <a:cs typeface="Verdana" pitchFamily="34" charset="0"/>
              </a:rPr>
              <a:t>: Change the position of any one queen </a:t>
            </a:r>
          </a:p>
          <a:p>
            <a:pPr algn="just"/>
            <a:r>
              <a:rPr lang="en-IN" sz="1200" b="1" dirty="0" smtClean="0">
                <a:latin typeface="Verdana" pitchFamily="34" charset="0"/>
                <a:ea typeface="Verdana" pitchFamily="34" charset="0"/>
                <a:cs typeface="Verdana" pitchFamily="34" charset="0"/>
              </a:rPr>
              <a:t>Goal test</a:t>
            </a:r>
            <a:r>
              <a:rPr lang="en-IN" sz="1200" dirty="0" smtClean="0">
                <a:latin typeface="Verdana" pitchFamily="34" charset="0"/>
                <a:ea typeface="Verdana" pitchFamily="34" charset="0"/>
                <a:cs typeface="Verdana" pitchFamily="34" charset="0"/>
              </a:rPr>
              <a:t>: 8 queens on the board, none are attacked</a:t>
            </a:r>
          </a:p>
          <a:p>
            <a:pPr algn="just"/>
            <a:endParaRPr lang="en-US" sz="1200" dirty="0" smtClean="0">
              <a:latin typeface="Verdana" pitchFamily="34" charset="0"/>
              <a:ea typeface="Verdana" pitchFamily="34" charset="0"/>
              <a:cs typeface="Verdana" pitchFamily="34" charset="0"/>
            </a:endParaRPr>
          </a:p>
          <a:p>
            <a:pPr algn="just"/>
            <a:endParaRPr lang="en-US" sz="1200" dirty="0" smtClean="0">
              <a:latin typeface="Verdana" pitchFamily="34" charset="0"/>
              <a:ea typeface="Verdana" pitchFamily="34" charset="0"/>
              <a:cs typeface="Verdana" pitchFamily="34" charset="0"/>
            </a:endParaRPr>
          </a:p>
          <a:p>
            <a:pPr algn="just">
              <a:buNone/>
            </a:pPr>
            <a:r>
              <a:rPr lang="en-IN" sz="1200" dirty="0" smtClean="0">
                <a:latin typeface="Verdana" pitchFamily="34" charset="0"/>
                <a:ea typeface="Verdana" pitchFamily="34" charset="0"/>
                <a:cs typeface="Verdana" pitchFamily="34" charset="0"/>
              </a:rPr>
              <a:t>		</a:t>
            </a:r>
          </a:p>
          <a:p>
            <a:pPr algn="just">
              <a:buNone/>
            </a:pPr>
            <a:endParaRPr lang="en-IN" sz="1200" dirty="0" smtClean="0">
              <a:latin typeface="Verdana" pitchFamily="34" charset="0"/>
              <a:ea typeface="Verdana" pitchFamily="34" charset="0"/>
              <a:cs typeface="Verdana" pitchFamily="34" charset="0"/>
            </a:endParaRPr>
          </a:p>
          <a:p>
            <a:pPr algn="just">
              <a:buNone/>
            </a:pPr>
            <a:r>
              <a:rPr lang="en-IN" sz="1200" dirty="0" smtClean="0">
                <a:latin typeface="Verdana" pitchFamily="34" charset="0"/>
                <a:ea typeface="Verdana" pitchFamily="34" charset="0"/>
                <a:cs typeface="Verdana" pitchFamily="34" charset="0"/>
              </a:rPr>
              <a:t>		      If we consider moving the queen at column 1, </a:t>
            </a:r>
          </a:p>
          <a:p>
            <a:pPr algn="just">
              <a:buNone/>
            </a:pPr>
            <a:r>
              <a:rPr lang="en-IN" sz="1200" dirty="0" smtClean="0">
                <a:latin typeface="Verdana" pitchFamily="34" charset="0"/>
                <a:ea typeface="Verdana" pitchFamily="34" charset="0"/>
                <a:cs typeface="Verdana" pitchFamily="34" charset="0"/>
              </a:rPr>
              <a:t>		   it may move to any of the seven remaining columns.</a:t>
            </a:r>
          </a:p>
          <a:p>
            <a:pPr algn="just"/>
            <a:endParaRPr lang="en-IN" sz="1200" dirty="0" smtClean="0">
              <a:latin typeface="Verdana" pitchFamily="34" charset="0"/>
              <a:ea typeface="Verdana" pitchFamily="34" charset="0"/>
              <a:cs typeface="Verdana" pitchFamily="34" charset="0"/>
            </a:endParaRPr>
          </a:p>
          <a:p>
            <a:pPr algn="just"/>
            <a:endParaRPr lang="en-IN" sz="1200" dirty="0">
              <a:latin typeface="Verdana" pitchFamily="34" charset="0"/>
              <a:ea typeface="Verdana" pitchFamily="34" charset="0"/>
              <a:cs typeface="Verdana" pitchFamily="34" charset="0"/>
            </a:endParaRPr>
          </a:p>
        </p:txBody>
      </p:sp>
      <p:pic>
        <p:nvPicPr>
          <p:cNvPr id="5" name="Picture 4" descr="8q3.JPG"/>
          <p:cNvPicPr/>
          <p:nvPr/>
        </p:nvPicPr>
        <p:blipFill>
          <a:blip r:embed="rId2"/>
          <a:stretch>
            <a:fillRect/>
          </a:stretch>
        </p:blipFill>
        <p:spPr>
          <a:xfrm>
            <a:off x="6232635" y="2823999"/>
            <a:ext cx="2438400" cy="18288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8-queens problem formulation 3 </a:t>
            </a:r>
            <a:endParaRPr lang="en-IN" dirty="0" smtClean="0"/>
          </a:p>
        </p:txBody>
      </p:sp>
      <p:sp>
        <p:nvSpPr>
          <p:cNvPr id="3" name="Text Placeholder 2"/>
          <p:cNvSpPr>
            <a:spLocks noGrp="1"/>
          </p:cNvSpPr>
          <p:nvPr>
            <p:ph type="body" idx="1"/>
          </p:nvPr>
        </p:nvSpPr>
        <p:spPr/>
        <p:txBody>
          <a:bodyPr/>
          <a:lstStyle/>
          <a:p>
            <a:pPr algn="just"/>
            <a:r>
              <a:rPr lang="en-IN" sz="1200" b="1" dirty="0" smtClean="0">
                <a:latin typeface="Verdana" pitchFamily="34" charset="0"/>
                <a:ea typeface="Verdana" pitchFamily="34" charset="0"/>
                <a:cs typeface="Verdana" pitchFamily="34" charset="0"/>
              </a:rPr>
              <a:t>States</a:t>
            </a:r>
            <a:r>
              <a:rPr lang="en-IN" sz="1200" dirty="0" smtClean="0">
                <a:latin typeface="Verdana" pitchFamily="34" charset="0"/>
                <a:ea typeface="Verdana" pitchFamily="34" charset="0"/>
                <a:cs typeface="Verdana" pitchFamily="34" charset="0"/>
              </a:rPr>
              <a:t>: Any arrangement of k queens in the first k rows such that none are attacked </a:t>
            </a:r>
          </a:p>
          <a:p>
            <a:pPr algn="just"/>
            <a:r>
              <a:rPr lang="en-IN" sz="1200" b="1" dirty="0" smtClean="0">
                <a:latin typeface="Verdana" pitchFamily="34" charset="0"/>
                <a:ea typeface="Verdana" pitchFamily="34" charset="0"/>
                <a:cs typeface="Verdana" pitchFamily="34" charset="0"/>
              </a:rPr>
              <a:t>Initial state:</a:t>
            </a:r>
            <a:r>
              <a:rPr lang="en-IN" sz="1200" dirty="0" smtClean="0">
                <a:latin typeface="Verdana" pitchFamily="34" charset="0"/>
                <a:ea typeface="Verdana" pitchFamily="34" charset="0"/>
                <a:cs typeface="Verdana" pitchFamily="34" charset="0"/>
              </a:rPr>
              <a:t> 0 queens on the board </a:t>
            </a:r>
          </a:p>
          <a:p>
            <a:pPr algn="just"/>
            <a:r>
              <a:rPr lang="en-IN" sz="1200" b="1" dirty="0" smtClean="0">
                <a:latin typeface="Verdana" pitchFamily="34" charset="0"/>
                <a:ea typeface="Verdana" pitchFamily="34" charset="0"/>
                <a:cs typeface="Verdana" pitchFamily="34" charset="0"/>
              </a:rPr>
              <a:t>Successor function</a:t>
            </a:r>
            <a:r>
              <a:rPr lang="en-IN" sz="1200" dirty="0" smtClean="0">
                <a:latin typeface="Verdana" pitchFamily="34" charset="0"/>
                <a:ea typeface="Verdana" pitchFamily="34" charset="0"/>
                <a:cs typeface="Verdana" pitchFamily="34" charset="0"/>
              </a:rPr>
              <a:t>: Add a queen to the (k+1)</a:t>
            </a:r>
            <a:r>
              <a:rPr lang="en-IN" sz="1200" dirty="0" err="1" smtClean="0">
                <a:latin typeface="Verdana" pitchFamily="34" charset="0"/>
                <a:ea typeface="Verdana" pitchFamily="34" charset="0"/>
                <a:cs typeface="Verdana" pitchFamily="34" charset="0"/>
              </a:rPr>
              <a:t>th</a:t>
            </a:r>
            <a:r>
              <a:rPr lang="en-IN" sz="1200" dirty="0" smtClean="0">
                <a:latin typeface="Verdana" pitchFamily="34" charset="0"/>
                <a:ea typeface="Verdana" pitchFamily="34" charset="0"/>
                <a:cs typeface="Verdana" pitchFamily="34" charset="0"/>
              </a:rPr>
              <a:t> row so that none are attacked. </a:t>
            </a:r>
          </a:p>
          <a:p>
            <a:pPr algn="just"/>
            <a:r>
              <a:rPr lang="en-IN" sz="1200" b="1" dirty="0" smtClean="0">
                <a:latin typeface="Verdana" pitchFamily="34" charset="0"/>
                <a:ea typeface="Verdana" pitchFamily="34" charset="0"/>
                <a:cs typeface="Verdana" pitchFamily="34" charset="0"/>
              </a:rPr>
              <a:t>Goal test</a:t>
            </a:r>
            <a:r>
              <a:rPr lang="en-IN" sz="1200" dirty="0" smtClean="0">
                <a:latin typeface="Verdana" pitchFamily="34" charset="0"/>
                <a:ea typeface="Verdana" pitchFamily="34" charset="0"/>
                <a:cs typeface="Verdana" pitchFamily="34" charset="0"/>
              </a:rPr>
              <a:t> : 8 queens on the board, none are attacked</a:t>
            </a:r>
          </a:p>
          <a:p>
            <a:pPr algn="just"/>
            <a:endParaRPr lang="en-IN" sz="1200" dirty="0">
              <a:latin typeface="Verdana" pitchFamily="34" charset="0"/>
              <a:ea typeface="Verdana" pitchFamily="34" charset="0"/>
              <a:cs typeface="Verdana" pitchFamily="34" charset="0"/>
            </a:endParaRPr>
          </a:p>
        </p:txBody>
      </p:sp>
      <p:pic>
        <p:nvPicPr>
          <p:cNvPr id="5" name="Picture 4" descr="8q4.JPG"/>
          <p:cNvPicPr/>
          <p:nvPr/>
        </p:nvPicPr>
        <p:blipFill>
          <a:blip r:embed="rId2" cstate="print"/>
          <a:stretch>
            <a:fillRect/>
          </a:stretch>
        </p:blipFill>
        <p:spPr>
          <a:xfrm>
            <a:off x="5612523" y="2848303"/>
            <a:ext cx="3343111" cy="2154456"/>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8639" y="509269"/>
            <a:ext cx="7999029" cy="954600"/>
          </a:xfrm>
        </p:spPr>
        <p:txBody>
          <a:bodyPr/>
          <a:lstStyle/>
          <a:p>
            <a:r>
              <a:rPr lang="en-US" dirty="0" smtClean="0"/>
              <a:t>Example 4: Missionaries &amp; cannibals problem</a:t>
            </a:r>
            <a:endParaRPr lang="en-IN" dirty="0"/>
          </a:p>
        </p:txBody>
      </p:sp>
      <p:sp>
        <p:nvSpPr>
          <p:cNvPr id="3" name="Text Placeholder 2"/>
          <p:cNvSpPr>
            <a:spLocks noGrp="1"/>
          </p:cNvSpPr>
          <p:nvPr>
            <p:ph type="body" idx="1"/>
          </p:nvPr>
        </p:nvSpPr>
        <p:spPr>
          <a:xfrm>
            <a:off x="872359" y="1397876"/>
            <a:ext cx="7536574" cy="3429733"/>
          </a:xfrm>
        </p:spPr>
        <p:txBody>
          <a:bodyPr/>
          <a:lstStyle/>
          <a:p>
            <a:pPr algn="just"/>
            <a:r>
              <a:rPr lang="en-IN" sz="1200" b="1" dirty="0" smtClean="0">
                <a:latin typeface="Verdana" pitchFamily="34" charset="0"/>
                <a:ea typeface="Verdana" pitchFamily="34" charset="0"/>
                <a:cs typeface="Verdana" pitchFamily="34" charset="0"/>
              </a:rPr>
              <a:t>States:</a:t>
            </a:r>
            <a:r>
              <a:rPr lang="en-IN" sz="1200" dirty="0" smtClean="0">
                <a:latin typeface="Verdana" pitchFamily="34" charset="0"/>
                <a:ea typeface="Verdana" pitchFamily="34" charset="0"/>
                <a:cs typeface="Verdana" pitchFamily="34" charset="0"/>
              </a:rPr>
              <a:t> in this problem state can be a data structure having triplet (</a:t>
            </a:r>
            <a:r>
              <a:rPr lang="en-IN" sz="1200" dirty="0" err="1" smtClean="0">
                <a:latin typeface="Verdana" pitchFamily="34" charset="0"/>
                <a:ea typeface="Verdana" pitchFamily="34" charset="0"/>
                <a:cs typeface="Verdana" pitchFamily="34" charset="0"/>
              </a:rPr>
              <a:t>i,j,k</a:t>
            </a:r>
            <a:r>
              <a:rPr lang="en-IN" sz="1200" dirty="0" smtClean="0">
                <a:latin typeface="Verdana" pitchFamily="34" charset="0"/>
                <a:ea typeface="Verdana" pitchFamily="34" charset="0"/>
                <a:cs typeface="Verdana" pitchFamily="34" charset="0"/>
              </a:rPr>
              <a:t>) presenting the number of Missionaries, cannibals and canoes on the left Bank of the river respectively.</a:t>
            </a:r>
          </a:p>
          <a:p>
            <a:pPr algn="just">
              <a:buNone/>
            </a:pPr>
            <a:endParaRPr lang="en-IN" sz="1200" dirty="0" smtClean="0">
              <a:latin typeface="Verdana" pitchFamily="34" charset="0"/>
              <a:ea typeface="Verdana" pitchFamily="34" charset="0"/>
              <a:cs typeface="Verdana" pitchFamily="34" charset="0"/>
            </a:endParaRPr>
          </a:p>
          <a:p>
            <a:pPr algn="just"/>
            <a:r>
              <a:rPr lang="en-IN" sz="1200" b="1" dirty="0" smtClean="0">
                <a:latin typeface="Verdana" pitchFamily="34" charset="0"/>
                <a:ea typeface="Verdana" pitchFamily="34" charset="0"/>
                <a:cs typeface="Verdana" pitchFamily="34" charset="0"/>
              </a:rPr>
              <a:t>Initial state:</a:t>
            </a:r>
            <a:r>
              <a:rPr lang="en-IN" sz="1200" dirty="0" smtClean="0">
                <a:latin typeface="Verdana" pitchFamily="34" charset="0"/>
                <a:ea typeface="Verdana" pitchFamily="34" charset="0"/>
                <a:cs typeface="Verdana" pitchFamily="34" charset="0"/>
              </a:rPr>
              <a:t> it is (3,3,1) all missionary's cannibals and canoes on the left Bank of the river</a:t>
            </a:r>
          </a:p>
          <a:p>
            <a:pPr algn="just"/>
            <a:endParaRPr lang="en-IN" sz="1200" dirty="0" smtClean="0">
              <a:latin typeface="Verdana" pitchFamily="34" charset="0"/>
              <a:ea typeface="Verdana" pitchFamily="34" charset="0"/>
              <a:cs typeface="Verdana" pitchFamily="34" charset="0"/>
            </a:endParaRPr>
          </a:p>
          <a:p>
            <a:pPr algn="just"/>
            <a:r>
              <a:rPr lang="en-IN" sz="1200" b="1" dirty="0" smtClean="0">
                <a:latin typeface="Verdana" pitchFamily="34" charset="0"/>
                <a:ea typeface="Verdana" pitchFamily="34" charset="0"/>
                <a:cs typeface="Verdana" pitchFamily="34" charset="0"/>
              </a:rPr>
              <a:t>Actions:</a:t>
            </a:r>
            <a:r>
              <a:rPr lang="en-IN" sz="1200" dirty="0" smtClean="0">
                <a:latin typeface="Verdana" pitchFamily="34" charset="0"/>
                <a:ea typeface="Verdana" pitchFamily="34" charset="0"/>
                <a:cs typeface="Verdana" pitchFamily="34" charset="0"/>
              </a:rPr>
              <a:t> take X number of missionary's and Y number of cannibals</a:t>
            </a:r>
          </a:p>
          <a:p>
            <a:pPr algn="just"/>
            <a:endParaRPr lang="en-IN" sz="1200" dirty="0" smtClean="0">
              <a:latin typeface="Verdana" pitchFamily="34" charset="0"/>
              <a:ea typeface="Verdana" pitchFamily="34" charset="0"/>
              <a:cs typeface="Verdana" pitchFamily="34" charset="0"/>
            </a:endParaRPr>
          </a:p>
          <a:p>
            <a:pPr algn="just"/>
            <a:r>
              <a:rPr lang="en-IN" sz="1200" b="1" dirty="0" smtClean="0">
                <a:latin typeface="Verdana" pitchFamily="34" charset="0"/>
                <a:ea typeface="Verdana" pitchFamily="34" charset="0"/>
                <a:cs typeface="Verdana" pitchFamily="34" charset="0"/>
              </a:rPr>
              <a:t>Successor function:</a:t>
            </a:r>
            <a:r>
              <a:rPr lang="en-IN" sz="1200" dirty="0" smtClean="0">
                <a:latin typeface="Verdana" pitchFamily="34" charset="0"/>
                <a:ea typeface="Verdana" pitchFamily="34" charset="0"/>
                <a:cs typeface="Verdana" pitchFamily="34" charset="0"/>
              </a:rPr>
              <a:t> if we take one missionary and one cannibal the other side of river will have two missionary's and two cannibals on the left</a:t>
            </a:r>
          </a:p>
          <a:p>
            <a:pPr algn="just"/>
            <a:endParaRPr lang="en-IN" sz="1200" dirty="0" smtClean="0">
              <a:latin typeface="Verdana" pitchFamily="34" charset="0"/>
              <a:ea typeface="Verdana" pitchFamily="34" charset="0"/>
              <a:cs typeface="Verdana" pitchFamily="34" charset="0"/>
            </a:endParaRPr>
          </a:p>
          <a:p>
            <a:pPr algn="just"/>
            <a:r>
              <a:rPr lang="en-IN" sz="1200" b="1" dirty="0" smtClean="0">
                <a:latin typeface="Verdana" pitchFamily="34" charset="0"/>
                <a:ea typeface="Verdana" pitchFamily="34" charset="0"/>
                <a:cs typeface="Verdana" pitchFamily="34" charset="0"/>
              </a:rPr>
              <a:t>Goal test:</a:t>
            </a:r>
            <a:r>
              <a:rPr lang="en-IN" sz="1200" dirty="0" smtClean="0">
                <a:latin typeface="Verdana" pitchFamily="34" charset="0"/>
                <a:ea typeface="Verdana" pitchFamily="34" charset="0"/>
                <a:cs typeface="Verdana" pitchFamily="34" charset="0"/>
              </a:rPr>
              <a:t> reached state (0,0,0)</a:t>
            </a:r>
          </a:p>
          <a:p>
            <a:pPr algn="just"/>
            <a:endParaRPr lang="en-IN" sz="1200" dirty="0" smtClean="0">
              <a:latin typeface="Verdana" pitchFamily="34" charset="0"/>
              <a:ea typeface="Verdana" pitchFamily="34" charset="0"/>
              <a:cs typeface="Verdana" pitchFamily="34" charset="0"/>
            </a:endParaRPr>
          </a:p>
          <a:p>
            <a:pPr algn="just"/>
            <a:r>
              <a:rPr lang="en-IN" sz="1200" b="1" dirty="0" smtClean="0">
                <a:latin typeface="Verdana" pitchFamily="34" charset="0"/>
                <a:ea typeface="Verdana" pitchFamily="34" charset="0"/>
                <a:cs typeface="Verdana" pitchFamily="34" charset="0"/>
              </a:rPr>
              <a:t>Path cost:</a:t>
            </a:r>
            <a:r>
              <a:rPr lang="en-IN" sz="1200" dirty="0" smtClean="0">
                <a:latin typeface="Verdana" pitchFamily="34" charset="0"/>
                <a:ea typeface="Verdana" pitchFamily="34" charset="0"/>
                <a:cs typeface="Verdana" pitchFamily="34" charset="0"/>
              </a:rPr>
              <a:t> number of Crossings to attain the goal state</a:t>
            </a:r>
          </a:p>
          <a:p>
            <a:pPr algn="just"/>
            <a:endParaRPr lang="en-IN" sz="1200" dirty="0" smtClean="0">
              <a:latin typeface="Verdana" pitchFamily="34" charset="0"/>
              <a:ea typeface="Verdana" pitchFamily="34" charset="0"/>
              <a:cs typeface="Verdana" pitchFamily="34" charset="0"/>
            </a:endParaRPr>
          </a:p>
          <a:p>
            <a:pPr algn="just"/>
            <a:endParaRPr lang="en-IN" sz="1200" dirty="0" smtClean="0">
              <a:latin typeface="Verdana" pitchFamily="34" charset="0"/>
              <a:ea typeface="Verdana" pitchFamily="34" charset="0"/>
              <a:cs typeface="Verdana" pitchFamily="34" charset="0"/>
            </a:endParaRPr>
          </a:p>
          <a:p>
            <a:pPr algn="just"/>
            <a:endParaRPr lang="en-IN" sz="1200" dirty="0" smtClean="0">
              <a:latin typeface="Verdana" pitchFamily="34" charset="0"/>
              <a:ea typeface="Verdana" pitchFamily="34" charset="0"/>
              <a:cs typeface="Verdana" pitchFamily="34" charset="0"/>
            </a:endParaRPr>
          </a:p>
          <a:p>
            <a:pPr algn="just"/>
            <a:endParaRPr lang="en-IN" sz="12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 calcmode="lin" valueType="num">
                                      <p:cBhvr additive="base">
                                        <p:cTn id="2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 calcmode="lin" valueType="num">
                                      <p:cBhvr additive="base">
                                        <p:cTn id="2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5: Real time problem</a:t>
            </a:r>
            <a:endParaRPr lang="en-IN" dirty="0"/>
          </a:p>
        </p:txBody>
      </p:sp>
      <p:sp>
        <p:nvSpPr>
          <p:cNvPr id="3" name="Text Placeholder 2"/>
          <p:cNvSpPr>
            <a:spLocks noGrp="1"/>
          </p:cNvSpPr>
          <p:nvPr>
            <p:ph type="body" idx="1"/>
          </p:nvPr>
        </p:nvSpPr>
        <p:spPr>
          <a:xfrm>
            <a:off x="798129" y="1685925"/>
            <a:ext cx="7505700" cy="2448000"/>
          </a:xfrm>
        </p:spPr>
        <p:txBody>
          <a:bodyPr/>
          <a:lstStyle/>
          <a:p>
            <a:pPr algn="just"/>
            <a:r>
              <a:rPr lang="en-IN" sz="1400" dirty="0" smtClean="0">
                <a:latin typeface="Verdana" pitchFamily="34" charset="0"/>
                <a:ea typeface="Verdana" pitchFamily="34" charset="0"/>
                <a:cs typeface="Verdana" pitchFamily="34" charset="0"/>
              </a:rPr>
              <a:t>Airline travel problem : Agent organising your travelling plan he will arrange the travelling plan for your holiday so that you will visit all places with minimum cost and should spend less time in travelling from one location to another we can now formulate the problem.</a:t>
            </a:r>
          </a:p>
          <a:p>
            <a:pPr algn="just"/>
            <a:endParaRPr lang="en-IN"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5: Real time problem</a:t>
            </a:r>
            <a:endParaRPr lang="en-IN" dirty="0"/>
          </a:p>
        </p:txBody>
      </p:sp>
      <p:sp>
        <p:nvSpPr>
          <p:cNvPr id="3" name="Text Placeholder 2"/>
          <p:cNvSpPr>
            <a:spLocks noGrp="1"/>
          </p:cNvSpPr>
          <p:nvPr>
            <p:ph type="body" idx="1"/>
          </p:nvPr>
        </p:nvSpPr>
        <p:spPr>
          <a:xfrm>
            <a:off x="798129" y="1685924"/>
            <a:ext cx="7505700" cy="2896585"/>
          </a:xfrm>
        </p:spPr>
        <p:txBody>
          <a:bodyPr/>
          <a:lstStyle/>
          <a:p>
            <a:pPr algn="just"/>
            <a:r>
              <a:rPr lang="en-IN" sz="1200" b="1" dirty="0" smtClean="0">
                <a:latin typeface="Verdana" pitchFamily="34" charset="0"/>
                <a:ea typeface="Verdana" pitchFamily="34" charset="0"/>
                <a:cs typeface="Verdana" pitchFamily="34" charset="0"/>
              </a:rPr>
              <a:t>States:</a:t>
            </a:r>
            <a:r>
              <a:rPr lang="en-IN" sz="1200" dirty="0" smtClean="0">
                <a:latin typeface="Verdana" pitchFamily="34" charset="0"/>
                <a:ea typeface="Verdana" pitchFamily="34" charset="0"/>
                <a:cs typeface="Verdana" pitchFamily="34" charset="0"/>
              </a:rPr>
              <a:t> state is represented by airport location and current date and time in order to calculate the path cost. State may also record more information about previous segments of flights, their fare bases and their status as a domestic or International.</a:t>
            </a:r>
          </a:p>
          <a:p>
            <a:pPr algn="just">
              <a:buNone/>
            </a:pPr>
            <a:endParaRPr lang="en-IN" sz="1200" dirty="0" smtClean="0">
              <a:latin typeface="Verdana" pitchFamily="34" charset="0"/>
              <a:ea typeface="Verdana" pitchFamily="34" charset="0"/>
              <a:cs typeface="Verdana" pitchFamily="34" charset="0"/>
            </a:endParaRPr>
          </a:p>
          <a:p>
            <a:pPr algn="just"/>
            <a:r>
              <a:rPr lang="en-IN" sz="1200" b="1" dirty="0" smtClean="0">
                <a:latin typeface="Verdana" pitchFamily="34" charset="0"/>
                <a:ea typeface="Verdana" pitchFamily="34" charset="0"/>
                <a:cs typeface="Verdana" pitchFamily="34" charset="0"/>
              </a:rPr>
              <a:t>Initial state:</a:t>
            </a:r>
            <a:r>
              <a:rPr lang="en-IN" sz="1200" dirty="0" smtClean="0">
                <a:latin typeface="Verdana" pitchFamily="34" charset="0"/>
                <a:ea typeface="Verdana" pitchFamily="34" charset="0"/>
                <a:cs typeface="Verdana" pitchFamily="34" charset="0"/>
              </a:rPr>
              <a:t> The location from which you are starting the journey is initial state</a:t>
            </a:r>
          </a:p>
          <a:p>
            <a:pPr algn="just"/>
            <a:endParaRPr lang="en-IN" sz="1200" dirty="0" smtClean="0">
              <a:latin typeface="Verdana" pitchFamily="34" charset="0"/>
              <a:ea typeface="Verdana" pitchFamily="34" charset="0"/>
              <a:cs typeface="Verdana" pitchFamily="34" charset="0"/>
            </a:endParaRPr>
          </a:p>
          <a:p>
            <a:pPr algn="just"/>
            <a:r>
              <a:rPr lang="en-IN" sz="1200" b="1" dirty="0" smtClean="0">
                <a:latin typeface="Verdana" pitchFamily="34" charset="0"/>
                <a:ea typeface="Verdana" pitchFamily="34" charset="0"/>
                <a:cs typeface="Verdana" pitchFamily="34" charset="0"/>
              </a:rPr>
              <a:t>Actions:</a:t>
            </a:r>
            <a:r>
              <a:rPr lang="en-IN" sz="1200" dirty="0" smtClean="0">
                <a:latin typeface="Verdana" pitchFamily="34" charset="0"/>
                <a:ea typeface="Verdana" pitchFamily="34" charset="0"/>
                <a:cs typeface="Verdana" pitchFamily="34" charset="0"/>
              </a:rPr>
              <a:t> Your travel arrangement from one location to another that facilitate you journey</a:t>
            </a:r>
          </a:p>
          <a:p>
            <a:pPr algn="just"/>
            <a:endParaRPr lang="en-IN" sz="1200" dirty="0" smtClean="0">
              <a:latin typeface="Verdana" pitchFamily="34" charset="0"/>
              <a:ea typeface="Verdana" pitchFamily="34" charset="0"/>
              <a:cs typeface="Verdana" pitchFamily="34" charset="0"/>
            </a:endParaRPr>
          </a:p>
          <a:p>
            <a:pPr algn="just"/>
            <a:r>
              <a:rPr lang="en-IN" sz="1200" b="1" dirty="0" smtClean="0">
                <a:latin typeface="Verdana" pitchFamily="34" charset="0"/>
                <a:ea typeface="Verdana" pitchFamily="34" charset="0"/>
                <a:cs typeface="Verdana" pitchFamily="34" charset="0"/>
              </a:rPr>
              <a:t>Successor function:</a:t>
            </a:r>
            <a:r>
              <a:rPr lang="en-IN" sz="1200" dirty="0" smtClean="0">
                <a:latin typeface="Verdana" pitchFamily="34" charset="0"/>
                <a:ea typeface="Verdana" pitchFamily="34" charset="0"/>
                <a:cs typeface="Verdana" pitchFamily="34" charset="0"/>
              </a:rPr>
              <a:t> After taking the action i.e. selecting flight, location, date, time; what is the next location date and time reached is denoted by the successor function</a:t>
            </a:r>
            <a:endParaRPr lang="en-IN" sz="1200" b="1" dirty="0" smtClean="0">
              <a:latin typeface="Verdana" pitchFamily="34" charset="0"/>
              <a:ea typeface="Verdana" pitchFamily="34" charset="0"/>
              <a:cs typeface="Verdana" pitchFamily="34" charset="0"/>
            </a:endParaRPr>
          </a:p>
          <a:p>
            <a:pPr algn="just"/>
            <a:endParaRPr lang="en-IN" sz="1200" dirty="0" smtClean="0">
              <a:latin typeface="Verdana" pitchFamily="34" charset="0"/>
              <a:ea typeface="Verdana" pitchFamily="34" charset="0"/>
              <a:cs typeface="Verdana" pitchFamily="34" charset="0"/>
            </a:endParaRPr>
          </a:p>
          <a:p>
            <a:pPr algn="just"/>
            <a:r>
              <a:rPr lang="en-IN" sz="1200" b="1" dirty="0" smtClean="0">
                <a:latin typeface="Verdana" pitchFamily="34" charset="0"/>
                <a:ea typeface="Verdana" pitchFamily="34" charset="0"/>
                <a:cs typeface="Verdana" pitchFamily="34" charset="0"/>
              </a:rPr>
              <a:t>Goal test:</a:t>
            </a:r>
            <a:r>
              <a:rPr lang="en-IN" sz="1200" dirty="0" smtClean="0">
                <a:latin typeface="Verdana" pitchFamily="34" charset="0"/>
                <a:ea typeface="Verdana" pitchFamily="34" charset="0"/>
                <a:cs typeface="Verdana" pitchFamily="34" charset="0"/>
              </a:rPr>
              <a:t> The destination location of your journey</a:t>
            </a:r>
          </a:p>
          <a:p>
            <a:pPr algn="just"/>
            <a:endParaRPr lang="en-IN" sz="1200" dirty="0" smtClean="0">
              <a:latin typeface="Verdana" pitchFamily="34" charset="0"/>
              <a:ea typeface="Verdana" pitchFamily="34" charset="0"/>
              <a:cs typeface="Verdana" pitchFamily="34" charset="0"/>
            </a:endParaRPr>
          </a:p>
          <a:p>
            <a:pPr algn="just"/>
            <a:r>
              <a:rPr lang="en-IN" sz="1200" b="1" dirty="0" smtClean="0">
                <a:latin typeface="Verdana" pitchFamily="34" charset="0"/>
                <a:ea typeface="Verdana" pitchFamily="34" charset="0"/>
                <a:cs typeface="Verdana" pitchFamily="34" charset="0"/>
              </a:rPr>
              <a:t>Path cost:</a:t>
            </a:r>
            <a:r>
              <a:rPr lang="en-IN" sz="1200" dirty="0" smtClean="0">
                <a:latin typeface="Verdana" pitchFamily="34" charset="0"/>
                <a:ea typeface="Verdana" pitchFamily="34" charset="0"/>
                <a:cs typeface="Verdana" pitchFamily="34" charset="0"/>
              </a:rPr>
              <a:t> In this case, path cost is cost of travelling (fare, travel time) </a:t>
            </a:r>
          </a:p>
          <a:p>
            <a:pPr algn="just"/>
            <a:endParaRPr lang="en-IN" sz="12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 process</a:t>
            </a:r>
            <a:endParaRPr lang="en-IN" dirty="0"/>
          </a:p>
        </p:txBody>
      </p:sp>
      <p:sp>
        <p:nvSpPr>
          <p:cNvPr id="3" name="Text Placeholder 2"/>
          <p:cNvSpPr>
            <a:spLocks noGrp="1"/>
          </p:cNvSpPr>
          <p:nvPr>
            <p:ph type="body" idx="1"/>
          </p:nvPr>
        </p:nvSpPr>
        <p:spPr>
          <a:xfrm>
            <a:off x="493329" y="1591333"/>
            <a:ext cx="7505700" cy="2448000"/>
          </a:xfrm>
        </p:spPr>
        <p:txBody>
          <a:bodyPr/>
          <a:lstStyle/>
          <a:p>
            <a:pPr algn="just"/>
            <a:r>
              <a:rPr lang="en-IN" sz="1200" dirty="0" smtClean="0">
                <a:latin typeface="Verdana" pitchFamily="34" charset="0"/>
                <a:ea typeface="Verdana" pitchFamily="34" charset="0"/>
                <a:cs typeface="Verdana" pitchFamily="34" charset="0"/>
              </a:rPr>
              <a:t>Do until a solution is found or the state space is exhausted. </a:t>
            </a:r>
          </a:p>
          <a:p>
            <a:pPr algn="just">
              <a:buNone/>
            </a:pPr>
            <a:r>
              <a:rPr lang="en-IN" sz="1200" dirty="0" smtClean="0">
                <a:latin typeface="Verdana" pitchFamily="34" charset="0"/>
                <a:ea typeface="Verdana" pitchFamily="34" charset="0"/>
                <a:cs typeface="Verdana" pitchFamily="34" charset="0"/>
              </a:rPr>
              <a:t>		1. Check the current state </a:t>
            </a:r>
          </a:p>
          <a:p>
            <a:pPr algn="just">
              <a:buNone/>
            </a:pPr>
            <a:r>
              <a:rPr lang="en-IN" sz="1200" dirty="0" smtClean="0">
                <a:latin typeface="Verdana" pitchFamily="34" charset="0"/>
                <a:ea typeface="Verdana" pitchFamily="34" charset="0"/>
                <a:cs typeface="Verdana" pitchFamily="34" charset="0"/>
              </a:rPr>
              <a:t>		2. Execute allowable actions to find the successor states. </a:t>
            </a:r>
          </a:p>
          <a:p>
            <a:pPr algn="just">
              <a:buNone/>
            </a:pPr>
            <a:r>
              <a:rPr lang="en-IN" sz="1200" dirty="0" smtClean="0">
                <a:latin typeface="Verdana" pitchFamily="34" charset="0"/>
                <a:ea typeface="Verdana" pitchFamily="34" charset="0"/>
                <a:cs typeface="Verdana" pitchFamily="34" charset="0"/>
              </a:rPr>
              <a:t>		3. Pick one of the new states. </a:t>
            </a:r>
          </a:p>
          <a:p>
            <a:pPr algn="just">
              <a:buNone/>
            </a:pPr>
            <a:r>
              <a:rPr lang="en-IN" sz="1200" dirty="0" smtClean="0">
                <a:latin typeface="Verdana" pitchFamily="34" charset="0"/>
                <a:ea typeface="Verdana" pitchFamily="34" charset="0"/>
                <a:cs typeface="Verdana" pitchFamily="34" charset="0"/>
              </a:rPr>
              <a:t>		4. Check if the new state is a solution state. If it is not, the new state becomes the 	current state and the process is repeated</a:t>
            </a:r>
          </a:p>
          <a:p>
            <a:pPr algn="just"/>
            <a:endParaRPr lang="en-IN" sz="1200" dirty="0">
              <a:latin typeface="Verdana" pitchFamily="34" charset="0"/>
              <a:ea typeface="Verdana" pitchFamily="34" charset="0"/>
              <a:cs typeface="Verdana" pitchFamily="34" charset="0"/>
            </a:endParaRPr>
          </a:p>
        </p:txBody>
      </p:sp>
      <p:pic>
        <p:nvPicPr>
          <p:cNvPr id="4" name="Picture 3" descr="state1.JPG"/>
          <p:cNvPicPr/>
          <p:nvPr/>
        </p:nvPicPr>
        <p:blipFill>
          <a:blip r:embed="rId2" cstate="print"/>
          <a:stretch>
            <a:fillRect/>
          </a:stretch>
        </p:blipFill>
        <p:spPr>
          <a:xfrm>
            <a:off x="5969876" y="2811027"/>
            <a:ext cx="2601637" cy="1929140"/>
          </a:xfrm>
          <a:prstGeom prst="rect">
            <a:avLst/>
          </a:prstGeom>
        </p:spPr>
      </p:pic>
      <p:pic>
        <p:nvPicPr>
          <p:cNvPr id="5" name="Picture 4" descr="state2.JPG"/>
          <p:cNvPicPr/>
          <p:nvPr/>
        </p:nvPicPr>
        <p:blipFill>
          <a:blip r:embed="rId3" cstate="print"/>
          <a:stretch>
            <a:fillRect/>
          </a:stretch>
        </p:blipFill>
        <p:spPr>
          <a:xfrm>
            <a:off x="5906814" y="2701158"/>
            <a:ext cx="2638095" cy="2091559"/>
          </a:xfrm>
          <a:prstGeom prst="rect">
            <a:avLst/>
          </a:prstGeom>
        </p:spPr>
      </p:pic>
      <p:pic>
        <p:nvPicPr>
          <p:cNvPr id="6" name="Picture 5" descr="state3.JPG"/>
          <p:cNvPicPr/>
          <p:nvPr/>
        </p:nvPicPr>
        <p:blipFill>
          <a:blip r:embed="rId4" cstate="print"/>
          <a:stretch>
            <a:fillRect/>
          </a:stretch>
        </p:blipFill>
        <p:spPr>
          <a:xfrm>
            <a:off x="6011916" y="2837793"/>
            <a:ext cx="2339538" cy="1854748"/>
          </a:xfrm>
          <a:prstGeom prst="rect">
            <a:avLst/>
          </a:prstGeom>
        </p:spPr>
      </p:pic>
      <p:pic>
        <p:nvPicPr>
          <p:cNvPr id="7" name="Picture 6" descr="state4.JPG"/>
          <p:cNvPicPr/>
          <p:nvPr/>
        </p:nvPicPr>
        <p:blipFill>
          <a:blip r:embed="rId5" cstate="print"/>
          <a:stretch>
            <a:fillRect/>
          </a:stretch>
        </p:blipFill>
        <p:spPr>
          <a:xfrm>
            <a:off x="6043448" y="2690646"/>
            <a:ext cx="2392910" cy="2007477"/>
          </a:xfrm>
          <a:prstGeom prst="rect">
            <a:avLst/>
          </a:prstGeom>
        </p:spPr>
      </p:pic>
      <p:pic>
        <p:nvPicPr>
          <p:cNvPr id="8" name="Picture 7" descr="state5.JPG"/>
          <p:cNvPicPr/>
          <p:nvPr/>
        </p:nvPicPr>
        <p:blipFill>
          <a:blip r:embed="rId6" cstate="print"/>
          <a:stretch>
            <a:fillRect/>
          </a:stretch>
        </p:blipFill>
        <p:spPr>
          <a:xfrm>
            <a:off x="5927835" y="2823177"/>
            <a:ext cx="2349226" cy="2053623"/>
          </a:xfrm>
          <a:prstGeom prst="rect">
            <a:avLst/>
          </a:prstGeom>
        </p:spPr>
      </p:pic>
      <p:pic>
        <p:nvPicPr>
          <p:cNvPr id="9" name="Picture 8" descr="state6.JPG"/>
          <p:cNvPicPr/>
          <p:nvPr/>
        </p:nvPicPr>
        <p:blipFill>
          <a:blip r:embed="rId7" cstate="print"/>
          <a:stretch>
            <a:fillRect/>
          </a:stretch>
        </p:blipFill>
        <p:spPr>
          <a:xfrm>
            <a:off x="5875282" y="2935014"/>
            <a:ext cx="2331326" cy="197331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problems by searching</a:t>
            </a:r>
            <a:endParaRPr lang="en-IN" dirty="0"/>
          </a:p>
        </p:txBody>
      </p:sp>
      <p:sp>
        <p:nvSpPr>
          <p:cNvPr id="3" name="Text Placeholder 2"/>
          <p:cNvSpPr>
            <a:spLocks noGrp="1"/>
          </p:cNvSpPr>
          <p:nvPr>
            <p:ph type="body" idx="1"/>
          </p:nvPr>
        </p:nvSpPr>
        <p:spPr>
          <a:xfrm>
            <a:off x="819150" y="1513490"/>
            <a:ext cx="7505700" cy="2925235"/>
          </a:xfrm>
        </p:spPr>
        <p:txBody>
          <a:bodyPr/>
          <a:lstStyle/>
          <a:p>
            <a:pPr algn="just"/>
            <a:r>
              <a:rPr lang="en-IN" sz="1200" dirty="0" smtClean="0">
                <a:latin typeface="Verdana" pitchFamily="34" charset="0"/>
                <a:ea typeface="Verdana" pitchFamily="34" charset="0"/>
                <a:cs typeface="Verdana" pitchFamily="34" charset="0"/>
              </a:rPr>
              <a:t>Search algorithm can be used to find the path in state space.</a:t>
            </a:r>
          </a:p>
          <a:p>
            <a:pPr algn="just"/>
            <a:r>
              <a:rPr lang="en-IN" sz="1200" dirty="0" smtClean="0">
                <a:latin typeface="Verdana" pitchFamily="34" charset="0"/>
                <a:ea typeface="Verdana" pitchFamily="34" charset="0"/>
                <a:cs typeface="Verdana" pitchFamily="34" charset="0"/>
              </a:rPr>
              <a:t>It is possible that a path can take us to an undesirable state or at a dead end. A search algorithm therefore should be efficient enough to </a:t>
            </a:r>
            <a:r>
              <a:rPr lang="en-IN" sz="1200" b="1" dirty="0" smtClean="0">
                <a:latin typeface="Verdana" pitchFamily="34" charset="0"/>
                <a:ea typeface="Verdana" pitchFamily="34" charset="0"/>
                <a:cs typeface="Verdana" pitchFamily="34" charset="0"/>
              </a:rPr>
              <a:t>govern the agent towards the desirable state.</a:t>
            </a:r>
          </a:p>
          <a:p>
            <a:pPr algn="just"/>
            <a:r>
              <a:rPr lang="en-IN" sz="1200" dirty="0" smtClean="0">
                <a:latin typeface="Verdana" pitchFamily="34" charset="0"/>
                <a:ea typeface="Verdana" pitchFamily="34" charset="0"/>
                <a:cs typeface="Verdana" pitchFamily="34" charset="0"/>
              </a:rPr>
              <a:t>Rational agents in AI mostly used these search strategies or algorithms to solve a specific problem and provide the best result. In this topic, we will learn various problem solving search algorithms</a:t>
            </a:r>
          </a:p>
          <a:p>
            <a:pPr algn="just"/>
            <a:r>
              <a:rPr lang="en-IN" sz="1200" b="1" dirty="0" smtClean="0">
                <a:latin typeface="Verdana" pitchFamily="34" charset="0"/>
                <a:ea typeface="Verdana" pitchFamily="34" charset="0"/>
                <a:cs typeface="Verdana" pitchFamily="34" charset="0"/>
              </a:rPr>
              <a:t>Search strategies or algorithms </a:t>
            </a:r>
            <a:r>
              <a:rPr lang="en-IN" sz="1200" dirty="0" smtClean="0">
                <a:latin typeface="Verdana" pitchFamily="34" charset="0"/>
                <a:ea typeface="Verdana" pitchFamily="34" charset="0"/>
                <a:cs typeface="Verdana" pitchFamily="34" charset="0"/>
              </a:rPr>
              <a:t>can be classified into two categories:</a:t>
            </a:r>
          </a:p>
          <a:p>
            <a:pPr lvl="1" algn="just"/>
            <a:r>
              <a:rPr lang="en-US" sz="1200" b="1" dirty="0" smtClean="0">
                <a:latin typeface="Verdana" pitchFamily="34" charset="0"/>
                <a:ea typeface="Verdana" pitchFamily="34" charset="0"/>
                <a:cs typeface="Verdana" pitchFamily="34" charset="0"/>
              </a:rPr>
              <a:t>Uninformed search(Blind)</a:t>
            </a:r>
          </a:p>
          <a:p>
            <a:pPr lvl="1" algn="just"/>
            <a:r>
              <a:rPr lang="en-US" sz="1200" b="1" dirty="0" smtClean="0">
                <a:latin typeface="Verdana" pitchFamily="34" charset="0"/>
                <a:ea typeface="Verdana" pitchFamily="34" charset="0"/>
                <a:cs typeface="Verdana" pitchFamily="34" charset="0"/>
              </a:rPr>
              <a:t>Informed search(Heuristic)</a:t>
            </a:r>
            <a:endParaRPr lang="en-IN" sz="1200" b="1"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0171" y="624883"/>
            <a:ext cx="7505700" cy="954600"/>
          </a:xfrm>
        </p:spPr>
        <p:txBody>
          <a:bodyPr/>
          <a:lstStyle/>
          <a:p>
            <a:r>
              <a:rPr lang="en-US" dirty="0" smtClean="0"/>
              <a:t>Index</a:t>
            </a:r>
            <a:endParaRPr lang="en-IN" dirty="0"/>
          </a:p>
        </p:txBody>
      </p:sp>
      <p:sp>
        <p:nvSpPr>
          <p:cNvPr id="3" name="Text Placeholder 2"/>
          <p:cNvSpPr>
            <a:spLocks noGrp="1"/>
          </p:cNvSpPr>
          <p:nvPr>
            <p:ph type="body" idx="1"/>
          </p:nvPr>
        </p:nvSpPr>
        <p:spPr>
          <a:xfrm>
            <a:off x="798129" y="1355835"/>
            <a:ext cx="7505700" cy="3237186"/>
          </a:xfrm>
        </p:spPr>
        <p:txBody>
          <a:bodyPr/>
          <a:lstStyle/>
          <a:p>
            <a:pPr algn="just"/>
            <a:r>
              <a:rPr lang="en-US" sz="1200" dirty="0" smtClean="0">
                <a:latin typeface="Verdana" pitchFamily="34" charset="0"/>
                <a:ea typeface="Verdana" pitchFamily="34" charset="0"/>
                <a:cs typeface="Verdana" pitchFamily="34" charset="0"/>
              </a:rPr>
              <a:t>General introduction </a:t>
            </a:r>
          </a:p>
          <a:p>
            <a:pPr algn="just"/>
            <a:r>
              <a:rPr lang="en-US" sz="1200" dirty="0" smtClean="0">
                <a:latin typeface="Verdana" pitchFamily="34" charset="0"/>
                <a:ea typeface="Verdana" pitchFamily="34" charset="0"/>
                <a:cs typeface="Verdana" pitchFamily="34" charset="0"/>
              </a:rPr>
              <a:t>Problem space</a:t>
            </a:r>
          </a:p>
          <a:p>
            <a:pPr algn="just"/>
            <a:r>
              <a:rPr lang="en-US" sz="1200" dirty="0" smtClean="0">
                <a:latin typeface="Verdana" pitchFamily="34" charset="0"/>
                <a:ea typeface="Verdana" pitchFamily="34" charset="0"/>
                <a:cs typeface="Verdana" pitchFamily="34" charset="0"/>
              </a:rPr>
              <a:t>Problem formulation</a:t>
            </a:r>
          </a:p>
          <a:p>
            <a:pPr algn="just"/>
            <a:r>
              <a:rPr lang="en-US" sz="1200" dirty="0" smtClean="0">
                <a:latin typeface="Verdana" pitchFamily="34" charset="0"/>
                <a:ea typeface="Verdana" pitchFamily="34" charset="0"/>
                <a:cs typeface="Verdana" pitchFamily="34" charset="0"/>
              </a:rPr>
              <a:t>Examples of problem formulation</a:t>
            </a:r>
          </a:p>
          <a:p>
            <a:pPr algn="just"/>
            <a:r>
              <a:rPr lang="en-US" sz="1200" dirty="0" smtClean="0">
                <a:latin typeface="Verdana" pitchFamily="34" charset="0"/>
                <a:ea typeface="Verdana" pitchFamily="34" charset="0"/>
                <a:cs typeface="Verdana" pitchFamily="34" charset="0"/>
              </a:rPr>
              <a:t>Solving problems by </a:t>
            </a:r>
            <a:r>
              <a:rPr lang="en-US" sz="1200" dirty="0" smtClean="0">
                <a:latin typeface="Verdana" pitchFamily="34" charset="0"/>
                <a:ea typeface="Verdana" pitchFamily="34" charset="0"/>
                <a:cs typeface="Verdana" pitchFamily="34" charset="0"/>
              </a:rPr>
              <a:t>searching</a:t>
            </a:r>
          </a:p>
          <a:p>
            <a:pPr algn="just"/>
            <a:r>
              <a:rPr lang="en-US" sz="1200" dirty="0" smtClean="0">
                <a:latin typeface="Verdana" pitchFamily="34" charset="0"/>
                <a:ea typeface="Verdana" pitchFamily="34" charset="0"/>
                <a:cs typeface="Verdana" pitchFamily="34" charset="0"/>
              </a:rPr>
              <a:t>Informed and </a:t>
            </a:r>
            <a:r>
              <a:rPr lang="en-US" sz="1200" dirty="0" smtClean="0">
                <a:latin typeface="Verdana" pitchFamily="34" charset="0"/>
                <a:ea typeface="Verdana" pitchFamily="34" charset="0"/>
                <a:cs typeface="Verdana" pitchFamily="34" charset="0"/>
              </a:rPr>
              <a:t>Uninformed searching</a:t>
            </a:r>
          </a:p>
          <a:p>
            <a:pPr algn="just"/>
            <a:r>
              <a:rPr lang="en-US" sz="1200" dirty="0" smtClean="0">
                <a:latin typeface="Verdana" pitchFamily="34" charset="0"/>
                <a:ea typeface="Verdana" pitchFamily="34" charset="0"/>
                <a:cs typeface="Verdana" pitchFamily="34" charset="0"/>
              </a:rPr>
              <a:t>Measuring performances of search techniques</a:t>
            </a:r>
          </a:p>
          <a:p>
            <a:pPr algn="just"/>
            <a:r>
              <a:rPr lang="en-US" sz="1200" dirty="0" smtClean="0">
                <a:latin typeface="Verdana" pitchFamily="34" charset="0"/>
                <a:ea typeface="Verdana" pitchFamily="34" charset="0"/>
                <a:cs typeface="Verdana" pitchFamily="34" charset="0"/>
              </a:rPr>
              <a:t>Uninformed searching techniques</a:t>
            </a:r>
          </a:p>
          <a:p>
            <a:pPr lvl="1" algn="just"/>
            <a:r>
              <a:rPr lang="en-US" sz="1000" dirty="0" smtClean="0">
                <a:latin typeface="Verdana" pitchFamily="34" charset="0"/>
                <a:ea typeface="Verdana" pitchFamily="34" charset="0"/>
                <a:cs typeface="Verdana" pitchFamily="34" charset="0"/>
              </a:rPr>
              <a:t>BFS, UCS, </a:t>
            </a:r>
            <a:r>
              <a:rPr lang="en-US" sz="1000" dirty="0" smtClean="0">
                <a:latin typeface="Verdana" pitchFamily="34" charset="0"/>
                <a:ea typeface="Verdana" pitchFamily="34" charset="0"/>
                <a:cs typeface="Verdana" pitchFamily="34" charset="0"/>
              </a:rPr>
              <a:t>DFS</a:t>
            </a:r>
            <a:r>
              <a:rPr lang="en-US" sz="1000" dirty="0" smtClean="0">
                <a:latin typeface="Verdana" pitchFamily="34" charset="0"/>
                <a:ea typeface="Verdana" pitchFamily="34" charset="0"/>
                <a:cs typeface="Verdana" pitchFamily="34" charset="0"/>
              </a:rPr>
              <a:t>, DLS, IDDFS, BIDIRECTIONAL</a:t>
            </a:r>
          </a:p>
          <a:p>
            <a:pPr lvl="1" algn="just"/>
            <a:endParaRPr lang="en-US" sz="1000" dirty="0" smtClean="0">
              <a:latin typeface="Verdana" pitchFamily="34" charset="0"/>
              <a:ea typeface="Verdana" pitchFamily="34" charset="0"/>
              <a:cs typeface="Verdana" pitchFamily="34" charset="0"/>
            </a:endParaRPr>
          </a:p>
          <a:p>
            <a:pPr algn="just"/>
            <a:endParaRPr lang="en-US" sz="1200" dirty="0" smtClean="0">
              <a:latin typeface="Verdana" pitchFamily="34" charset="0"/>
              <a:ea typeface="Verdana" pitchFamily="34" charset="0"/>
              <a:cs typeface="Verdana" pitchFamily="34" charset="0"/>
            </a:endParaRPr>
          </a:p>
          <a:p>
            <a:pPr algn="just"/>
            <a:endParaRPr lang="en-US" sz="1200" dirty="0" smtClean="0">
              <a:latin typeface="Verdana" pitchFamily="34" charset="0"/>
              <a:ea typeface="Verdana" pitchFamily="34" charset="0"/>
              <a:cs typeface="Verdana" pitchFamily="34" charset="0"/>
            </a:endParaRPr>
          </a:p>
          <a:p>
            <a:pPr algn="just"/>
            <a:endParaRPr lang="en-US" sz="1200" dirty="0" smtClean="0">
              <a:latin typeface="Verdana" pitchFamily="34" charset="0"/>
              <a:ea typeface="Verdana" pitchFamily="34" charset="0"/>
              <a:cs typeface="Verdana" pitchFamily="34" charset="0"/>
            </a:endParaRPr>
          </a:p>
          <a:p>
            <a:pPr algn="just"/>
            <a:endParaRPr lang="en-US" sz="1200" dirty="0" smtClean="0">
              <a:latin typeface="Verdana" pitchFamily="34" charset="0"/>
              <a:ea typeface="Verdana" pitchFamily="34" charset="0"/>
              <a:cs typeface="Verdana" pitchFamily="34" charset="0"/>
            </a:endParaRPr>
          </a:p>
          <a:p>
            <a:pPr algn="just">
              <a:buNone/>
            </a:pPr>
            <a:endParaRPr lang="en-IN" sz="12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8640" y="320083"/>
            <a:ext cx="7505700" cy="954600"/>
          </a:xfrm>
        </p:spPr>
        <p:txBody>
          <a:bodyPr/>
          <a:lstStyle/>
          <a:p>
            <a:r>
              <a:rPr lang="en-US" dirty="0" smtClean="0"/>
              <a:t>Informed search (heuristic search)</a:t>
            </a:r>
            <a:endParaRPr lang="en-IN" dirty="0"/>
          </a:p>
        </p:txBody>
      </p:sp>
      <p:sp>
        <p:nvSpPr>
          <p:cNvPr id="3" name="Text Placeholder 2"/>
          <p:cNvSpPr>
            <a:spLocks noGrp="1"/>
          </p:cNvSpPr>
          <p:nvPr>
            <p:ph type="body" idx="1"/>
          </p:nvPr>
        </p:nvSpPr>
        <p:spPr>
          <a:xfrm>
            <a:off x="819149" y="1061545"/>
            <a:ext cx="7736271" cy="3615558"/>
          </a:xfrm>
        </p:spPr>
        <p:txBody>
          <a:bodyPr/>
          <a:lstStyle/>
          <a:p>
            <a:pPr lvl="0" algn="just"/>
            <a:r>
              <a:rPr lang="en-IN" sz="1200" dirty="0" smtClean="0">
                <a:latin typeface="Verdana" pitchFamily="34" charset="0"/>
                <a:ea typeface="Verdana" pitchFamily="34" charset="0"/>
                <a:cs typeface="Verdana" pitchFamily="34" charset="0"/>
              </a:rPr>
              <a:t>Informed search is a </a:t>
            </a:r>
            <a:r>
              <a:rPr lang="en-IN" sz="1200" b="1" dirty="0" smtClean="0">
                <a:latin typeface="Verdana" pitchFamily="34" charset="0"/>
                <a:ea typeface="Verdana" pitchFamily="34" charset="0"/>
                <a:cs typeface="Verdana" pitchFamily="34" charset="0"/>
              </a:rPr>
              <a:t>problem specific </a:t>
            </a:r>
            <a:r>
              <a:rPr lang="en-IN" sz="1200" dirty="0" smtClean="0">
                <a:latin typeface="Verdana" pitchFamily="34" charset="0"/>
                <a:ea typeface="Verdana" pitchFamily="34" charset="0"/>
                <a:cs typeface="Verdana" pitchFamily="34" charset="0"/>
              </a:rPr>
              <a:t>search. These algorithms use domain knowledge.</a:t>
            </a:r>
          </a:p>
          <a:p>
            <a:pPr algn="just"/>
            <a:r>
              <a:rPr lang="en-IN" sz="1200" dirty="0" smtClean="0">
                <a:latin typeface="Verdana" pitchFamily="34" charset="0"/>
                <a:ea typeface="Verdana" pitchFamily="34" charset="0"/>
                <a:cs typeface="Verdana" pitchFamily="34" charset="0"/>
              </a:rPr>
              <a:t>The search strategy </a:t>
            </a:r>
            <a:r>
              <a:rPr lang="en-IN" sz="1200" b="1" dirty="0" smtClean="0">
                <a:latin typeface="Verdana" pitchFamily="34" charset="0"/>
                <a:ea typeface="Verdana" pitchFamily="34" charset="0"/>
                <a:cs typeface="Verdana" pitchFamily="34" charset="0"/>
              </a:rPr>
              <a:t>depends on the information available </a:t>
            </a:r>
            <a:r>
              <a:rPr lang="en-IN" sz="1200" dirty="0" smtClean="0">
                <a:latin typeface="Verdana" pitchFamily="34" charset="0"/>
                <a:ea typeface="Verdana" pitchFamily="34" charset="0"/>
                <a:cs typeface="Verdana" pitchFamily="34" charset="0"/>
              </a:rPr>
              <a:t>for a specific search problem.</a:t>
            </a:r>
          </a:p>
          <a:p>
            <a:pPr lvl="0" algn="just"/>
            <a:r>
              <a:rPr lang="en-IN" sz="1200" dirty="0" smtClean="0">
                <a:latin typeface="Verdana" pitchFamily="34" charset="0"/>
                <a:ea typeface="Verdana" pitchFamily="34" charset="0"/>
                <a:cs typeface="Verdana" pitchFamily="34" charset="0"/>
              </a:rPr>
              <a:t>Heuristic function is used to find the path that can lead to the goal state. This function can judge the available path by ranking them.</a:t>
            </a:r>
          </a:p>
          <a:p>
            <a:pPr algn="just"/>
            <a:r>
              <a:rPr lang="en-IN" sz="1200" dirty="0" smtClean="0">
                <a:latin typeface="Verdana" pitchFamily="34" charset="0"/>
                <a:ea typeface="Verdana" pitchFamily="34" charset="0"/>
                <a:cs typeface="Verdana" pitchFamily="34" charset="0"/>
              </a:rPr>
              <a:t>There is a high probability that the path selected by heuristic function will lead us to goal but not guaranteed. </a:t>
            </a:r>
            <a:r>
              <a:rPr lang="en-IN" sz="1200" b="1" dirty="0" smtClean="0">
                <a:latin typeface="Verdana" pitchFamily="34" charset="0"/>
                <a:ea typeface="Verdana" pitchFamily="34" charset="0"/>
                <a:cs typeface="Verdana" pitchFamily="34" charset="0"/>
              </a:rPr>
              <a:t>Not always be guaranteed for best solutions </a:t>
            </a:r>
            <a:r>
              <a:rPr lang="en-IN" sz="1200" dirty="0" smtClean="0">
                <a:latin typeface="Verdana" pitchFamily="34" charset="0"/>
                <a:ea typeface="Verdana" pitchFamily="34" charset="0"/>
                <a:cs typeface="Verdana" pitchFamily="34" charset="0"/>
              </a:rPr>
              <a:t>but </a:t>
            </a:r>
            <a:r>
              <a:rPr lang="en-IN" sz="1200" b="1" dirty="0" smtClean="0">
                <a:latin typeface="Verdana" pitchFamily="34" charset="0"/>
                <a:ea typeface="Verdana" pitchFamily="34" charset="0"/>
                <a:cs typeface="Verdana" pitchFamily="34" charset="0"/>
              </a:rPr>
              <a:t>guaranteed</a:t>
            </a:r>
            <a:r>
              <a:rPr lang="en-IN" sz="1200" dirty="0" smtClean="0">
                <a:latin typeface="Verdana" pitchFamily="34" charset="0"/>
                <a:ea typeface="Verdana" pitchFamily="34" charset="0"/>
                <a:cs typeface="Verdana" pitchFamily="34" charset="0"/>
              </a:rPr>
              <a:t> to find a </a:t>
            </a:r>
            <a:r>
              <a:rPr lang="en-IN" sz="1200" b="1" dirty="0" smtClean="0">
                <a:latin typeface="Verdana" pitchFamily="34" charset="0"/>
                <a:ea typeface="Verdana" pitchFamily="34" charset="0"/>
                <a:cs typeface="Verdana" pitchFamily="34" charset="0"/>
              </a:rPr>
              <a:t>good solution in reasonable time</a:t>
            </a:r>
          </a:p>
          <a:p>
            <a:pPr algn="just"/>
            <a:r>
              <a:rPr lang="en-IN" sz="1200" dirty="0" smtClean="0">
                <a:latin typeface="Verdana" pitchFamily="34" charset="0"/>
                <a:ea typeface="Verdana" pitchFamily="34" charset="0"/>
                <a:cs typeface="Verdana" pitchFamily="34" charset="0"/>
              </a:rPr>
              <a:t>Informed search strategies can find a solution </a:t>
            </a:r>
            <a:r>
              <a:rPr lang="en-IN" sz="1200" b="1" dirty="0" smtClean="0">
                <a:latin typeface="Verdana" pitchFamily="34" charset="0"/>
                <a:ea typeface="Verdana" pitchFamily="34" charset="0"/>
                <a:cs typeface="Verdana" pitchFamily="34" charset="0"/>
              </a:rPr>
              <a:t>more efficiently </a:t>
            </a:r>
            <a:r>
              <a:rPr lang="en-IN" sz="1200" dirty="0" smtClean="0">
                <a:latin typeface="Verdana" pitchFamily="34" charset="0"/>
                <a:ea typeface="Verdana" pitchFamily="34" charset="0"/>
                <a:cs typeface="Verdana" pitchFamily="34" charset="0"/>
              </a:rPr>
              <a:t>than an uninformed search strategy. Informed search is also called a </a:t>
            </a:r>
            <a:r>
              <a:rPr lang="en-IN" sz="1200" b="1" dirty="0" smtClean="0">
                <a:latin typeface="Verdana" pitchFamily="34" charset="0"/>
                <a:ea typeface="Verdana" pitchFamily="34" charset="0"/>
                <a:cs typeface="Verdana" pitchFamily="34" charset="0"/>
              </a:rPr>
              <a:t>Heuristic search</a:t>
            </a:r>
          </a:p>
          <a:p>
            <a:pPr lvl="0" algn="just"/>
            <a:r>
              <a:rPr lang="en-IN" sz="1200" dirty="0" smtClean="0">
                <a:latin typeface="Verdana" pitchFamily="34" charset="0"/>
                <a:ea typeface="Verdana" pitchFamily="34" charset="0"/>
                <a:cs typeface="Verdana" pitchFamily="34" charset="0"/>
              </a:rPr>
              <a:t>Informed search can solve much complex problem which could not be solved in another way.</a:t>
            </a:r>
          </a:p>
          <a:p>
            <a:pPr lvl="0" algn="just"/>
            <a:r>
              <a:rPr lang="en-IN" sz="1200" b="1" dirty="0" smtClean="0">
                <a:latin typeface="Verdana" pitchFamily="34" charset="0"/>
                <a:ea typeface="Verdana" pitchFamily="34" charset="0"/>
                <a:cs typeface="Verdana" pitchFamily="34" charset="0"/>
              </a:rPr>
              <a:t>It can be divided into these types:</a:t>
            </a:r>
            <a:endParaRPr lang="en-IN" sz="1200" dirty="0" smtClean="0">
              <a:latin typeface="Verdana" pitchFamily="34" charset="0"/>
              <a:ea typeface="Verdana" pitchFamily="34" charset="0"/>
              <a:cs typeface="Verdana" pitchFamily="34" charset="0"/>
            </a:endParaRPr>
          </a:p>
          <a:p>
            <a:pPr lvl="1" algn="just"/>
            <a:r>
              <a:rPr lang="en-IN" sz="1200" dirty="0" smtClean="0">
                <a:latin typeface="Verdana" pitchFamily="34" charset="0"/>
                <a:ea typeface="Verdana" pitchFamily="34" charset="0"/>
                <a:cs typeface="Verdana" pitchFamily="34" charset="0"/>
              </a:rPr>
              <a:t>Best First (Greedy) Search</a:t>
            </a:r>
          </a:p>
          <a:p>
            <a:pPr lvl="1" algn="just"/>
            <a:r>
              <a:rPr lang="en-IN" sz="1200" dirty="0" smtClean="0">
                <a:latin typeface="Verdana" pitchFamily="34" charset="0"/>
                <a:ea typeface="Verdana" pitchFamily="34" charset="0"/>
                <a:cs typeface="Verdana" pitchFamily="34" charset="0"/>
              </a:rPr>
              <a:t>A* Search</a:t>
            </a:r>
          </a:p>
          <a:p>
            <a:pPr lvl="1" algn="just">
              <a:buNone/>
            </a:pPr>
            <a:endParaRPr lang="en-IN" sz="1200" dirty="0" smtClean="0">
              <a:latin typeface="Verdana" pitchFamily="34" charset="0"/>
              <a:ea typeface="Verdana" pitchFamily="34" charset="0"/>
              <a:cs typeface="Verdana" pitchFamily="34" charset="0"/>
            </a:endParaRPr>
          </a:p>
          <a:p>
            <a:pPr lvl="0" algn="just"/>
            <a:endParaRPr lang="en-IN" sz="1200" dirty="0" smtClean="0">
              <a:latin typeface="Verdana" pitchFamily="34" charset="0"/>
              <a:ea typeface="Verdana" pitchFamily="34" charset="0"/>
              <a:cs typeface="Verdana" pitchFamily="34" charset="0"/>
            </a:endParaRPr>
          </a:p>
          <a:p>
            <a:pPr algn="just"/>
            <a:endParaRPr lang="en-IN" sz="1200" dirty="0">
              <a:latin typeface="Verdana" pitchFamily="34" charset="0"/>
              <a:ea typeface="Verdana" pitchFamily="34" charset="0"/>
              <a:cs typeface="Verdana" pitchFamily="34" charset="0"/>
            </a:endParaRPr>
          </a:p>
        </p:txBody>
      </p:sp>
      <p:sp>
        <p:nvSpPr>
          <p:cNvPr id="4" name="TextBox 3"/>
          <p:cNvSpPr txBox="1"/>
          <p:nvPr/>
        </p:nvSpPr>
        <p:spPr>
          <a:xfrm>
            <a:off x="4893884" y="3657599"/>
            <a:ext cx="2515911" cy="646331"/>
          </a:xfrm>
          <a:prstGeom prst="rect">
            <a:avLst/>
          </a:prstGeom>
          <a:noFill/>
        </p:spPr>
        <p:txBody>
          <a:bodyPr wrap="square" rtlCol="0">
            <a:spAutoFit/>
          </a:bodyPr>
          <a:lstStyle/>
          <a:p>
            <a:pPr lvl="1" algn="just">
              <a:buFont typeface="Courier New" pitchFamily="49" charset="0"/>
              <a:buChar char="o"/>
            </a:pPr>
            <a:r>
              <a:rPr lang="en-IN" sz="1200" dirty="0" smtClean="0">
                <a:latin typeface="Verdana" pitchFamily="34" charset="0"/>
                <a:ea typeface="Verdana" pitchFamily="34" charset="0"/>
                <a:cs typeface="Verdana" pitchFamily="34" charset="0"/>
              </a:rPr>
              <a:t>  AO* search</a:t>
            </a:r>
          </a:p>
          <a:p>
            <a:pPr lvl="1" algn="just">
              <a:buFont typeface="Courier New" pitchFamily="49" charset="0"/>
              <a:buChar char="o"/>
            </a:pPr>
            <a:endParaRPr lang="en-IN" sz="1200" dirty="0" smtClean="0">
              <a:latin typeface="Verdana" pitchFamily="34" charset="0"/>
              <a:ea typeface="Verdana" pitchFamily="34" charset="0"/>
              <a:cs typeface="Verdana" pitchFamily="34" charset="0"/>
            </a:endParaRPr>
          </a:p>
          <a:p>
            <a:pPr lvl="1" algn="just">
              <a:buFont typeface="Courier New" pitchFamily="49" charset="0"/>
              <a:buChar char="o"/>
            </a:pPr>
            <a:r>
              <a:rPr lang="en-IN" sz="1200" dirty="0" smtClean="0">
                <a:latin typeface="Verdana" pitchFamily="34" charset="0"/>
                <a:ea typeface="Verdana" pitchFamily="34" charset="0"/>
                <a:cs typeface="Verdana" pitchFamily="34" charset="0"/>
              </a:rPr>
              <a:t>  Local search</a:t>
            </a:r>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Travelling salesman problem</a:t>
            </a:r>
            <a:endParaRPr lang="en-IN" dirty="0"/>
          </a:p>
        </p:txBody>
      </p:sp>
      <p:sp>
        <p:nvSpPr>
          <p:cNvPr id="3" name="Text Placeholder 2"/>
          <p:cNvSpPr>
            <a:spLocks noGrp="1"/>
          </p:cNvSpPr>
          <p:nvPr>
            <p:ph type="body" idx="1"/>
          </p:nvPr>
        </p:nvSpPr>
        <p:spPr>
          <a:xfrm>
            <a:off x="819150" y="1807779"/>
            <a:ext cx="7505700" cy="2630946"/>
          </a:xfrm>
        </p:spPr>
        <p:txBody>
          <a:bodyPr/>
          <a:lstStyle/>
          <a:p>
            <a:pPr lvl="0" algn="just"/>
            <a:r>
              <a:rPr lang="en-IN" sz="1200" b="1" dirty="0" smtClean="0">
                <a:latin typeface="Verdana" pitchFamily="34" charset="0"/>
                <a:ea typeface="Verdana" pitchFamily="34" charset="0"/>
                <a:cs typeface="Verdana" pitchFamily="34" charset="0"/>
              </a:rPr>
              <a:t>Travelling salesman problem </a:t>
            </a:r>
            <a:r>
              <a:rPr lang="en-IN" sz="1200" dirty="0" smtClean="0">
                <a:latin typeface="Verdana" pitchFamily="34" charset="0"/>
                <a:ea typeface="Verdana" pitchFamily="34" charset="0"/>
                <a:cs typeface="Verdana" pitchFamily="34" charset="0"/>
              </a:rPr>
              <a:t>is a special </a:t>
            </a:r>
            <a:r>
              <a:rPr lang="en-IN" sz="1200" b="1" dirty="0" smtClean="0">
                <a:latin typeface="Verdana" pitchFamily="34" charset="0"/>
                <a:ea typeface="Verdana" pitchFamily="34" charset="0"/>
                <a:cs typeface="Verdana" pitchFamily="34" charset="0"/>
              </a:rPr>
              <a:t>touring problem(route finding problem</a:t>
            </a:r>
            <a:r>
              <a:rPr lang="en-IN" sz="1200" dirty="0" smtClean="0">
                <a:latin typeface="Verdana" pitchFamily="34" charset="0"/>
                <a:ea typeface="Verdana" pitchFamily="34" charset="0"/>
                <a:cs typeface="Verdana" pitchFamily="34" charset="0"/>
              </a:rPr>
              <a:t>) where we have ; </a:t>
            </a:r>
          </a:p>
          <a:p>
            <a:pPr lvl="0" algn="just">
              <a:buNone/>
            </a:pPr>
            <a:r>
              <a:rPr lang="en-IN" sz="1200" dirty="0" smtClean="0">
                <a:latin typeface="Verdana" pitchFamily="34" charset="0"/>
                <a:ea typeface="Verdana" pitchFamily="34" charset="0"/>
                <a:cs typeface="Verdana" pitchFamily="34" charset="0"/>
              </a:rPr>
              <a:t>	Given a set of cities and distance between every pair of cities, the problem is to find the </a:t>
            </a:r>
            <a:r>
              <a:rPr lang="en-IN" sz="1200" b="1" dirty="0" smtClean="0">
                <a:latin typeface="Verdana" pitchFamily="34" charset="0"/>
                <a:ea typeface="Verdana" pitchFamily="34" charset="0"/>
                <a:cs typeface="Verdana" pitchFamily="34" charset="0"/>
              </a:rPr>
              <a:t>shortest possible route </a:t>
            </a:r>
            <a:r>
              <a:rPr lang="en-IN" sz="1200" dirty="0" smtClean="0">
                <a:latin typeface="Verdana" pitchFamily="34" charset="0"/>
                <a:ea typeface="Verdana" pitchFamily="34" charset="0"/>
                <a:cs typeface="Verdana" pitchFamily="34" charset="0"/>
              </a:rPr>
              <a:t>that visits </a:t>
            </a:r>
            <a:r>
              <a:rPr lang="en-IN" sz="1200" b="1" dirty="0" smtClean="0">
                <a:latin typeface="Verdana" pitchFamily="34" charset="0"/>
                <a:ea typeface="Verdana" pitchFamily="34" charset="0"/>
                <a:cs typeface="Verdana" pitchFamily="34" charset="0"/>
              </a:rPr>
              <a:t>every city exactly once </a:t>
            </a:r>
            <a:r>
              <a:rPr lang="en-IN" sz="1200" dirty="0" smtClean="0">
                <a:latin typeface="Verdana" pitchFamily="34" charset="0"/>
                <a:ea typeface="Verdana" pitchFamily="34" charset="0"/>
                <a:cs typeface="Verdana" pitchFamily="34" charset="0"/>
              </a:rPr>
              <a:t>and returns to the starting point.</a:t>
            </a:r>
          </a:p>
          <a:p>
            <a:pPr algn="just"/>
            <a:endParaRPr lang="en-IN" sz="1200" dirty="0">
              <a:latin typeface="Verdana" pitchFamily="34" charset="0"/>
              <a:ea typeface="Verdana" pitchFamily="34" charset="0"/>
              <a:cs typeface="Verdana" pitchFamily="34" charset="0"/>
            </a:endParaRPr>
          </a:p>
        </p:txBody>
      </p:sp>
      <p:pic>
        <p:nvPicPr>
          <p:cNvPr id="4" name="Picture 3" descr="tsp.JPG"/>
          <p:cNvPicPr/>
          <p:nvPr/>
        </p:nvPicPr>
        <p:blipFill>
          <a:blip r:embed="rId2" cstate="print"/>
          <a:stretch>
            <a:fillRect/>
          </a:stretch>
        </p:blipFill>
        <p:spPr>
          <a:xfrm>
            <a:off x="3552497" y="2900854"/>
            <a:ext cx="2406869" cy="2028497"/>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129" y="477738"/>
            <a:ext cx="7505700" cy="954600"/>
          </a:xfrm>
        </p:spPr>
        <p:txBody>
          <a:bodyPr/>
          <a:lstStyle/>
          <a:p>
            <a:r>
              <a:rPr lang="en-US" dirty="0" smtClean="0"/>
              <a:t>Uninformed search (blind search)</a:t>
            </a:r>
            <a:endParaRPr lang="en-IN" dirty="0"/>
          </a:p>
        </p:txBody>
      </p:sp>
      <p:sp>
        <p:nvSpPr>
          <p:cNvPr id="3" name="Text Placeholder 2"/>
          <p:cNvSpPr>
            <a:spLocks noGrp="1"/>
          </p:cNvSpPr>
          <p:nvPr>
            <p:ph type="body" idx="1"/>
          </p:nvPr>
        </p:nvSpPr>
        <p:spPr>
          <a:xfrm>
            <a:off x="819150" y="1177158"/>
            <a:ext cx="7505700" cy="3261567"/>
          </a:xfrm>
        </p:spPr>
        <p:txBody>
          <a:bodyPr/>
          <a:lstStyle/>
          <a:p>
            <a:pPr algn="just"/>
            <a:r>
              <a:rPr lang="en-IN" sz="1200" dirty="0" smtClean="0">
                <a:latin typeface="Verdana" pitchFamily="34" charset="0"/>
                <a:ea typeface="Verdana" pitchFamily="34" charset="0"/>
                <a:cs typeface="Verdana" pitchFamily="34" charset="0"/>
              </a:rPr>
              <a:t>Uninformed search is </a:t>
            </a:r>
            <a:r>
              <a:rPr lang="en-IN" sz="1200" b="1" dirty="0" smtClean="0">
                <a:latin typeface="Verdana" pitchFamily="34" charset="0"/>
                <a:ea typeface="Verdana" pitchFamily="34" charset="0"/>
                <a:cs typeface="Verdana" pitchFamily="34" charset="0"/>
              </a:rPr>
              <a:t>not dependent </a:t>
            </a:r>
            <a:r>
              <a:rPr lang="en-IN" sz="1200" dirty="0" smtClean="0">
                <a:latin typeface="Verdana" pitchFamily="34" charset="0"/>
                <a:ea typeface="Verdana" pitchFamily="34" charset="0"/>
                <a:cs typeface="Verdana" pitchFamily="34" charset="0"/>
              </a:rPr>
              <a:t>on the </a:t>
            </a:r>
            <a:r>
              <a:rPr lang="en-IN" sz="1200" b="1" dirty="0" smtClean="0">
                <a:latin typeface="Verdana" pitchFamily="34" charset="0"/>
                <a:ea typeface="Verdana" pitchFamily="34" charset="0"/>
                <a:cs typeface="Verdana" pitchFamily="34" charset="0"/>
              </a:rPr>
              <a:t>problem specific information </a:t>
            </a:r>
            <a:r>
              <a:rPr lang="en-IN" sz="1200" dirty="0" smtClean="0">
                <a:latin typeface="Verdana" pitchFamily="34" charset="0"/>
                <a:ea typeface="Verdana" pitchFamily="34" charset="0"/>
                <a:cs typeface="Verdana" pitchFamily="34" charset="0"/>
              </a:rPr>
              <a:t>for its search strategy. It does not contain any domain knowledge.</a:t>
            </a:r>
          </a:p>
          <a:p>
            <a:pPr algn="just"/>
            <a:r>
              <a:rPr lang="en-IN" sz="1200" dirty="0" smtClean="0">
                <a:latin typeface="Verdana" pitchFamily="34" charset="0"/>
                <a:ea typeface="Verdana" pitchFamily="34" charset="0"/>
                <a:cs typeface="Verdana" pitchFamily="34" charset="0"/>
              </a:rPr>
              <a:t>This kind of search strategy </a:t>
            </a:r>
            <a:r>
              <a:rPr lang="en-IN" sz="1200" b="1" dirty="0" smtClean="0">
                <a:latin typeface="Verdana" pitchFamily="34" charset="0"/>
                <a:ea typeface="Verdana" pitchFamily="34" charset="0"/>
                <a:cs typeface="Verdana" pitchFamily="34" charset="0"/>
              </a:rPr>
              <a:t>does not use selective approach </a:t>
            </a:r>
            <a:r>
              <a:rPr lang="en-IN" sz="1200" dirty="0" smtClean="0">
                <a:latin typeface="Verdana" pitchFamily="34" charset="0"/>
                <a:ea typeface="Verdana" pitchFamily="34" charset="0"/>
                <a:cs typeface="Verdana" pitchFamily="34" charset="0"/>
              </a:rPr>
              <a:t>while generating states. It operates in a brute-force way. It generates all possible states and explores most of them to find the goal state, so it is also called </a:t>
            </a:r>
            <a:r>
              <a:rPr lang="en-IN" sz="1200" b="1" dirty="0" smtClean="0">
                <a:latin typeface="Verdana" pitchFamily="34" charset="0"/>
                <a:ea typeface="Verdana" pitchFamily="34" charset="0"/>
                <a:cs typeface="Verdana" pitchFamily="34" charset="0"/>
              </a:rPr>
              <a:t>blind search</a:t>
            </a:r>
            <a:r>
              <a:rPr lang="en-IN" sz="1200" dirty="0" smtClean="0">
                <a:latin typeface="Verdana" pitchFamily="34" charset="0"/>
                <a:ea typeface="Verdana" pitchFamily="34" charset="0"/>
                <a:cs typeface="Verdana" pitchFamily="34" charset="0"/>
              </a:rPr>
              <a:t>.</a:t>
            </a:r>
          </a:p>
          <a:p>
            <a:pPr algn="just"/>
            <a:r>
              <a:rPr lang="en-IN" sz="1200" dirty="0" smtClean="0">
                <a:latin typeface="Verdana" pitchFamily="34" charset="0"/>
                <a:ea typeface="Verdana" pitchFamily="34" charset="0"/>
                <a:cs typeface="Verdana" pitchFamily="34" charset="0"/>
              </a:rPr>
              <a:t>It </a:t>
            </a:r>
            <a:r>
              <a:rPr lang="en-IN" sz="1200" b="1" dirty="0" smtClean="0">
                <a:latin typeface="Verdana" pitchFamily="34" charset="0"/>
                <a:ea typeface="Verdana" pitchFamily="34" charset="0"/>
                <a:cs typeface="Verdana" pitchFamily="34" charset="0"/>
              </a:rPr>
              <a:t>operates in a brute-force</a:t>
            </a:r>
            <a:r>
              <a:rPr lang="en-IN" sz="1200" dirty="0" smtClean="0">
                <a:latin typeface="Verdana" pitchFamily="34" charset="0"/>
                <a:ea typeface="Verdana" pitchFamily="34" charset="0"/>
                <a:cs typeface="Verdana" pitchFamily="34" charset="0"/>
              </a:rPr>
              <a:t> way as it only includes information about how to traverse the tree and how to identify leaf and goal nodes</a:t>
            </a:r>
          </a:p>
          <a:p>
            <a:pPr lvl="0" algn="just"/>
            <a:r>
              <a:rPr lang="en-IN" sz="1200" dirty="0" smtClean="0">
                <a:latin typeface="Verdana" pitchFamily="34" charset="0"/>
                <a:ea typeface="Verdana" pitchFamily="34" charset="0"/>
                <a:cs typeface="Verdana" pitchFamily="34" charset="0"/>
              </a:rPr>
              <a:t>This approach requires </a:t>
            </a:r>
            <a:r>
              <a:rPr lang="en-IN" sz="1200" b="1" dirty="0" smtClean="0">
                <a:latin typeface="Verdana" pitchFamily="34" charset="0"/>
                <a:ea typeface="Verdana" pitchFamily="34" charset="0"/>
                <a:cs typeface="Verdana" pitchFamily="34" charset="0"/>
              </a:rPr>
              <a:t>more time to explore </a:t>
            </a:r>
            <a:r>
              <a:rPr lang="en-IN" sz="1200" dirty="0" smtClean="0">
                <a:latin typeface="Verdana" pitchFamily="34" charset="0"/>
                <a:ea typeface="Verdana" pitchFamily="34" charset="0"/>
                <a:cs typeface="Verdana" pitchFamily="34" charset="0"/>
              </a:rPr>
              <a:t>entire state space.</a:t>
            </a:r>
          </a:p>
          <a:p>
            <a:pPr algn="just"/>
            <a:r>
              <a:rPr lang="en-IN" sz="1200" b="1" dirty="0" smtClean="0">
                <a:latin typeface="Verdana" pitchFamily="34" charset="0"/>
                <a:ea typeface="Verdana" pitchFamily="34" charset="0"/>
                <a:cs typeface="Verdana" pitchFamily="34" charset="0"/>
              </a:rPr>
              <a:t>It can be divided into various types:</a:t>
            </a:r>
            <a:endParaRPr lang="en-IN" sz="1200" dirty="0" smtClean="0">
              <a:latin typeface="Verdana" pitchFamily="34" charset="0"/>
              <a:ea typeface="Verdana" pitchFamily="34" charset="0"/>
              <a:cs typeface="Verdana" pitchFamily="34" charset="0"/>
            </a:endParaRPr>
          </a:p>
          <a:p>
            <a:pPr lvl="1" algn="just"/>
            <a:r>
              <a:rPr lang="en-IN" dirty="0" smtClean="0">
                <a:latin typeface="Verdana" pitchFamily="34" charset="0"/>
                <a:ea typeface="Verdana" pitchFamily="34" charset="0"/>
                <a:cs typeface="Verdana" pitchFamily="34" charset="0"/>
              </a:rPr>
              <a:t>Breadth-first search		</a:t>
            </a:r>
          </a:p>
          <a:p>
            <a:pPr lvl="1" algn="just"/>
            <a:r>
              <a:rPr lang="en-IN" dirty="0" smtClean="0">
                <a:latin typeface="Verdana" pitchFamily="34" charset="0"/>
                <a:ea typeface="Verdana" pitchFamily="34" charset="0"/>
                <a:cs typeface="Verdana" pitchFamily="34" charset="0"/>
              </a:rPr>
              <a:t>Uniform cost search</a:t>
            </a:r>
          </a:p>
          <a:p>
            <a:pPr lvl="1" algn="just"/>
            <a:r>
              <a:rPr lang="en-IN" dirty="0" smtClean="0">
                <a:latin typeface="Verdana" pitchFamily="34" charset="0"/>
                <a:ea typeface="Verdana" pitchFamily="34" charset="0"/>
                <a:cs typeface="Verdana" pitchFamily="34" charset="0"/>
              </a:rPr>
              <a:t>Depth-first search</a:t>
            </a:r>
          </a:p>
          <a:p>
            <a:pPr lvl="0" algn="just"/>
            <a:endParaRPr lang="en-IN" sz="1200" dirty="0" smtClean="0">
              <a:latin typeface="Verdana" pitchFamily="34" charset="0"/>
              <a:ea typeface="Verdana" pitchFamily="34" charset="0"/>
              <a:cs typeface="Verdana" pitchFamily="34" charset="0"/>
            </a:endParaRPr>
          </a:p>
          <a:p>
            <a:pPr algn="just"/>
            <a:endParaRPr lang="en-IN" sz="1200" dirty="0">
              <a:latin typeface="Verdana" pitchFamily="34" charset="0"/>
              <a:ea typeface="Verdana" pitchFamily="34" charset="0"/>
              <a:cs typeface="Verdana" pitchFamily="34" charset="0"/>
            </a:endParaRPr>
          </a:p>
        </p:txBody>
      </p:sp>
      <p:sp>
        <p:nvSpPr>
          <p:cNvPr id="4" name="TextBox 3"/>
          <p:cNvSpPr txBox="1"/>
          <p:nvPr/>
        </p:nvSpPr>
        <p:spPr>
          <a:xfrm>
            <a:off x="4431812" y="3289737"/>
            <a:ext cx="3071675" cy="1154162"/>
          </a:xfrm>
          <a:prstGeom prst="rect">
            <a:avLst/>
          </a:prstGeom>
          <a:noFill/>
        </p:spPr>
        <p:txBody>
          <a:bodyPr wrap="square" rtlCol="0">
            <a:spAutoFit/>
          </a:bodyPr>
          <a:lstStyle/>
          <a:p>
            <a:pPr lvl="1" algn="just">
              <a:buFont typeface="Courier New" pitchFamily="49" charset="0"/>
              <a:buChar char="o"/>
            </a:pPr>
            <a:r>
              <a:rPr lang="en-IN" sz="1100" dirty="0" smtClean="0">
                <a:solidFill>
                  <a:schemeClr val="bg2">
                    <a:lumMod val="50000"/>
                  </a:schemeClr>
                </a:solidFill>
                <a:latin typeface="Verdana" pitchFamily="34" charset="0"/>
                <a:ea typeface="Verdana" pitchFamily="34" charset="0"/>
                <a:cs typeface="Verdana" pitchFamily="34" charset="0"/>
              </a:rPr>
              <a:t>  Depth limited search</a:t>
            </a:r>
          </a:p>
          <a:p>
            <a:pPr lvl="1" algn="just">
              <a:buFont typeface="Courier New" pitchFamily="49" charset="0"/>
              <a:buChar char="o"/>
            </a:pPr>
            <a:endParaRPr lang="en-IN" sz="1100" dirty="0" smtClean="0">
              <a:solidFill>
                <a:schemeClr val="bg2">
                  <a:lumMod val="50000"/>
                </a:schemeClr>
              </a:solidFill>
              <a:latin typeface="Verdana" pitchFamily="34" charset="0"/>
              <a:ea typeface="Verdana" pitchFamily="34" charset="0"/>
              <a:cs typeface="Verdana" pitchFamily="34" charset="0"/>
            </a:endParaRPr>
          </a:p>
          <a:p>
            <a:pPr lvl="1" algn="just">
              <a:buFont typeface="Courier New" pitchFamily="49" charset="0"/>
              <a:buChar char="o"/>
            </a:pPr>
            <a:r>
              <a:rPr lang="en-IN" sz="1100" dirty="0" smtClean="0">
                <a:solidFill>
                  <a:schemeClr val="bg2">
                    <a:lumMod val="50000"/>
                  </a:schemeClr>
                </a:solidFill>
                <a:latin typeface="Verdana" pitchFamily="34" charset="0"/>
                <a:ea typeface="Verdana" pitchFamily="34" charset="0"/>
                <a:cs typeface="Verdana" pitchFamily="34" charset="0"/>
              </a:rPr>
              <a:t>  Iterative deepening depth-first search</a:t>
            </a:r>
          </a:p>
          <a:p>
            <a:pPr lvl="1" algn="just"/>
            <a:endParaRPr lang="en-IN" sz="1100" dirty="0" smtClean="0">
              <a:solidFill>
                <a:schemeClr val="bg2">
                  <a:lumMod val="50000"/>
                </a:schemeClr>
              </a:solidFill>
              <a:latin typeface="Verdana" pitchFamily="34" charset="0"/>
              <a:ea typeface="Verdana" pitchFamily="34" charset="0"/>
              <a:cs typeface="Verdana" pitchFamily="34" charset="0"/>
            </a:endParaRPr>
          </a:p>
          <a:p>
            <a:pPr lvl="1" algn="just">
              <a:buFont typeface="Courier New" pitchFamily="49" charset="0"/>
              <a:buChar char="o"/>
            </a:pPr>
            <a:r>
              <a:rPr lang="en-IN" sz="1100" dirty="0" smtClean="0">
                <a:solidFill>
                  <a:schemeClr val="bg2">
                    <a:lumMod val="50000"/>
                  </a:schemeClr>
                </a:solidFill>
                <a:latin typeface="Verdana" pitchFamily="34" charset="0"/>
                <a:ea typeface="Verdana" pitchFamily="34" charset="0"/>
                <a:cs typeface="Verdana" pitchFamily="34" charset="0"/>
              </a:rPr>
              <a:t>  Bidirectional Search</a:t>
            </a:r>
          </a:p>
          <a:p>
            <a:endParaRPr lang="en-IN" dirty="0">
              <a:solidFill>
                <a:schemeClr val="bg2">
                  <a:lumMod val="50000"/>
                </a:schemeClr>
              </a:solidFill>
            </a:endParaRPr>
          </a:p>
        </p:txBody>
      </p:sp>
      <p:pic>
        <p:nvPicPr>
          <p:cNvPr id="5" name="Picture 4"/>
          <p:cNvPicPr/>
          <p:nvPr/>
        </p:nvPicPr>
        <p:blipFill>
          <a:blip r:embed="rId2" cstate="print"/>
          <a:srcRect/>
          <a:stretch>
            <a:fillRect/>
          </a:stretch>
        </p:blipFill>
        <p:spPr bwMode="auto">
          <a:xfrm>
            <a:off x="6978251" y="2512355"/>
            <a:ext cx="1745954" cy="119084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128" y="488248"/>
            <a:ext cx="7914947" cy="954600"/>
          </a:xfrm>
        </p:spPr>
        <p:txBody>
          <a:bodyPr/>
          <a:lstStyle/>
          <a:p>
            <a:r>
              <a:rPr lang="en-US" dirty="0" smtClean="0"/>
              <a:t>Measuring performance of search algorithms</a:t>
            </a:r>
            <a:endParaRPr lang="en-IN" dirty="0"/>
          </a:p>
        </p:txBody>
      </p:sp>
      <p:sp>
        <p:nvSpPr>
          <p:cNvPr id="3" name="Text Placeholder 2"/>
          <p:cNvSpPr>
            <a:spLocks noGrp="1"/>
          </p:cNvSpPr>
          <p:nvPr>
            <p:ph type="body" idx="1"/>
          </p:nvPr>
        </p:nvSpPr>
        <p:spPr>
          <a:xfrm>
            <a:off x="808639" y="1559801"/>
            <a:ext cx="7505700" cy="2448000"/>
          </a:xfrm>
        </p:spPr>
        <p:txBody>
          <a:bodyPr/>
          <a:lstStyle/>
          <a:p>
            <a:pPr algn="just"/>
            <a:r>
              <a:rPr lang="en-IN" sz="1200" dirty="0" smtClean="0">
                <a:latin typeface="Verdana" pitchFamily="34" charset="0"/>
                <a:ea typeface="Verdana" pitchFamily="34" charset="0"/>
                <a:cs typeface="Verdana" pitchFamily="34" charset="0"/>
              </a:rPr>
              <a:t>The efficiency of all these algorithms can be evaluated on the basis of following factors. </a:t>
            </a:r>
          </a:p>
          <a:p>
            <a:pPr lvl="1" algn="just"/>
            <a:r>
              <a:rPr lang="en-IN" sz="1200" b="1" dirty="0" smtClean="0">
                <a:solidFill>
                  <a:schemeClr val="accent6">
                    <a:lumMod val="75000"/>
                  </a:schemeClr>
                </a:solidFill>
                <a:latin typeface="Verdana" pitchFamily="34" charset="0"/>
                <a:ea typeface="Verdana" pitchFamily="34" charset="0"/>
                <a:cs typeface="Verdana" pitchFamily="34" charset="0"/>
              </a:rPr>
              <a:t>Completeness:</a:t>
            </a:r>
            <a:r>
              <a:rPr lang="en-IN" sz="1200" dirty="0" smtClean="0">
                <a:latin typeface="Verdana" pitchFamily="34" charset="0"/>
                <a:ea typeface="Verdana" pitchFamily="34" charset="0"/>
                <a:cs typeface="Verdana" pitchFamily="34" charset="0"/>
              </a:rPr>
              <a:t> A search algorithm is said to be complete </a:t>
            </a:r>
            <a:r>
              <a:rPr lang="en-IN" sz="1200" b="1" dirty="0" smtClean="0">
                <a:latin typeface="Verdana" pitchFamily="34" charset="0"/>
                <a:ea typeface="Verdana" pitchFamily="34" charset="0"/>
                <a:cs typeface="Verdana" pitchFamily="34" charset="0"/>
              </a:rPr>
              <a:t>if it guarantees to return a solution</a:t>
            </a:r>
            <a:r>
              <a:rPr lang="en-IN" sz="1200" dirty="0" smtClean="0">
                <a:latin typeface="Verdana" pitchFamily="34" charset="0"/>
                <a:ea typeface="Verdana" pitchFamily="34" charset="0"/>
                <a:cs typeface="Verdana" pitchFamily="34" charset="0"/>
              </a:rPr>
              <a:t> if at least any solution exists for any random input.</a:t>
            </a:r>
          </a:p>
          <a:p>
            <a:pPr lvl="1" algn="just"/>
            <a:r>
              <a:rPr lang="en-IN" sz="1200" b="1" dirty="0" smtClean="0">
                <a:solidFill>
                  <a:schemeClr val="accent6">
                    <a:lumMod val="75000"/>
                  </a:schemeClr>
                </a:solidFill>
                <a:latin typeface="Verdana" pitchFamily="34" charset="0"/>
                <a:ea typeface="Verdana" pitchFamily="34" charset="0"/>
                <a:cs typeface="Verdana" pitchFamily="34" charset="0"/>
              </a:rPr>
              <a:t>Optimality:</a:t>
            </a:r>
            <a:r>
              <a:rPr lang="en-IN" sz="1200" dirty="0" smtClean="0">
                <a:latin typeface="Verdana" pitchFamily="34" charset="0"/>
                <a:ea typeface="Verdana" pitchFamily="34" charset="0"/>
                <a:cs typeface="Verdana" pitchFamily="34" charset="0"/>
              </a:rPr>
              <a:t> If a solution found for an algorithm is </a:t>
            </a:r>
            <a:r>
              <a:rPr lang="en-IN" sz="1200" b="1" dirty="0" smtClean="0">
                <a:latin typeface="Verdana" pitchFamily="34" charset="0"/>
                <a:ea typeface="Verdana" pitchFamily="34" charset="0"/>
                <a:cs typeface="Verdana" pitchFamily="34" charset="0"/>
              </a:rPr>
              <a:t>guaranteed to be the best solution (lowest path cost) </a:t>
            </a:r>
            <a:r>
              <a:rPr lang="en-IN" sz="1200" dirty="0" smtClean="0">
                <a:latin typeface="Verdana" pitchFamily="34" charset="0"/>
                <a:ea typeface="Verdana" pitchFamily="34" charset="0"/>
                <a:cs typeface="Verdana" pitchFamily="34" charset="0"/>
              </a:rPr>
              <a:t>among all other solutions, then such a solution for is said to be an optimal solution.</a:t>
            </a:r>
          </a:p>
          <a:p>
            <a:pPr lvl="1" algn="just"/>
            <a:r>
              <a:rPr lang="en-IN" sz="1200" b="1" dirty="0" smtClean="0">
                <a:solidFill>
                  <a:schemeClr val="accent6">
                    <a:lumMod val="75000"/>
                  </a:schemeClr>
                </a:solidFill>
                <a:latin typeface="Verdana" pitchFamily="34" charset="0"/>
                <a:ea typeface="Verdana" pitchFamily="34" charset="0"/>
                <a:cs typeface="Verdana" pitchFamily="34" charset="0"/>
              </a:rPr>
              <a:t>Time Complexity:</a:t>
            </a:r>
            <a:r>
              <a:rPr lang="en-IN" sz="1200" dirty="0" smtClean="0">
                <a:latin typeface="Verdana" pitchFamily="34" charset="0"/>
                <a:ea typeface="Verdana" pitchFamily="34" charset="0"/>
                <a:cs typeface="Verdana" pitchFamily="34" charset="0"/>
              </a:rPr>
              <a:t> Time complexity is a measure of time for an algorithm to </a:t>
            </a:r>
            <a:r>
              <a:rPr lang="en-IN" sz="1200" b="1" dirty="0" smtClean="0">
                <a:latin typeface="Verdana" pitchFamily="34" charset="0"/>
                <a:ea typeface="Verdana" pitchFamily="34" charset="0"/>
                <a:cs typeface="Verdana" pitchFamily="34" charset="0"/>
              </a:rPr>
              <a:t>complete its task. </a:t>
            </a:r>
            <a:r>
              <a:rPr lang="en-IN" sz="1200" dirty="0" smtClean="0">
                <a:latin typeface="Verdana" pitchFamily="34" charset="0"/>
                <a:ea typeface="Verdana" pitchFamily="34" charset="0"/>
                <a:cs typeface="Verdana" pitchFamily="34" charset="0"/>
              </a:rPr>
              <a:t>It depends on the </a:t>
            </a:r>
            <a:r>
              <a:rPr lang="en-IN" sz="1200" b="1" dirty="0" smtClean="0">
                <a:latin typeface="Verdana" pitchFamily="34" charset="0"/>
                <a:ea typeface="Verdana" pitchFamily="34" charset="0"/>
                <a:cs typeface="Verdana" pitchFamily="34" charset="0"/>
              </a:rPr>
              <a:t>time taken to generate the solution</a:t>
            </a:r>
            <a:r>
              <a:rPr lang="en-IN" sz="1200" dirty="0" smtClean="0">
                <a:latin typeface="Verdana" pitchFamily="34" charset="0"/>
                <a:ea typeface="Verdana" pitchFamily="34" charset="0"/>
                <a:cs typeface="Verdana" pitchFamily="34" charset="0"/>
              </a:rPr>
              <a:t>. It is the </a:t>
            </a:r>
            <a:r>
              <a:rPr lang="en-IN" sz="1200" b="1" dirty="0" smtClean="0">
                <a:latin typeface="Verdana" pitchFamily="34" charset="0"/>
                <a:ea typeface="Verdana" pitchFamily="34" charset="0"/>
                <a:cs typeface="Verdana" pitchFamily="34" charset="0"/>
              </a:rPr>
              <a:t>number of nodes generated </a:t>
            </a:r>
            <a:r>
              <a:rPr lang="en-IN" sz="1200" dirty="0" smtClean="0">
                <a:latin typeface="Verdana" pitchFamily="34" charset="0"/>
                <a:ea typeface="Verdana" pitchFamily="34" charset="0"/>
                <a:cs typeface="Verdana" pitchFamily="34" charset="0"/>
              </a:rPr>
              <a:t>during the search </a:t>
            </a:r>
          </a:p>
          <a:p>
            <a:pPr lvl="1" algn="just"/>
            <a:r>
              <a:rPr lang="en-IN" sz="1200" b="1" dirty="0" smtClean="0">
                <a:solidFill>
                  <a:schemeClr val="accent6">
                    <a:lumMod val="75000"/>
                  </a:schemeClr>
                </a:solidFill>
                <a:latin typeface="Verdana" pitchFamily="34" charset="0"/>
                <a:ea typeface="Verdana" pitchFamily="34" charset="0"/>
                <a:cs typeface="Verdana" pitchFamily="34" charset="0"/>
              </a:rPr>
              <a:t>Space Complexity:</a:t>
            </a:r>
            <a:r>
              <a:rPr lang="en-IN" sz="1200" dirty="0" smtClean="0">
                <a:latin typeface="Verdana" pitchFamily="34" charset="0"/>
                <a:ea typeface="Verdana" pitchFamily="34" charset="0"/>
                <a:cs typeface="Verdana" pitchFamily="34" charset="0"/>
              </a:rPr>
              <a:t> It is the maximum </a:t>
            </a:r>
            <a:r>
              <a:rPr lang="en-IN" sz="1200" b="1" dirty="0" smtClean="0">
                <a:latin typeface="Verdana" pitchFamily="34" charset="0"/>
                <a:ea typeface="Verdana" pitchFamily="34" charset="0"/>
                <a:cs typeface="Verdana" pitchFamily="34" charset="0"/>
              </a:rPr>
              <a:t>storage space required </a:t>
            </a:r>
            <a:r>
              <a:rPr lang="en-IN" sz="1200" dirty="0" smtClean="0">
                <a:latin typeface="Verdana" pitchFamily="34" charset="0"/>
                <a:ea typeface="Verdana" pitchFamily="34" charset="0"/>
                <a:cs typeface="Verdana" pitchFamily="34" charset="0"/>
              </a:rPr>
              <a:t>at any point during the search, as the complexity of the problem.</a:t>
            </a:r>
          </a:p>
          <a:p>
            <a:pPr lvl="1" algn="just"/>
            <a:endParaRPr lang="en-IN" sz="12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Breadth First Search(BFS): Uninformed </a:t>
            </a:r>
            <a:endParaRPr lang="en-IN" dirty="0"/>
          </a:p>
        </p:txBody>
      </p:sp>
      <p:sp>
        <p:nvSpPr>
          <p:cNvPr id="3" name="Text Placeholder 2"/>
          <p:cNvSpPr>
            <a:spLocks noGrp="1"/>
          </p:cNvSpPr>
          <p:nvPr>
            <p:ph type="body" idx="1"/>
          </p:nvPr>
        </p:nvSpPr>
        <p:spPr/>
        <p:txBody>
          <a:bodyPr/>
          <a:lstStyle/>
          <a:p>
            <a:pPr algn="just"/>
            <a:r>
              <a:rPr lang="en-IN" sz="1200" dirty="0" smtClean="0">
                <a:latin typeface="Verdana" pitchFamily="34" charset="0"/>
                <a:ea typeface="Verdana" pitchFamily="34" charset="0"/>
                <a:cs typeface="Verdana" pitchFamily="34" charset="0"/>
              </a:rPr>
              <a:t>Breadth-first search is the most common search strategy for traversing a tree or graph. This algorithm </a:t>
            </a:r>
            <a:r>
              <a:rPr lang="en-IN" sz="1200" b="1" dirty="0" smtClean="0">
                <a:latin typeface="Verdana" pitchFamily="34" charset="0"/>
                <a:ea typeface="Verdana" pitchFamily="34" charset="0"/>
                <a:cs typeface="Verdana" pitchFamily="34" charset="0"/>
              </a:rPr>
              <a:t>searches breadth wise </a:t>
            </a:r>
            <a:r>
              <a:rPr lang="en-IN" sz="1200" dirty="0" smtClean="0">
                <a:latin typeface="Verdana" pitchFamily="34" charset="0"/>
                <a:ea typeface="Verdana" pitchFamily="34" charset="0"/>
                <a:cs typeface="Verdana" pitchFamily="34" charset="0"/>
              </a:rPr>
              <a:t>in a tree or graph, so it is called breadth-first search.</a:t>
            </a:r>
          </a:p>
          <a:p>
            <a:pPr algn="just"/>
            <a:r>
              <a:rPr lang="en-IN" sz="1200" dirty="0" smtClean="0">
                <a:latin typeface="Verdana" pitchFamily="34" charset="0"/>
                <a:ea typeface="Verdana" pitchFamily="34" charset="0"/>
                <a:cs typeface="Verdana" pitchFamily="34" charset="0"/>
              </a:rPr>
              <a:t>BFS algorithm </a:t>
            </a:r>
            <a:r>
              <a:rPr lang="en-IN" sz="1200" b="1" dirty="0" smtClean="0">
                <a:latin typeface="Verdana" pitchFamily="34" charset="0"/>
                <a:ea typeface="Verdana" pitchFamily="34" charset="0"/>
                <a:cs typeface="Verdana" pitchFamily="34" charset="0"/>
              </a:rPr>
              <a:t>starts</a:t>
            </a:r>
            <a:r>
              <a:rPr lang="en-IN" sz="1200" dirty="0" smtClean="0">
                <a:latin typeface="Verdana" pitchFamily="34" charset="0"/>
                <a:ea typeface="Verdana" pitchFamily="34" charset="0"/>
                <a:cs typeface="Verdana" pitchFamily="34" charset="0"/>
              </a:rPr>
              <a:t> searching from the </a:t>
            </a:r>
            <a:r>
              <a:rPr lang="en-IN" sz="1200" b="1" dirty="0" smtClean="0">
                <a:latin typeface="Verdana" pitchFamily="34" charset="0"/>
                <a:ea typeface="Verdana" pitchFamily="34" charset="0"/>
                <a:cs typeface="Verdana" pitchFamily="34" charset="0"/>
              </a:rPr>
              <a:t>root</a:t>
            </a:r>
            <a:r>
              <a:rPr lang="en-IN" sz="1200" dirty="0" smtClean="0">
                <a:latin typeface="Verdana" pitchFamily="34" charset="0"/>
                <a:ea typeface="Verdana" pitchFamily="34" charset="0"/>
                <a:cs typeface="Verdana" pitchFamily="34" charset="0"/>
              </a:rPr>
              <a:t> </a:t>
            </a:r>
            <a:r>
              <a:rPr lang="en-IN" sz="1200" b="1" dirty="0" smtClean="0">
                <a:latin typeface="Verdana" pitchFamily="34" charset="0"/>
                <a:ea typeface="Verdana" pitchFamily="34" charset="0"/>
                <a:cs typeface="Verdana" pitchFamily="34" charset="0"/>
              </a:rPr>
              <a:t>node</a:t>
            </a:r>
            <a:r>
              <a:rPr lang="en-IN" sz="1200" dirty="0" smtClean="0">
                <a:latin typeface="Verdana" pitchFamily="34" charset="0"/>
                <a:ea typeface="Verdana" pitchFamily="34" charset="0"/>
                <a:cs typeface="Verdana" pitchFamily="34" charset="0"/>
              </a:rPr>
              <a:t> of the tree and expands all successor node at the current level before moving to nodes of next level i.e. the nodes are </a:t>
            </a:r>
            <a:r>
              <a:rPr lang="en-IN" sz="1200" b="1" dirty="0" smtClean="0">
                <a:latin typeface="Verdana" pitchFamily="34" charset="0"/>
                <a:ea typeface="Verdana" pitchFamily="34" charset="0"/>
                <a:cs typeface="Verdana" pitchFamily="34" charset="0"/>
              </a:rPr>
              <a:t>expanded level wise </a:t>
            </a:r>
          </a:p>
          <a:p>
            <a:pPr algn="just"/>
            <a:r>
              <a:rPr lang="en-IN" sz="1200" dirty="0" smtClean="0">
                <a:latin typeface="Verdana" pitchFamily="34" charset="0"/>
                <a:ea typeface="Verdana" pitchFamily="34" charset="0"/>
                <a:cs typeface="Verdana" pitchFamily="34" charset="0"/>
              </a:rPr>
              <a:t>The strategy of breadth-first search algorithm is it </a:t>
            </a:r>
            <a:r>
              <a:rPr lang="en-IN" sz="1200" b="1" dirty="0" smtClean="0">
                <a:latin typeface="Verdana" pitchFamily="34" charset="0"/>
                <a:ea typeface="Verdana" pitchFamily="34" charset="0"/>
                <a:cs typeface="Verdana" pitchFamily="34" charset="0"/>
              </a:rPr>
              <a:t>expands the shallowest node </a:t>
            </a:r>
            <a:r>
              <a:rPr lang="en-IN" sz="1200" dirty="0" smtClean="0">
                <a:latin typeface="Verdana" pitchFamily="34" charset="0"/>
                <a:ea typeface="Verdana" pitchFamily="34" charset="0"/>
                <a:cs typeface="Verdana" pitchFamily="34" charset="0"/>
              </a:rPr>
              <a:t>first.</a:t>
            </a:r>
          </a:p>
          <a:p>
            <a:pPr algn="just"/>
            <a:r>
              <a:rPr lang="en-IN" sz="1200" dirty="0" smtClean="0">
                <a:latin typeface="Verdana" pitchFamily="34" charset="0"/>
                <a:ea typeface="Verdana" pitchFamily="34" charset="0"/>
                <a:cs typeface="Verdana" pitchFamily="34" charset="0"/>
              </a:rPr>
              <a:t>Breadth-first search implemented using </a:t>
            </a:r>
            <a:r>
              <a:rPr lang="en-IN" sz="1200" b="1" dirty="0" smtClean="0">
                <a:latin typeface="Verdana" pitchFamily="34" charset="0"/>
                <a:ea typeface="Verdana" pitchFamily="34" charset="0"/>
                <a:cs typeface="Verdana" pitchFamily="34" charset="0"/>
              </a:rPr>
              <a:t>FIFO queue </a:t>
            </a:r>
            <a:r>
              <a:rPr lang="en-IN" sz="1200" dirty="0" smtClean="0">
                <a:latin typeface="Verdana" pitchFamily="34" charset="0"/>
                <a:ea typeface="Verdana" pitchFamily="34" charset="0"/>
                <a:cs typeface="Verdana" pitchFamily="34" charset="0"/>
              </a:rPr>
              <a:t>data structure.</a:t>
            </a:r>
          </a:p>
          <a:p>
            <a:pPr algn="just"/>
            <a:endParaRPr lang="en-IN" sz="1200" dirty="0">
              <a:latin typeface="Verdana" pitchFamily="34" charset="0"/>
              <a:ea typeface="Verdana" pitchFamily="34" charset="0"/>
              <a:cs typeface="Verdana"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109" y="362124"/>
            <a:ext cx="7505700" cy="954600"/>
          </a:xfrm>
        </p:spPr>
        <p:txBody>
          <a:bodyPr/>
          <a:lstStyle/>
          <a:p>
            <a:r>
              <a:rPr lang="en-US" dirty="0" smtClean="0"/>
              <a:t>Breadth First Search(BFS): Uninformed </a:t>
            </a:r>
            <a:endParaRPr lang="en-IN" dirty="0"/>
          </a:p>
        </p:txBody>
      </p:sp>
      <p:pic>
        <p:nvPicPr>
          <p:cNvPr id="1026" name="Picture 2"/>
          <p:cNvPicPr>
            <a:picLocks noChangeAspect="1" noChangeArrowheads="1"/>
          </p:cNvPicPr>
          <p:nvPr/>
        </p:nvPicPr>
        <p:blipFill>
          <a:blip r:embed="rId2"/>
          <a:srcRect/>
          <a:stretch>
            <a:fillRect/>
          </a:stretch>
        </p:blipFill>
        <p:spPr bwMode="auto">
          <a:xfrm>
            <a:off x="700253" y="896008"/>
            <a:ext cx="3581400" cy="3771900"/>
          </a:xfrm>
          <a:prstGeom prst="rect">
            <a:avLst/>
          </a:prstGeom>
          <a:noFill/>
          <a:ln w="9525">
            <a:noFill/>
            <a:miter lim="800000"/>
            <a:headEnd/>
            <a:tailEnd/>
          </a:ln>
        </p:spPr>
      </p:pic>
      <p:pic>
        <p:nvPicPr>
          <p:cNvPr id="1027" name="Picture 3"/>
          <p:cNvPicPr>
            <a:picLocks noChangeAspect="1" noChangeArrowheads="1"/>
          </p:cNvPicPr>
          <p:nvPr/>
        </p:nvPicPr>
        <p:blipFill>
          <a:blip r:embed="rId3"/>
          <a:srcRect/>
          <a:stretch>
            <a:fillRect/>
          </a:stretch>
        </p:blipFill>
        <p:spPr bwMode="auto">
          <a:xfrm>
            <a:off x="4746077" y="1823217"/>
            <a:ext cx="1333500" cy="361950"/>
          </a:xfrm>
          <a:prstGeom prst="rect">
            <a:avLst/>
          </a:prstGeom>
          <a:noFill/>
          <a:ln w="9525">
            <a:noFill/>
            <a:miter lim="800000"/>
            <a:headEnd/>
            <a:tailEnd/>
          </a:ln>
        </p:spPr>
      </p:pic>
      <p:sp>
        <p:nvSpPr>
          <p:cNvPr id="6" name="TextBox 5"/>
          <p:cNvSpPr txBox="1"/>
          <p:nvPr/>
        </p:nvSpPr>
        <p:spPr>
          <a:xfrm>
            <a:off x="6589986" y="1376855"/>
            <a:ext cx="782587" cy="276999"/>
          </a:xfrm>
          <a:prstGeom prst="rect">
            <a:avLst/>
          </a:prstGeom>
          <a:noFill/>
        </p:spPr>
        <p:txBody>
          <a:bodyPr wrap="none" rtlCol="0">
            <a:spAutoFit/>
          </a:bodyPr>
          <a:lstStyle/>
          <a:p>
            <a:r>
              <a:rPr lang="en-US" sz="1200" b="1" dirty="0" smtClean="0">
                <a:latin typeface="Verdana" pitchFamily="34" charset="0"/>
                <a:ea typeface="Verdana" pitchFamily="34" charset="0"/>
                <a:cs typeface="Verdana" pitchFamily="34" charset="0"/>
              </a:rPr>
              <a:t>Output</a:t>
            </a:r>
            <a:endParaRPr lang="en-IN" sz="1200" b="1" dirty="0">
              <a:latin typeface="Verdana" pitchFamily="34" charset="0"/>
              <a:ea typeface="Verdana" pitchFamily="34" charset="0"/>
              <a:cs typeface="Verdana" pitchFamily="34" charset="0"/>
            </a:endParaRPr>
          </a:p>
        </p:txBody>
      </p:sp>
      <p:pic>
        <p:nvPicPr>
          <p:cNvPr id="1028" name="Picture 4"/>
          <p:cNvPicPr>
            <a:picLocks noChangeAspect="1" noChangeArrowheads="1"/>
          </p:cNvPicPr>
          <p:nvPr/>
        </p:nvPicPr>
        <p:blipFill>
          <a:blip r:embed="rId4"/>
          <a:srcRect/>
          <a:stretch>
            <a:fillRect/>
          </a:stretch>
        </p:blipFill>
        <p:spPr bwMode="auto">
          <a:xfrm>
            <a:off x="4750840" y="1843252"/>
            <a:ext cx="1323975" cy="342900"/>
          </a:xfrm>
          <a:prstGeom prst="rect">
            <a:avLst/>
          </a:prstGeom>
          <a:noFill/>
          <a:ln w="9525">
            <a:noFill/>
            <a:miter lim="800000"/>
            <a:headEnd/>
            <a:tailEnd/>
          </a:ln>
        </p:spPr>
      </p:pic>
      <p:pic>
        <p:nvPicPr>
          <p:cNvPr id="1029" name="Picture 5"/>
          <p:cNvPicPr>
            <a:picLocks noChangeAspect="1" noChangeArrowheads="1"/>
          </p:cNvPicPr>
          <p:nvPr/>
        </p:nvPicPr>
        <p:blipFill>
          <a:blip r:embed="rId5"/>
          <a:srcRect/>
          <a:stretch>
            <a:fillRect/>
          </a:stretch>
        </p:blipFill>
        <p:spPr bwMode="auto">
          <a:xfrm>
            <a:off x="4812918" y="1884308"/>
            <a:ext cx="1304925" cy="323850"/>
          </a:xfrm>
          <a:prstGeom prst="rect">
            <a:avLst/>
          </a:prstGeom>
          <a:noFill/>
          <a:ln w="9525">
            <a:noFill/>
            <a:miter lim="800000"/>
            <a:headEnd/>
            <a:tailEnd/>
          </a:ln>
        </p:spPr>
      </p:pic>
      <p:sp>
        <p:nvSpPr>
          <p:cNvPr id="10" name="TextBox 9"/>
          <p:cNvSpPr txBox="1"/>
          <p:nvPr/>
        </p:nvSpPr>
        <p:spPr>
          <a:xfrm>
            <a:off x="6400801" y="1902373"/>
            <a:ext cx="304892" cy="307777"/>
          </a:xfrm>
          <a:prstGeom prst="rect">
            <a:avLst/>
          </a:prstGeom>
          <a:noFill/>
        </p:spPr>
        <p:txBody>
          <a:bodyPr wrap="none" rtlCol="0">
            <a:spAutoFit/>
          </a:bodyPr>
          <a:lstStyle/>
          <a:p>
            <a:r>
              <a:rPr lang="en-US" b="1" dirty="0" smtClean="0"/>
              <a:t>S</a:t>
            </a:r>
            <a:endParaRPr lang="en-IN" b="1" dirty="0"/>
          </a:p>
        </p:txBody>
      </p:sp>
      <p:pic>
        <p:nvPicPr>
          <p:cNvPr id="1030" name="Picture 6"/>
          <p:cNvPicPr>
            <a:picLocks noChangeAspect="1" noChangeArrowheads="1"/>
          </p:cNvPicPr>
          <p:nvPr/>
        </p:nvPicPr>
        <p:blipFill>
          <a:blip r:embed="rId6"/>
          <a:srcRect/>
          <a:stretch>
            <a:fillRect/>
          </a:stretch>
        </p:blipFill>
        <p:spPr bwMode="auto">
          <a:xfrm>
            <a:off x="4766113" y="1826172"/>
            <a:ext cx="1314450" cy="419100"/>
          </a:xfrm>
          <a:prstGeom prst="rect">
            <a:avLst/>
          </a:prstGeom>
          <a:noFill/>
          <a:ln w="9525">
            <a:noFill/>
            <a:miter lim="800000"/>
            <a:headEnd/>
            <a:tailEnd/>
          </a:ln>
        </p:spPr>
      </p:pic>
      <p:sp>
        <p:nvSpPr>
          <p:cNvPr id="12" name="TextBox 11"/>
          <p:cNvSpPr txBox="1"/>
          <p:nvPr/>
        </p:nvSpPr>
        <p:spPr>
          <a:xfrm>
            <a:off x="6568969" y="1902373"/>
            <a:ext cx="252248" cy="307777"/>
          </a:xfrm>
          <a:prstGeom prst="rect">
            <a:avLst/>
          </a:prstGeom>
          <a:noFill/>
        </p:spPr>
        <p:txBody>
          <a:bodyPr wrap="square" rtlCol="0">
            <a:spAutoFit/>
          </a:bodyPr>
          <a:lstStyle/>
          <a:p>
            <a:r>
              <a:rPr lang="en-US" b="1" dirty="0" smtClean="0"/>
              <a:t>A</a:t>
            </a:r>
            <a:endParaRPr lang="en-IN" b="1" dirty="0"/>
          </a:p>
        </p:txBody>
      </p:sp>
      <p:pic>
        <p:nvPicPr>
          <p:cNvPr id="1031" name="Picture 7"/>
          <p:cNvPicPr>
            <a:picLocks noChangeAspect="1" noChangeArrowheads="1"/>
          </p:cNvPicPr>
          <p:nvPr/>
        </p:nvPicPr>
        <p:blipFill>
          <a:blip r:embed="rId7"/>
          <a:srcRect/>
          <a:stretch>
            <a:fillRect/>
          </a:stretch>
        </p:blipFill>
        <p:spPr bwMode="auto">
          <a:xfrm>
            <a:off x="4790911" y="1866243"/>
            <a:ext cx="1285875" cy="381000"/>
          </a:xfrm>
          <a:prstGeom prst="rect">
            <a:avLst/>
          </a:prstGeom>
          <a:noFill/>
          <a:ln w="9525">
            <a:noFill/>
            <a:miter lim="800000"/>
            <a:headEnd/>
            <a:tailEnd/>
          </a:ln>
        </p:spPr>
      </p:pic>
      <p:sp>
        <p:nvSpPr>
          <p:cNvPr id="14" name="TextBox 13"/>
          <p:cNvSpPr txBox="1"/>
          <p:nvPr/>
        </p:nvSpPr>
        <p:spPr>
          <a:xfrm>
            <a:off x="6768666" y="1902373"/>
            <a:ext cx="282979" cy="307777"/>
          </a:xfrm>
          <a:prstGeom prst="rect">
            <a:avLst/>
          </a:prstGeom>
          <a:noFill/>
        </p:spPr>
        <p:txBody>
          <a:bodyPr wrap="square" rtlCol="0">
            <a:spAutoFit/>
          </a:bodyPr>
          <a:lstStyle/>
          <a:p>
            <a:r>
              <a:rPr lang="en-US" b="1" dirty="0" smtClean="0"/>
              <a:t>B</a:t>
            </a:r>
            <a:endParaRPr lang="en-IN" b="1" dirty="0"/>
          </a:p>
        </p:txBody>
      </p:sp>
      <p:sp>
        <p:nvSpPr>
          <p:cNvPr id="16" name="TextBox 15"/>
          <p:cNvSpPr txBox="1"/>
          <p:nvPr/>
        </p:nvSpPr>
        <p:spPr>
          <a:xfrm>
            <a:off x="6936833" y="1902373"/>
            <a:ext cx="314510" cy="307777"/>
          </a:xfrm>
          <a:prstGeom prst="rect">
            <a:avLst/>
          </a:prstGeom>
          <a:noFill/>
        </p:spPr>
        <p:txBody>
          <a:bodyPr wrap="none" rtlCol="0">
            <a:spAutoFit/>
          </a:bodyPr>
          <a:lstStyle/>
          <a:p>
            <a:r>
              <a:rPr lang="en-US" b="1" dirty="0" smtClean="0"/>
              <a:t>C</a:t>
            </a:r>
            <a:endParaRPr lang="en-IN" b="1" dirty="0"/>
          </a:p>
        </p:txBody>
      </p:sp>
      <p:pic>
        <p:nvPicPr>
          <p:cNvPr id="1033" name="Picture 9"/>
          <p:cNvPicPr>
            <a:picLocks noChangeAspect="1" noChangeArrowheads="1"/>
          </p:cNvPicPr>
          <p:nvPr/>
        </p:nvPicPr>
        <p:blipFill>
          <a:blip r:embed="rId8"/>
          <a:srcRect/>
          <a:stretch>
            <a:fillRect/>
          </a:stretch>
        </p:blipFill>
        <p:spPr bwMode="auto">
          <a:xfrm>
            <a:off x="4806184" y="1886279"/>
            <a:ext cx="1276350" cy="361950"/>
          </a:xfrm>
          <a:prstGeom prst="rect">
            <a:avLst/>
          </a:prstGeom>
          <a:noFill/>
          <a:ln w="9525">
            <a:noFill/>
            <a:miter lim="800000"/>
            <a:headEnd/>
            <a:tailEnd/>
          </a:ln>
        </p:spPr>
      </p:pic>
      <p:pic>
        <p:nvPicPr>
          <p:cNvPr id="1034" name="Picture 10"/>
          <p:cNvPicPr>
            <a:picLocks noChangeAspect="1" noChangeArrowheads="1"/>
          </p:cNvPicPr>
          <p:nvPr/>
        </p:nvPicPr>
        <p:blipFill>
          <a:blip r:embed="rId9"/>
          <a:srcRect/>
          <a:stretch>
            <a:fillRect/>
          </a:stretch>
        </p:blipFill>
        <p:spPr bwMode="auto">
          <a:xfrm>
            <a:off x="4737538" y="1892027"/>
            <a:ext cx="1371600" cy="371475"/>
          </a:xfrm>
          <a:prstGeom prst="rect">
            <a:avLst/>
          </a:prstGeom>
          <a:noFill/>
          <a:ln w="9525">
            <a:noFill/>
            <a:miter lim="800000"/>
            <a:headEnd/>
            <a:tailEnd/>
          </a:ln>
        </p:spPr>
      </p:pic>
      <p:sp>
        <p:nvSpPr>
          <p:cNvPr id="19" name="TextBox 18"/>
          <p:cNvSpPr txBox="1"/>
          <p:nvPr/>
        </p:nvSpPr>
        <p:spPr>
          <a:xfrm>
            <a:off x="7104999" y="1902372"/>
            <a:ext cx="293489" cy="307777"/>
          </a:xfrm>
          <a:prstGeom prst="rect">
            <a:avLst/>
          </a:prstGeom>
          <a:noFill/>
        </p:spPr>
        <p:txBody>
          <a:bodyPr wrap="square" rtlCol="0">
            <a:spAutoFit/>
          </a:bodyPr>
          <a:lstStyle/>
          <a:p>
            <a:r>
              <a:rPr lang="en-US" b="1" dirty="0" smtClean="0"/>
              <a:t>D</a:t>
            </a:r>
            <a:endParaRPr lang="en-IN" b="1" dirty="0"/>
          </a:p>
        </p:txBody>
      </p:sp>
      <p:pic>
        <p:nvPicPr>
          <p:cNvPr id="1035" name="Picture 11"/>
          <p:cNvPicPr>
            <a:picLocks noChangeAspect="1" noChangeArrowheads="1"/>
          </p:cNvPicPr>
          <p:nvPr/>
        </p:nvPicPr>
        <p:blipFill>
          <a:blip r:embed="rId10"/>
          <a:srcRect/>
          <a:stretch>
            <a:fillRect/>
          </a:stretch>
        </p:blipFill>
        <p:spPr bwMode="auto">
          <a:xfrm>
            <a:off x="4786148" y="1907299"/>
            <a:ext cx="1295400" cy="361950"/>
          </a:xfrm>
          <a:prstGeom prst="rect">
            <a:avLst/>
          </a:prstGeom>
          <a:noFill/>
          <a:ln w="9525">
            <a:noFill/>
            <a:miter lim="800000"/>
            <a:headEnd/>
            <a:tailEnd/>
          </a:ln>
        </p:spPr>
      </p:pic>
      <p:sp>
        <p:nvSpPr>
          <p:cNvPr id="21" name="TextBox 20"/>
          <p:cNvSpPr txBox="1"/>
          <p:nvPr/>
        </p:nvSpPr>
        <p:spPr>
          <a:xfrm>
            <a:off x="7273167" y="1902372"/>
            <a:ext cx="241738" cy="307777"/>
          </a:xfrm>
          <a:prstGeom prst="rect">
            <a:avLst/>
          </a:prstGeom>
          <a:noFill/>
        </p:spPr>
        <p:txBody>
          <a:bodyPr wrap="square" rtlCol="0">
            <a:spAutoFit/>
          </a:bodyPr>
          <a:lstStyle/>
          <a:p>
            <a:r>
              <a:rPr lang="en-US" b="1" dirty="0" smtClean="0"/>
              <a:t>G</a:t>
            </a:r>
            <a:endParaRPr lang="en-IN" b="1" dirty="0"/>
          </a:p>
        </p:txBody>
      </p:sp>
      <p:pic>
        <p:nvPicPr>
          <p:cNvPr id="1036" name="Picture 12"/>
          <p:cNvPicPr>
            <a:picLocks noChangeAspect="1" noChangeArrowheads="1"/>
          </p:cNvPicPr>
          <p:nvPr/>
        </p:nvPicPr>
        <p:blipFill>
          <a:blip r:embed="rId11"/>
          <a:srcRect/>
          <a:stretch>
            <a:fillRect/>
          </a:stretch>
        </p:blipFill>
        <p:spPr bwMode="auto">
          <a:xfrm>
            <a:off x="4792882" y="1911076"/>
            <a:ext cx="1323975" cy="333375"/>
          </a:xfrm>
          <a:prstGeom prst="rect">
            <a:avLst/>
          </a:prstGeom>
          <a:noFill/>
          <a:ln w="9525">
            <a:noFill/>
            <a:miter lim="800000"/>
            <a:headEnd/>
            <a:tailEnd/>
          </a:ln>
        </p:spPr>
      </p:pic>
      <p:sp>
        <p:nvSpPr>
          <p:cNvPr id="23" name="TextBox 22"/>
          <p:cNvSpPr txBox="1"/>
          <p:nvPr/>
        </p:nvSpPr>
        <p:spPr>
          <a:xfrm>
            <a:off x="7451842" y="1902372"/>
            <a:ext cx="314510" cy="307777"/>
          </a:xfrm>
          <a:prstGeom prst="rect">
            <a:avLst/>
          </a:prstGeom>
          <a:noFill/>
        </p:spPr>
        <p:txBody>
          <a:bodyPr wrap="none" rtlCol="0">
            <a:spAutoFit/>
          </a:bodyPr>
          <a:lstStyle/>
          <a:p>
            <a:r>
              <a:rPr lang="en-US" b="1" dirty="0" smtClean="0"/>
              <a:t>H</a:t>
            </a:r>
            <a:endParaRPr lang="en-IN" b="1" dirty="0"/>
          </a:p>
        </p:txBody>
      </p:sp>
      <p:pic>
        <p:nvPicPr>
          <p:cNvPr id="1037" name="Picture 13"/>
          <p:cNvPicPr>
            <a:picLocks noChangeAspect="1" noChangeArrowheads="1"/>
          </p:cNvPicPr>
          <p:nvPr/>
        </p:nvPicPr>
        <p:blipFill>
          <a:blip r:embed="rId12"/>
          <a:srcRect/>
          <a:stretch>
            <a:fillRect/>
          </a:stretch>
        </p:blipFill>
        <p:spPr bwMode="auto">
          <a:xfrm>
            <a:off x="4787134" y="1902538"/>
            <a:ext cx="1314450" cy="371475"/>
          </a:xfrm>
          <a:prstGeom prst="rect">
            <a:avLst/>
          </a:prstGeom>
          <a:noFill/>
          <a:ln w="9525">
            <a:noFill/>
            <a:miter lim="800000"/>
            <a:headEnd/>
            <a:tailEnd/>
          </a:ln>
        </p:spPr>
      </p:pic>
      <p:sp>
        <p:nvSpPr>
          <p:cNvPr id="25" name="TextBox 24"/>
          <p:cNvSpPr txBox="1"/>
          <p:nvPr/>
        </p:nvSpPr>
        <p:spPr>
          <a:xfrm>
            <a:off x="7620008" y="1902372"/>
            <a:ext cx="304892" cy="307777"/>
          </a:xfrm>
          <a:prstGeom prst="rect">
            <a:avLst/>
          </a:prstGeom>
          <a:noFill/>
        </p:spPr>
        <p:txBody>
          <a:bodyPr wrap="none" rtlCol="0">
            <a:spAutoFit/>
          </a:bodyPr>
          <a:lstStyle/>
          <a:p>
            <a:r>
              <a:rPr lang="en-US" b="1" dirty="0" smtClean="0"/>
              <a:t>E</a:t>
            </a:r>
            <a:endParaRPr lang="en-IN" b="1" dirty="0"/>
          </a:p>
        </p:txBody>
      </p:sp>
      <p:sp>
        <p:nvSpPr>
          <p:cNvPr id="26" name="TextBox 25"/>
          <p:cNvSpPr txBox="1"/>
          <p:nvPr/>
        </p:nvSpPr>
        <p:spPr>
          <a:xfrm>
            <a:off x="7767154" y="1902371"/>
            <a:ext cx="393056" cy="307777"/>
          </a:xfrm>
          <a:prstGeom prst="rect">
            <a:avLst/>
          </a:prstGeom>
          <a:noFill/>
        </p:spPr>
        <p:txBody>
          <a:bodyPr wrap="none" rtlCol="0">
            <a:spAutoFit/>
          </a:bodyPr>
          <a:lstStyle/>
          <a:p>
            <a:r>
              <a:rPr lang="en-US" b="1" dirty="0" smtClean="0"/>
              <a:t>F I</a:t>
            </a:r>
            <a:endParaRPr lang="en-IN" b="1" dirty="0"/>
          </a:p>
        </p:txBody>
      </p:sp>
      <p:pic>
        <p:nvPicPr>
          <p:cNvPr id="1038" name="Picture 14"/>
          <p:cNvPicPr>
            <a:picLocks noChangeAspect="1" noChangeArrowheads="1"/>
          </p:cNvPicPr>
          <p:nvPr/>
        </p:nvPicPr>
        <p:blipFill>
          <a:blip r:embed="rId13"/>
          <a:srcRect/>
          <a:stretch>
            <a:fillRect/>
          </a:stretch>
        </p:blipFill>
        <p:spPr bwMode="auto">
          <a:xfrm>
            <a:off x="4783357" y="1887263"/>
            <a:ext cx="1343025" cy="381000"/>
          </a:xfrm>
          <a:prstGeom prst="rect">
            <a:avLst/>
          </a:prstGeom>
          <a:noFill/>
          <a:ln w="9525">
            <a:noFill/>
            <a:miter lim="800000"/>
            <a:headEnd/>
            <a:tailEnd/>
          </a:ln>
        </p:spPr>
      </p:pic>
      <p:sp>
        <p:nvSpPr>
          <p:cNvPr id="28" name="TextBox 27"/>
          <p:cNvSpPr txBox="1"/>
          <p:nvPr/>
        </p:nvSpPr>
        <p:spPr>
          <a:xfrm>
            <a:off x="8040423" y="1902371"/>
            <a:ext cx="314510" cy="307777"/>
          </a:xfrm>
          <a:prstGeom prst="rect">
            <a:avLst/>
          </a:prstGeom>
          <a:noFill/>
        </p:spPr>
        <p:txBody>
          <a:bodyPr wrap="none" rtlCol="0">
            <a:spAutoFit/>
          </a:bodyPr>
          <a:lstStyle/>
          <a:p>
            <a:r>
              <a:rPr lang="en-US" b="1" dirty="0" smtClean="0"/>
              <a:t>K</a:t>
            </a:r>
            <a:endParaRPr lang="en-IN"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wipe(down)">
                                      <p:cBhvr>
                                        <p:cTn id="7" dur="500"/>
                                        <p:tgtEl>
                                          <p:spTgt spid="10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29"/>
                                        </p:tgtEl>
                                        <p:attrNameLst>
                                          <p:attrName>style.visibility</p:attrName>
                                        </p:attrNameLst>
                                      </p:cBhvr>
                                      <p:to>
                                        <p:strVal val="visible"/>
                                      </p:to>
                                    </p:set>
                                    <p:animEffect transition="in" filter="wipe(down)">
                                      <p:cBhvr>
                                        <p:cTn id="12" dur="500"/>
                                        <p:tgtEl>
                                          <p:spTgt spid="102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wipe(down)">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2">
                                            <p:txEl>
                                              <p:pRg st="0" end="0"/>
                                            </p:txEl>
                                          </p:spTgt>
                                        </p:tgtEl>
                                        <p:attrNameLst>
                                          <p:attrName>style.visibility</p:attrName>
                                        </p:attrNameLst>
                                      </p:cBhvr>
                                      <p:to>
                                        <p:strVal val="visible"/>
                                      </p:to>
                                    </p:set>
                                    <p:animEffect transition="in" filter="wipe(down)">
                                      <p:cBhvr>
                                        <p:cTn id="22" dur="500"/>
                                        <p:tgtEl>
                                          <p:spTgt spid="1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030"/>
                                        </p:tgtEl>
                                        <p:attrNameLst>
                                          <p:attrName>style.visibility</p:attrName>
                                        </p:attrNameLst>
                                      </p:cBhvr>
                                      <p:to>
                                        <p:strVal val="visible"/>
                                      </p:to>
                                    </p:set>
                                    <p:animEffect transition="in" filter="wipe(down)">
                                      <p:cBhvr>
                                        <p:cTn id="27" dur="500"/>
                                        <p:tgtEl>
                                          <p:spTgt spid="103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4">
                                            <p:txEl>
                                              <p:pRg st="0" end="0"/>
                                            </p:txEl>
                                          </p:spTgt>
                                        </p:tgtEl>
                                        <p:attrNameLst>
                                          <p:attrName>style.visibility</p:attrName>
                                        </p:attrNameLst>
                                      </p:cBhvr>
                                      <p:to>
                                        <p:strVal val="visible"/>
                                      </p:to>
                                    </p:set>
                                    <p:animEffect transition="in" filter="wipe(down)">
                                      <p:cBhvr>
                                        <p:cTn id="32" dur="500"/>
                                        <p:tgtEl>
                                          <p:spTgt spid="1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031"/>
                                        </p:tgtEl>
                                        <p:attrNameLst>
                                          <p:attrName>style.visibility</p:attrName>
                                        </p:attrNameLst>
                                      </p:cBhvr>
                                      <p:to>
                                        <p:strVal val="visible"/>
                                      </p:to>
                                    </p:set>
                                    <p:animEffect transition="in" filter="wipe(down)">
                                      <p:cBhvr>
                                        <p:cTn id="37" dur="500"/>
                                        <p:tgtEl>
                                          <p:spTgt spid="103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6">
                                            <p:txEl>
                                              <p:pRg st="0" end="0"/>
                                            </p:txEl>
                                          </p:spTgt>
                                        </p:tgtEl>
                                        <p:attrNameLst>
                                          <p:attrName>style.visibility</p:attrName>
                                        </p:attrNameLst>
                                      </p:cBhvr>
                                      <p:to>
                                        <p:strVal val="visible"/>
                                      </p:to>
                                    </p:set>
                                    <p:animEffect transition="in" filter="wipe(down)">
                                      <p:cBhvr>
                                        <p:cTn id="42" dur="500"/>
                                        <p:tgtEl>
                                          <p:spTgt spid="16">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033"/>
                                        </p:tgtEl>
                                        <p:attrNameLst>
                                          <p:attrName>style.visibility</p:attrName>
                                        </p:attrNameLst>
                                      </p:cBhvr>
                                      <p:to>
                                        <p:strVal val="visible"/>
                                      </p:to>
                                    </p:set>
                                    <p:animEffect transition="in" filter="wipe(down)">
                                      <p:cBhvr>
                                        <p:cTn id="47" dur="500"/>
                                        <p:tgtEl>
                                          <p:spTgt spid="103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1034"/>
                                        </p:tgtEl>
                                        <p:attrNameLst>
                                          <p:attrName>style.visibility</p:attrName>
                                        </p:attrNameLst>
                                      </p:cBhvr>
                                      <p:to>
                                        <p:strVal val="visible"/>
                                      </p:to>
                                    </p:set>
                                    <p:animEffect transition="in" filter="wipe(down)">
                                      <p:cBhvr>
                                        <p:cTn id="52" dur="500"/>
                                        <p:tgtEl>
                                          <p:spTgt spid="103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9">
                                            <p:txEl>
                                              <p:pRg st="0" end="0"/>
                                            </p:txEl>
                                          </p:spTgt>
                                        </p:tgtEl>
                                        <p:attrNameLst>
                                          <p:attrName>style.visibility</p:attrName>
                                        </p:attrNameLst>
                                      </p:cBhvr>
                                      <p:to>
                                        <p:strVal val="visible"/>
                                      </p:to>
                                    </p:set>
                                    <p:animEffect transition="in" filter="wipe(down)">
                                      <p:cBhvr>
                                        <p:cTn id="57" dur="500"/>
                                        <p:tgtEl>
                                          <p:spTgt spid="19">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1035"/>
                                        </p:tgtEl>
                                        <p:attrNameLst>
                                          <p:attrName>style.visibility</p:attrName>
                                        </p:attrNameLst>
                                      </p:cBhvr>
                                      <p:to>
                                        <p:strVal val="visible"/>
                                      </p:to>
                                    </p:set>
                                    <p:animEffect transition="in" filter="wipe(down)">
                                      <p:cBhvr>
                                        <p:cTn id="62" dur="500"/>
                                        <p:tgtEl>
                                          <p:spTgt spid="1035"/>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21">
                                            <p:txEl>
                                              <p:pRg st="0" end="0"/>
                                            </p:txEl>
                                          </p:spTgt>
                                        </p:tgtEl>
                                        <p:attrNameLst>
                                          <p:attrName>style.visibility</p:attrName>
                                        </p:attrNameLst>
                                      </p:cBhvr>
                                      <p:to>
                                        <p:strVal val="visible"/>
                                      </p:to>
                                    </p:set>
                                    <p:animEffect transition="in" filter="wipe(down)">
                                      <p:cBhvr>
                                        <p:cTn id="67" dur="500"/>
                                        <p:tgtEl>
                                          <p:spTgt spid="21">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1036"/>
                                        </p:tgtEl>
                                        <p:attrNameLst>
                                          <p:attrName>style.visibility</p:attrName>
                                        </p:attrNameLst>
                                      </p:cBhvr>
                                      <p:to>
                                        <p:strVal val="visible"/>
                                      </p:to>
                                    </p:set>
                                    <p:animEffect transition="in" filter="wipe(down)">
                                      <p:cBhvr>
                                        <p:cTn id="72" dur="500"/>
                                        <p:tgtEl>
                                          <p:spTgt spid="1036"/>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23">
                                            <p:txEl>
                                              <p:pRg st="0" end="0"/>
                                            </p:txEl>
                                          </p:spTgt>
                                        </p:tgtEl>
                                        <p:attrNameLst>
                                          <p:attrName>style.visibility</p:attrName>
                                        </p:attrNameLst>
                                      </p:cBhvr>
                                      <p:to>
                                        <p:strVal val="visible"/>
                                      </p:to>
                                    </p:set>
                                    <p:animEffect transition="in" filter="wipe(down)">
                                      <p:cBhvr>
                                        <p:cTn id="77" dur="500"/>
                                        <p:tgtEl>
                                          <p:spTgt spid="23">
                                            <p:txEl>
                                              <p:pRg st="0" end="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1037"/>
                                        </p:tgtEl>
                                        <p:attrNameLst>
                                          <p:attrName>style.visibility</p:attrName>
                                        </p:attrNameLst>
                                      </p:cBhvr>
                                      <p:to>
                                        <p:strVal val="visible"/>
                                      </p:to>
                                    </p:set>
                                    <p:animEffect transition="in" filter="wipe(down)">
                                      <p:cBhvr>
                                        <p:cTn id="82" dur="500"/>
                                        <p:tgtEl>
                                          <p:spTgt spid="1037"/>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25">
                                            <p:txEl>
                                              <p:pRg st="0" end="0"/>
                                            </p:txEl>
                                          </p:spTgt>
                                        </p:tgtEl>
                                        <p:attrNameLst>
                                          <p:attrName>style.visibility</p:attrName>
                                        </p:attrNameLst>
                                      </p:cBhvr>
                                      <p:to>
                                        <p:strVal val="visible"/>
                                      </p:to>
                                    </p:set>
                                    <p:animEffect transition="in" filter="wipe(down)">
                                      <p:cBhvr>
                                        <p:cTn id="87" dur="500"/>
                                        <p:tgtEl>
                                          <p:spTgt spid="25">
                                            <p:txEl>
                                              <p:pRg st="0" end="0"/>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26">
                                            <p:txEl>
                                              <p:pRg st="0" end="0"/>
                                            </p:txEl>
                                          </p:spTgt>
                                        </p:tgtEl>
                                        <p:attrNameLst>
                                          <p:attrName>style.visibility</p:attrName>
                                        </p:attrNameLst>
                                      </p:cBhvr>
                                      <p:to>
                                        <p:strVal val="visible"/>
                                      </p:to>
                                    </p:set>
                                    <p:animEffect transition="in" filter="wipe(down)">
                                      <p:cBhvr>
                                        <p:cTn id="92" dur="500"/>
                                        <p:tgtEl>
                                          <p:spTgt spid="26">
                                            <p:txEl>
                                              <p:pRg st="0" end="0"/>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nodeType="clickEffect">
                                  <p:stCondLst>
                                    <p:cond delay="0"/>
                                  </p:stCondLst>
                                  <p:childTnLst>
                                    <p:set>
                                      <p:cBhvr>
                                        <p:cTn id="96" dur="1" fill="hold">
                                          <p:stCondLst>
                                            <p:cond delay="0"/>
                                          </p:stCondLst>
                                        </p:cTn>
                                        <p:tgtEl>
                                          <p:spTgt spid="1038"/>
                                        </p:tgtEl>
                                        <p:attrNameLst>
                                          <p:attrName>style.visibility</p:attrName>
                                        </p:attrNameLst>
                                      </p:cBhvr>
                                      <p:to>
                                        <p:strVal val="visible"/>
                                      </p:to>
                                    </p:set>
                                    <p:animEffect transition="in" filter="wipe(down)">
                                      <p:cBhvr>
                                        <p:cTn id="97" dur="500"/>
                                        <p:tgtEl>
                                          <p:spTgt spid="1038"/>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grpId="0" nodeType="clickEffect">
                                  <p:stCondLst>
                                    <p:cond delay="0"/>
                                  </p:stCondLst>
                                  <p:childTnLst>
                                    <p:set>
                                      <p:cBhvr>
                                        <p:cTn id="101" dur="1" fill="hold">
                                          <p:stCondLst>
                                            <p:cond delay="0"/>
                                          </p:stCondLst>
                                        </p:cTn>
                                        <p:tgtEl>
                                          <p:spTgt spid="28">
                                            <p:txEl>
                                              <p:pRg st="0" end="0"/>
                                            </p:txEl>
                                          </p:spTgt>
                                        </p:tgtEl>
                                        <p:attrNameLst>
                                          <p:attrName>style.visibility</p:attrName>
                                        </p:attrNameLst>
                                      </p:cBhvr>
                                      <p:to>
                                        <p:strVal val="visible"/>
                                      </p:to>
                                    </p:set>
                                    <p:animEffect transition="in" filter="wipe(down)">
                                      <p:cBhvr>
                                        <p:cTn id="102"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allAtOnce"/>
      <p:bldP spid="12" grpId="0" build="allAtOnce"/>
      <p:bldP spid="14" grpId="0" build="allAtOnce"/>
      <p:bldP spid="16" grpId="0" build="allAtOnce"/>
      <p:bldP spid="19" grpId="0" build="allAtOnce"/>
      <p:bldP spid="21" grpId="0" build="allAtOnce"/>
      <p:bldP spid="23" grpId="0" build="allAtOnce"/>
      <p:bldP spid="25" grpId="0" build="allAtOnce"/>
      <p:bldP spid="26" grpId="0" build="allAtOnce"/>
      <p:bldP spid="28" grpId="0" build="allAtOnce"/>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130" y="635392"/>
            <a:ext cx="7505700" cy="954600"/>
          </a:xfrm>
        </p:spPr>
        <p:txBody>
          <a:bodyPr/>
          <a:lstStyle/>
          <a:p>
            <a:r>
              <a:rPr lang="en-US" dirty="0" smtClean="0"/>
              <a:t>Breadth First Search(BFS): Uninformed </a:t>
            </a:r>
            <a:endParaRPr lang="en-IN" dirty="0"/>
          </a:p>
        </p:txBody>
      </p:sp>
      <p:sp>
        <p:nvSpPr>
          <p:cNvPr id="3" name="Text Placeholder 2"/>
          <p:cNvSpPr>
            <a:spLocks noGrp="1"/>
          </p:cNvSpPr>
          <p:nvPr>
            <p:ph type="body" idx="1"/>
          </p:nvPr>
        </p:nvSpPr>
        <p:spPr>
          <a:xfrm>
            <a:off x="819150" y="1629103"/>
            <a:ext cx="7505700" cy="2974428"/>
          </a:xfrm>
        </p:spPr>
        <p:txBody>
          <a:bodyPr/>
          <a:lstStyle/>
          <a:p>
            <a:pPr algn="just"/>
            <a:r>
              <a:rPr lang="en-IN" sz="1200" b="1" dirty="0" smtClean="0">
                <a:latin typeface="Verdana" pitchFamily="34" charset="0"/>
                <a:ea typeface="Verdana" pitchFamily="34" charset="0"/>
                <a:cs typeface="Verdana" pitchFamily="34" charset="0"/>
              </a:rPr>
              <a:t>BFS is complete</a:t>
            </a:r>
            <a:r>
              <a:rPr lang="en-IN" sz="1200" dirty="0" smtClean="0">
                <a:latin typeface="Verdana" pitchFamily="34" charset="0"/>
                <a:ea typeface="Verdana" pitchFamily="34" charset="0"/>
                <a:cs typeface="Verdana" pitchFamily="34" charset="0"/>
              </a:rPr>
              <a:t>, which means if the shallowest goal node is at some finite depth, then BFS will find a solution.</a:t>
            </a:r>
          </a:p>
          <a:p>
            <a:pPr algn="just"/>
            <a:endParaRPr lang="en-IN" sz="1200" dirty="0" smtClean="0">
              <a:latin typeface="Verdana" pitchFamily="34" charset="0"/>
              <a:ea typeface="Verdana" pitchFamily="34" charset="0"/>
              <a:cs typeface="Verdana" pitchFamily="34" charset="0"/>
            </a:endParaRPr>
          </a:p>
          <a:p>
            <a:pPr algn="just"/>
            <a:r>
              <a:rPr lang="en-IN" sz="1200" b="1" dirty="0" smtClean="0">
                <a:latin typeface="Verdana" pitchFamily="34" charset="0"/>
                <a:ea typeface="Verdana" pitchFamily="34" charset="0"/>
                <a:cs typeface="Verdana" pitchFamily="34" charset="0"/>
              </a:rPr>
              <a:t>BFS is optimal </a:t>
            </a:r>
            <a:r>
              <a:rPr lang="en-IN" sz="1200" dirty="0" smtClean="0">
                <a:latin typeface="Verdana" pitchFamily="34" charset="0"/>
                <a:ea typeface="Verdana" pitchFamily="34" charset="0"/>
                <a:cs typeface="Verdana" pitchFamily="34" charset="0"/>
              </a:rPr>
              <a:t>if path cost is a non-decreasing function of the depth of the node. It finds solution with shortest path length. </a:t>
            </a:r>
          </a:p>
          <a:p>
            <a:pPr algn="just"/>
            <a:endParaRPr lang="en-IN" sz="1200" b="1" dirty="0" smtClean="0">
              <a:latin typeface="Verdana" pitchFamily="34" charset="0"/>
              <a:ea typeface="Verdana" pitchFamily="34" charset="0"/>
              <a:cs typeface="Verdana" pitchFamily="34" charset="0"/>
            </a:endParaRPr>
          </a:p>
          <a:p>
            <a:pPr algn="just"/>
            <a:r>
              <a:rPr lang="en-IN" sz="1200" dirty="0" smtClean="0">
                <a:latin typeface="Verdana" pitchFamily="34" charset="0"/>
                <a:ea typeface="Verdana" pitchFamily="34" charset="0"/>
                <a:cs typeface="Verdana" pitchFamily="34" charset="0"/>
              </a:rPr>
              <a:t>Exponential </a:t>
            </a:r>
            <a:r>
              <a:rPr lang="en-IN" sz="1200" b="1" dirty="0" smtClean="0">
                <a:latin typeface="Verdana" pitchFamily="34" charset="0"/>
                <a:ea typeface="Verdana" pitchFamily="34" charset="0"/>
                <a:cs typeface="Verdana" pitchFamily="34" charset="0"/>
              </a:rPr>
              <a:t>time &amp; space</a:t>
            </a:r>
            <a:r>
              <a:rPr lang="en-IN" sz="1200" dirty="0" smtClean="0">
                <a:latin typeface="Verdana" pitchFamily="34" charset="0"/>
                <a:ea typeface="Verdana" pitchFamily="34" charset="0"/>
                <a:cs typeface="Verdana" pitchFamily="34" charset="0"/>
              </a:rPr>
              <a:t> </a:t>
            </a:r>
            <a:r>
              <a:rPr lang="en-IN" sz="1200" b="1" dirty="0" smtClean="0">
                <a:latin typeface="Verdana" pitchFamily="34" charset="0"/>
                <a:ea typeface="Verdana" pitchFamily="34" charset="0"/>
                <a:cs typeface="Verdana" pitchFamily="34" charset="0"/>
              </a:rPr>
              <a:t>complexities,</a:t>
            </a:r>
            <a:r>
              <a:rPr lang="en-IN" sz="1200" dirty="0" smtClean="0">
                <a:latin typeface="Verdana" pitchFamily="34" charset="0"/>
                <a:ea typeface="Verdana" pitchFamily="34" charset="0"/>
                <a:cs typeface="Verdana" pitchFamily="34" charset="0"/>
              </a:rPr>
              <a:t> </a:t>
            </a:r>
            <a:r>
              <a:rPr lang="en-IN" sz="1200" b="1" dirty="0" smtClean="0">
                <a:latin typeface="Verdana" pitchFamily="34" charset="0"/>
                <a:ea typeface="Verdana" pitchFamily="34" charset="0"/>
                <a:cs typeface="Verdana" pitchFamily="34" charset="0"/>
              </a:rPr>
              <a:t>O (</a:t>
            </a:r>
            <a:r>
              <a:rPr lang="en-IN" sz="1200" b="1" dirty="0" err="1" smtClean="0">
                <a:latin typeface="Verdana" pitchFamily="34" charset="0"/>
                <a:ea typeface="Verdana" pitchFamily="34" charset="0"/>
                <a:cs typeface="Verdana" pitchFamily="34" charset="0"/>
              </a:rPr>
              <a:t>b</a:t>
            </a:r>
            <a:r>
              <a:rPr lang="en-IN" sz="1200" b="1" baseline="30000" dirty="0" err="1" smtClean="0">
                <a:latin typeface="Verdana" pitchFamily="34" charset="0"/>
                <a:ea typeface="Verdana" pitchFamily="34" charset="0"/>
                <a:cs typeface="Verdana" pitchFamily="34" charset="0"/>
              </a:rPr>
              <a:t>d</a:t>
            </a:r>
            <a:r>
              <a:rPr lang="en-IN" sz="1200" b="1" dirty="0" smtClean="0">
                <a:latin typeface="Verdana" pitchFamily="34" charset="0"/>
                <a:ea typeface="Verdana" pitchFamily="34" charset="0"/>
                <a:cs typeface="Verdana" pitchFamily="34" charset="0"/>
              </a:rPr>
              <a:t>).</a:t>
            </a:r>
            <a:r>
              <a:rPr lang="en-IN" sz="1200" dirty="0" smtClean="0">
                <a:latin typeface="Verdana" pitchFamily="34" charset="0"/>
                <a:ea typeface="Verdana" pitchFamily="34" charset="0"/>
                <a:cs typeface="Verdana" pitchFamily="34" charset="0"/>
              </a:rPr>
              <a:t> where </a:t>
            </a:r>
            <a:r>
              <a:rPr lang="en-IN" sz="1200" b="1" dirty="0" smtClean="0">
                <a:latin typeface="Verdana" pitchFamily="34" charset="0"/>
                <a:ea typeface="Verdana" pitchFamily="34" charset="0"/>
                <a:cs typeface="Verdana" pitchFamily="34" charset="0"/>
              </a:rPr>
              <a:t>d is depth of the solution </a:t>
            </a:r>
            <a:r>
              <a:rPr lang="en-IN" sz="1200" dirty="0" smtClean="0">
                <a:latin typeface="Verdana" pitchFamily="34" charset="0"/>
                <a:ea typeface="Verdana" pitchFamily="34" charset="0"/>
                <a:cs typeface="Verdana" pitchFamily="34" charset="0"/>
              </a:rPr>
              <a:t>and </a:t>
            </a:r>
            <a:r>
              <a:rPr lang="en-IN" sz="1200" b="1" dirty="0" smtClean="0">
                <a:latin typeface="Verdana" pitchFamily="34" charset="0"/>
                <a:ea typeface="Verdana" pitchFamily="34" charset="0"/>
                <a:cs typeface="Verdana" pitchFamily="34" charset="0"/>
              </a:rPr>
              <a:t>b is branching factor (i.e. no of children factor) </a:t>
            </a:r>
            <a:r>
              <a:rPr lang="en-IN" sz="1200" dirty="0" smtClean="0">
                <a:latin typeface="Verdana" pitchFamily="34" charset="0"/>
                <a:ea typeface="Verdana" pitchFamily="34" charset="0"/>
                <a:cs typeface="Verdana" pitchFamily="34" charset="0"/>
              </a:rPr>
              <a:t>at each node</a:t>
            </a:r>
            <a:endParaRPr lang="en-IN" sz="1200" b="1" dirty="0" smtClean="0">
              <a:latin typeface="Verdana" pitchFamily="34" charset="0"/>
              <a:ea typeface="Verdana" pitchFamily="34" charset="0"/>
              <a:cs typeface="Verdana" pitchFamily="34" charset="0"/>
            </a:endParaRPr>
          </a:p>
          <a:p>
            <a:pPr lvl="7" algn="just"/>
            <a:r>
              <a:rPr lang="en-US" sz="1000" b="1" dirty="0" smtClean="0">
                <a:solidFill>
                  <a:schemeClr val="accent6">
                    <a:lumMod val="75000"/>
                  </a:schemeClr>
                </a:solidFill>
                <a:latin typeface="Verdana" pitchFamily="34" charset="0"/>
                <a:ea typeface="Verdana" pitchFamily="34" charset="0"/>
                <a:cs typeface="Verdana" pitchFamily="34" charset="0"/>
              </a:rPr>
              <a:t>Example: </a:t>
            </a:r>
            <a:r>
              <a:rPr lang="en-IN" sz="1000" b="1" dirty="0" smtClean="0">
                <a:solidFill>
                  <a:schemeClr val="accent6">
                    <a:lumMod val="75000"/>
                  </a:schemeClr>
                </a:solidFill>
                <a:latin typeface="Verdana" pitchFamily="34" charset="0"/>
                <a:ea typeface="Verdana" pitchFamily="34" charset="0"/>
                <a:cs typeface="Verdana" pitchFamily="34" charset="0"/>
              </a:rPr>
              <a:t>Suppose each node have 2 children i.e. b=2 and goal node is at depth d=3. So we denote in  O (</a:t>
            </a:r>
            <a:r>
              <a:rPr lang="en-IN" sz="1000" b="1" dirty="0" err="1" smtClean="0">
                <a:solidFill>
                  <a:schemeClr val="accent6">
                    <a:lumMod val="75000"/>
                  </a:schemeClr>
                </a:solidFill>
                <a:latin typeface="Verdana" pitchFamily="34" charset="0"/>
                <a:ea typeface="Verdana" pitchFamily="34" charset="0"/>
                <a:cs typeface="Verdana" pitchFamily="34" charset="0"/>
              </a:rPr>
              <a:t>b</a:t>
            </a:r>
            <a:r>
              <a:rPr lang="en-IN" sz="1000" b="1" baseline="30000" dirty="0" err="1" smtClean="0">
                <a:solidFill>
                  <a:schemeClr val="accent6">
                    <a:lumMod val="75000"/>
                  </a:schemeClr>
                </a:solidFill>
                <a:latin typeface="Verdana" pitchFamily="34" charset="0"/>
                <a:ea typeface="Verdana" pitchFamily="34" charset="0"/>
                <a:cs typeface="Verdana" pitchFamily="34" charset="0"/>
              </a:rPr>
              <a:t>d</a:t>
            </a:r>
            <a:r>
              <a:rPr lang="en-IN" sz="1000" b="1" dirty="0" smtClean="0">
                <a:solidFill>
                  <a:schemeClr val="accent6">
                    <a:lumMod val="75000"/>
                  </a:schemeClr>
                </a:solidFill>
                <a:latin typeface="Verdana" pitchFamily="34" charset="0"/>
                <a:ea typeface="Verdana" pitchFamily="34" charset="0"/>
                <a:cs typeface="Verdana" pitchFamily="34" charset="0"/>
              </a:rPr>
              <a:t>) like,</a:t>
            </a:r>
          </a:p>
          <a:p>
            <a:pPr lvl="7" algn="just">
              <a:buNone/>
            </a:pPr>
            <a:r>
              <a:rPr lang="en-IN" sz="1000" b="1" dirty="0" smtClean="0">
                <a:solidFill>
                  <a:schemeClr val="accent6">
                    <a:lumMod val="75000"/>
                  </a:schemeClr>
                </a:solidFill>
                <a:latin typeface="Verdana" pitchFamily="34" charset="0"/>
                <a:ea typeface="Verdana" pitchFamily="34" charset="0"/>
                <a:cs typeface="Verdana" pitchFamily="34" charset="0"/>
              </a:rPr>
              <a:t>	2 to the power 3 i.e. O (2</a:t>
            </a:r>
            <a:r>
              <a:rPr lang="en-IN" sz="1000" b="1" baseline="30000" dirty="0" smtClean="0">
                <a:solidFill>
                  <a:schemeClr val="accent6">
                    <a:lumMod val="75000"/>
                  </a:schemeClr>
                </a:solidFill>
                <a:latin typeface="Verdana" pitchFamily="34" charset="0"/>
                <a:ea typeface="Verdana" pitchFamily="34" charset="0"/>
                <a:cs typeface="Verdana" pitchFamily="34" charset="0"/>
              </a:rPr>
              <a:t>3</a:t>
            </a:r>
            <a:r>
              <a:rPr lang="en-IN" sz="1000" b="1" dirty="0" smtClean="0">
                <a:solidFill>
                  <a:schemeClr val="accent6">
                    <a:lumMod val="75000"/>
                  </a:schemeClr>
                </a:solidFill>
                <a:latin typeface="Verdana" pitchFamily="34" charset="0"/>
                <a:ea typeface="Verdana" pitchFamily="34" charset="0"/>
                <a:cs typeface="Verdana" pitchFamily="34" charset="0"/>
              </a:rPr>
              <a:t>)= 8</a:t>
            </a:r>
            <a:endParaRPr lang="en-IN" sz="1000" dirty="0">
              <a:solidFill>
                <a:schemeClr val="accent6">
                  <a:lumMod val="75000"/>
                </a:schemeClr>
              </a:solidFill>
              <a:latin typeface="Verdana" pitchFamily="34" charset="0"/>
              <a:ea typeface="Verdana" pitchFamily="34" charset="0"/>
              <a:cs typeface="Verdana" pitchFamily="34" charset="0"/>
            </a:endParaRPr>
          </a:p>
        </p:txBody>
      </p:sp>
      <p:pic>
        <p:nvPicPr>
          <p:cNvPr id="1026" name="Picture 2"/>
          <p:cNvPicPr>
            <a:picLocks noChangeAspect="1" noChangeArrowheads="1"/>
          </p:cNvPicPr>
          <p:nvPr/>
        </p:nvPicPr>
        <p:blipFill>
          <a:blip r:embed="rId2"/>
          <a:srcRect/>
          <a:stretch>
            <a:fillRect/>
          </a:stretch>
        </p:blipFill>
        <p:spPr bwMode="auto">
          <a:xfrm>
            <a:off x="2271995" y="3436882"/>
            <a:ext cx="1643930" cy="150987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Uniform Cost Search: Uninformed</a:t>
            </a:r>
            <a:endParaRPr lang="en-IN" dirty="0"/>
          </a:p>
        </p:txBody>
      </p:sp>
      <p:sp>
        <p:nvSpPr>
          <p:cNvPr id="3" name="Text Placeholder 2"/>
          <p:cNvSpPr>
            <a:spLocks noGrp="1"/>
          </p:cNvSpPr>
          <p:nvPr>
            <p:ph type="body" idx="1"/>
          </p:nvPr>
        </p:nvSpPr>
        <p:spPr>
          <a:xfrm>
            <a:off x="819150" y="1744717"/>
            <a:ext cx="7505700" cy="2694008"/>
          </a:xfrm>
        </p:spPr>
        <p:txBody>
          <a:bodyPr/>
          <a:lstStyle/>
          <a:p>
            <a:pPr algn="just"/>
            <a:r>
              <a:rPr lang="en-IN" sz="1200" dirty="0" smtClean="0">
                <a:latin typeface="Verdana" pitchFamily="34" charset="0"/>
                <a:ea typeface="Verdana" pitchFamily="34" charset="0"/>
                <a:cs typeface="Verdana" pitchFamily="34" charset="0"/>
              </a:rPr>
              <a:t>Uniform-cost search is a searching algorithm used for </a:t>
            </a:r>
            <a:r>
              <a:rPr lang="en-IN" sz="1200" b="1" dirty="0" smtClean="0">
                <a:latin typeface="Verdana" pitchFamily="34" charset="0"/>
                <a:ea typeface="Verdana" pitchFamily="34" charset="0"/>
                <a:cs typeface="Verdana" pitchFamily="34" charset="0"/>
              </a:rPr>
              <a:t>traversing a weighted tree or graph. </a:t>
            </a:r>
          </a:p>
          <a:p>
            <a:pPr algn="just"/>
            <a:r>
              <a:rPr lang="en-IN" sz="1200" dirty="0" smtClean="0">
                <a:latin typeface="Verdana" pitchFamily="34" charset="0"/>
                <a:ea typeface="Verdana" pitchFamily="34" charset="0"/>
                <a:cs typeface="Verdana" pitchFamily="34" charset="0"/>
              </a:rPr>
              <a:t>This algorithm comes into play when a different cost is available for each edge. </a:t>
            </a:r>
          </a:p>
          <a:p>
            <a:pPr algn="just"/>
            <a:r>
              <a:rPr lang="en-IN" sz="1200" dirty="0" smtClean="0">
                <a:latin typeface="Verdana" pitchFamily="34" charset="0"/>
                <a:ea typeface="Verdana" pitchFamily="34" charset="0"/>
                <a:cs typeface="Verdana" pitchFamily="34" charset="0"/>
              </a:rPr>
              <a:t>The primary goal of the uniform-cost search is to </a:t>
            </a:r>
            <a:r>
              <a:rPr lang="en-IN" sz="1200" b="1" dirty="0" smtClean="0">
                <a:latin typeface="Verdana" pitchFamily="34" charset="0"/>
                <a:ea typeface="Verdana" pitchFamily="34" charset="0"/>
                <a:cs typeface="Verdana" pitchFamily="34" charset="0"/>
              </a:rPr>
              <a:t>find a path </a:t>
            </a:r>
            <a:r>
              <a:rPr lang="en-IN" sz="1200" dirty="0" smtClean="0">
                <a:latin typeface="Verdana" pitchFamily="34" charset="0"/>
                <a:ea typeface="Verdana" pitchFamily="34" charset="0"/>
                <a:cs typeface="Verdana" pitchFamily="34" charset="0"/>
              </a:rPr>
              <a:t>to the goal node which has the </a:t>
            </a:r>
            <a:r>
              <a:rPr lang="en-IN" sz="1200" b="1" dirty="0" smtClean="0">
                <a:latin typeface="Verdana" pitchFamily="34" charset="0"/>
                <a:ea typeface="Verdana" pitchFamily="34" charset="0"/>
                <a:cs typeface="Verdana" pitchFamily="34" charset="0"/>
              </a:rPr>
              <a:t>lowest cumulative cost</a:t>
            </a:r>
            <a:r>
              <a:rPr lang="en-IN" sz="1200" dirty="0" smtClean="0">
                <a:latin typeface="Verdana" pitchFamily="34" charset="0"/>
                <a:ea typeface="Verdana" pitchFamily="34" charset="0"/>
                <a:cs typeface="Verdana" pitchFamily="34" charset="0"/>
              </a:rPr>
              <a:t>. </a:t>
            </a:r>
          </a:p>
          <a:p>
            <a:pPr algn="just"/>
            <a:r>
              <a:rPr lang="en-IN" sz="1200" dirty="0" smtClean="0">
                <a:latin typeface="Verdana" pitchFamily="34" charset="0"/>
                <a:ea typeface="Verdana" pitchFamily="34" charset="0"/>
                <a:cs typeface="Verdana" pitchFamily="34" charset="0"/>
              </a:rPr>
              <a:t>Uniform-cost search </a:t>
            </a:r>
            <a:r>
              <a:rPr lang="en-IN" sz="1200" b="1" dirty="0" smtClean="0">
                <a:latin typeface="Verdana" pitchFamily="34" charset="0"/>
                <a:ea typeface="Verdana" pitchFamily="34" charset="0"/>
                <a:cs typeface="Verdana" pitchFamily="34" charset="0"/>
              </a:rPr>
              <a:t>expands nodes according to their path costs </a:t>
            </a:r>
            <a:r>
              <a:rPr lang="en-IN" sz="1200" dirty="0" smtClean="0">
                <a:latin typeface="Verdana" pitchFamily="34" charset="0"/>
                <a:ea typeface="Verdana" pitchFamily="34" charset="0"/>
                <a:cs typeface="Verdana" pitchFamily="34" charset="0"/>
              </a:rPr>
              <a:t>form the root node. It can be used to solve any graph/tree where the optimal cost is in demand.</a:t>
            </a:r>
          </a:p>
          <a:p>
            <a:pPr algn="just"/>
            <a:r>
              <a:rPr lang="en-IN" sz="1200" dirty="0" smtClean="0">
                <a:latin typeface="Verdana" pitchFamily="34" charset="0"/>
                <a:ea typeface="Verdana" pitchFamily="34" charset="0"/>
                <a:cs typeface="Verdana" pitchFamily="34" charset="0"/>
              </a:rPr>
              <a:t>A uniform-cost search algorithm is implemented by the </a:t>
            </a:r>
            <a:r>
              <a:rPr lang="en-IN" sz="1200" b="1" dirty="0" smtClean="0">
                <a:latin typeface="Verdana" pitchFamily="34" charset="0"/>
                <a:ea typeface="Verdana" pitchFamily="34" charset="0"/>
                <a:cs typeface="Verdana" pitchFamily="34" charset="0"/>
              </a:rPr>
              <a:t>priority queue.</a:t>
            </a:r>
            <a:r>
              <a:rPr lang="en-IN" sz="1200" dirty="0" smtClean="0">
                <a:latin typeface="Verdana" pitchFamily="34" charset="0"/>
                <a:ea typeface="Verdana" pitchFamily="34" charset="0"/>
                <a:cs typeface="Verdana" pitchFamily="34" charset="0"/>
              </a:rPr>
              <a:t> It gives </a:t>
            </a:r>
            <a:r>
              <a:rPr lang="en-IN" sz="1200" b="1" dirty="0" smtClean="0">
                <a:latin typeface="Verdana" pitchFamily="34" charset="0"/>
                <a:ea typeface="Verdana" pitchFamily="34" charset="0"/>
                <a:cs typeface="Verdana" pitchFamily="34" charset="0"/>
              </a:rPr>
              <a:t>maximum priority to the lowest </a:t>
            </a:r>
            <a:r>
              <a:rPr lang="en-IN" sz="1200" dirty="0" smtClean="0">
                <a:latin typeface="Verdana" pitchFamily="34" charset="0"/>
                <a:ea typeface="Verdana" pitchFamily="34" charset="0"/>
                <a:cs typeface="Verdana" pitchFamily="34" charset="0"/>
              </a:rPr>
              <a:t>cumulative </a:t>
            </a:r>
            <a:r>
              <a:rPr lang="en-IN" sz="1200" b="1" dirty="0" smtClean="0">
                <a:latin typeface="Verdana" pitchFamily="34" charset="0"/>
                <a:ea typeface="Verdana" pitchFamily="34" charset="0"/>
                <a:cs typeface="Verdana" pitchFamily="34" charset="0"/>
              </a:rPr>
              <a:t>cost</a:t>
            </a:r>
            <a:r>
              <a:rPr lang="en-IN" sz="1200" dirty="0" smtClean="0">
                <a:latin typeface="Verdana" pitchFamily="34" charset="0"/>
                <a:ea typeface="Verdana" pitchFamily="34" charset="0"/>
                <a:cs typeface="Verdana" pitchFamily="34" charset="0"/>
              </a:rPr>
              <a:t>. </a:t>
            </a:r>
          </a:p>
          <a:p>
            <a:pPr algn="just"/>
            <a:r>
              <a:rPr lang="en-IN" sz="1200" dirty="0" smtClean="0">
                <a:latin typeface="Verdana" pitchFamily="34" charset="0"/>
                <a:ea typeface="Verdana" pitchFamily="34" charset="0"/>
                <a:cs typeface="Verdana" pitchFamily="34" charset="0"/>
              </a:rPr>
              <a:t>Uniform cost search is equivalent to BFS algorithm if the path cost of all edges is the same.</a:t>
            </a:r>
            <a:endParaRPr lang="en-IN" sz="12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7619" y="435696"/>
            <a:ext cx="7505700" cy="954600"/>
          </a:xfrm>
        </p:spPr>
        <p:txBody>
          <a:bodyPr/>
          <a:lstStyle/>
          <a:p>
            <a:r>
              <a:rPr lang="en-US" dirty="0" smtClean="0"/>
              <a:t>Uniform Cost Search: Uninformed</a:t>
            </a:r>
            <a:endParaRPr lang="en-IN" dirty="0"/>
          </a:p>
        </p:txBody>
      </p:sp>
      <p:pic>
        <p:nvPicPr>
          <p:cNvPr id="6" name="Picture 5" descr="ucs.png"/>
          <p:cNvPicPr>
            <a:picLocks noChangeAspect="1"/>
          </p:cNvPicPr>
          <p:nvPr/>
        </p:nvPicPr>
        <p:blipFill>
          <a:blip r:embed="rId2"/>
          <a:stretch>
            <a:fillRect/>
          </a:stretch>
        </p:blipFill>
        <p:spPr>
          <a:xfrm>
            <a:off x="2676116" y="1094782"/>
            <a:ext cx="3980953" cy="3647619"/>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8639" y="782539"/>
            <a:ext cx="7505700" cy="954600"/>
          </a:xfrm>
        </p:spPr>
        <p:txBody>
          <a:bodyPr/>
          <a:lstStyle/>
          <a:p>
            <a:r>
              <a:rPr lang="en-US" dirty="0" smtClean="0"/>
              <a:t>Uniform Cost Search: Uninformed</a:t>
            </a:r>
            <a:endParaRPr lang="en-IN" dirty="0"/>
          </a:p>
        </p:txBody>
      </p:sp>
      <p:sp>
        <p:nvSpPr>
          <p:cNvPr id="3" name="Text Placeholder 2"/>
          <p:cNvSpPr>
            <a:spLocks noGrp="1"/>
          </p:cNvSpPr>
          <p:nvPr>
            <p:ph type="body" idx="1"/>
          </p:nvPr>
        </p:nvSpPr>
        <p:spPr>
          <a:xfrm>
            <a:off x="808640" y="1986455"/>
            <a:ext cx="7505700" cy="2659116"/>
          </a:xfrm>
        </p:spPr>
        <p:txBody>
          <a:bodyPr/>
          <a:lstStyle/>
          <a:p>
            <a:pPr algn="just"/>
            <a:r>
              <a:rPr lang="en-IN" sz="1200" dirty="0" smtClean="0">
                <a:latin typeface="Verdana" pitchFamily="34" charset="0"/>
                <a:ea typeface="Verdana" pitchFamily="34" charset="0"/>
                <a:cs typeface="Verdana" pitchFamily="34" charset="0"/>
              </a:rPr>
              <a:t>Uniform-cost search is </a:t>
            </a:r>
            <a:r>
              <a:rPr lang="en-IN" sz="1200" b="1" dirty="0" smtClean="0">
                <a:latin typeface="Verdana" pitchFamily="34" charset="0"/>
                <a:ea typeface="Verdana" pitchFamily="34" charset="0"/>
                <a:cs typeface="Verdana" pitchFamily="34" charset="0"/>
              </a:rPr>
              <a:t>complete</a:t>
            </a:r>
            <a:r>
              <a:rPr lang="en-IN" sz="1200" dirty="0" smtClean="0">
                <a:latin typeface="Verdana" pitchFamily="34" charset="0"/>
                <a:ea typeface="Verdana" pitchFamily="34" charset="0"/>
                <a:cs typeface="Verdana" pitchFamily="34" charset="0"/>
              </a:rPr>
              <a:t>, such as if there is a solution, UCS will find it.</a:t>
            </a:r>
          </a:p>
          <a:p>
            <a:pPr algn="just"/>
            <a:r>
              <a:rPr lang="en-IN" sz="1200" dirty="0" smtClean="0">
                <a:latin typeface="Verdana" pitchFamily="34" charset="0"/>
                <a:ea typeface="Verdana" pitchFamily="34" charset="0"/>
                <a:cs typeface="Verdana" pitchFamily="34" charset="0"/>
              </a:rPr>
              <a:t>Uniform-cost search is </a:t>
            </a:r>
            <a:r>
              <a:rPr lang="en-IN" sz="1200" b="1" dirty="0" smtClean="0">
                <a:latin typeface="Verdana" pitchFamily="34" charset="0"/>
                <a:ea typeface="Verdana" pitchFamily="34" charset="0"/>
                <a:cs typeface="Verdana" pitchFamily="34" charset="0"/>
              </a:rPr>
              <a:t>always optimal </a:t>
            </a:r>
            <a:r>
              <a:rPr lang="en-IN" sz="1200" dirty="0" smtClean="0">
                <a:latin typeface="Verdana" pitchFamily="34" charset="0"/>
                <a:ea typeface="Verdana" pitchFamily="34" charset="0"/>
                <a:cs typeface="Verdana" pitchFamily="34" charset="0"/>
              </a:rPr>
              <a:t>as it only selects a path with the lowest path cost.</a:t>
            </a:r>
          </a:p>
          <a:p>
            <a:pPr algn="just"/>
            <a:r>
              <a:rPr lang="en-IN" sz="1200" dirty="0" smtClean="0">
                <a:latin typeface="Verdana" pitchFamily="34" charset="0"/>
                <a:ea typeface="Verdana" pitchFamily="34" charset="0"/>
                <a:cs typeface="Verdana" pitchFamily="34" charset="0"/>
              </a:rPr>
              <a:t>Time complexity of Uniform-cost search is </a:t>
            </a:r>
            <a:r>
              <a:rPr lang="en-IN" sz="1200" b="1" dirty="0" smtClean="0">
                <a:latin typeface="Verdana" pitchFamily="34" charset="0"/>
                <a:ea typeface="Verdana" pitchFamily="34" charset="0"/>
                <a:cs typeface="Verdana" pitchFamily="34" charset="0"/>
              </a:rPr>
              <a:t>O(</a:t>
            </a:r>
            <a:r>
              <a:rPr lang="en-IN" sz="1200" b="1" dirty="0" err="1" smtClean="0">
                <a:latin typeface="Verdana" pitchFamily="34" charset="0"/>
                <a:ea typeface="Verdana" pitchFamily="34" charset="0"/>
                <a:cs typeface="Verdana" pitchFamily="34" charset="0"/>
              </a:rPr>
              <a:t>b</a:t>
            </a:r>
            <a:r>
              <a:rPr lang="en-IN" sz="1200" b="1" baseline="30000" dirty="0" err="1" smtClean="0">
                <a:latin typeface="Verdana" pitchFamily="34" charset="0"/>
                <a:ea typeface="Verdana" pitchFamily="34" charset="0"/>
                <a:cs typeface="Verdana" pitchFamily="34" charset="0"/>
              </a:rPr>
              <a:t>d</a:t>
            </a:r>
            <a:r>
              <a:rPr lang="en-IN" sz="1200" b="1" dirty="0" smtClean="0">
                <a:latin typeface="Verdana" pitchFamily="34" charset="0"/>
                <a:ea typeface="Verdana" pitchFamily="34" charset="0"/>
                <a:cs typeface="Verdana" pitchFamily="34" charset="0"/>
              </a:rPr>
              <a:t>)</a:t>
            </a:r>
            <a:r>
              <a:rPr lang="en-IN" sz="1200" dirty="0" smtClean="0">
                <a:latin typeface="Verdana" pitchFamily="34" charset="0"/>
                <a:ea typeface="Verdana" pitchFamily="34" charset="0"/>
                <a:cs typeface="Verdana" pitchFamily="34" charset="0"/>
              </a:rPr>
              <a:t>.</a:t>
            </a:r>
          </a:p>
          <a:p>
            <a:pPr algn="just"/>
            <a:r>
              <a:rPr lang="en-IN" sz="1200" dirty="0" smtClean="0">
                <a:latin typeface="Verdana" pitchFamily="34" charset="0"/>
                <a:ea typeface="Verdana" pitchFamily="34" charset="0"/>
                <a:cs typeface="Verdana" pitchFamily="34" charset="0"/>
              </a:rPr>
              <a:t>Space Complexity of Uniform-cost search is </a:t>
            </a:r>
            <a:r>
              <a:rPr lang="en-IN" sz="1200" b="1" dirty="0" smtClean="0">
                <a:latin typeface="Verdana" pitchFamily="34" charset="0"/>
                <a:ea typeface="Verdana" pitchFamily="34" charset="0"/>
                <a:cs typeface="Verdana" pitchFamily="34" charset="0"/>
              </a:rPr>
              <a:t>O(</a:t>
            </a:r>
            <a:r>
              <a:rPr lang="en-IN" sz="1200" b="1" dirty="0" err="1" smtClean="0">
                <a:latin typeface="Verdana" pitchFamily="34" charset="0"/>
                <a:ea typeface="Verdana" pitchFamily="34" charset="0"/>
                <a:cs typeface="Verdana" pitchFamily="34" charset="0"/>
              </a:rPr>
              <a:t>b</a:t>
            </a:r>
            <a:r>
              <a:rPr lang="en-IN" sz="1200" b="1" baseline="30000" dirty="0" err="1" smtClean="0">
                <a:latin typeface="Verdana" pitchFamily="34" charset="0"/>
                <a:ea typeface="Verdana" pitchFamily="34" charset="0"/>
                <a:cs typeface="Verdana" pitchFamily="34" charset="0"/>
              </a:rPr>
              <a:t>d</a:t>
            </a:r>
            <a:r>
              <a:rPr lang="en-IN" sz="1200" b="1" dirty="0" smtClean="0">
                <a:latin typeface="Verdana" pitchFamily="34" charset="0"/>
                <a:ea typeface="Verdana" pitchFamily="34" charset="0"/>
                <a:cs typeface="Verdana" pitchFamily="34" charset="0"/>
              </a:rPr>
              <a:t>)</a:t>
            </a:r>
            <a:r>
              <a:rPr lang="en-IN" sz="1200" dirty="0" smtClean="0">
                <a:latin typeface="Verdana" pitchFamily="34" charset="0"/>
                <a:ea typeface="Verdana" pitchFamily="34" charset="0"/>
                <a:cs typeface="Verdana" pitchFamily="34" charset="0"/>
              </a:rPr>
              <a:t>.</a:t>
            </a:r>
          </a:p>
          <a:p>
            <a:pPr algn="just"/>
            <a:endParaRPr lang="en-IN" sz="12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787619" y="393655"/>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General introduction….</a:t>
            </a:r>
            <a:endParaRPr dirty="0"/>
          </a:p>
        </p:txBody>
      </p:sp>
      <p:sp>
        <p:nvSpPr>
          <p:cNvPr id="3" name="Rectangle 2"/>
          <p:cNvSpPr/>
          <p:nvPr/>
        </p:nvSpPr>
        <p:spPr>
          <a:xfrm>
            <a:off x="3455172" y="1216706"/>
            <a:ext cx="2191626" cy="338554"/>
          </a:xfrm>
          <a:prstGeom prst="rect">
            <a:avLst/>
          </a:prstGeom>
          <a:noFill/>
        </p:spPr>
        <p:txBody>
          <a:bodyPr wrap="none" lIns="91440" tIns="45720" rIns="91440" bIns="45720">
            <a:spAutoFit/>
          </a:bodyPr>
          <a:lstStyle/>
          <a:p>
            <a:pPr algn="ctr"/>
            <a:r>
              <a:rPr lang="en-US"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Classes of problems</a:t>
            </a:r>
            <a:endParaRPr lang="en-US" sz="16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4" name="Rectangle 3"/>
          <p:cNvSpPr/>
          <p:nvPr/>
        </p:nvSpPr>
        <p:spPr>
          <a:xfrm>
            <a:off x="2220148" y="1721202"/>
            <a:ext cx="1529586" cy="338554"/>
          </a:xfrm>
          <a:prstGeom prst="rect">
            <a:avLst/>
          </a:prstGeom>
          <a:noFill/>
        </p:spPr>
        <p:txBody>
          <a:bodyPr wrap="none" lIns="91440" tIns="45720" rIns="91440" bIns="45720">
            <a:spAutoFit/>
          </a:bodyPr>
          <a:lstStyle/>
          <a:p>
            <a:pPr algn="ctr"/>
            <a:r>
              <a:rPr lang="en-US" sz="1600" b="1" dirty="0" smtClean="0">
                <a:ln w="1905"/>
                <a:solidFill>
                  <a:srgbClr val="00B050"/>
                </a:solidFill>
                <a:effectLst>
                  <a:innerShdw blurRad="69850" dist="43180" dir="5400000">
                    <a:srgbClr val="000000">
                      <a:alpha val="65000"/>
                    </a:srgbClr>
                  </a:innerShdw>
                </a:effectLst>
              </a:rPr>
              <a:t>Toy problems</a:t>
            </a:r>
            <a:endParaRPr lang="en-US" sz="1600" b="1" dirty="0">
              <a:ln w="1905"/>
              <a:solidFill>
                <a:srgbClr val="00B050"/>
              </a:solidFill>
              <a:effectLst>
                <a:innerShdw blurRad="69850" dist="43180" dir="5400000">
                  <a:srgbClr val="000000">
                    <a:alpha val="65000"/>
                  </a:srgbClr>
                </a:innerShdw>
              </a:effectLst>
            </a:endParaRPr>
          </a:p>
        </p:txBody>
      </p:sp>
      <p:sp>
        <p:nvSpPr>
          <p:cNvPr id="5" name="Rectangle 4"/>
          <p:cNvSpPr/>
          <p:nvPr/>
        </p:nvSpPr>
        <p:spPr>
          <a:xfrm>
            <a:off x="4857143" y="1721203"/>
            <a:ext cx="2204450" cy="338554"/>
          </a:xfrm>
          <a:prstGeom prst="rect">
            <a:avLst/>
          </a:prstGeom>
          <a:noFill/>
        </p:spPr>
        <p:txBody>
          <a:bodyPr wrap="none" lIns="91440" tIns="45720" rIns="91440" bIns="45720">
            <a:spAutoFit/>
          </a:bodyPr>
          <a:lstStyle/>
          <a:p>
            <a:pPr algn="ctr"/>
            <a:r>
              <a:rPr lang="en-US" sz="1600" b="1" cap="none" spc="0" dirty="0" smtClean="0">
                <a:ln w="1905"/>
                <a:solidFill>
                  <a:srgbClr val="00B050"/>
                </a:solidFill>
                <a:effectLst>
                  <a:innerShdw blurRad="69850" dist="43180" dir="5400000">
                    <a:srgbClr val="000000">
                      <a:alpha val="65000"/>
                    </a:srgbClr>
                  </a:innerShdw>
                </a:effectLst>
              </a:rPr>
              <a:t>Real world problems</a:t>
            </a:r>
            <a:endParaRPr lang="en-US" sz="1600" b="1" cap="none" spc="0" dirty="0">
              <a:ln w="1905"/>
              <a:solidFill>
                <a:srgbClr val="00B050"/>
              </a:solidFill>
              <a:effectLst>
                <a:innerShdw blurRad="69850" dist="43180" dir="5400000">
                  <a:srgbClr val="000000">
                    <a:alpha val="65000"/>
                  </a:srgbClr>
                </a:innerShdw>
              </a:effectLst>
            </a:endParaRPr>
          </a:p>
        </p:txBody>
      </p:sp>
      <p:cxnSp>
        <p:nvCxnSpPr>
          <p:cNvPr id="9" name="Straight Arrow Connector 8"/>
          <p:cNvCxnSpPr/>
          <p:nvPr/>
        </p:nvCxnSpPr>
        <p:spPr>
          <a:xfrm flipH="1">
            <a:off x="3216166" y="1524000"/>
            <a:ext cx="1008993" cy="2522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750676" y="1566041"/>
            <a:ext cx="977462" cy="2312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3" name="Picture 12" descr="download.jpg"/>
          <p:cNvPicPr/>
          <p:nvPr/>
        </p:nvPicPr>
        <p:blipFill>
          <a:blip r:embed="rId3" cstate="print"/>
          <a:stretch>
            <a:fillRect/>
          </a:stretch>
        </p:blipFill>
        <p:spPr>
          <a:xfrm>
            <a:off x="1214768" y="2029811"/>
            <a:ext cx="740157" cy="818493"/>
          </a:xfrm>
          <a:prstGeom prst="rect">
            <a:avLst/>
          </a:prstGeom>
        </p:spPr>
      </p:pic>
      <p:pic>
        <p:nvPicPr>
          <p:cNvPr id="14" name="Picture 13" descr="download1.png"/>
          <p:cNvPicPr/>
          <p:nvPr/>
        </p:nvPicPr>
        <p:blipFill>
          <a:blip r:embed="rId4" cstate="print"/>
          <a:stretch>
            <a:fillRect/>
          </a:stretch>
        </p:blipFill>
        <p:spPr>
          <a:xfrm>
            <a:off x="323357" y="2096486"/>
            <a:ext cx="780229" cy="730797"/>
          </a:xfrm>
          <a:prstGeom prst="rect">
            <a:avLst/>
          </a:prstGeom>
        </p:spPr>
      </p:pic>
      <p:pic>
        <p:nvPicPr>
          <p:cNvPr id="15" name="Picture 14" descr="YQd0a.png"/>
          <p:cNvPicPr/>
          <p:nvPr/>
        </p:nvPicPr>
        <p:blipFill>
          <a:blip r:embed="rId5" cstate="print"/>
          <a:stretch>
            <a:fillRect/>
          </a:stretch>
        </p:blipFill>
        <p:spPr>
          <a:xfrm>
            <a:off x="525518" y="3016469"/>
            <a:ext cx="1828800" cy="851337"/>
          </a:xfrm>
          <a:prstGeom prst="rect">
            <a:avLst/>
          </a:prstGeom>
        </p:spPr>
      </p:pic>
      <p:pic>
        <p:nvPicPr>
          <p:cNvPr id="16" name="Picture 15" descr="ratinmaze_filled11-1-e1518086835222.png"/>
          <p:cNvPicPr/>
          <p:nvPr/>
        </p:nvPicPr>
        <p:blipFill>
          <a:blip r:embed="rId6" cstate="print"/>
          <a:stretch>
            <a:fillRect/>
          </a:stretch>
        </p:blipFill>
        <p:spPr>
          <a:xfrm>
            <a:off x="3543180" y="3317617"/>
            <a:ext cx="1648930" cy="1096725"/>
          </a:xfrm>
          <a:prstGeom prst="rect">
            <a:avLst/>
          </a:prstGeom>
        </p:spPr>
      </p:pic>
      <p:pic>
        <p:nvPicPr>
          <p:cNvPr id="17" name="Picture 16" descr="images.jpg"/>
          <p:cNvPicPr/>
          <p:nvPr/>
        </p:nvPicPr>
        <p:blipFill>
          <a:blip r:embed="rId7" cstate="print"/>
          <a:stretch>
            <a:fillRect/>
          </a:stretch>
        </p:blipFill>
        <p:spPr>
          <a:xfrm>
            <a:off x="2406870" y="2276478"/>
            <a:ext cx="2228192" cy="845096"/>
          </a:xfrm>
          <a:prstGeom prst="rect">
            <a:avLst/>
          </a:prstGeom>
        </p:spPr>
      </p:pic>
      <p:pic>
        <p:nvPicPr>
          <p:cNvPr id="18" name="Picture 17" descr="maxresdefault.jpg"/>
          <p:cNvPicPr/>
          <p:nvPr/>
        </p:nvPicPr>
        <p:blipFill>
          <a:blip r:embed="rId8" cstate="print"/>
          <a:stretch>
            <a:fillRect/>
          </a:stretch>
        </p:blipFill>
        <p:spPr>
          <a:xfrm>
            <a:off x="1219199" y="3836276"/>
            <a:ext cx="2165131" cy="1019504"/>
          </a:xfrm>
          <a:prstGeom prst="rect">
            <a:avLst/>
          </a:prstGeom>
        </p:spPr>
      </p:pic>
      <p:sp>
        <p:nvSpPr>
          <p:cNvPr id="23" name="TextBox 22"/>
          <p:cNvSpPr txBox="1"/>
          <p:nvPr/>
        </p:nvSpPr>
        <p:spPr>
          <a:xfrm>
            <a:off x="5696607" y="2333296"/>
            <a:ext cx="1643399" cy="307777"/>
          </a:xfrm>
          <a:prstGeom prst="rect">
            <a:avLst/>
          </a:prstGeom>
          <a:noFill/>
        </p:spPr>
        <p:txBody>
          <a:bodyPr wrap="none" rtlCol="0">
            <a:spAutoFit/>
          </a:bodyPr>
          <a:lstStyle/>
          <a:p>
            <a:r>
              <a:rPr lang="en-US" b="1" dirty="0" smtClean="0">
                <a:solidFill>
                  <a:srgbClr val="FF3300"/>
                </a:solidFill>
              </a:rPr>
              <a:t>Robot navigation</a:t>
            </a:r>
            <a:endParaRPr lang="en-IN" b="1" dirty="0">
              <a:solidFill>
                <a:srgbClr val="FF3300"/>
              </a:solidFill>
            </a:endParaRPr>
          </a:p>
        </p:txBody>
      </p:sp>
      <p:sp>
        <p:nvSpPr>
          <p:cNvPr id="24" name="TextBox 23"/>
          <p:cNvSpPr txBox="1"/>
          <p:nvPr/>
        </p:nvSpPr>
        <p:spPr>
          <a:xfrm>
            <a:off x="5780689" y="2900856"/>
            <a:ext cx="2092239" cy="307777"/>
          </a:xfrm>
          <a:prstGeom prst="rect">
            <a:avLst/>
          </a:prstGeom>
          <a:noFill/>
        </p:spPr>
        <p:txBody>
          <a:bodyPr wrap="none" rtlCol="0">
            <a:spAutoFit/>
          </a:bodyPr>
          <a:lstStyle/>
          <a:p>
            <a:r>
              <a:rPr lang="en-US" b="1" dirty="0" smtClean="0">
                <a:solidFill>
                  <a:srgbClr val="FF3300"/>
                </a:solidFill>
              </a:rPr>
              <a:t>Route finding problem</a:t>
            </a:r>
            <a:endParaRPr lang="en-IN" b="1" dirty="0">
              <a:solidFill>
                <a:srgbClr val="FF3300"/>
              </a:solidFill>
            </a:endParaRPr>
          </a:p>
        </p:txBody>
      </p:sp>
      <p:sp>
        <p:nvSpPr>
          <p:cNvPr id="25" name="TextBox 24"/>
          <p:cNvSpPr txBox="1"/>
          <p:nvPr/>
        </p:nvSpPr>
        <p:spPr>
          <a:xfrm>
            <a:off x="5780689" y="3478925"/>
            <a:ext cx="1965603" cy="307777"/>
          </a:xfrm>
          <a:prstGeom prst="rect">
            <a:avLst/>
          </a:prstGeom>
          <a:noFill/>
        </p:spPr>
        <p:txBody>
          <a:bodyPr wrap="none" rtlCol="0">
            <a:spAutoFit/>
          </a:bodyPr>
          <a:lstStyle/>
          <a:p>
            <a:r>
              <a:rPr lang="en-US" b="1" dirty="0" smtClean="0">
                <a:solidFill>
                  <a:srgbClr val="FF3300"/>
                </a:solidFill>
              </a:rPr>
              <a:t>VLSI design problem</a:t>
            </a:r>
            <a:endParaRPr lang="en-IN" b="1" dirty="0">
              <a:solidFill>
                <a:srgbClr val="FF3300"/>
              </a:solidFill>
            </a:endParaRPr>
          </a:p>
        </p:txBody>
      </p:sp>
      <p:sp>
        <p:nvSpPr>
          <p:cNvPr id="26" name="TextBox 25"/>
          <p:cNvSpPr txBox="1"/>
          <p:nvPr/>
        </p:nvSpPr>
        <p:spPr>
          <a:xfrm>
            <a:off x="5791201" y="3909848"/>
            <a:ext cx="2967479" cy="307777"/>
          </a:xfrm>
          <a:prstGeom prst="rect">
            <a:avLst/>
          </a:prstGeom>
          <a:noFill/>
        </p:spPr>
        <p:txBody>
          <a:bodyPr wrap="none" rtlCol="0">
            <a:spAutoFit/>
          </a:bodyPr>
          <a:lstStyle/>
          <a:p>
            <a:r>
              <a:rPr lang="en-US" b="1" dirty="0" smtClean="0">
                <a:solidFill>
                  <a:srgbClr val="FF3300"/>
                </a:solidFill>
              </a:rPr>
              <a:t>Automatic assembly sequencing</a:t>
            </a:r>
            <a:endParaRPr lang="en-IN" b="1" dirty="0">
              <a:solidFill>
                <a:srgbClr val="FF3300"/>
              </a:solidFill>
            </a:endParaRPr>
          </a:p>
        </p:txBody>
      </p:sp>
      <p:cxnSp>
        <p:nvCxnSpPr>
          <p:cNvPr id="28" name="Shape 27"/>
          <p:cNvCxnSpPr>
            <a:endCxn id="23" idx="1"/>
          </p:cNvCxnSpPr>
          <p:nvPr/>
        </p:nvCxnSpPr>
        <p:spPr>
          <a:xfrm rot="16200000" flipH="1">
            <a:off x="5299098" y="2089675"/>
            <a:ext cx="490219" cy="304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hape 28"/>
          <p:cNvCxnSpPr/>
          <p:nvPr/>
        </p:nvCxnSpPr>
        <p:spPr>
          <a:xfrm rot="16200000" flipH="1">
            <a:off x="5325373" y="2630959"/>
            <a:ext cx="490219" cy="304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hape 29"/>
          <p:cNvCxnSpPr/>
          <p:nvPr/>
        </p:nvCxnSpPr>
        <p:spPr>
          <a:xfrm rot="16200000" flipH="1">
            <a:off x="5325374" y="3156477"/>
            <a:ext cx="490219" cy="304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hape 30"/>
          <p:cNvCxnSpPr/>
          <p:nvPr/>
        </p:nvCxnSpPr>
        <p:spPr>
          <a:xfrm rot="16200000" flipH="1">
            <a:off x="5325374" y="3724035"/>
            <a:ext cx="490219" cy="304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advTm="147759"/>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Depth First Search(DFS): Uninformed </a:t>
            </a:r>
            <a:endParaRPr lang="en-IN" dirty="0"/>
          </a:p>
        </p:txBody>
      </p:sp>
      <p:sp>
        <p:nvSpPr>
          <p:cNvPr id="3" name="Text Placeholder 2"/>
          <p:cNvSpPr>
            <a:spLocks noGrp="1"/>
          </p:cNvSpPr>
          <p:nvPr>
            <p:ph type="body" idx="1"/>
          </p:nvPr>
        </p:nvSpPr>
        <p:spPr/>
        <p:txBody>
          <a:bodyPr/>
          <a:lstStyle/>
          <a:p>
            <a:pPr algn="just"/>
            <a:r>
              <a:rPr lang="en-IN" sz="1200" dirty="0" smtClean="0">
                <a:latin typeface="Verdana" pitchFamily="34" charset="0"/>
                <a:ea typeface="Verdana" pitchFamily="34" charset="0"/>
                <a:cs typeface="Verdana" pitchFamily="34" charset="0"/>
              </a:rPr>
              <a:t>Depth-first search is a recursive algorithm for traversing a tree or graph data structure</a:t>
            </a:r>
          </a:p>
          <a:p>
            <a:pPr algn="just">
              <a:buNone/>
            </a:pPr>
            <a:endParaRPr lang="en-IN" sz="1200" dirty="0" smtClean="0">
              <a:latin typeface="Verdana" pitchFamily="34" charset="0"/>
              <a:ea typeface="Verdana" pitchFamily="34" charset="0"/>
              <a:cs typeface="Verdana" pitchFamily="34" charset="0"/>
            </a:endParaRPr>
          </a:p>
          <a:p>
            <a:pPr algn="just"/>
            <a:r>
              <a:rPr lang="en-IN" sz="1200" dirty="0" smtClean="0">
                <a:latin typeface="Verdana" pitchFamily="34" charset="0"/>
                <a:ea typeface="Verdana" pitchFamily="34" charset="0"/>
                <a:cs typeface="Verdana" pitchFamily="34" charset="0"/>
              </a:rPr>
              <a:t>It is called the depth-first search because it starts from </a:t>
            </a:r>
            <a:r>
              <a:rPr lang="en-IN" sz="1200" b="1" dirty="0" smtClean="0">
                <a:latin typeface="Verdana" pitchFamily="34" charset="0"/>
                <a:ea typeface="Verdana" pitchFamily="34" charset="0"/>
                <a:cs typeface="Verdana" pitchFamily="34" charset="0"/>
              </a:rPr>
              <a:t>the root node </a:t>
            </a:r>
            <a:r>
              <a:rPr lang="en-IN" sz="1200" dirty="0" smtClean="0">
                <a:latin typeface="Verdana" pitchFamily="34" charset="0"/>
                <a:ea typeface="Verdana" pitchFamily="34" charset="0"/>
                <a:cs typeface="Verdana" pitchFamily="34" charset="0"/>
              </a:rPr>
              <a:t>and follows each path to its </a:t>
            </a:r>
            <a:r>
              <a:rPr lang="en-IN" sz="1200" b="1" dirty="0" smtClean="0">
                <a:latin typeface="Verdana" pitchFamily="34" charset="0"/>
                <a:ea typeface="Verdana" pitchFamily="34" charset="0"/>
                <a:cs typeface="Verdana" pitchFamily="34" charset="0"/>
              </a:rPr>
              <a:t>greatest depth node </a:t>
            </a:r>
            <a:r>
              <a:rPr lang="en-IN" sz="1200" dirty="0" smtClean="0">
                <a:latin typeface="Verdana" pitchFamily="34" charset="0"/>
                <a:ea typeface="Verdana" pitchFamily="34" charset="0"/>
                <a:cs typeface="Verdana" pitchFamily="34" charset="0"/>
              </a:rPr>
              <a:t>before moving to the next path.</a:t>
            </a:r>
          </a:p>
          <a:p>
            <a:pPr algn="just"/>
            <a:endParaRPr lang="en-IN" sz="1200" dirty="0" smtClean="0">
              <a:latin typeface="Verdana" pitchFamily="34" charset="0"/>
              <a:ea typeface="Verdana" pitchFamily="34" charset="0"/>
              <a:cs typeface="Verdana" pitchFamily="34" charset="0"/>
            </a:endParaRPr>
          </a:p>
          <a:p>
            <a:pPr algn="just"/>
            <a:r>
              <a:rPr lang="en-IN" sz="1200" dirty="0" smtClean="0">
                <a:latin typeface="Verdana" pitchFamily="34" charset="0"/>
                <a:ea typeface="Verdana" pitchFamily="34" charset="0"/>
                <a:cs typeface="Verdana" pitchFamily="34" charset="0"/>
              </a:rPr>
              <a:t>The strategy of depth-first search algorithm is it </a:t>
            </a:r>
            <a:r>
              <a:rPr lang="en-IN" sz="1200" b="1" dirty="0" smtClean="0">
                <a:latin typeface="Verdana" pitchFamily="34" charset="0"/>
                <a:ea typeface="Verdana" pitchFamily="34" charset="0"/>
                <a:cs typeface="Verdana" pitchFamily="34" charset="0"/>
              </a:rPr>
              <a:t>expands the deepest node </a:t>
            </a:r>
            <a:r>
              <a:rPr lang="en-IN" sz="1200" dirty="0" smtClean="0">
                <a:latin typeface="Verdana" pitchFamily="34" charset="0"/>
                <a:ea typeface="Verdana" pitchFamily="34" charset="0"/>
                <a:cs typeface="Verdana" pitchFamily="34" charset="0"/>
              </a:rPr>
              <a:t>first.</a:t>
            </a:r>
          </a:p>
          <a:p>
            <a:pPr algn="just">
              <a:buNone/>
            </a:pPr>
            <a:endParaRPr lang="en-IN" sz="1200" dirty="0" smtClean="0">
              <a:latin typeface="Verdana" pitchFamily="34" charset="0"/>
              <a:ea typeface="Verdana" pitchFamily="34" charset="0"/>
              <a:cs typeface="Verdana" pitchFamily="34" charset="0"/>
            </a:endParaRPr>
          </a:p>
          <a:p>
            <a:pPr algn="just"/>
            <a:r>
              <a:rPr lang="en-IN" sz="1200" dirty="0" smtClean="0">
                <a:latin typeface="Verdana" pitchFamily="34" charset="0"/>
                <a:ea typeface="Verdana" pitchFamily="34" charset="0"/>
                <a:cs typeface="Verdana" pitchFamily="34" charset="0"/>
              </a:rPr>
              <a:t>DFS uses a </a:t>
            </a:r>
            <a:r>
              <a:rPr lang="en-IN" sz="1200" b="1" dirty="0" smtClean="0">
                <a:latin typeface="Verdana" pitchFamily="34" charset="0"/>
                <a:ea typeface="Verdana" pitchFamily="34" charset="0"/>
                <a:cs typeface="Verdana" pitchFamily="34" charset="0"/>
              </a:rPr>
              <a:t>stack </a:t>
            </a:r>
            <a:r>
              <a:rPr lang="en-IN" sz="1200" dirty="0" smtClean="0">
                <a:latin typeface="Verdana" pitchFamily="34" charset="0"/>
                <a:ea typeface="Verdana" pitchFamily="34" charset="0"/>
                <a:cs typeface="Verdana" pitchFamily="34" charset="0"/>
              </a:rPr>
              <a:t>data structure for its implementation.</a:t>
            </a:r>
          </a:p>
          <a:p>
            <a:pPr algn="just">
              <a:buNone/>
            </a:pPr>
            <a:endParaRPr lang="en-IN" sz="1200" dirty="0" smtClean="0">
              <a:latin typeface="Verdana" pitchFamily="34" charset="0"/>
              <a:ea typeface="Verdana" pitchFamily="34" charset="0"/>
              <a:cs typeface="Verdana" pitchFamily="34" charset="0"/>
            </a:endParaRPr>
          </a:p>
          <a:p>
            <a:pPr algn="just"/>
            <a:r>
              <a:rPr lang="en-IN" sz="1200" dirty="0" smtClean="0">
                <a:latin typeface="Verdana" pitchFamily="34" charset="0"/>
                <a:ea typeface="Verdana" pitchFamily="34" charset="0"/>
                <a:cs typeface="Verdana" pitchFamily="34" charset="0"/>
              </a:rPr>
              <a:t>The process of the DFS algorithm is similar to the BFS algorithm.</a:t>
            </a:r>
          </a:p>
          <a:p>
            <a:pPr algn="just"/>
            <a:endParaRPr lang="en-IN" sz="1200" dirty="0" smtClean="0">
              <a:latin typeface="Verdana" pitchFamily="34" charset="0"/>
              <a:ea typeface="Verdana" pitchFamily="34" charset="0"/>
              <a:cs typeface="Verdana" pitchFamily="34" charset="0"/>
            </a:endParaRPr>
          </a:p>
          <a:p>
            <a:pPr algn="just"/>
            <a:endParaRPr lang="en-IN" sz="12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8639" y="383145"/>
            <a:ext cx="7505700" cy="954600"/>
          </a:xfrm>
        </p:spPr>
        <p:txBody>
          <a:bodyPr/>
          <a:lstStyle/>
          <a:p>
            <a:r>
              <a:rPr lang="en-US" dirty="0" smtClean="0"/>
              <a:t>Depth First Search(DFS): Uninformed </a:t>
            </a:r>
            <a:endParaRPr lang="en-IN" dirty="0"/>
          </a:p>
        </p:txBody>
      </p:sp>
      <p:pic>
        <p:nvPicPr>
          <p:cNvPr id="2050" name="Picture 2"/>
          <p:cNvPicPr>
            <a:picLocks noChangeAspect="1" noChangeArrowheads="1"/>
          </p:cNvPicPr>
          <p:nvPr/>
        </p:nvPicPr>
        <p:blipFill>
          <a:blip r:embed="rId2"/>
          <a:srcRect/>
          <a:stretch>
            <a:fillRect/>
          </a:stretch>
        </p:blipFill>
        <p:spPr bwMode="auto">
          <a:xfrm>
            <a:off x="723900" y="1187176"/>
            <a:ext cx="3429000" cy="3000375"/>
          </a:xfrm>
          <a:prstGeom prst="rect">
            <a:avLst/>
          </a:prstGeom>
          <a:noFill/>
          <a:ln w="9525">
            <a:noFill/>
            <a:miter lim="800000"/>
            <a:headEnd/>
            <a:tailEnd/>
          </a:ln>
        </p:spPr>
      </p:pic>
      <p:sp>
        <p:nvSpPr>
          <p:cNvPr id="6" name="TextBox 5"/>
          <p:cNvSpPr txBox="1"/>
          <p:nvPr/>
        </p:nvSpPr>
        <p:spPr>
          <a:xfrm>
            <a:off x="6253656" y="1313793"/>
            <a:ext cx="881973" cy="307777"/>
          </a:xfrm>
          <a:prstGeom prst="rect">
            <a:avLst/>
          </a:prstGeom>
          <a:noFill/>
        </p:spPr>
        <p:txBody>
          <a:bodyPr wrap="none" rtlCol="0">
            <a:spAutoFit/>
          </a:bodyPr>
          <a:lstStyle/>
          <a:p>
            <a:r>
              <a:rPr lang="en-US" b="1" dirty="0" smtClean="0">
                <a:latin typeface="Verdana" pitchFamily="34" charset="0"/>
                <a:ea typeface="Verdana" pitchFamily="34" charset="0"/>
                <a:cs typeface="Verdana" pitchFamily="34" charset="0"/>
              </a:rPr>
              <a:t>Output</a:t>
            </a:r>
            <a:endParaRPr lang="en-IN" b="1" dirty="0">
              <a:latin typeface="Verdana" pitchFamily="34" charset="0"/>
              <a:ea typeface="Verdana" pitchFamily="34" charset="0"/>
              <a:cs typeface="Verdana" pitchFamily="34" charset="0"/>
            </a:endParaRPr>
          </a:p>
        </p:txBody>
      </p:sp>
      <p:pic>
        <p:nvPicPr>
          <p:cNvPr id="2051" name="Picture 3"/>
          <p:cNvPicPr>
            <a:picLocks noChangeAspect="1" noChangeArrowheads="1"/>
          </p:cNvPicPr>
          <p:nvPr/>
        </p:nvPicPr>
        <p:blipFill>
          <a:blip r:embed="rId3"/>
          <a:srcRect/>
          <a:stretch>
            <a:fillRect/>
          </a:stretch>
        </p:blipFill>
        <p:spPr bwMode="auto">
          <a:xfrm>
            <a:off x="4885176" y="1741761"/>
            <a:ext cx="466725" cy="819150"/>
          </a:xfrm>
          <a:prstGeom prst="rect">
            <a:avLst/>
          </a:prstGeom>
          <a:noFill/>
          <a:ln w="9525">
            <a:noFill/>
            <a:miter lim="800000"/>
            <a:headEnd/>
            <a:tailEnd/>
          </a:ln>
        </p:spPr>
      </p:pic>
      <p:sp>
        <p:nvSpPr>
          <p:cNvPr id="7" name="TextBox 6"/>
          <p:cNvSpPr txBox="1"/>
          <p:nvPr/>
        </p:nvSpPr>
        <p:spPr>
          <a:xfrm>
            <a:off x="6180083" y="2049517"/>
            <a:ext cx="304892" cy="307777"/>
          </a:xfrm>
          <a:prstGeom prst="rect">
            <a:avLst/>
          </a:prstGeom>
          <a:noFill/>
        </p:spPr>
        <p:txBody>
          <a:bodyPr wrap="none" rtlCol="0">
            <a:spAutoFit/>
          </a:bodyPr>
          <a:lstStyle/>
          <a:p>
            <a:r>
              <a:rPr lang="en-US" b="1" dirty="0" smtClean="0"/>
              <a:t>S</a:t>
            </a:r>
            <a:endParaRPr lang="en-IN" b="1" dirty="0"/>
          </a:p>
        </p:txBody>
      </p:sp>
      <p:pic>
        <p:nvPicPr>
          <p:cNvPr id="2052" name="Picture 4"/>
          <p:cNvPicPr>
            <a:picLocks noChangeAspect="1" noChangeArrowheads="1"/>
          </p:cNvPicPr>
          <p:nvPr/>
        </p:nvPicPr>
        <p:blipFill>
          <a:blip r:embed="rId4"/>
          <a:srcRect/>
          <a:stretch>
            <a:fillRect/>
          </a:stretch>
        </p:blipFill>
        <p:spPr bwMode="auto">
          <a:xfrm>
            <a:off x="4864156" y="1688224"/>
            <a:ext cx="466725" cy="800100"/>
          </a:xfrm>
          <a:prstGeom prst="rect">
            <a:avLst/>
          </a:prstGeom>
          <a:noFill/>
          <a:ln w="9525">
            <a:noFill/>
            <a:miter lim="800000"/>
            <a:headEnd/>
            <a:tailEnd/>
          </a:ln>
        </p:spPr>
      </p:pic>
      <p:sp>
        <p:nvSpPr>
          <p:cNvPr id="9" name="TextBox 8"/>
          <p:cNvSpPr txBox="1"/>
          <p:nvPr/>
        </p:nvSpPr>
        <p:spPr>
          <a:xfrm>
            <a:off x="6369269" y="2049517"/>
            <a:ext cx="314510" cy="307777"/>
          </a:xfrm>
          <a:prstGeom prst="rect">
            <a:avLst/>
          </a:prstGeom>
          <a:noFill/>
        </p:spPr>
        <p:txBody>
          <a:bodyPr wrap="none" rtlCol="0">
            <a:spAutoFit/>
          </a:bodyPr>
          <a:lstStyle/>
          <a:p>
            <a:r>
              <a:rPr lang="en-US" b="1" dirty="0" smtClean="0"/>
              <a:t>A</a:t>
            </a:r>
            <a:endParaRPr lang="en-IN" b="1" dirty="0"/>
          </a:p>
        </p:txBody>
      </p:sp>
      <p:pic>
        <p:nvPicPr>
          <p:cNvPr id="2053" name="Picture 5"/>
          <p:cNvPicPr>
            <a:picLocks noChangeAspect="1" noChangeArrowheads="1"/>
          </p:cNvPicPr>
          <p:nvPr/>
        </p:nvPicPr>
        <p:blipFill>
          <a:blip r:embed="rId5"/>
          <a:srcRect/>
          <a:stretch>
            <a:fillRect/>
          </a:stretch>
        </p:blipFill>
        <p:spPr bwMode="auto">
          <a:xfrm>
            <a:off x="4886161" y="1721726"/>
            <a:ext cx="485775" cy="838200"/>
          </a:xfrm>
          <a:prstGeom prst="rect">
            <a:avLst/>
          </a:prstGeom>
          <a:noFill/>
          <a:ln w="9525">
            <a:noFill/>
            <a:miter lim="800000"/>
            <a:headEnd/>
            <a:tailEnd/>
          </a:ln>
        </p:spPr>
      </p:pic>
      <p:sp>
        <p:nvSpPr>
          <p:cNvPr id="11" name="TextBox 10"/>
          <p:cNvSpPr txBox="1"/>
          <p:nvPr/>
        </p:nvSpPr>
        <p:spPr>
          <a:xfrm>
            <a:off x="6547946" y="2049518"/>
            <a:ext cx="314510" cy="307777"/>
          </a:xfrm>
          <a:prstGeom prst="rect">
            <a:avLst/>
          </a:prstGeom>
          <a:noFill/>
        </p:spPr>
        <p:txBody>
          <a:bodyPr wrap="none" rtlCol="0">
            <a:spAutoFit/>
          </a:bodyPr>
          <a:lstStyle/>
          <a:p>
            <a:r>
              <a:rPr lang="en-US" b="1" dirty="0" smtClean="0"/>
              <a:t>B</a:t>
            </a:r>
            <a:endParaRPr lang="en-IN" b="1" dirty="0"/>
          </a:p>
        </p:txBody>
      </p:sp>
      <p:pic>
        <p:nvPicPr>
          <p:cNvPr id="2055" name="Picture 7"/>
          <p:cNvPicPr>
            <a:picLocks noChangeAspect="1" noChangeArrowheads="1"/>
          </p:cNvPicPr>
          <p:nvPr/>
        </p:nvPicPr>
        <p:blipFill>
          <a:blip r:embed="rId6"/>
          <a:srcRect/>
          <a:stretch>
            <a:fillRect/>
          </a:stretch>
        </p:blipFill>
        <p:spPr bwMode="auto">
          <a:xfrm>
            <a:off x="4885176" y="1683625"/>
            <a:ext cx="466725" cy="914400"/>
          </a:xfrm>
          <a:prstGeom prst="rect">
            <a:avLst/>
          </a:prstGeom>
          <a:noFill/>
          <a:ln w="9525">
            <a:noFill/>
            <a:miter lim="800000"/>
            <a:headEnd/>
            <a:tailEnd/>
          </a:ln>
        </p:spPr>
      </p:pic>
      <p:sp>
        <p:nvSpPr>
          <p:cNvPr id="14" name="TextBox 13"/>
          <p:cNvSpPr txBox="1"/>
          <p:nvPr/>
        </p:nvSpPr>
        <p:spPr>
          <a:xfrm>
            <a:off x="6716111" y="2049519"/>
            <a:ext cx="314510" cy="307777"/>
          </a:xfrm>
          <a:prstGeom prst="rect">
            <a:avLst/>
          </a:prstGeom>
          <a:noFill/>
        </p:spPr>
        <p:txBody>
          <a:bodyPr wrap="none" rtlCol="0">
            <a:spAutoFit/>
          </a:bodyPr>
          <a:lstStyle/>
          <a:p>
            <a:r>
              <a:rPr lang="en-US" b="1" dirty="0" smtClean="0"/>
              <a:t>D</a:t>
            </a:r>
            <a:endParaRPr lang="en-IN" b="1" dirty="0"/>
          </a:p>
        </p:txBody>
      </p:sp>
      <p:pic>
        <p:nvPicPr>
          <p:cNvPr id="2056" name="Picture 8"/>
          <p:cNvPicPr>
            <a:picLocks noChangeAspect="1" noChangeArrowheads="1"/>
          </p:cNvPicPr>
          <p:nvPr/>
        </p:nvPicPr>
        <p:blipFill>
          <a:blip r:embed="rId7"/>
          <a:srcRect/>
          <a:stretch>
            <a:fillRect/>
          </a:stretch>
        </p:blipFill>
        <p:spPr bwMode="auto">
          <a:xfrm>
            <a:off x="4860377" y="1700705"/>
            <a:ext cx="495300" cy="838200"/>
          </a:xfrm>
          <a:prstGeom prst="rect">
            <a:avLst/>
          </a:prstGeom>
          <a:noFill/>
          <a:ln w="9525">
            <a:noFill/>
            <a:miter lim="800000"/>
            <a:headEnd/>
            <a:tailEnd/>
          </a:ln>
        </p:spPr>
      </p:pic>
      <p:sp>
        <p:nvSpPr>
          <p:cNvPr id="16" name="TextBox 15"/>
          <p:cNvSpPr txBox="1"/>
          <p:nvPr/>
        </p:nvSpPr>
        <p:spPr>
          <a:xfrm>
            <a:off x="6894789" y="2049518"/>
            <a:ext cx="304892" cy="307777"/>
          </a:xfrm>
          <a:prstGeom prst="rect">
            <a:avLst/>
          </a:prstGeom>
          <a:noFill/>
        </p:spPr>
        <p:txBody>
          <a:bodyPr wrap="none" rtlCol="0">
            <a:spAutoFit/>
          </a:bodyPr>
          <a:lstStyle/>
          <a:p>
            <a:r>
              <a:rPr lang="en-US" b="1" dirty="0" smtClean="0"/>
              <a:t>E</a:t>
            </a:r>
            <a:endParaRPr lang="en-IN" b="1" dirty="0"/>
          </a:p>
        </p:txBody>
      </p:sp>
      <p:pic>
        <p:nvPicPr>
          <p:cNvPr id="2057" name="Picture 9"/>
          <p:cNvPicPr>
            <a:picLocks noChangeAspect="1" noChangeArrowheads="1"/>
          </p:cNvPicPr>
          <p:nvPr/>
        </p:nvPicPr>
        <p:blipFill>
          <a:blip r:embed="rId8"/>
          <a:srcRect/>
          <a:stretch>
            <a:fillRect/>
          </a:stretch>
        </p:blipFill>
        <p:spPr bwMode="auto">
          <a:xfrm>
            <a:off x="4866126" y="1705469"/>
            <a:ext cx="504825" cy="828675"/>
          </a:xfrm>
          <a:prstGeom prst="rect">
            <a:avLst/>
          </a:prstGeom>
          <a:noFill/>
          <a:ln w="9525">
            <a:noFill/>
            <a:miter lim="800000"/>
            <a:headEnd/>
            <a:tailEnd/>
          </a:ln>
        </p:spPr>
      </p:pic>
      <p:sp>
        <p:nvSpPr>
          <p:cNvPr id="18" name="TextBox 17"/>
          <p:cNvSpPr txBox="1"/>
          <p:nvPr/>
        </p:nvSpPr>
        <p:spPr>
          <a:xfrm>
            <a:off x="7062954" y="2049518"/>
            <a:ext cx="314510" cy="307777"/>
          </a:xfrm>
          <a:prstGeom prst="rect">
            <a:avLst/>
          </a:prstGeom>
          <a:noFill/>
        </p:spPr>
        <p:txBody>
          <a:bodyPr wrap="none" rtlCol="0">
            <a:spAutoFit/>
          </a:bodyPr>
          <a:lstStyle/>
          <a:p>
            <a:r>
              <a:rPr lang="en-US" b="1" dirty="0" smtClean="0"/>
              <a:t>C</a:t>
            </a:r>
            <a:endParaRPr lang="en-IN" b="1" dirty="0"/>
          </a:p>
        </p:txBody>
      </p:sp>
      <p:pic>
        <p:nvPicPr>
          <p:cNvPr id="2058" name="Picture 10"/>
          <p:cNvPicPr>
            <a:picLocks noChangeAspect="1" noChangeArrowheads="1"/>
          </p:cNvPicPr>
          <p:nvPr/>
        </p:nvPicPr>
        <p:blipFill>
          <a:blip r:embed="rId9"/>
          <a:srcRect/>
          <a:stretch>
            <a:fillRect/>
          </a:stretch>
        </p:blipFill>
        <p:spPr bwMode="auto">
          <a:xfrm>
            <a:off x="4930009" y="1644377"/>
            <a:ext cx="419100" cy="866775"/>
          </a:xfrm>
          <a:prstGeom prst="rect">
            <a:avLst/>
          </a:prstGeom>
          <a:noFill/>
          <a:ln w="9525">
            <a:noFill/>
            <a:miter lim="800000"/>
            <a:headEnd/>
            <a:tailEnd/>
          </a:ln>
        </p:spPr>
      </p:pic>
      <p:sp>
        <p:nvSpPr>
          <p:cNvPr id="20" name="TextBox 19"/>
          <p:cNvSpPr txBox="1"/>
          <p:nvPr/>
        </p:nvSpPr>
        <p:spPr>
          <a:xfrm>
            <a:off x="7231118" y="2049518"/>
            <a:ext cx="324128" cy="307777"/>
          </a:xfrm>
          <a:prstGeom prst="rect">
            <a:avLst/>
          </a:prstGeom>
          <a:noFill/>
        </p:spPr>
        <p:txBody>
          <a:bodyPr wrap="none" rtlCol="0">
            <a:spAutoFit/>
          </a:bodyPr>
          <a:lstStyle/>
          <a:p>
            <a:r>
              <a:rPr lang="en-US" b="1" dirty="0" smtClean="0"/>
              <a:t>G</a:t>
            </a:r>
            <a:endParaRPr lang="en-IN" b="1" dirty="0"/>
          </a:p>
        </p:txBody>
      </p:sp>
      <p:pic>
        <p:nvPicPr>
          <p:cNvPr id="2059" name="Picture 11"/>
          <p:cNvPicPr>
            <a:picLocks noChangeAspect="1" noChangeArrowheads="1"/>
          </p:cNvPicPr>
          <p:nvPr/>
        </p:nvPicPr>
        <p:blipFill>
          <a:blip r:embed="rId10"/>
          <a:srcRect/>
          <a:stretch>
            <a:fillRect/>
          </a:stretch>
        </p:blipFill>
        <p:spPr bwMode="auto">
          <a:xfrm>
            <a:off x="4851838" y="1669174"/>
            <a:ext cx="533400" cy="838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052"/>
                                        </p:tgtEl>
                                        <p:attrNameLst>
                                          <p:attrName>style.visibility</p:attrName>
                                        </p:attrNameLst>
                                      </p:cBhvr>
                                      <p:to>
                                        <p:strVal val="visible"/>
                                      </p:to>
                                    </p:set>
                                    <p:animEffect transition="in" filter="wipe(down)">
                                      <p:cBhvr>
                                        <p:cTn id="12" dur="500"/>
                                        <p:tgtEl>
                                          <p:spTgt spid="205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wipe(down)">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053"/>
                                        </p:tgtEl>
                                        <p:attrNameLst>
                                          <p:attrName>style.visibility</p:attrName>
                                        </p:attrNameLst>
                                      </p:cBhvr>
                                      <p:to>
                                        <p:strVal val="visible"/>
                                      </p:to>
                                    </p:set>
                                    <p:animEffect transition="in" filter="wipe(down)">
                                      <p:cBhvr>
                                        <p:cTn id="22" dur="500"/>
                                        <p:tgtEl>
                                          <p:spTgt spid="205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wipe(down)">
                                      <p:cBhvr>
                                        <p:cTn id="27" dur="500"/>
                                        <p:tgtEl>
                                          <p:spTgt spid="11">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055"/>
                                        </p:tgtEl>
                                        <p:attrNameLst>
                                          <p:attrName>style.visibility</p:attrName>
                                        </p:attrNameLst>
                                      </p:cBhvr>
                                      <p:to>
                                        <p:strVal val="visible"/>
                                      </p:to>
                                    </p:set>
                                    <p:animEffect transition="in" filter="wipe(down)">
                                      <p:cBhvr>
                                        <p:cTn id="32" dur="500"/>
                                        <p:tgtEl>
                                          <p:spTgt spid="205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4">
                                            <p:txEl>
                                              <p:pRg st="0" end="0"/>
                                            </p:txEl>
                                          </p:spTgt>
                                        </p:tgtEl>
                                        <p:attrNameLst>
                                          <p:attrName>style.visibility</p:attrName>
                                        </p:attrNameLst>
                                      </p:cBhvr>
                                      <p:to>
                                        <p:strVal val="visible"/>
                                      </p:to>
                                    </p:set>
                                    <p:animEffect transition="in" filter="wipe(down)">
                                      <p:cBhvr>
                                        <p:cTn id="37" dur="500"/>
                                        <p:tgtEl>
                                          <p:spTgt spid="14">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056"/>
                                        </p:tgtEl>
                                        <p:attrNameLst>
                                          <p:attrName>style.visibility</p:attrName>
                                        </p:attrNameLst>
                                      </p:cBhvr>
                                      <p:to>
                                        <p:strVal val="visible"/>
                                      </p:to>
                                    </p:set>
                                    <p:animEffect transition="in" filter="wipe(down)">
                                      <p:cBhvr>
                                        <p:cTn id="42" dur="500"/>
                                        <p:tgtEl>
                                          <p:spTgt spid="205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6">
                                            <p:txEl>
                                              <p:pRg st="0" end="0"/>
                                            </p:txEl>
                                          </p:spTgt>
                                        </p:tgtEl>
                                        <p:attrNameLst>
                                          <p:attrName>style.visibility</p:attrName>
                                        </p:attrNameLst>
                                      </p:cBhvr>
                                      <p:to>
                                        <p:strVal val="visible"/>
                                      </p:to>
                                    </p:set>
                                    <p:animEffect transition="in" filter="wipe(down)">
                                      <p:cBhvr>
                                        <p:cTn id="47" dur="500"/>
                                        <p:tgtEl>
                                          <p:spTgt spid="16">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2057"/>
                                        </p:tgtEl>
                                        <p:attrNameLst>
                                          <p:attrName>style.visibility</p:attrName>
                                        </p:attrNameLst>
                                      </p:cBhvr>
                                      <p:to>
                                        <p:strVal val="visible"/>
                                      </p:to>
                                    </p:set>
                                    <p:animEffect transition="in" filter="wipe(down)">
                                      <p:cBhvr>
                                        <p:cTn id="52" dur="500"/>
                                        <p:tgtEl>
                                          <p:spTgt spid="205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8">
                                            <p:txEl>
                                              <p:pRg st="0" end="0"/>
                                            </p:txEl>
                                          </p:spTgt>
                                        </p:tgtEl>
                                        <p:attrNameLst>
                                          <p:attrName>style.visibility</p:attrName>
                                        </p:attrNameLst>
                                      </p:cBhvr>
                                      <p:to>
                                        <p:strVal val="visible"/>
                                      </p:to>
                                    </p:set>
                                    <p:animEffect transition="in" filter="wipe(down)">
                                      <p:cBhvr>
                                        <p:cTn id="57" dur="500"/>
                                        <p:tgtEl>
                                          <p:spTgt spid="18">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2058"/>
                                        </p:tgtEl>
                                        <p:attrNameLst>
                                          <p:attrName>style.visibility</p:attrName>
                                        </p:attrNameLst>
                                      </p:cBhvr>
                                      <p:to>
                                        <p:strVal val="visible"/>
                                      </p:to>
                                    </p:set>
                                    <p:animEffect transition="in" filter="wipe(down)">
                                      <p:cBhvr>
                                        <p:cTn id="62" dur="500"/>
                                        <p:tgtEl>
                                          <p:spTgt spid="2058"/>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20">
                                            <p:txEl>
                                              <p:pRg st="0" end="0"/>
                                            </p:txEl>
                                          </p:spTgt>
                                        </p:tgtEl>
                                        <p:attrNameLst>
                                          <p:attrName>style.visibility</p:attrName>
                                        </p:attrNameLst>
                                      </p:cBhvr>
                                      <p:to>
                                        <p:strVal val="visible"/>
                                      </p:to>
                                    </p:set>
                                    <p:animEffect transition="in" filter="wipe(down)">
                                      <p:cBhvr>
                                        <p:cTn id="67" dur="500"/>
                                        <p:tgtEl>
                                          <p:spTgt spid="20">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2059"/>
                                        </p:tgtEl>
                                        <p:attrNameLst>
                                          <p:attrName>style.visibility</p:attrName>
                                        </p:attrNameLst>
                                      </p:cBhvr>
                                      <p:to>
                                        <p:strVal val="visible"/>
                                      </p:to>
                                    </p:set>
                                    <p:animEffect transition="in" filter="wipe(down)">
                                      <p:cBhvr>
                                        <p:cTn id="72" dur="500"/>
                                        <p:tgtEl>
                                          <p:spTgt spid="20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P spid="9" grpId="0" build="allAtOnce"/>
      <p:bldP spid="11" grpId="0" build="allAtOnce"/>
      <p:bldP spid="14" grpId="0" build="allAtOnce"/>
      <p:bldP spid="16" grpId="0" build="allAtOnce"/>
      <p:bldP spid="18" grpId="0" build="allAtOnce"/>
      <p:bldP spid="20" grpId="0" build="allAtOnce"/>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Depth First Search(DFS): Uninformed </a:t>
            </a:r>
            <a:endParaRPr lang="en-IN" dirty="0"/>
          </a:p>
        </p:txBody>
      </p:sp>
      <p:sp>
        <p:nvSpPr>
          <p:cNvPr id="3" name="Text Placeholder 2"/>
          <p:cNvSpPr>
            <a:spLocks noGrp="1"/>
          </p:cNvSpPr>
          <p:nvPr>
            <p:ph type="body" idx="1"/>
          </p:nvPr>
        </p:nvSpPr>
        <p:spPr>
          <a:xfrm>
            <a:off x="819150" y="1765738"/>
            <a:ext cx="7505700" cy="2862173"/>
          </a:xfrm>
        </p:spPr>
        <p:txBody>
          <a:bodyPr/>
          <a:lstStyle/>
          <a:p>
            <a:pPr algn="just"/>
            <a:r>
              <a:rPr lang="en-IN" sz="1200" b="1" dirty="0" smtClean="0">
                <a:latin typeface="Verdana" pitchFamily="34" charset="0"/>
                <a:ea typeface="Verdana" pitchFamily="34" charset="0"/>
                <a:cs typeface="Verdana" pitchFamily="34" charset="0"/>
              </a:rPr>
              <a:t>Not complete</a:t>
            </a:r>
            <a:r>
              <a:rPr lang="en-IN" sz="1200" dirty="0" smtClean="0">
                <a:latin typeface="Verdana" pitchFamily="34" charset="0"/>
                <a:ea typeface="Verdana" pitchFamily="34" charset="0"/>
                <a:cs typeface="Verdana" pitchFamily="34" charset="0"/>
              </a:rPr>
              <a:t>, DFS search algorithm is complete within finite state space as it will expand every node within a limited search tree</a:t>
            </a:r>
          </a:p>
          <a:p>
            <a:pPr algn="just"/>
            <a:endParaRPr lang="en-IN" sz="1200" dirty="0" smtClean="0">
              <a:latin typeface="Verdana" pitchFamily="34" charset="0"/>
              <a:ea typeface="Verdana" pitchFamily="34" charset="0"/>
              <a:cs typeface="Verdana" pitchFamily="34" charset="0"/>
            </a:endParaRPr>
          </a:p>
          <a:p>
            <a:pPr lvl="0" algn="just"/>
            <a:r>
              <a:rPr lang="en-IN" sz="1200" dirty="0" smtClean="0">
                <a:latin typeface="Verdana" pitchFamily="34" charset="0"/>
                <a:ea typeface="Verdana" pitchFamily="34" charset="0"/>
                <a:cs typeface="Verdana" pitchFamily="34" charset="0"/>
              </a:rPr>
              <a:t>DFS search algorithm is </a:t>
            </a:r>
            <a:r>
              <a:rPr lang="en-IN" sz="1200" b="1" dirty="0" smtClean="0">
                <a:latin typeface="Verdana" pitchFamily="34" charset="0"/>
                <a:ea typeface="Verdana" pitchFamily="34" charset="0"/>
                <a:cs typeface="Verdana" pitchFamily="34" charset="0"/>
              </a:rPr>
              <a:t>non-optimal</a:t>
            </a:r>
            <a:r>
              <a:rPr lang="en-IN" sz="1200" dirty="0" smtClean="0">
                <a:latin typeface="Verdana" pitchFamily="34" charset="0"/>
                <a:ea typeface="Verdana" pitchFamily="34" charset="0"/>
                <a:cs typeface="Verdana" pitchFamily="34" charset="0"/>
              </a:rPr>
              <a:t>, as it may generate a large number of steps or high cost to reach to the goal node. </a:t>
            </a:r>
          </a:p>
          <a:p>
            <a:pPr algn="just"/>
            <a:endParaRPr lang="en-US" sz="1200" dirty="0" smtClean="0">
              <a:latin typeface="Verdana" pitchFamily="34" charset="0"/>
              <a:ea typeface="Verdana" pitchFamily="34" charset="0"/>
              <a:cs typeface="Verdana" pitchFamily="34" charset="0"/>
            </a:endParaRPr>
          </a:p>
          <a:p>
            <a:pPr algn="just"/>
            <a:r>
              <a:rPr lang="en-US" sz="1200" dirty="0" smtClean="0">
                <a:latin typeface="Verdana" pitchFamily="34" charset="0"/>
                <a:ea typeface="Verdana" pitchFamily="34" charset="0"/>
                <a:cs typeface="Verdana" pitchFamily="34" charset="0"/>
              </a:rPr>
              <a:t>Exponential </a:t>
            </a:r>
            <a:r>
              <a:rPr lang="en-US" sz="1200" b="1" dirty="0" smtClean="0">
                <a:latin typeface="Verdana" pitchFamily="34" charset="0"/>
                <a:ea typeface="Verdana" pitchFamily="34" charset="0"/>
                <a:cs typeface="Verdana" pitchFamily="34" charset="0"/>
              </a:rPr>
              <a:t>time </a:t>
            </a:r>
            <a:r>
              <a:rPr lang="en-IN" sz="1200" b="1" dirty="0" smtClean="0">
                <a:latin typeface="Verdana" pitchFamily="34" charset="0"/>
                <a:ea typeface="Verdana" pitchFamily="34" charset="0"/>
                <a:cs typeface="Verdana" pitchFamily="34" charset="0"/>
              </a:rPr>
              <a:t>O (</a:t>
            </a:r>
            <a:r>
              <a:rPr lang="en-IN" sz="1200" b="1" dirty="0" err="1" smtClean="0">
                <a:latin typeface="Verdana" pitchFamily="34" charset="0"/>
                <a:ea typeface="Verdana" pitchFamily="34" charset="0"/>
                <a:cs typeface="Verdana" pitchFamily="34" charset="0"/>
              </a:rPr>
              <a:t>b</a:t>
            </a:r>
            <a:r>
              <a:rPr lang="en-IN" sz="1200" b="1" baseline="30000" dirty="0" err="1" smtClean="0">
                <a:latin typeface="Verdana" pitchFamily="34" charset="0"/>
                <a:ea typeface="Verdana" pitchFamily="34" charset="0"/>
                <a:cs typeface="Verdana" pitchFamily="34" charset="0"/>
              </a:rPr>
              <a:t>d</a:t>
            </a:r>
            <a:r>
              <a:rPr lang="en-IN" sz="1200" b="1" dirty="0" smtClean="0">
                <a:latin typeface="Verdana" pitchFamily="34" charset="0"/>
                <a:ea typeface="Verdana" pitchFamily="34" charset="0"/>
                <a:cs typeface="Verdana" pitchFamily="34" charset="0"/>
              </a:rPr>
              <a:t>), </a:t>
            </a:r>
            <a:r>
              <a:rPr lang="en-IN" sz="1200" dirty="0" smtClean="0">
                <a:latin typeface="Verdana" pitchFamily="34" charset="0"/>
                <a:ea typeface="Verdana" pitchFamily="34" charset="0"/>
                <a:cs typeface="Verdana" pitchFamily="34" charset="0"/>
              </a:rPr>
              <a:t>but only linear space</a:t>
            </a:r>
          </a:p>
          <a:p>
            <a:pPr algn="just"/>
            <a:endParaRPr lang="en-IN" sz="1200" dirty="0" smtClean="0">
              <a:latin typeface="Verdana" pitchFamily="34" charset="0"/>
              <a:ea typeface="Verdana" pitchFamily="34" charset="0"/>
              <a:cs typeface="Verdana" pitchFamily="34" charset="0"/>
            </a:endParaRPr>
          </a:p>
          <a:p>
            <a:pPr algn="just"/>
            <a:r>
              <a:rPr lang="en-IN" sz="1200" b="1" dirty="0" smtClean="0">
                <a:latin typeface="Verdana" pitchFamily="34" charset="0"/>
                <a:ea typeface="Verdana" pitchFamily="34" charset="0"/>
                <a:cs typeface="Verdana" pitchFamily="34" charset="0"/>
              </a:rPr>
              <a:t>Space complexity </a:t>
            </a:r>
            <a:r>
              <a:rPr lang="en-IN" sz="1200" dirty="0" smtClean="0">
                <a:latin typeface="Verdana" pitchFamily="34" charset="0"/>
                <a:ea typeface="Verdana" pitchFamily="34" charset="0"/>
                <a:cs typeface="Verdana" pitchFamily="34" charset="0"/>
              </a:rPr>
              <a:t>of DFS is equivalent to the size of the fringe set(stack), which is </a:t>
            </a:r>
            <a:r>
              <a:rPr lang="en-IN" sz="1200" b="1" dirty="0" smtClean="0">
                <a:latin typeface="Verdana" pitchFamily="34" charset="0"/>
                <a:ea typeface="Verdana" pitchFamily="34" charset="0"/>
                <a:cs typeface="Verdana" pitchFamily="34" charset="0"/>
              </a:rPr>
              <a:t>O(</a:t>
            </a:r>
            <a:r>
              <a:rPr lang="en-IN" sz="1200" b="1" dirty="0" err="1" smtClean="0">
                <a:latin typeface="Verdana" pitchFamily="34" charset="0"/>
                <a:ea typeface="Verdana" pitchFamily="34" charset="0"/>
                <a:cs typeface="Verdana" pitchFamily="34" charset="0"/>
              </a:rPr>
              <a:t>bm</a:t>
            </a:r>
            <a:r>
              <a:rPr lang="en-IN" sz="1200" b="1" dirty="0" smtClean="0">
                <a:latin typeface="Verdana" pitchFamily="34" charset="0"/>
                <a:ea typeface="Verdana" pitchFamily="34" charset="0"/>
                <a:cs typeface="Verdana" pitchFamily="34" charset="0"/>
              </a:rPr>
              <a:t>)</a:t>
            </a:r>
            <a:r>
              <a:rPr lang="en-IN" sz="1200" dirty="0" smtClean="0">
                <a:latin typeface="Verdana" pitchFamily="34" charset="0"/>
                <a:ea typeface="Verdana" pitchFamily="34" charset="0"/>
                <a:cs typeface="Verdana" pitchFamily="34" charset="0"/>
              </a:rPr>
              <a:t>.</a:t>
            </a:r>
          </a:p>
          <a:p>
            <a:pPr algn="just">
              <a:buNone/>
            </a:pPr>
            <a:r>
              <a:rPr lang="en-IN" sz="1200" dirty="0" smtClean="0">
                <a:latin typeface="Verdana" pitchFamily="34" charset="0"/>
                <a:ea typeface="Verdana" pitchFamily="34" charset="0"/>
                <a:cs typeface="Verdana" pitchFamily="34" charset="0"/>
              </a:rPr>
              <a:t> 	where, m= maximum depth of any node </a:t>
            </a:r>
          </a:p>
          <a:p>
            <a:pPr algn="just">
              <a:buNone/>
            </a:pPr>
            <a:endParaRPr lang="en-IN" sz="1200" dirty="0" smtClean="0">
              <a:latin typeface="Verdana" pitchFamily="34" charset="0"/>
              <a:ea typeface="Verdana" pitchFamily="34" charset="0"/>
              <a:cs typeface="Verdana" pitchFamily="34" charset="0"/>
            </a:endParaRPr>
          </a:p>
          <a:p>
            <a:pPr algn="just"/>
            <a:endParaRPr lang="en-IN" sz="1200" dirty="0" smtClean="0">
              <a:latin typeface="Verdana" pitchFamily="34" charset="0"/>
              <a:ea typeface="Verdana" pitchFamily="34" charset="0"/>
              <a:cs typeface="Verdana" pitchFamily="34" charset="0"/>
            </a:endParaRPr>
          </a:p>
          <a:p>
            <a:pPr algn="just"/>
            <a:endParaRPr lang="en-IN" sz="1200" dirty="0" smtClean="0">
              <a:latin typeface="Verdana" pitchFamily="34" charset="0"/>
              <a:ea typeface="Verdana" pitchFamily="34" charset="0"/>
              <a:cs typeface="Verdana" pitchFamily="34" charset="0"/>
            </a:endParaRPr>
          </a:p>
          <a:p>
            <a:pPr algn="just"/>
            <a:endParaRPr lang="en-IN" sz="12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Depth limited Search: Uninformed </a:t>
            </a:r>
            <a:endParaRPr lang="en-IN" dirty="0"/>
          </a:p>
        </p:txBody>
      </p:sp>
      <p:sp>
        <p:nvSpPr>
          <p:cNvPr id="3" name="Text Placeholder 2"/>
          <p:cNvSpPr>
            <a:spLocks noGrp="1"/>
          </p:cNvSpPr>
          <p:nvPr>
            <p:ph type="body" idx="1"/>
          </p:nvPr>
        </p:nvSpPr>
        <p:spPr/>
        <p:txBody>
          <a:bodyPr/>
          <a:lstStyle/>
          <a:p>
            <a:pPr algn="just"/>
            <a:r>
              <a:rPr lang="en-IN" sz="1200" dirty="0" smtClean="0">
                <a:latin typeface="Verdana" pitchFamily="34" charset="0"/>
                <a:ea typeface="Verdana" pitchFamily="34" charset="0"/>
                <a:cs typeface="Verdana" pitchFamily="34" charset="0"/>
              </a:rPr>
              <a:t>A depth-limited search algorithm is similar to depth-first search with a predetermined limit. </a:t>
            </a:r>
          </a:p>
          <a:p>
            <a:pPr algn="just"/>
            <a:r>
              <a:rPr lang="en-IN" sz="1200" dirty="0" smtClean="0">
                <a:latin typeface="Verdana" pitchFamily="34" charset="0"/>
                <a:ea typeface="Verdana" pitchFamily="34" charset="0"/>
                <a:cs typeface="Verdana" pitchFamily="34" charset="0"/>
              </a:rPr>
              <a:t>Depth-limited search can solve the drawback of the infinite path in the Depth-first search. </a:t>
            </a:r>
          </a:p>
          <a:p>
            <a:pPr algn="just"/>
            <a:r>
              <a:rPr lang="en-IN" sz="1200" dirty="0" smtClean="0">
                <a:latin typeface="Verdana" pitchFamily="34" charset="0"/>
                <a:ea typeface="Verdana" pitchFamily="34" charset="0"/>
                <a:cs typeface="Verdana" pitchFamily="34" charset="0"/>
              </a:rPr>
              <a:t>In this algorithm, the node at the depth limit will treat as it has no successor nodes further.</a:t>
            </a:r>
          </a:p>
          <a:p>
            <a:pPr algn="just"/>
            <a:r>
              <a:rPr lang="en-US" sz="1200" dirty="0" smtClean="0">
                <a:latin typeface="Verdana" pitchFamily="34" charset="0"/>
                <a:ea typeface="Verdana" pitchFamily="34" charset="0"/>
                <a:cs typeface="Verdana" pitchFamily="34" charset="0"/>
              </a:rPr>
              <a:t>We can think of depth first search as a special case of depth-limited search where depth limit </a:t>
            </a:r>
            <a:r>
              <a:rPr lang="en-US" sz="1200" i="1" dirty="0" smtClean="0">
                <a:latin typeface="Verdana" pitchFamily="34" charset="0"/>
                <a:ea typeface="Verdana" pitchFamily="34" charset="0"/>
                <a:cs typeface="Verdana" pitchFamily="34" charset="0"/>
              </a:rPr>
              <a:t>l = infinite</a:t>
            </a:r>
            <a:endParaRPr lang="en-IN" sz="12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130" y="446207"/>
            <a:ext cx="7505700" cy="954600"/>
          </a:xfrm>
        </p:spPr>
        <p:txBody>
          <a:bodyPr/>
          <a:lstStyle/>
          <a:p>
            <a:r>
              <a:rPr lang="en-US" dirty="0" smtClean="0"/>
              <a:t>Depth limited Search: Uninformed </a:t>
            </a:r>
            <a:endParaRPr lang="en-IN" dirty="0"/>
          </a:p>
        </p:txBody>
      </p:sp>
      <p:sp>
        <p:nvSpPr>
          <p:cNvPr id="5" name="TextBox 4"/>
          <p:cNvSpPr txBox="1"/>
          <p:nvPr/>
        </p:nvSpPr>
        <p:spPr>
          <a:xfrm>
            <a:off x="6904479" y="2259723"/>
            <a:ext cx="1494320" cy="276999"/>
          </a:xfrm>
          <a:prstGeom prst="rect">
            <a:avLst/>
          </a:prstGeom>
          <a:noFill/>
        </p:spPr>
        <p:txBody>
          <a:bodyPr wrap="none" rtlCol="0">
            <a:spAutoFit/>
          </a:bodyPr>
          <a:lstStyle/>
          <a:p>
            <a:pPr algn="just"/>
            <a:r>
              <a:rPr lang="en-US" sz="1200" dirty="0" smtClean="0">
                <a:latin typeface="Verdana" pitchFamily="34" charset="0"/>
                <a:ea typeface="Verdana" pitchFamily="34" charset="0"/>
                <a:cs typeface="Verdana" pitchFamily="34" charset="0"/>
              </a:rPr>
              <a:t>Depth limit </a:t>
            </a:r>
            <a:r>
              <a:rPr lang="en-US" sz="1200" b="1" i="1" dirty="0" smtClean="0">
                <a:latin typeface="Verdana" pitchFamily="34" charset="0"/>
                <a:ea typeface="Verdana" pitchFamily="34" charset="0"/>
                <a:cs typeface="Verdana" pitchFamily="34" charset="0"/>
              </a:rPr>
              <a:t>l </a:t>
            </a:r>
            <a:r>
              <a:rPr lang="en-US" sz="1200" b="1" dirty="0" smtClean="0">
                <a:latin typeface="Verdana" pitchFamily="34" charset="0"/>
                <a:ea typeface="Verdana" pitchFamily="34" charset="0"/>
                <a:cs typeface="Verdana" pitchFamily="34" charset="0"/>
              </a:rPr>
              <a:t>= 2</a:t>
            </a:r>
            <a:endParaRPr lang="en-IN" sz="1200" b="1" dirty="0">
              <a:latin typeface="Verdana" pitchFamily="34" charset="0"/>
              <a:ea typeface="Verdana" pitchFamily="34" charset="0"/>
              <a:cs typeface="Verdana" pitchFamily="34" charset="0"/>
            </a:endParaRPr>
          </a:p>
        </p:txBody>
      </p:sp>
      <p:pic>
        <p:nvPicPr>
          <p:cNvPr id="6" name="Picture 5" descr="dls.png"/>
          <p:cNvPicPr>
            <a:picLocks noChangeAspect="1"/>
          </p:cNvPicPr>
          <p:nvPr/>
        </p:nvPicPr>
        <p:blipFill>
          <a:blip r:embed="rId2"/>
          <a:stretch>
            <a:fillRect/>
          </a:stretch>
        </p:blipFill>
        <p:spPr>
          <a:xfrm>
            <a:off x="1723317" y="1234166"/>
            <a:ext cx="4803607" cy="3222933"/>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Depth limited Search: Uninformed </a:t>
            </a:r>
            <a:endParaRPr lang="en-IN" dirty="0"/>
          </a:p>
        </p:txBody>
      </p:sp>
      <p:sp>
        <p:nvSpPr>
          <p:cNvPr id="3" name="Text Placeholder 2"/>
          <p:cNvSpPr>
            <a:spLocks noGrp="1"/>
          </p:cNvSpPr>
          <p:nvPr>
            <p:ph type="body" idx="1"/>
          </p:nvPr>
        </p:nvSpPr>
        <p:spPr/>
        <p:txBody>
          <a:bodyPr/>
          <a:lstStyle/>
          <a:p>
            <a:pPr algn="just"/>
            <a:r>
              <a:rPr lang="en-IN" sz="1200" dirty="0" smtClean="0">
                <a:latin typeface="Verdana" pitchFamily="34" charset="0"/>
                <a:ea typeface="Verdana" pitchFamily="34" charset="0"/>
                <a:cs typeface="Verdana" pitchFamily="34" charset="0"/>
              </a:rPr>
              <a:t>DLS search algorithm is complete if the solution is above the depth-limit.</a:t>
            </a:r>
          </a:p>
          <a:p>
            <a:pPr algn="just">
              <a:buNone/>
            </a:pPr>
            <a:endParaRPr lang="en-IN" sz="1200" dirty="0" smtClean="0">
              <a:latin typeface="Verdana" pitchFamily="34" charset="0"/>
              <a:ea typeface="Verdana" pitchFamily="34" charset="0"/>
              <a:cs typeface="Verdana" pitchFamily="34" charset="0"/>
            </a:endParaRPr>
          </a:p>
          <a:p>
            <a:pPr algn="just"/>
            <a:r>
              <a:rPr lang="en-IN" sz="1200" dirty="0" smtClean="0">
                <a:latin typeface="Verdana" pitchFamily="34" charset="0"/>
                <a:ea typeface="Verdana" pitchFamily="34" charset="0"/>
                <a:cs typeface="Verdana" pitchFamily="34" charset="0"/>
              </a:rPr>
              <a:t>Depth-limited search can be viewed as a special case of DFS, and it is also </a:t>
            </a:r>
            <a:r>
              <a:rPr lang="en-IN" sz="1200" b="1" dirty="0" smtClean="0">
                <a:latin typeface="Verdana" pitchFamily="34" charset="0"/>
                <a:ea typeface="Verdana" pitchFamily="34" charset="0"/>
                <a:cs typeface="Verdana" pitchFamily="34" charset="0"/>
              </a:rPr>
              <a:t>not optimal </a:t>
            </a:r>
            <a:r>
              <a:rPr lang="en-IN" sz="1200" dirty="0" smtClean="0">
                <a:latin typeface="Verdana" pitchFamily="34" charset="0"/>
                <a:ea typeface="Verdana" pitchFamily="34" charset="0"/>
                <a:cs typeface="Verdana" pitchFamily="34" charset="0"/>
              </a:rPr>
              <a:t>even if ℓ&gt;d.</a:t>
            </a:r>
          </a:p>
          <a:p>
            <a:pPr algn="just">
              <a:buNone/>
            </a:pPr>
            <a:endParaRPr lang="en-IN" sz="1200" dirty="0" smtClean="0">
              <a:latin typeface="Verdana" pitchFamily="34" charset="0"/>
              <a:ea typeface="Verdana" pitchFamily="34" charset="0"/>
              <a:cs typeface="Verdana" pitchFamily="34" charset="0"/>
            </a:endParaRPr>
          </a:p>
          <a:p>
            <a:pPr algn="just"/>
            <a:r>
              <a:rPr lang="en-IN" sz="1200" dirty="0" smtClean="0">
                <a:latin typeface="Verdana" pitchFamily="34" charset="0"/>
                <a:ea typeface="Verdana" pitchFamily="34" charset="0"/>
                <a:cs typeface="Verdana" pitchFamily="34" charset="0"/>
              </a:rPr>
              <a:t>Time complexity of DLS algorithm is </a:t>
            </a:r>
            <a:r>
              <a:rPr lang="en-IN" sz="1200" b="1" dirty="0" smtClean="0">
                <a:latin typeface="Verdana" pitchFamily="34" charset="0"/>
                <a:ea typeface="Verdana" pitchFamily="34" charset="0"/>
                <a:cs typeface="Verdana" pitchFamily="34" charset="0"/>
              </a:rPr>
              <a:t>O(</a:t>
            </a:r>
            <a:r>
              <a:rPr lang="en-IN" sz="1200" b="1" dirty="0" err="1" smtClean="0">
                <a:latin typeface="Verdana" pitchFamily="34" charset="0"/>
                <a:ea typeface="Verdana" pitchFamily="34" charset="0"/>
                <a:cs typeface="Verdana" pitchFamily="34" charset="0"/>
              </a:rPr>
              <a:t>b</a:t>
            </a:r>
            <a:r>
              <a:rPr lang="en-IN" sz="1200" b="1" baseline="30000" dirty="0" err="1" smtClean="0">
                <a:latin typeface="Verdana" pitchFamily="34" charset="0"/>
                <a:ea typeface="Verdana" pitchFamily="34" charset="0"/>
                <a:cs typeface="Verdana" pitchFamily="34" charset="0"/>
              </a:rPr>
              <a:t>ℓ</a:t>
            </a:r>
            <a:r>
              <a:rPr lang="en-IN" sz="1200" b="1" dirty="0" smtClean="0">
                <a:latin typeface="Verdana" pitchFamily="34" charset="0"/>
                <a:ea typeface="Verdana" pitchFamily="34" charset="0"/>
                <a:cs typeface="Verdana" pitchFamily="34" charset="0"/>
              </a:rPr>
              <a:t>)</a:t>
            </a:r>
            <a:r>
              <a:rPr lang="en-IN" sz="1200" dirty="0" smtClean="0">
                <a:latin typeface="Verdana" pitchFamily="34" charset="0"/>
                <a:ea typeface="Verdana" pitchFamily="34" charset="0"/>
                <a:cs typeface="Verdana" pitchFamily="34" charset="0"/>
              </a:rPr>
              <a:t>.</a:t>
            </a:r>
          </a:p>
          <a:p>
            <a:pPr algn="just"/>
            <a:endParaRPr lang="en-IN" sz="1200" dirty="0" smtClean="0">
              <a:latin typeface="Verdana" pitchFamily="34" charset="0"/>
              <a:ea typeface="Verdana" pitchFamily="34" charset="0"/>
              <a:cs typeface="Verdana" pitchFamily="34" charset="0"/>
            </a:endParaRPr>
          </a:p>
          <a:p>
            <a:pPr algn="just"/>
            <a:r>
              <a:rPr lang="en-IN" sz="1200" dirty="0" smtClean="0">
                <a:latin typeface="Verdana" pitchFamily="34" charset="0"/>
                <a:ea typeface="Verdana" pitchFamily="34" charset="0"/>
                <a:cs typeface="Verdana" pitchFamily="34" charset="0"/>
              </a:rPr>
              <a:t>Space complexity of DLS algorithm is O</a:t>
            </a:r>
            <a:r>
              <a:rPr lang="en-IN" sz="1200" b="1" dirty="0" smtClean="0">
                <a:latin typeface="Verdana" pitchFamily="34" charset="0"/>
                <a:ea typeface="Verdana" pitchFamily="34" charset="0"/>
                <a:cs typeface="Verdana" pitchFamily="34" charset="0"/>
              </a:rPr>
              <a:t>(</a:t>
            </a:r>
            <a:r>
              <a:rPr lang="en-IN" sz="1200" b="1" dirty="0" err="1" smtClean="0">
                <a:latin typeface="Verdana" pitchFamily="34" charset="0"/>
                <a:ea typeface="Verdana" pitchFamily="34" charset="0"/>
                <a:cs typeface="Verdana" pitchFamily="34" charset="0"/>
              </a:rPr>
              <a:t>b×ℓ</a:t>
            </a:r>
            <a:r>
              <a:rPr lang="en-IN" sz="1200" b="1" dirty="0" smtClean="0">
                <a:latin typeface="Verdana" pitchFamily="34" charset="0"/>
                <a:ea typeface="Verdana" pitchFamily="34" charset="0"/>
                <a:cs typeface="Verdana" pitchFamily="34" charset="0"/>
              </a:rPr>
              <a:t>)</a:t>
            </a:r>
            <a:r>
              <a:rPr lang="en-IN" sz="1200" dirty="0" smtClean="0">
                <a:latin typeface="Verdana" pitchFamily="34" charset="0"/>
                <a:ea typeface="Verdana" pitchFamily="34" charset="0"/>
                <a:cs typeface="Verdana" pitchFamily="34" charset="0"/>
              </a:rPr>
              <a:t>.</a:t>
            </a:r>
          </a:p>
          <a:p>
            <a:pPr algn="just"/>
            <a:endParaRPr lang="en-IN" sz="1200" dirty="0" smtClean="0">
              <a:latin typeface="Verdana" pitchFamily="34" charset="0"/>
              <a:ea typeface="Verdana" pitchFamily="34" charset="0"/>
              <a:cs typeface="Verdana"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Iterative deepening depth first search: Uninformed </a:t>
            </a:r>
            <a:endParaRPr lang="en-IN" dirty="0"/>
          </a:p>
        </p:txBody>
      </p:sp>
      <p:sp>
        <p:nvSpPr>
          <p:cNvPr id="3" name="Text Placeholder 2"/>
          <p:cNvSpPr>
            <a:spLocks noGrp="1"/>
          </p:cNvSpPr>
          <p:nvPr>
            <p:ph type="body" idx="1"/>
          </p:nvPr>
        </p:nvSpPr>
        <p:spPr/>
        <p:txBody>
          <a:bodyPr/>
          <a:lstStyle/>
          <a:p>
            <a:pPr lvl="0" algn="just"/>
            <a:r>
              <a:rPr lang="en-IN" sz="1200" dirty="0" smtClean="0">
                <a:latin typeface="Verdana" pitchFamily="34" charset="0"/>
                <a:ea typeface="Verdana" pitchFamily="34" charset="0"/>
                <a:cs typeface="Verdana" pitchFamily="34" charset="0"/>
              </a:rPr>
              <a:t>The iterative deepening algorithm is a </a:t>
            </a:r>
            <a:r>
              <a:rPr lang="en-IN" sz="1200" b="1" dirty="0" smtClean="0">
                <a:latin typeface="Verdana" pitchFamily="34" charset="0"/>
                <a:ea typeface="Verdana" pitchFamily="34" charset="0"/>
                <a:cs typeface="Verdana" pitchFamily="34" charset="0"/>
              </a:rPr>
              <a:t>combination of DFS and BFS </a:t>
            </a:r>
            <a:r>
              <a:rPr lang="en-IN" sz="1200" dirty="0" smtClean="0">
                <a:latin typeface="Verdana" pitchFamily="34" charset="0"/>
                <a:ea typeface="Verdana" pitchFamily="34" charset="0"/>
                <a:cs typeface="Verdana" pitchFamily="34" charset="0"/>
              </a:rPr>
              <a:t>algorithms. </a:t>
            </a:r>
          </a:p>
          <a:p>
            <a:pPr lvl="0" algn="just"/>
            <a:r>
              <a:rPr lang="en-IN" sz="1200" dirty="0" smtClean="0">
                <a:latin typeface="Verdana" pitchFamily="34" charset="0"/>
                <a:ea typeface="Verdana" pitchFamily="34" charset="0"/>
                <a:cs typeface="Verdana" pitchFamily="34" charset="0"/>
              </a:rPr>
              <a:t>This search algorithm finds out the best depth limit and does it by </a:t>
            </a:r>
            <a:r>
              <a:rPr lang="en-IN" sz="1200" b="1" dirty="0" smtClean="0">
                <a:latin typeface="Verdana" pitchFamily="34" charset="0"/>
                <a:ea typeface="Verdana" pitchFamily="34" charset="0"/>
                <a:cs typeface="Verdana" pitchFamily="34" charset="0"/>
              </a:rPr>
              <a:t>gradually increasing the limit until a goal is found.</a:t>
            </a:r>
          </a:p>
          <a:p>
            <a:pPr lvl="0" algn="just"/>
            <a:r>
              <a:rPr lang="en-IN" sz="1200" dirty="0" smtClean="0">
                <a:latin typeface="Verdana" pitchFamily="34" charset="0"/>
                <a:ea typeface="Verdana" pitchFamily="34" charset="0"/>
                <a:cs typeface="Verdana" pitchFamily="34" charset="0"/>
              </a:rPr>
              <a:t>This algorithm performs </a:t>
            </a:r>
            <a:r>
              <a:rPr lang="en-IN" sz="1200" b="1" dirty="0" smtClean="0">
                <a:latin typeface="Verdana" pitchFamily="34" charset="0"/>
                <a:ea typeface="Verdana" pitchFamily="34" charset="0"/>
                <a:cs typeface="Verdana" pitchFamily="34" charset="0"/>
              </a:rPr>
              <a:t>depth-first search up to a certain "depth limit", and it keeps increasing the depth limit </a:t>
            </a:r>
            <a:r>
              <a:rPr lang="en-IN" sz="1200" dirty="0" smtClean="0">
                <a:latin typeface="Verdana" pitchFamily="34" charset="0"/>
                <a:ea typeface="Verdana" pitchFamily="34" charset="0"/>
                <a:cs typeface="Verdana" pitchFamily="34" charset="0"/>
              </a:rPr>
              <a:t>after each iteration until the goal node is found.</a:t>
            </a:r>
          </a:p>
          <a:p>
            <a:pPr lvl="0" algn="just"/>
            <a:r>
              <a:rPr lang="en-IN" sz="1200" dirty="0" smtClean="0">
                <a:latin typeface="Verdana" pitchFamily="34" charset="0"/>
                <a:ea typeface="Verdana" pitchFamily="34" charset="0"/>
                <a:cs typeface="Verdana" pitchFamily="34" charset="0"/>
              </a:rPr>
              <a:t>This Search algorithm combines the benefits of Breadth-first search's fast search and depth-first search's memory efficiency.</a:t>
            </a:r>
          </a:p>
          <a:p>
            <a:pPr lvl="0" algn="just"/>
            <a:r>
              <a:rPr lang="en-IN" sz="1200" dirty="0" smtClean="0">
                <a:latin typeface="Verdana" pitchFamily="34" charset="0"/>
                <a:ea typeface="Verdana" pitchFamily="34" charset="0"/>
                <a:cs typeface="Verdana" pitchFamily="34" charset="0"/>
              </a:rPr>
              <a:t>The iterative search algorithm is useful uninformed search when search space is large, and depth of goal node is unknown.</a:t>
            </a:r>
          </a:p>
          <a:p>
            <a:pPr algn="just"/>
            <a:endParaRPr lang="en-IN" sz="1200" dirty="0">
              <a:latin typeface="Verdana" pitchFamily="34" charset="0"/>
              <a:ea typeface="Verdana" pitchFamily="34" charset="0"/>
              <a:cs typeface="Verdana"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8640" y="383144"/>
            <a:ext cx="7505700" cy="954600"/>
          </a:xfrm>
        </p:spPr>
        <p:txBody>
          <a:bodyPr/>
          <a:lstStyle/>
          <a:p>
            <a:r>
              <a:rPr lang="en-US" dirty="0" smtClean="0"/>
              <a:t>Iterative deepening depth first search: Uninformed </a:t>
            </a:r>
            <a:endParaRPr lang="en-IN" dirty="0"/>
          </a:p>
        </p:txBody>
      </p:sp>
      <p:pic>
        <p:nvPicPr>
          <p:cNvPr id="1026" name="Picture 2"/>
          <p:cNvPicPr>
            <a:picLocks noChangeAspect="1" noChangeArrowheads="1"/>
          </p:cNvPicPr>
          <p:nvPr/>
        </p:nvPicPr>
        <p:blipFill>
          <a:blip r:embed="rId2"/>
          <a:srcRect/>
          <a:stretch>
            <a:fillRect/>
          </a:stretch>
        </p:blipFill>
        <p:spPr bwMode="auto">
          <a:xfrm>
            <a:off x="848772" y="1475388"/>
            <a:ext cx="7489053" cy="3054569"/>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Iterative deepening depth first search: Uninformed </a:t>
            </a:r>
            <a:endParaRPr lang="en-IN" dirty="0"/>
          </a:p>
        </p:txBody>
      </p:sp>
      <p:sp>
        <p:nvSpPr>
          <p:cNvPr id="3" name="Text Placeholder 2"/>
          <p:cNvSpPr>
            <a:spLocks noGrp="1"/>
          </p:cNvSpPr>
          <p:nvPr>
            <p:ph type="body" idx="1"/>
          </p:nvPr>
        </p:nvSpPr>
        <p:spPr/>
        <p:txBody>
          <a:bodyPr/>
          <a:lstStyle/>
          <a:p>
            <a:pPr algn="just"/>
            <a:r>
              <a:rPr lang="en-IN" sz="1200" dirty="0" smtClean="0">
                <a:latin typeface="Verdana" pitchFamily="34" charset="0"/>
                <a:ea typeface="Verdana" pitchFamily="34" charset="0"/>
                <a:cs typeface="Verdana" pitchFamily="34" charset="0"/>
              </a:rPr>
              <a:t>This algorithm is complete is if the branching factor is finite.</a:t>
            </a:r>
          </a:p>
          <a:p>
            <a:pPr algn="just">
              <a:buNone/>
            </a:pPr>
            <a:endParaRPr lang="en-IN" sz="1200" dirty="0" smtClean="0">
              <a:latin typeface="Verdana" pitchFamily="34" charset="0"/>
              <a:ea typeface="Verdana" pitchFamily="34" charset="0"/>
              <a:cs typeface="Verdana" pitchFamily="34" charset="0"/>
            </a:endParaRPr>
          </a:p>
          <a:p>
            <a:pPr algn="just"/>
            <a:r>
              <a:rPr lang="en-IN" sz="1200" dirty="0" smtClean="0">
                <a:latin typeface="Verdana" pitchFamily="34" charset="0"/>
                <a:ea typeface="Verdana" pitchFamily="34" charset="0"/>
                <a:cs typeface="Verdana" pitchFamily="34" charset="0"/>
              </a:rPr>
              <a:t>IDDFS algorithm is optimal if path cost is a non- decreasing function of the depth of the node.</a:t>
            </a:r>
          </a:p>
          <a:p>
            <a:pPr algn="just">
              <a:buNone/>
            </a:pPr>
            <a:endParaRPr lang="en-IN" sz="1200" dirty="0" smtClean="0">
              <a:latin typeface="Verdana" pitchFamily="34" charset="0"/>
              <a:ea typeface="Verdana" pitchFamily="34" charset="0"/>
              <a:cs typeface="Verdana" pitchFamily="34" charset="0"/>
            </a:endParaRPr>
          </a:p>
          <a:p>
            <a:pPr algn="just"/>
            <a:r>
              <a:rPr lang="en-IN" sz="1200" dirty="0" smtClean="0">
                <a:latin typeface="Verdana" pitchFamily="34" charset="0"/>
                <a:ea typeface="Verdana" pitchFamily="34" charset="0"/>
                <a:cs typeface="Verdana" pitchFamily="34" charset="0"/>
              </a:rPr>
              <a:t>Let's suppose b is the branching factor and depth is d then the worst-case time complexity is </a:t>
            </a:r>
            <a:r>
              <a:rPr lang="en-IN" sz="1200" b="1" dirty="0" smtClean="0">
                <a:latin typeface="Verdana" pitchFamily="34" charset="0"/>
                <a:ea typeface="Verdana" pitchFamily="34" charset="0"/>
                <a:cs typeface="Verdana" pitchFamily="34" charset="0"/>
              </a:rPr>
              <a:t>O(</a:t>
            </a:r>
            <a:r>
              <a:rPr lang="en-IN" sz="1200" b="1" dirty="0" err="1" smtClean="0">
                <a:latin typeface="Verdana" pitchFamily="34" charset="0"/>
                <a:ea typeface="Verdana" pitchFamily="34" charset="0"/>
                <a:cs typeface="Verdana" pitchFamily="34" charset="0"/>
              </a:rPr>
              <a:t>b</a:t>
            </a:r>
            <a:r>
              <a:rPr lang="en-IN" sz="1200" b="1" baseline="30000" dirty="0" err="1" smtClean="0">
                <a:latin typeface="Verdana" pitchFamily="34" charset="0"/>
                <a:ea typeface="Verdana" pitchFamily="34" charset="0"/>
                <a:cs typeface="Verdana" pitchFamily="34" charset="0"/>
              </a:rPr>
              <a:t>d</a:t>
            </a:r>
            <a:r>
              <a:rPr lang="en-IN" sz="1200" b="1" dirty="0" smtClean="0">
                <a:latin typeface="Verdana" pitchFamily="34" charset="0"/>
                <a:ea typeface="Verdana" pitchFamily="34" charset="0"/>
                <a:cs typeface="Verdana" pitchFamily="34" charset="0"/>
              </a:rPr>
              <a:t>)</a:t>
            </a:r>
            <a:r>
              <a:rPr lang="en-IN" sz="1200" dirty="0" smtClean="0">
                <a:latin typeface="Verdana" pitchFamily="34" charset="0"/>
                <a:ea typeface="Verdana" pitchFamily="34" charset="0"/>
                <a:cs typeface="Verdana" pitchFamily="34" charset="0"/>
              </a:rPr>
              <a:t>.</a:t>
            </a:r>
          </a:p>
          <a:p>
            <a:pPr algn="just"/>
            <a:endParaRPr lang="en-IN" sz="1200" dirty="0" smtClean="0">
              <a:latin typeface="Verdana" pitchFamily="34" charset="0"/>
              <a:ea typeface="Verdana" pitchFamily="34" charset="0"/>
              <a:cs typeface="Verdana" pitchFamily="34" charset="0"/>
            </a:endParaRPr>
          </a:p>
          <a:p>
            <a:pPr algn="just"/>
            <a:r>
              <a:rPr lang="en-IN" sz="1200" dirty="0" smtClean="0">
                <a:latin typeface="Verdana" pitchFamily="34" charset="0"/>
                <a:ea typeface="Verdana" pitchFamily="34" charset="0"/>
                <a:cs typeface="Verdana" pitchFamily="34" charset="0"/>
              </a:rPr>
              <a:t>The space complexity of IDDFS will be </a:t>
            </a:r>
            <a:r>
              <a:rPr lang="en-IN" sz="1200" b="1" dirty="0" smtClean="0">
                <a:latin typeface="Verdana" pitchFamily="34" charset="0"/>
                <a:ea typeface="Verdana" pitchFamily="34" charset="0"/>
                <a:cs typeface="Verdana" pitchFamily="34" charset="0"/>
              </a:rPr>
              <a:t>O(</a:t>
            </a:r>
            <a:r>
              <a:rPr lang="en-IN" sz="1200" b="1" dirty="0" err="1" smtClean="0">
                <a:latin typeface="Verdana" pitchFamily="34" charset="0"/>
                <a:ea typeface="Verdana" pitchFamily="34" charset="0"/>
                <a:cs typeface="Verdana" pitchFamily="34" charset="0"/>
              </a:rPr>
              <a:t>bd</a:t>
            </a:r>
            <a:r>
              <a:rPr lang="en-IN" sz="1200" b="1" dirty="0" smtClean="0">
                <a:latin typeface="Verdana" pitchFamily="34" charset="0"/>
                <a:ea typeface="Verdana" pitchFamily="34" charset="0"/>
                <a:cs typeface="Verdana" pitchFamily="34" charset="0"/>
              </a:rPr>
              <a:t>)</a:t>
            </a:r>
            <a:r>
              <a:rPr lang="en-IN" sz="1200" dirty="0" smtClean="0">
                <a:latin typeface="Verdana" pitchFamily="34" charset="0"/>
                <a:ea typeface="Verdana" pitchFamily="34" charset="0"/>
                <a:cs typeface="Verdana" pitchFamily="34" charset="0"/>
              </a:rPr>
              <a:t>.</a:t>
            </a:r>
          </a:p>
          <a:p>
            <a:pPr algn="just"/>
            <a:endParaRPr lang="en-IN" sz="1200" dirty="0">
              <a:latin typeface="Verdana" pitchFamily="34" charset="0"/>
              <a:ea typeface="Verdana" pitchFamily="34" charset="0"/>
              <a:cs typeface="Verdana"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Bidirectional Search: Uninformed</a:t>
            </a:r>
            <a:endParaRPr lang="en-IN" dirty="0"/>
          </a:p>
        </p:txBody>
      </p:sp>
      <p:sp>
        <p:nvSpPr>
          <p:cNvPr id="3" name="Text Placeholder 2"/>
          <p:cNvSpPr>
            <a:spLocks noGrp="1"/>
          </p:cNvSpPr>
          <p:nvPr>
            <p:ph type="body" idx="1"/>
          </p:nvPr>
        </p:nvSpPr>
        <p:spPr>
          <a:xfrm>
            <a:off x="819150" y="1807779"/>
            <a:ext cx="7505700" cy="2630946"/>
          </a:xfrm>
        </p:spPr>
        <p:txBody>
          <a:bodyPr/>
          <a:lstStyle/>
          <a:p>
            <a:pPr algn="just"/>
            <a:r>
              <a:rPr lang="en-IN" sz="1200" dirty="0" smtClean="0">
                <a:latin typeface="Verdana" pitchFamily="34" charset="0"/>
                <a:ea typeface="Verdana" pitchFamily="34" charset="0"/>
                <a:cs typeface="Verdana" pitchFamily="34" charset="0"/>
              </a:rPr>
              <a:t>Bidirectional search algorithm runs </a:t>
            </a:r>
            <a:r>
              <a:rPr lang="en-IN" sz="1200" b="1" dirty="0" smtClean="0">
                <a:latin typeface="Verdana" pitchFamily="34" charset="0"/>
                <a:ea typeface="Verdana" pitchFamily="34" charset="0"/>
                <a:cs typeface="Verdana" pitchFamily="34" charset="0"/>
              </a:rPr>
              <a:t>two simultaneous searches, </a:t>
            </a:r>
            <a:r>
              <a:rPr lang="en-IN" sz="1200" dirty="0" smtClean="0">
                <a:latin typeface="Verdana" pitchFamily="34" charset="0"/>
                <a:ea typeface="Verdana" pitchFamily="34" charset="0"/>
                <a:cs typeface="Verdana" pitchFamily="34" charset="0"/>
              </a:rPr>
              <a:t>one form </a:t>
            </a:r>
            <a:r>
              <a:rPr lang="en-IN" sz="1200" b="1" dirty="0" smtClean="0">
                <a:latin typeface="Verdana" pitchFamily="34" charset="0"/>
                <a:ea typeface="Verdana" pitchFamily="34" charset="0"/>
                <a:cs typeface="Verdana" pitchFamily="34" charset="0"/>
              </a:rPr>
              <a:t>initial state </a:t>
            </a:r>
            <a:r>
              <a:rPr lang="en-IN" sz="1200" dirty="0" smtClean="0">
                <a:latin typeface="Verdana" pitchFamily="34" charset="0"/>
                <a:ea typeface="Verdana" pitchFamily="34" charset="0"/>
                <a:cs typeface="Verdana" pitchFamily="34" charset="0"/>
              </a:rPr>
              <a:t>called as </a:t>
            </a:r>
            <a:r>
              <a:rPr lang="en-IN" sz="1200" b="1" dirty="0" smtClean="0">
                <a:latin typeface="Verdana" pitchFamily="34" charset="0"/>
                <a:ea typeface="Verdana" pitchFamily="34" charset="0"/>
                <a:cs typeface="Verdana" pitchFamily="34" charset="0"/>
              </a:rPr>
              <a:t>forward-search </a:t>
            </a:r>
            <a:r>
              <a:rPr lang="en-IN" sz="1200" dirty="0" smtClean="0">
                <a:latin typeface="Verdana" pitchFamily="34" charset="0"/>
                <a:ea typeface="Verdana" pitchFamily="34" charset="0"/>
                <a:cs typeface="Verdana" pitchFamily="34" charset="0"/>
              </a:rPr>
              <a:t>and other from </a:t>
            </a:r>
            <a:r>
              <a:rPr lang="en-IN" sz="1200" b="1" dirty="0" smtClean="0">
                <a:latin typeface="Verdana" pitchFamily="34" charset="0"/>
                <a:ea typeface="Verdana" pitchFamily="34" charset="0"/>
                <a:cs typeface="Verdana" pitchFamily="34" charset="0"/>
              </a:rPr>
              <a:t>goal node </a:t>
            </a:r>
            <a:r>
              <a:rPr lang="en-IN" sz="1200" dirty="0" smtClean="0">
                <a:latin typeface="Verdana" pitchFamily="34" charset="0"/>
                <a:ea typeface="Verdana" pitchFamily="34" charset="0"/>
                <a:cs typeface="Verdana" pitchFamily="34" charset="0"/>
              </a:rPr>
              <a:t>called as </a:t>
            </a:r>
            <a:r>
              <a:rPr lang="en-IN" sz="1200" b="1" dirty="0" smtClean="0">
                <a:latin typeface="Verdana" pitchFamily="34" charset="0"/>
                <a:ea typeface="Verdana" pitchFamily="34" charset="0"/>
                <a:cs typeface="Verdana" pitchFamily="34" charset="0"/>
              </a:rPr>
              <a:t>backward-search</a:t>
            </a:r>
            <a:r>
              <a:rPr lang="en-IN" sz="1200" dirty="0" smtClean="0">
                <a:latin typeface="Verdana" pitchFamily="34" charset="0"/>
                <a:ea typeface="Verdana" pitchFamily="34" charset="0"/>
                <a:cs typeface="Verdana" pitchFamily="34" charset="0"/>
              </a:rPr>
              <a:t>, to find the goal node.</a:t>
            </a:r>
          </a:p>
          <a:p>
            <a:pPr algn="just">
              <a:buNone/>
            </a:pPr>
            <a:r>
              <a:rPr lang="en-IN" sz="1200" dirty="0" smtClean="0">
                <a:latin typeface="Verdana" pitchFamily="34" charset="0"/>
                <a:ea typeface="Verdana" pitchFamily="34" charset="0"/>
                <a:cs typeface="Verdana" pitchFamily="34" charset="0"/>
              </a:rPr>
              <a:t> </a:t>
            </a:r>
          </a:p>
          <a:p>
            <a:pPr algn="just"/>
            <a:r>
              <a:rPr lang="en-IN" sz="1200" dirty="0" smtClean="0">
                <a:latin typeface="Verdana" pitchFamily="34" charset="0"/>
                <a:ea typeface="Verdana" pitchFamily="34" charset="0"/>
                <a:cs typeface="Verdana" pitchFamily="34" charset="0"/>
              </a:rPr>
              <a:t>Bidirectional search replaces one single search graph with two small sub graphs in which one starts the search from an initial vertex and other starts from goal vertex. </a:t>
            </a:r>
          </a:p>
          <a:p>
            <a:pPr algn="just">
              <a:buNone/>
            </a:pPr>
            <a:endParaRPr lang="en-IN" sz="1200" dirty="0" smtClean="0">
              <a:latin typeface="Verdana" pitchFamily="34" charset="0"/>
              <a:ea typeface="Verdana" pitchFamily="34" charset="0"/>
              <a:cs typeface="Verdana" pitchFamily="34" charset="0"/>
            </a:endParaRPr>
          </a:p>
          <a:p>
            <a:pPr algn="just"/>
            <a:r>
              <a:rPr lang="en-IN" sz="1200" dirty="0" smtClean="0">
                <a:latin typeface="Verdana" pitchFamily="34" charset="0"/>
                <a:ea typeface="Verdana" pitchFamily="34" charset="0"/>
                <a:cs typeface="Verdana" pitchFamily="34" charset="0"/>
              </a:rPr>
              <a:t>The search </a:t>
            </a:r>
            <a:r>
              <a:rPr lang="en-IN" sz="1200" b="1" dirty="0" smtClean="0">
                <a:latin typeface="Verdana" pitchFamily="34" charset="0"/>
                <a:ea typeface="Verdana" pitchFamily="34" charset="0"/>
                <a:cs typeface="Verdana" pitchFamily="34" charset="0"/>
              </a:rPr>
              <a:t>stops</a:t>
            </a:r>
            <a:r>
              <a:rPr lang="en-IN" sz="1200" dirty="0" smtClean="0">
                <a:latin typeface="Verdana" pitchFamily="34" charset="0"/>
                <a:ea typeface="Verdana" pitchFamily="34" charset="0"/>
                <a:cs typeface="Verdana" pitchFamily="34" charset="0"/>
              </a:rPr>
              <a:t> when these </a:t>
            </a:r>
            <a:r>
              <a:rPr lang="en-IN" sz="1200" b="1" dirty="0" smtClean="0">
                <a:latin typeface="Verdana" pitchFamily="34" charset="0"/>
                <a:ea typeface="Verdana" pitchFamily="34" charset="0"/>
                <a:cs typeface="Verdana" pitchFamily="34" charset="0"/>
              </a:rPr>
              <a:t>two graphs intersect </a:t>
            </a:r>
            <a:r>
              <a:rPr lang="en-IN" sz="1200" dirty="0" smtClean="0">
                <a:latin typeface="Verdana" pitchFamily="34" charset="0"/>
                <a:ea typeface="Verdana" pitchFamily="34" charset="0"/>
                <a:cs typeface="Verdana" pitchFamily="34" charset="0"/>
              </a:rPr>
              <a:t>each other.</a:t>
            </a:r>
          </a:p>
          <a:p>
            <a:pPr algn="just"/>
            <a:endParaRPr lang="en-IN" sz="1200" dirty="0" smtClean="0">
              <a:latin typeface="Verdana" pitchFamily="34" charset="0"/>
              <a:ea typeface="Verdana" pitchFamily="34" charset="0"/>
              <a:cs typeface="Verdana" pitchFamily="34" charset="0"/>
            </a:endParaRPr>
          </a:p>
          <a:p>
            <a:pPr algn="just"/>
            <a:r>
              <a:rPr lang="en-IN" sz="1200" dirty="0" smtClean="0">
                <a:latin typeface="Verdana" pitchFamily="34" charset="0"/>
                <a:ea typeface="Verdana" pitchFamily="34" charset="0"/>
                <a:cs typeface="Verdana" pitchFamily="34" charset="0"/>
              </a:rPr>
              <a:t>Bidirectional search can use search techniques such as BFS, DFS, DLS, etc.</a:t>
            </a:r>
          </a:p>
          <a:p>
            <a:pPr lvl="0" algn="just"/>
            <a:r>
              <a:rPr lang="en-IN" sz="1200" dirty="0" smtClean="0">
                <a:latin typeface="Verdana" pitchFamily="34" charset="0"/>
                <a:ea typeface="Verdana" pitchFamily="34" charset="0"/>
                <a:cs typeface="Verdana" pitchFamily="34" charset="0"/>
              </a:rPr>
              <a:t>The fact that </a:t>
            </a:r>
            <a:r>
              <a:rPr lang="en-IN" sz="1200" dirty="0" err="1" smtClean="0">
                <a:latin typeface="Verdana" pitchFamily="34" charset="0"/>
                <a:ea typeface="Verdana" pitchFamily="34" charset="0"/>
                <a:cs typeface="Verdana" pitchFamily="34" charset="0"/>
              </a:rPr>
              <a:t>b</a:t>
            </a:r>
            <a:r>
              <a:rPr lang="en-IN" sz="1200" baseline="30000" dirty="0" err="1" smtClean="0">
                <a:latin typeface="Verdana" pitchFamily="34" charset="0"/>
                <a:ea typeface="Verdana" pitchFamily="34" charset="0"/>
                <a:cs typeface="Verdana" pitchFamily="34" charset="0"/>
              </a:rPr>
              <a:t>d</a:t>
            </a:r>
            <a:r>
              <a:rPr lang="en-IN" sz="1200" baseline="30000" dirty="0" smtClean="0">
                <a:latin typeface="Verdana" pitchFamily="34" charset="0"/>
                <a:ea typeface="Verdana" pitchFamily="34" charset="0"/>
                <a:cs typeface="Verdana" pitchFamily="34" charset="0"/>
              </a:rPr>
              <a:t>/2</a:t>
            </a:r>
            <a:r>
              <a:rPr lang="en-IN" sz="1200" dirty="0" smtClean="0">
                <a:latin typeface="Verdana" pitchFamily="34" charset="0"/>
                <a:ea typeface="Verdana" pitchFamily="34" charset="0"/>
                <a:cs typeface="Verdana" pitchFamily="34" charset="0"/>
              </a:rPr>
              <a:t> + </a:t>
            </a:r>
            <a:r>
              <a:rPr lang="en-IN" sz="1200" dirty="0" err="1" smtClean="0">
                <a:latin typeface="Verdana" pitchFamily="34" charset="0"/>
                <a:ea typeface="Verdana" pitchFamily="34" charset="0"/>
                <a:cs typeface="Verdana" pitchFamily="34" charset="0"/>
              </a:rPr>
              <a:t>b</a:t>
            </a:r>
            <a:r>
              <a:rPr lang="en-IN" sz="1200" baseline="30000" dirty="0" err="1" smtClean="0">
                <a:latin typeface="Verdana" pitchFamily="34" charset="0"/>
                <a:ea typeface="Verdana" pitchFamily="34" charset="0"/>
                <a:cs typeface="Verdana" pitchFamily="34" charset="0"/>
              </a:rPr>
              <a:t>d</a:t>
            </a:r>
            <a:r>
              <a:rPr lang="en-IN" sz="1200" baseline="30000" dirty="0" smtClean="0">
                <a:latin typeface="Verdana" pitchFamily="34" charset="0"/>
                <a:ea typeface="Verdana" pitchFamily="34" charset="0"/>
                <a:cs typeface="Verdana" pitchFamily="34" charset="0"/>
              </a:rPr>
              <a:t>/2</a:t>
            </a:r>
            <a:r>
              <a:rPr lang="en-IN" sz="1200" dirty="0" smtClean="0">
                <a:latin typeface="Verdana" pitchFamily="34" charset="0"/>
                <a:ea typeface="Verdana" pitchFamily="34" charset="0"/>
                <a:cs typeface="Verdana" pitchFamily="34" charset="0"/>
              </a:rPr>
              <a:t> is less than </a:t>
            </a:r>
            <a:r>
              <a:rPr lang="en-IN" sz="1200" dirty="0" err="1" smtClean="0">
                <a:latin typeface="Verdana" pitchFamily="34" charset="0"/>
                <a:ea typeface="Verdana" pitchFamily="34" charset="0"/>
                <a:cs typeface="Verdana" pitchFamily="34" charset="0"/>
              </a:rPr>
              <a:t>b</a:t>
            </a:r>
            <a:r>
              <a:rPr lang="en-IN" sz="1200" baseline="30000" dirty="0" err="1" smtClean="0">
                <a:latin typeface="Verdana" pitchFamily="34" charset="0"/>
                <a:ea typeface="Verdana" pitchFamily="34" charset="0"/>
                <a:cs typeface="Verdana" pitchFamily="34" charset="0"/>
              </a:rPr>
              <a:t>d</a:t>
            </a:r>
            <a:r>
              <a:rPr lang="en-IN" sz="1200" dirty="0" smtClean="0">
                <a:latin typeface="Verdana" pitchFamily="34" charset="0"/>
                <a:ea typeface="Verdana" pitchFamily="34" charset="0"/>
                <a:cs typeface="Verdana" pitchFamily="34" charset="0"/>
              </a:rPr>
              <a:t>, encourages us to adopt this strategy in many scenarios.</a:t>
            </a:r>
          </a:p>
          <a:p>
            <a:pPr algn="just"/>
            <a:endParaRPr lang="en-IN" sz="1200" dirty="0" smtClean="0">
              <a:latin typeface="Verdana" pitchFamily="34" charset="0"/>
              <a:ea typeface="Verdana" pitchFamily="34" charset="0"/>
              <a:cs typeface="Verdana" pitchFamily="34" charset="0"/>
            </a:endParaRPr>
          </a:p>
          <a:p>
            <a:pPr algn="just"/>
            <a:endParaRPr lang="en-IN" sz="1200" dirty="0">
              <a:latin typeface="Verdana" pitchFamily="34" charset="0"/>
              <a:ea typeface="Verdana" pitchFamily="34" charset="0"/>
              <a:cs typeface="Verdana"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068" y="572330"/>
            <a:ext cx="7505700" cy="954600"/>
          </a:xfrm>
        </p:spPr>
        <p:txBody>
          <a:bodyPr/>
          <a:lstStyle/>
          <a:p>
            <a:r>
              <a:rPr lang="en-US" dirty="0" smtClean="0"/>
              <a:t>Solving problems</a:t>
            </a:r>
            <a:endParaRPr lang="en-IN" dirty="0"/>
          </a:p>
        </p:txBody>
      </p:sp>
      <p:pic>
        <p:nvPicPr>
          <p:cNvPr id="5" name="Picture 4" descr="8p.JPG"/>
          <p:cNvPicPr/>
          <p:nvPr/>
        </p:nvPicPr>
        <p:blipFill>
          <a:blip r:embed="rId2"/>
          <a:stretch>
            <a:fillRect/>
          </a:stretch>
        </p:blipFill>
        <p:spPr>
          <a:xfrm>
            <a:off x="1863901" y="1604492"/>
            <a:ext cx="5731510" cy="3258820"/>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Bidirectional Search: Uninformed</a:t>
            </a:r>
            <a:endParaRPr lang="en-IN" dirty="0"/>
          </a:p>
        </p:txBody>
      </p:sp>
      <p:pic>
        <p:nvPicPr>
          <p:cNvPr id="4" name="Picture 3" descr="bidirectional.png"/>
          <p:cNvPicPr/>
          <p:nvPr/>
        </p:nvPicPr>
        <p:blipFill>
          <a:blip r:embed="rId2" cstate="print"/>
          <a:stretch>
            <a:fillRect/>
          </a:stretch>
        </p:blipFill>
        <p:spPr>
          <a:xfrm>
            <a:off x="2516014" y="1382981"/>
            <a:ext cx="4238096" cy="3428572"/>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Bidirectional Search: Uninformed</a:t>
            </a:r>
            <a:endParaRPr lang="en-IN" dirty="0"/>
          </a:p>
        </p:txBody>
      </p:sp>
      <p:sp>
        <p:nvSpPr>
          <p:cNvPr id="3" name="Text Placeholder 2"/>
          <p:cNvSpPr>
            <a:spLocks noGrp="1"/>
          </p:cNvSpPr>
          <p:nvPr>
            <p:ph type="body" idx="1"/>
          </p:nvPr>
        </p:nvSpPr>
        <p:spPr/>
        <p:txBody>
          <a:bodyPr/>
          <a:lstStyle/>
          <a:p>
            <a:pPr algn="just"/>
            <a:r>
              <a:rPr lang="en-IN" sz="1200" dirty="0" smtClean="0">
                <a:latin typeface="Verdana" pitchFamily="34" charset="0"/>
                <a:ea typeface="Verdana" pitchFamily="34" charset="0"/>
                <a:cs typeface="Verdana" pitchFamily="34" charset="0"/>
              </a:rPr>
              <a:t>Bidirectional Search is complete if we use BFS in both searches.</a:t>
            </a:r>
          </a:p>
          <a:p>
            <a:pPr algn="just"/>
            <a:endParaRPr lang="en-IN" sz="1200" dirty="0" smtClean="0">
              <a:latin typeface="Verdana" pitchFamily="34" charset="0"/>
              <a:ea typeface="Verdana" pitchFamily="34" charset="0"/>
              <a:cs typeface="Verdana" pitchFamily="34" charset="0"/>
            </a:endParaRPr>
          </a:p>
          <a:p>
            <a:pPr algn="just"/>
            <a:r>
              <a:rPr lang="en-IN" sz="1200" dirty="0" smtClean="0">
                <a:latin typeface="Verdana" pitchFamily="34" charset="0"/>
                <a:ea typeface="Verdana" pitchFamily="34" charset="0"/>
                <a:cs typeface="Verdana" pitchFamily="34" charset="0"/>
              </a:rPr>
              <a:t>Bidirectional search is Optimal.</a:t>
            </a:r>
          </a:p>
          <a:p>
            <a:pPr algn="just"/>
            <a:endParaRPr lang="en-IN" sz="1200" dirty="0" smtClean="0">
              <a:latin typeface="Verdana" pitchFamily="34" charset="0"/>
              <a:ea typeface="Verdana" pitchFamily="34" charset="0"/>
              <a:cs typeface="Verdana" pitchFamily="34" charset="0"/>
            </a:endParaRPr>
          </a:p>
          <a:p>
            <a:pPr algn="just"/>
            <a:r>
              <a:rPr lang="en-IN" sz="1200" dirty="0" smtClean="0">
                <a:latin typeface="Verdana" pitchFamily="34" charset="0"/>
                <a:ea typeface="Verdana" pitchFamily="34" charset="0"/>
                <a:cs typeface="Verdana" pitchFamily="34" charset="0"/>
              </a:rPr>
              <a:t>Time complexity of bidirectional search using BFS is </a:t>
            </a:r>
            <a:r>
              <a:rPr lang="en-IN" sz="1200" b="1" dirty="0" smtClean="0">
                <a:latin typeface="Verdana" pitchFamily="34" charset="0"/>
                <a:ea typeface="Verdana" pitchFamily="34" charset="0"/>
                <a:cs typeface="Verdana" pitchFamily="34" charset="0"/>
              </a:rPr>
              <a:t>O(</a:t>
            </a:r>
            <a:r>
              <a:rPr lang="en-IN" sz="1200" b="1" dirty="0" err="1" smtClean="0">
                <a:latin typeface="Verdana" pitchFamily="34" charset="0"/>
                <a:ea typeface="Verdana" pitchFamily="34" charset="0"/>
                <a:cs typeface="Verdana" pitchFamily="34" charset="0"/>
              </a:rPr>
              <a:t>b</a:t>
            </a:r>
            <a:r>
              <a:rPr lang="en-IN" sz="1200" b="1" baseline="30000" dirty="0" err="1" smtClean="0">
                <a:latin typeface="Verdana" pitchFamily="34" charset="0"/>
                <a:ea typeface="Verdana" pitchFamily="34" charset="0"/>
                <a:cs typeface="Verdana" pitchFamily="34" charset="0"/>
              </a:rPr>
              <a:t>d</a:t>
            </a:r>
            <a:r>
              <a:rPr lang="en-IN" sz="1200" b="1" dirty="0" smtClean="0">
                <a:latin typeface="Verdana" pitchFamily="34" charset="0"/>
                <a:ea typeface="Verdana" pitchFamily="34" charset="0"/>
                <a:cs typeface="Verdana" pitchFamily="34" charset="0"/>
              </a:rPr>
              <a:t>)</a:t>
            </a:r>
            <a:r>
              <a:rPr lang="en-IN" sz="1200" dirty="0" smtClean="0">
                <a:latin typeface="Verdana" pitchFamily="34" charset="0"/>
                <a:ea typeface="Verdana" pitchFamily="34" charset="0"/>
                <a:cs typeface="Verdana" pitchFamily="34" charset="0"/>
              </a:rPr>
              <a:t>.</a:t>
            </a:r>
          </a:p>
          <a:p>
            <a:pPr algn="just"/>
            <a:endParaRPr lang="en-IN" sz="1200" dirty="0" smtClean="0">
              <a:latin typeface="Verdana" pitchFamily="34" charset="0"/>
              <a:ea typeface="Verdana" pitchFamily="34" charset="0"/>
              <a:cs typeface="Verdana" pitchFamily="34" charset="0"/>
            </a:endParaRPr>
          </a:p>
          <a:p>
            <a:pPr algn="just"/>
            <a:r>
              <a:rPr lang="en-IN" sz="1200" dirty="0" smtClean="0">
                <a:latin typeface="Verdana" pitchFamily="34" charset="0"/>
                <a:ea typeface="Verdana" pitchFamily="34" charset="0"/>
                <a:cs typeface="Verdana" pitchFamily="34" charset="0"/>
              </a:rPr>
              <a:t>Space complexity of bidirectional search is </a:t>
            </a:r>
            <a:r>
              <a:rPr lang="en-IN" sz="1200" b="1" dirty="0" smtClean="0">
                <a:latin typeface="Verdana" pitchFamily="34" charset="0"/>
                <a:ea typeface="Verdana" pitchFamily="34" charset="0"/>
                <a:cs typeface="Verdana" pitchFamily="34" charset="0"/>
              </a:rPr>
              <a:t>O(</a:t>
            </a:r>
            <a:r>
              <a:rPr lang="en-IN" sz="1200" b="1" dirty="0" err="1" smtClean="0">
                <a:latin typeface="Verdana" pitchFamily="34" charset="0"/>
                <a:ea typeface="Verdana" pitchFamily="34" charset="0"/>
                <a:cs typeface="Verdana" pitchFamily="34" charset="0"/>
              </a:rPr>
              <a:t>b</a:t>
            </a:r>
            <a:r>
              <a:rPr lang="en-IN" sz="1200" b="1" baseline="30000" dirty="0" err="1" smtClean="0">
                <a:latin typeface="Verdana" pitchFamily="34" charset="0"/>
                <a:ea typeface="Verdana" pitchFamily="34" charset="0"/>
                <a:cs typeface="Verdana" pitchFamily="34" charset="0"/>
              </a:rPr>
              <a:t>d</a:t>
            </a:r>
            <a:r>
              <a:rPr lang="en-IN" sz="1200" b="1" dirty="0" smtClean="0">
                <a:latin typeface="Verdana" pitchFamily="34" charset="0"/>
                <a:ea typeface="Verdana" pitchFamily="34" charset="0"/>
                <a:cs typeface="Verdana" pitchFamily="34" charset="0"/>
              </a:rPr>
              <a:t>)</a:t>
            </a:r>
            <a:r>
              <a:rPr lang="en-IN" sz="1200" dirty="0" smtClean="0">
                <a:latin typeface="Verdana" pitchFamily="34" charset="0"/>
                <a:ea typeface="Verdana" pitchFamily="34" charset="0"/>
                <a:cs typeface="Verdana" pitchFamily="34" charset="0"/>
              </a:rPr>
              <a:t>.</a:t>
            </a:r>
          </a:p>
          <a:p>
            <a:pPr algn="just"/>
            <a:endParaRPr lang="en-IN" sz="1200" dirty="0">
              <a:latin typeface="Verdana" pitchFamily="34" charset="0"/>
              <a:ea typeface="Verdana" pitchFamily="34" charset="0"/>
              <a:cs typeface="Verdana"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7619" y="477738"/>
            <a:ext cx="7505700" cy="954600"/>
          </a:xfrm>
        </p:spPr>
        <p:txBody>
          <a:bodyPr/>
          <a:lstStyle/>
          <a:p>
            <a:r>
              <a:rPr lang="en-US" dirty="0" smtClean="0"/>
              <a:t>Examples:</a:t>
            </a:r>
            <a:endParaRPr lang="en-IN" dirty="0"/>
          </a:p>
        </p:txBody>
      </p:sp>
      <p:sp>
        <p:nvSpPr>
          <p:cNvPr id="3" name="Text Placeholder 2"/>
          <p:cNvSpPr>
            <a:spLocks noGrp="1"/>
          </p:cNvSpPr>
          <p:nvPr>
            <p:ph type="body" idx="1"/>
          </p:nvPr>
        </p:nvSpPr>
        <p:spPr>
          <a:xfrm>
            <a:off x="819150" y="1229710"/>
            <a:ext cx="7505700" cy="3209015"/>
          </a:xfrm>
        </p:spPr>
        <p:txBody>
          <a:bodyPr/>
          <a:lstStyle/>
          <a:p>
            <a:r>
              <a:rPr lang="en-US" b="1" dirty="0" smtClean="0">
                <a:latin typeface="Verdana" pitchFamily="34" charset="0"/>
                <a:ea typeface="Verdana" pitchFamily="34" charset="0"/>
                <a:cs typeface="Verdana" pitchFamily="34" charset="0"/>
              </a:rPr>
              <a:t>Calculate traversing path using BFS, DFS(G is goal),DLS(l=2) and IDDFS(initially l=0) </a:t>
            </a:r>
            <a:endParaRPr lang="en-IN" b="1" dirty="0">
              <a:latin typeface="Verdana" pitchFamily="34" charset="0"/>
              <a:ea typeface="Verdana" pitchFamily="34" charset="0"/>
              <a:cs typeface="Verdana" pitchFamily="34" charset="0"/>
            </a:endParaRPr>
          </a:p>
        </p:txBody>
      </p:sp>
      <p:pic>
        <p:nvPicPr>
          <p:cNvPr id="1027" name="Picture 3"/>
          <p:cNvPicPr>
            <a:picLocks noChangeAspect="1" noChangeArrowheads="1"/>
          </p:cNvPicPr>
          <p:nvPr/>
        </p:nvPicPr>
        <p:blipFill>
          <a:blip r:embed="rId2"/>
          <a:srcRect/>
          <a:stretch>
            <a:fillRect/>
          </a:stretch>
        </p:blipFill>
        <p:spPr bwMode="auto">
          <a:xfrm>
            <a:off x="2786226" y="1915839"/>
            <a:ext cx="3676650" cy="2152650"/>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7619" y="477738"/>
            <a:ext cx="7505700" cy="954600"/>
          </a:xfrm>
        </p:spPr>
        <p:txBody>
          <a:bodyPr/>
          <a:lstStyle/>
          <a:p>
            <a:r>
              <a:rPr lang="en-US" dirty="0" smtClean="0"/>
              <a:t>Examples:</a:t>
            </a:r>
            <a:endParaRPr lang="en-IN" dirty="0"/>
          </a:p>
        </p:txBody>
      </p:sp>
      <p:sp>
        <p:nvSpPr>
          <p:cNvPr id="3" name="Text Placeholder 2"/>
          <p:cNvSpPr>
            <a:spLocks noGrp="1"/>
          </p:cNvSpPr>
          <p:nvPr>
            <p:ph type="body" idx="1"/>
          </p:nvPr>
        </p:nvSpPr>
        <p:spPr>
          <a:xfrm>
            <a:off x="819150" y="1229710"/>
            <a:ext cx="7505700" cy="3209015"/>
          </a:xfrm>
        </p:spPr>
        <p:txBody>
          <a:bodyPr/>
          <a:lstStyle/>
          <a:p>
            <a:r>
              <a:rPr lang="en-US" b="1" dirty="0" smtClean="0">
                <a:latin typeface="Verdana" pitchFamily="34" charset="0"/>
                <a:ea typeface="Verdana" pitchFamily="34" charset="0"/>
                <a:cs typeface="Verdana" pitchFamily="34" charset="0"/>
              </a:rPr>
              <a:t>Calculate traversing path using Uniform cost search</a:t>
            </a:r>
            <a:endParaRPr lang="en-IN" b="1" dirty="0">
              <a:latin typeface="Verdana" pitchFamily="34" charset="0"/>
              <a:ea typeface="Verdana" pitchFamily="34" charset="0"/>
              <a:cs typeface="Verdana" pitchFamily="34" charset="0"/>
            </a:endParaRPr>
          </a:p>
        </p:txBody>
      </p:sp>
      <p:sp>
        <p:nvSpPr>
          <p:cNvPr id="7" name="TextBox 6"/>
          <p:cNvSpPr txBox="1"/>
          <p:nvPr/>
        </p:nvSpPr>
        <p:spPr>
          <a:xfrm>
            <a:off x="5917325" y="1755228"/>
            <a:ext cx="1160895" cy="307777"/>
          </a:xfrm>
          <a:prstGeom prst="rect">
            <a:avLst/>
          </a:prstGeom>
          <a:noFill/>
        </p:spPr>
        <p:txBody>
          <a:bodyPr wrap="none" rtlCol="0">
            <a:spAutoFit/>
          </a:bodyPr>
          <a:lstStyle/>
          <a:p>
            <a:r>
              <a:rPr lang="en-US" b="1" dirty="0" smtClean="0">
                <a:solidFill>
                  <a:schemeClr val="accent6">
                    <a:lumMod val="50000"/>
                  </a:schemeClr>
                </a:solidFill>
              </a:rPr>
              <a:t>Search tree</a:t>
            </a:r>
            <a:endParaRPr lang="en-IN" b="1" dirty="0">
              <a:solidFill>
                <a:schemeClr val="accent6">
                  <a:lumMod val="50000"/>
                </a:schemeClr>
              </a:solidFill>
            </a:endParaRPr>
          </a:p>
        </p:txBody>
      </p:sp>
      <p:pic>
        <p:nvPicPr>
          <p:cNvPr id="2052" name="Picture 4"/>
          <p:cNvPicPr>
            <a:picLocks noChangeAspect="1" noChangeArrowheads="1"/>
          </p:cNvPicPr>
          <p:nvPr/>
        </p:nvPicPr>
        <p:blipFill>
          <a:blip r:embed="rId2"/>
          <a:srcRect/>
          <a:stretch>
            <a:fillRect/>
          </a:stretch>
        </p:blipFill>
        <p:spPr bwMode="auto">
          <a:xfrm>
            <a:off x="5228897" y="2160698"/>
            <a:ext cx="2743200" cy="2314575"/>
          </a:xfrm>
          <a:prstGeom prst="rect">
            <a:avLst/>
          </a:prstGeom>
          <a:noFill/>
          <a:ln w="9525">
            <a:noFill/>
            <a:miter lim="800000"/>
            <a:headEnd/>
            <a:tailEnd/>
          </a:ln>
        </p:spPr>
      </p:pic>
      <p:pic>
        <p:nvPicPr>
          <p:cNvPr id="2053" name="Picture 5"/>
          <p:cNvPicPr>
            <a:picLocks noChangeAspect="1" noChangeArrowheads="1"/>
          </p:cNvPicPr>
          <p:nvPr/>
        </p:nvPicPr>
        <p:blipFill>
          <a:blip r:embed="rId3"/>
          <a:srcRect/>
          <a:stretch>
            <a:fillRect/>
          </a:stretch>
        </p:blipFill>
        <p:spPr bwMode="auto">
          <a:xfrm>
            <a:off x="968266" y="1654231"/>
            <a:ext cx="3276600" cy="28860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2"/>
                                        </p:tgtEl>
                                        <p:attrNameLst>
                                          <p:attrName>style.visibility</p:attrName>
                                        </p:attrNameLst>
                                      </p:cBhvr>
                                      <p:to>
                                        <p:strVal val="visible"/>
                                      </p:to>
                                    </p:set>
                                    <p:animEffect transition="in" filter="fade">
                                      <p:cBhvr>
                                        <p:cTn id="12" dur="20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space</a:t>
            </a:r>
            <a:endParaRPr lang="en-IN" dirty="0"/>
          </a:p>
        </p:txBody>
      </p:sp>
      <p:sp>
        <p:nvSpPr>
          <p:cNvPr id="3" name="Text Placeholder 2"/>
          <p:cNvSpPr>
            <a:spLocks noGrp="1"/>
          </p:cNvSpPr>
          <p:nvPr>
            <p:ph type="body" idx="1"/>
          </p:nvPr>
        </p:nvSpPr>
        <p:spPr>
          <a:xfrm>
            <a:off x="819150" y="1744717"/>
            <a:ext cx="5928491" cy="2694008"/>
          </a:xfrm>
        </p:spPr>
        <p:txBody>
          <a:bodyPr/>
          <a:lstStyle/>
          <a:p>
            <a:pPr algn="just"/>
            <a:r>
              <a:rPr lang="en-IN" sz="1200" dirty="0" smtClean="0">
                <a:latin typeface="Verdana" pitchFamily="34" charset="0"/>
                <a:ea typeface="Verdana" pitchFamily="34" charset="0"/>
                <a:cs typeface="Verdana" pitchFamily="34" charset="0"/>
              </a:rPr>
              <a:t>Problems are the </a:t>
            </a:r>
            <a:r>
              <a:rPr lang="en-IN" sz="1200" b="1" dirty="0" smtClean="0">
                <a:latin typeface="Verdana" pitchFamily="34" charset="0"/>
                <a:ea typeface="Verdana" pitchFamily="34" charset="0"/>
                <a:cs typeface="Verdana" pitchFamily="34" charset="0"/>
              </a:rPr>
              <a:t>issues </a:t>
            </a:r>
            <a:r>
              <a:rPr lang="en-IN" sz="1200" dirty="0" smtClean="0">
                <a:latin typeface="Verdana" pitchFamily="34" charset="0"/>
                <a:ea typeface="Verdana" pitchFamily="34" charset="0"/>
                <a:cs typeface="Verdana" pitchFamily="34" charset="0"/>
              </a:rPr>
              <a:t>which comes </a:t>
            </a:r>
            <a:r>
              <a:rPr lang="en-IN" sz="1200" b="1" dirty="0" smtClean="0">
                <a:latin typeface="Verdana" pitchFamily="34" charset="0"/>
                <a:ea typeface="Verdana" pitchFamily="34" charset="0"/>
                <a:cs typeface="Verdana" pitchFamily="34" charset="0"/>
              </a:rPr>
              <a:t>across any system</a:t>
            </a:r>
            <a:r>
              <a:rPr lang="en-IN" sz="1200" dirty="0" smtClean="0">
                <a:latin typeface="Verdana" pitchFamily="34" charset="0"/>
                <a:ea typeface="Verdana" pitchFamily="34" charset="0"/>
                <a:cs typeface="Verdana" pitchFamily="34" charset="0"/>
              </a:rPr>
              <a:t>. A solution is needed to solve that particular problem.</a:t>
            </a:r>
          </a:p>
          <a:p>
            <a:pPr algn="just"/>
            <a:r>
              <a:rPr lang="en-IN" sz="1200" dirty="0" smtClean="0">
                <a:latin typeface="Verdana" pitchFamily="34" charset="0"/>
                <a:ea typeface="Verdana" pitchFamily="34" charset="0"/>
                <a:cs typeface="Verdana" pitchFamily="34" charset="0"/>
              </a:rPr>
              <a:t>Some </a:t>
            </a:r>
            <a:r>
              <a:rPr lang="en-IN" sz="1200" b="1" dirty="0" smtClean="0">
                <a:latin typeface="Verdana" pitchFamily="34" charset="0"/>
                <a:ea typeface="Verdana" pitchFamily="34" charset="0"/>
                <a:cs typeface="Verdana" pitchFamily="34" charset="0"/>
              </a:rPr>
              <a:t>computation is required </a:t>
            </a:r>
            <a:r>
              <a:rPr lang="en-IN" sz="1200" dirty="0" smtClean="0">
                <a:latin typeface="Verdana" pitchFamily="34" charset="0"/>
                <a:ea typeface="Verdana" pitchFamily="34" charset="0"/>
                <a:cs typeface="Verdana" pitchFamily="34" charset="0"/>
              </a:rPr>
              <a:t>to find out the set of possible paths and also some computation is required to find out the best possible path among the available path that will lead us to goal.</a:t>
            </a:r>
          </a:p>
          <a:p>
            <a:pPr algn="just"/>
            <a:r>
              <a:rPr lang="en-IN" sz="1200" dirty="0" smtClean="0">
                <a:latin typeface="Verdana" pitchFamily="34" charset="0"/>
                <a:ea typeface="Verdana" pitchFamily="34" charset="0"/>
                <a:cs typeface="Verdana" pitchFamily="34" charset="0"/>
              </a:rPr>
              <a:t>In general we can classify the problem solving process in following steps: </a:t>
            </a:r>
          </a:p>
          <a:p>
            <a:pPr algn="just"/>
            <a:endParaRPr lang="en-IN" sz="1200" dirty="0">
              <a:latin typeface="Verdana" pitchFamily="34" charset="0"/>
              <a:ea typeface="Verdana" pitchFamily="34" charset="0"/>
              <a:cs typeface="Verdana" pitchFamily="34" charset="0"/>
            </a:endParaRPr>
          </a:p>
        </p:txBody>
      </p:sp>
      <p:pic>
        <p:nvPicPr>
          <p:cNvPr id="4" name="Picture 3" descr="This image describe the procedure for problem solving in artificial intelligence."/>
          <p:cNvPicPr/>
          <p:nvPr/>
        </p:nvPicPr>
        <p:blipFill>
          <a:blip r:embed="rId2" cstate="print"/>
          <a:srcRect/>
          <a:stretch>
            <a:fillRect/>
          </a:stretch>
        </p:blipFill>
        <p:spPr bwMode="auto">
          <a:xfrm>
            <a:off x="6915806" y="1040524"/>
            <a:ext cx="1734207" cy="366811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solving process</a:t>
            </a:r>
            <a:endParaRPr lang="en-IN" dirty="0"/>
          </a:p>
        </p:txBody>
      </p:sp>
      <p:sp>
        <p:nvSpPr>
          <p:cNvPr id="3" name="Text Placeholder 2"/>
          <p:cNvSpPr>
            <a:spLocks noGrp="1"/>
          </p:cNvSpPr>
          <p:nvPr>
            <p:ph type="body" idx="1"/>
          </p:nvPr>
        </p:nvSpPr>
        <p:spPr>
          <a:xfrm>
            <a:off x="819150" y="1597572"/>
            <a:ext cx="7505700" cy="3132083"/>
          </a:xfrm>
        </p:spPr>
        <p:txBody>
          <a:bodyPr/>
          <a:lstStyle/>
          <a:p>
            <a:pPr lvl="0" algn="just">
              <a:buNone/>
            </a:pPr>
            <a:r>
              <a:rPr lang="en-IN" sz="1200" b="1" dirty="0" smtClean="0">
                <a:latin typeface="Verdana" pitchFamily="34" charset="0"/>
                <a:ea typeface="Verdana" pitchFamily="34" charset="0"/>
                <a:cs typeface="Verdana" pitchFamily="34" charset="0"/>
              </a:rPr>
              <a:t>1. Defining The Problem:</a:t>
            </a:r>
            <a:r>
              <a:rPr lang="en-IN" sz="1200" dirty="0" smtClean="0">
                <a:latin typeface="Verdana" pitchFamily="34" charset="0"/>
                <a:ea typeface="Verdana" pitchFamily="34" charset="0"/>
                <a:cs typeface="Verdana" pitchFamily="34" charset="0"/>
              </a:rPr>
              <a:t> The </a:t>
            </a:r>
            <a:r>
              <a:rPr lang="en-IN" sz="1200" b="1" dirty="0" smtClean="0">
                <a:latin typeface="Verdana" pitchFamily="34" charset="0"/>
                <a:ea typeface="Verdana" pitchFamily="34" charset="0"/>
                <a:cs typeface="Verdana" pitchFamily="34" charset="0"/>
              </a:rPr>
              <a:t>definition of the problem </a:t>
            </a:r>
            <a:r>
              <a:rPr lang="en-IN" sz="1200" dirty="0" smtClean="0">
                <a:latin typeface="Verdana" pitchFamily="34" charset="0"/>
                <a:ea typeface="Verdana" pitchFamily="34" charset="0"/>
                <a:cs typeface="Verdana" pitchFamily="34" charset="0"/>
              </a:rPr>
              <a:t>must be included </a:t>
            </a:r>
            <a:r>
              <a:rPr lang="en-IN" sz="1200" b="1" dirty="0" smtClean="0">
                <a:latin typeface="Verdana" pitchFamily="34" charset="0"/>
                <a:ea typeface="Verdana" pitchFamily="34" charset="0"/>
                <a:cs typeface="Verdana" pitchFamily="34" charset="0"/>
              </a:rPr>
              <a:t>precisely. </a:t>
            </a:r>
            <a:r>
              <a:rPr lang="en-IN" sz="1200" dirty="0" smtClean="0">
                <a:latin typeface="Verdana" pitchFamily="34" charset="0"/>
                <a:ea typeface="Verdana" pitchFamily="34" charset="0"/>
                <a:cs typeface="Verdana" pitchFamily="34" charset="0"/>
              </a:rPr>
              <a:t>It should contain the possible </a:t>
            </a:r>
            <a:r>
              <a:rPr lang="en-IN" sz="1200" b="1" dirty="0" smtClean="0">
                <a:latin typeface="Verdana" pitchFamily="34" charset="0"/>
                <a:ea typeface="Verdana" pitchFamily="34" charset="0"/>
                <a:cs typeface="Verdana" pitchFamily="34" charset="0"/>
              </a:rPr>
              <a:t>initial</a:t>
            </a:r>
            <a:r>
              <a:rPr lang="en-IN" sz="1200" dirty="0" smtClean="0">
                <a:latin typeface="Verdana" pitchFamily="34" charset="0"/>
                <a:ea typeface="Verdana" pitchFamily="34" charset="0"/>
                <a:cs typeface="Verdana" pitchFamily="34" charset="0"/>
              </a:rPr>
              <a:t> as well as </a:t>
            </a:r>
            <a:r>
              <a:rPr lang="en-IN" sz="1200" b="1" dirty="0" smtClean="0">
                <a:latin typeface="Verdana" pitchFamily="34" charset="0"/>
                <a:ea typeface="Verdana" pitchFamily="34" charset="0"/>
                <a:cs typeface="Verdana" pitchFamily="34" charset="0"/>
              </a:rPr>
              <a:t>final situations</a:t>
            </a:r>
            <a:r>
              <a:rPr lang="en-IN" sz="1200" dirty="0" smtClean="0">
                <a:latin typeface="Verdana" pitchFamily="34" charset="0"/>
                <a:ea typeface="Verdana" pitchFamily="34" charset="0"/>
                <a:cs typeface="Verdana" pitchFamily="34" charset="0"/>
              </a:rPr>
              <a:t> which should result in acceptable solution.</a:t>
            </a:r>
          </a:p>
          <a:p>
            <a:pPr lvl="0" algn="just">
              <a:buNone/>
            </a:pPr>
            <a:endParaRPr lang="en-IN" sz="1200" dirty="0" smtClean="0">
              <a:latin typeface="Verdana" pitchFamily="34" charset="0"/>
              <a:ea typeface="Verdana" pitchFamily="34" charset="0"/>
              <a:cs typeface="Verdana" pitchFamily="34" charset="0"/>
            </a:endParaRPr>
          </a:p>
          <a:p>
            <a:pPr algn="just">
              <a:buNone/>
            </a:pPr>
            <a:r>
              <a:rPr lang="en-IN" sz="1200" b="1" dirty="0" smtClean="0">
                <a:latin typeface="Verdana" pitchFamily="34" charset="0"/>
                <a:ea typeface="Verdana" pitchFamily="34" charset="0"/>
                <a:cs typeface="Verdana" pitchFamily="34" charset="0"/>
              </a:rPr>
              <a:t>2. Analyzing The Problem:</a:t>
            </a:r>
            <a:r>
              <a:rPr lang="en-IN" sz="1200" dirty="0" smtClean="0">
                <a:latin typeface="Verdana" pitchFamily="34" charset="0"/>
                <a:ea typeface="Verdana" pitchFamily="34" charset="0"/>
                <a:cs typeface="Verdana" pitchFamily="34" charset="0"/>
              </a:rPr>
              <a:t> Analyzing the problem and its </a:t>
            </a:r>
            <a:r>
              <a:rPr lang="en-IN" sz="1200" b="1" dirty="0" smtClean="0">
                <a:latin typeface="Verdana" pitchFamily="34" charset="0"/>
                <a:ea typeface="Verdana" pitchFamily="34" charset="0"/>
                <a:cs typeface="Verdana" pitchFamily="34" charset="0"/>
              </a:rPr>
              <a:t>requirement </a:t>
            </a:r>
            <a:r>
              <a:rPr lang="en-IN" sz="1200" dirty="0" smtClean="0">
                <a:latin typeface="Verdana" pitchFamily="34" charset="0"/>
                <a:ea typeface="Verdana" pitchFamily="34" charset="0"/>
                <a:cs typeface="Verdana" pitchFamily="34" charset="0"/>
              </a:rPr>
              <a:t>must be done as few features can have immense impact on the resulting solution.</a:t>
            </a:r>
          </a:p>
          <a:p>
            <a:pPr algn="just">
              <a:buNone/>
            </a:pPr>
            <a:endParaRPr lang="en-IN" sz="1200" dirty="0" smtClean="0">
              <a:latin typeface="Verdana" pitchFamily="34" charset="0"/>
              <a:ea typeface="Verdana" pitchFamily="34" charset="0"/>
              <a:cs typeface="Verdana" pitchFamily="34" charset="0"/>
            </a:endParaRPr>
          </a:p>
          <a:p>
            <a:pPr lvl="0" algn="just">
              <a:buNone/>
            </a:pPr>
            <a:r>
              <a:rPr lang="en-IN" sz="1200" b="1" dirty="0" smtClean="0">
                <a:latin typeface="Verdana" pitchFamily="34" charset="0"/>
                <a:ea typeface="Verdana" pitchFamily="34" charset="0"/>
                <a:cs typeface="Verdana" pitchFamily="34" charset="0"/>
              </a:rPr>
              <a:t>3. Identification Of Solutions:</a:t>
            </a:r>
            <a:r>
              <a:rPr lang="en-IN" sz="1200" dirty="0" smtClean="0">
                <a:latin typeface="Verdana" pitchFamily="34" charset="0"/>
                <a:ea typeface="Verdana" pitchFamily="34" charset="0"/>
                <a:cs typeface="Verdana" pitchFamily="34" charset="0"/>
              </a:rPr>
              <a:t> This phase </a:t>
            </a:r>
            <a:r>
              <a:rPr lang="en-IN" sz="1200" b="1" dirty="0" smtClean="0">
                <a:latin typeface="Verdana" pitchFamily="34" charset="0"/>
                <a:ea typeface="Verdana" pitchFamily="34" charset="0"/>
                <a:cs typeface="Verdana" pitchFamily="34" charset="0"/>
              </a:rPr>
              <a:t>generates reasonable amount of solutions </a:t>
            </a:r>
            <a:r>
              <a:rPr lang="en-IN" sz="1200" dirty="0" smtClean="0">
                <a:latin typeface="Verdana" pitchFamily="34" charset="0"/>
                <a:ea typeface="Verdana" pitchFamily="34" charset="0"/>
                <a:cs typeface="Verdana" pitchFamily="34" charset="0"/>
              </a:rPr>
              <a:t>to the given problem in a particular range.</a:t>
            </a:r>
          </a:p>
          <a:p>
            <a:pPr lvl="0" algn="just">
              <a:buNone/>
            </a:pPr>
            <a:endParaRPr lang="en-IN" sz="1200" dirty="0" smtClean="0">
              <a:latin typeface="Verdana" pitchFamily="34" charset="0"/>
              <a:ea typeface="Verdana" pitchFamily="34" charset="0"/>
              <a:cs typeface="Verdana" pitchFamily="34" charset="0"/>
            </a:endParaRPr>
          </a:p>
          <a:p>
            <a:pPr lvl="0" algn="just">
              <a:buNone/>
            </a:pPr>
            <a:r>
              <a:rPr lang="en-IN" sz="1200" b="1" dirty="0" smtClean="0">
                <a:latin typeface="Verdana" pitchFamily="34" charset="0"/>
                <a:ea typeface="Verdana" pitchFamily="34" charset="0"/>
                <a:cs typeface="Verdana" pitchFamily="34" charset="0"/>
              </a:rPr>
              <a:t>4. Choosing a Solution:</a:t>
            </a:r>
            <a:r>
              <a:rPr lang="en-IN" sz="1200" dirty="0" smtClean="0">
                <a:latin typeface="Verdana" pitchFamily="34" charset="0"/>
                <a:ea typeface="Verdana" pitchFamily="34" charset="0"/>
                <a:cs typeface="Verdana" pitchFamily="34" charset="0"/>
              </a:rPr>
              <a:t> From all the identified solutions, the </a:t>
            </a:r>
            <a:r>
              <a:rPr lang="en-IN" sz="1200" b="1" dirty="0" smtClean="0">
                <a:latin typeface="Verdana" pitchFamily="34" charset="0"/>
                <a:ea typeface="Verdana" pitchFamily="34" charset="0"/>
                <a:cs typeface="Verdana" pitchFamily="34" charset="0"/>
              </a:rPr>
              <a:t>best solution is chosen </a:t>
            </a:r>
            <a:r>
              <a:rPr lang="en-IN" sz="1200" dirty="0" smtClean="0">
                <a:latin typeface="Verdana" pitchFamily="34" charset="0"/>
                <a:ea typeface="Verdana" pitchFamily="34" charset="0"/>
                <a:cs typeface="Verdana" pitchFamily="34" charset="0"/>
              </a:rPr>
              <a:t>basis on the results produced by respective solutions.</a:t>
            </a:r>
          </a:p>
          <a:p>
            <a:pPr lvl="0" algn="just"/>
            <a:endParaRPr lang="en-IN" sz="1200" dirty="0" smtClean="0">
              <a:latin typeface="Verdana" pitchFamily="34" charset="0"/>
              <a:ea typeface="Verdana" pitchFamily="34" charset="0"/>
              <a:cs typeface="Verdana" pitchFamily="34" charset="0"/>
            </a:endParaRPr>
          </a:p>
          <a:p>
            <a:pPr algn="just">
              <a:buNone/>
            </a:pPr>
            <a:r>
              <a:rPr lang="en-IN" sz="1200" b="1" dirty="0" smtClean="0">
                <a:latin typeface="Verdana" pitchFamily="34" charset="0"/>
                <a:ea typeface="Verdana" pitchFamily="34" charset="0"/>
                <a:cs typeface="Verdana" pitchFamily="34" charset="0"/>
              </a:rPr>
              <a:t>5. Implementation:</a:t>
            </a:r>
            <a:r>
              <a:rPr lang="en-IN" sz="1200" dirty="0" smtClean="0">
                <a:latin typeface="Verdana" pitchFamily="34" charset="0"/>
                <a:ea typeface="Verdana" pitchFamily="34" charset="0"/>
                <a:cs typeface="Verdana" pitchFamily="34" charset="0"/>
              </a:rPr>
              <a:t> After choosing the best solution, its implementation is done.  </a:t>
            </a:r>
          </a:p>
          <a:p>
            <a:pPr lvl="0" algn="just"/>
            <a:endParaRPr lang="en-IN" sz="1200" dirty="0" smtClean="0">
              <a:latin typeface="Verdana" pitchFamily="34" charset="0"/>
              <a:ea typeface="Verdana" pitchFamily="34" charset="0"/>
              <a:cs typeface="Verdana" pitchFamily="34" charset="0"/>
            </a:endParaRPr>
          </a:p>
          <a:p>
            <a:pPr algn="just"/>
            <a:endParaRPr lang="en-IN" sz="1200" dirty="0" smtClean="0">
              <a:latin typeface="Verdana" pitchFamily="34" charset="0"/>
              <a:ea typeface="Verdana" pitchFamily="34" charset="0"/>
              <a:cs typeface="Verdana" pitchFamily="34" charset="0"/>
            </a:endParaRPr>
          </a:p>
          <a:p>
            <a:pPr lvl="0" algn="just"/>
            <a:endParaRPr lang="en-IN" sz="1200" dirty="0" smtClean="0">
              <a:latin typeface="Verdana" pitchFamily="34" charset="0"/>
              <a:ea typeface="Verdana" pitchFamily="34" charset="0"/>
              <a:cs typeface="Verdana" pitchFamily="34" charset="0"/>
            </a:endParaRPr>
          </a:p>
          <a:p>
            <a:pPr algn="just"/>
            <a:endParaRPr lang="en-IN" sz="1200" dirty="0">
              <a:latin typeface="Verdana" pitchFamily="34" charset="0"/>
              <a:ea typeface="Verdana" pitchFamily="34" charset="0"/>
              <a:cs typeface="Verdana"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150" y="603862"/>
            <a:ext cx="7505700" cy="954600"/>
          </a:xfrm>
        </p:spPr>
        <p:txBody>
          <a:bodyPr/>
          <a:lstStyle/>
          <a:p>
            <a:r>
              <a:rPr lang="en-US" dirty="0" smtClean="0"/>
              <a:t>Problem formulation</a:t>
            </a:r>
            <a:endParaRPr lang="en-IN" dirty="0"/>
          </a:p>
        </p:txBody>
      </p:sp>
      <p:sp>
        <p:nvSpPr>
          <p:cNvPr id="3" name="Text Placeholder 2"/>
          <p:cNvSpPr>
            <a:spLocks noGrp="1"/>
          </p:cNvSpPr>
          <p:nvPr>
            <p:ph type="body" idx="1"/>
          </p:nvPr>
        </p:nvSpPr>
        <p:spPr>
          <a:xfrm>
            <a:off x="808640" y="1381125"/>
            <a:ext cx="7505700" cy="2907095"/>
          </a:xfrm>
        </p:spPr>
        <p:txBody>
          <a:bodyPr/>
          <a:lstStyle/>
          <a:p>
            <a:pPr algn="just"/>
            <a:r>
              <a:rPr lang="en-IN" sz="1200" dirty="0" smtClean="0">
                <a:latin typeface="Verdana" pitchFamily="34" charset="0"/>
                <a:ea typeface="Verdana" pitchFamily="34" charset="0"/>
                <a:cs typeface="Verdana" pitchFamily="34" charset="0"/>
              </a:rPr>
              <a:t>Problem formulation is a process of deciding what States to be considered and what actions to be taken to achieve the goal this is the first day to be taken by any problem solving agent.</a:t>
            </a:r>
          </a:p>
          <a:p>
            <a:pPr algn="just"/>
            <a:r>
              <a:rPr lang="en-IN" sz="1200" b="1" dirty="0" smtClean="0">
                <a:latin typeface="Verdana" pitchFamily="34" charset="0"/>
                <a:ea typeface="Verdana" pitchFamily="34" charset="0"/>
                <a:cs typeface="Verdana" pitchFamily="34" charset="0"/>
              </a:rPr>
              <a:t>State space: </a:t>
            </a:r>
            <a:r>
              <a:rPr lang="en-IN" sz="1200" dirty="0" smtClean="0">
                <a:latin typeface="Verdana" pitchFamily="34" charset="0"/>
                <a:ea typeface="Verdana" pitchFamily="34" charset="0"/>
                <a:cs typeface="Verdana" pitchFamily="34" charset="0"/>
              </a:rPr>
              <a:t>The state space of a problem is the </a:t>
            </a:r>
            <a:r>
              <a:rPr lang="en-IN" sz="1200" b="1" dirty="0" smtClean="0">
                <a:latin typeface="Verdana" pitchFamily="34" charset="0"/>
                <a:ea typeface="Verdana" pitchFamily="34" charset="0"/>
                <a:cs typeface="Verdana" pitchFamily="34" charset="0"/>
              </a:rPr>
              <a:t>set of all states </a:t>
            </a:r>
            <a:r>
              <a:rPr lang="en-IN" sz="1200" dirty="0" smtClean="0">
                <a:latin typeface="Verdana" pitchFamily="34" charset="0"/>
                <a:ea typeface="Verdana" pitchFamily="34" charset="0"/>
                <a:cs typeface="Verdana" pitchFamily="34" charset="0"/>
              </a:rPr>
              <a:t>reachable from initial state by executing any sequence of actions. State is representation of all possible outcomes.</a:t>
            </a:r>
          </a:p>
          <a:p>
            <a:pPr algn="just"/>
            <a:endParaRPr lang="en-IN" sz="1200" b="1" dirty="0" smtClean="0">
              <a:latin typeface="Verdana" pitchFamily="34" charset="0"/>
              <a:ea typeface="Verdana" pitchFamily="34" charset="0"/>
              <a:cs typeface="Verdana" pitchFamily="34" charset="0"/>
            </a:endParaRPr>
          </a:p>
          <a:p>
            <a:pPr algn="just"/>
            <a:endParaRPr lang="en-IN" sz="1200" b="1" dirty="0" smtClean="0">
              <a:latin typeface="Verdana" pitchFamily="34" charset="0"/>
              <a:ea typeface="Verdana" pitchFamily="34" charset="0"/>
              <a:cs typeface="Verdana" pitchFamily="34" charset="0"/>
            </a:endParaRPr>
          </a:p>
          <a:p>
            <a:pPr algn="just"/>
            <a:endParaRPr lang="en-IN" sz="1200" b="1" dirty="0" smtClean="0">
              <a:latin typeface="Verdana" pitchFamily="34" charset="0"/>
              <a:ea typeface="Verdana" pitchFamily="34" charset="0"/>
              <a:cs typeface="Verdana" pitchFamily="34" charset="0"/>
            </a:endParaRPr>
          </a:p>
          <a:p>
            <a:pPr algn="just"/>
            <a:endParaRPr lang="en-IN" sz="1200" b="1" dirty="0" smtClean="0">
              <a:latin typeface="Verdana" pitchFamily="34" charset="0"/>
              <a:ea typeface="Verdana" pitchFamily="34" charset="0"/>
              <a:cs typeface="Verdana" pitchFamily="34" charset="0"/>
            </a:endParaRPr>
          </a:p>
          <a:p>
            <a:pPr lvl="1" algn="just">
              <a:buNone/>
            </a:pPr>
            <a:endParaRPr lang="en-IN" sz="1200" dirty="0">
              <a:latin typeface="Verdana" pitchFamily="34" charset="0"/>
              <a:ea typeface="Verdana" pitchFamily="34" charset="0"/>
              <a:cs typeface="Verdana" pitchFamily="34" charset="0"/>
            </a:endParaRPr>
          </a:p>
        </p:txBody>
      </p:sp>
      <p:pic>
        <p:nvPicPr>
          <p:cNvPr id="4" name="Picture 3" descr="state.JPG"/>
          <p:cNvPicPr/>
          <p:nvPr/>
        </p:nvPicPr>
        <p:blipFill>
          <a:blip r:embed="rId2" cstate="print"/>
          <a:stretch>
            <a:fillRect/>
          </a:stretch>
        </p:blipFill>
        <p:spPr>
          <a:xfrm>
            <a:off x="3415861" y="2511974"/>
            <a:ext cx="1870842" cy="23397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8640" y="614373"/>
            <a:ext cx="7505700" cy="954600"/>
          </a:xfrm>
        </p:spPr>
        <p:txBody>
          <a:bodyPr/>
          <a:lstStyle/>
          <a:p>
            <a:r>
              <a:rPr lang="en-US" dirty="0" smtClean="0"/>
              <a:t>Problem formulation</a:t>
            </a:r>
            <a:endParaRPr lang="en-IN" dirty="0"/>
          </a:p>
        </p:txBody>
      </p:sp>
      <p:sp>
        <p:nvSpPr>
          <p:cNvPr id="3" name="Text Placeholder 2"/>
          <p:cNvSpPr>
            <a:spLocks noGrp="1"/>
          </p:cNvSpPr>
          <p:nvPr>
            <p:ph type="body" idx="1"/>
          </p:nvPr>
        </p:nvSpPr>
        <p:spPr>
          <a:xfrm>
            <a:off x="777109" y="1313793"/>
            <a:ext cx="7505700" cy="3373819"/>
          </a:xfrm>
        </p:spPr>
        <p:txBody>
          <a:bodyPr/>
          <a:lstStyle/>
          <a:p>
            <a:pPr algn="just"/>
            <a:r>
              <a:rPr lang="en-IN" sz="1200" b="1" dirty="0" smtClean="0">
                <a:latin typeface="Verdana" pitchFamily="34" charset="0"/>
                <a:ea typeface="Verdana" pitchFamily="34" charset="0"/>
                <a:cs typeface="Verdana" pitchFamily="34" charset="0"/>
              </a:rPr>
              <a:t>Problem </a:t>
            </a:r>
            <a:r>
              <a:rPr lang="en-IN" sz="1200" dirty="0" smtClean="0">
                <a:latin typeface="Verdana" pitchFamily="34" charset="0"/>
                <a:ea typeface="Verdana" pitchFamily="34" charset="0"/>
                <a:cs typeface="Verdana" pitchFamily="34" charset="0"/>
              </a:rPr>
              <a:t>can be defined formally using these</a:t>
            </a:r>
            <a:r>
              <a:rPr lang="en-IN" sz="1200" b="1" dirty="0" smtClean="0">
                <a:latin typeface="Verdana" pitchFamily="34" charset="0"/>
                <a:ea typeface="Verdana" pitchFamily="34" charset="0"/>
                <a:cs typeface="Verdana" pitchFamily="34" charset="0"/>
              </a:rPr>
              <a:t> components</a:t>
            </a:r>
            <a:r>
              <a:rPr lang="en-IN" sz="1200" dirty="0" smtClean="0">
                <a:latin typeface="Verdana" pitchFamily="34" charset="0"/>
                <a:ea typeface="Verdana" pitchFamily="34" charset="0"/>
                <a:cs typeface="Verdana" pitchFamily="34" charset="0"/>
              </a:rPr>
              <a:t> as follows:</a:t>
            </a:r>
          </a:p>
          <a:p>
            <a:pPr lvl="1" algn="just">
              <a:buNone/>
            </a:pPr>
            <a:r>
              <a:rPr lang="en-US" sz="1200" b="1" dirty="0" smtClean="0">
                <a:latin typeface="Verdana" pitchFamily="34" charset="0"/>
                <a:ea typeface="Verdana" pitchFamily="34" charset="0"/>
                <a:cs typeface="Verdana" pitchFamily="34" charset="0"/>
              </a:rPr>
              <a:t>1. Initial state: </a:t>
            </a:r>
            <a:r>
              <a:rPr lang="en-IN" sz="1200" dirty="0" smtClean="0">
                <a:latin typeface="Verdana" pitchFamily="34" charset="0"/>
                <a:ea typeface="Verdana" pitchFamily="34" charset="0"/>
                <a:cs typeface="Verdana" pitchFamily="34" charset="0"/>
              </a:rPr>
              <a:t>initial state is the one in which agent starts in.</a:t>
            </a:r>
          </a:p>
          <a:p>
            <a:pPr lvl="1" algn="just">
              <a:buNone/>
            </a:pPr>
            <a:r>
              <a:rPr lang="en-US" sz="1200" b="1" dirty="0" smtClean="0">
                <a:latin typeface="Verdana" pitchFamily="34" charset="0"/>
                <a:ea typeface="Verdana" pitchFamily="34" charset="0"/>
                <a:cs typeface="Verdana" pitchFamily="34" charset="0"/>
              </a:rPr>
              <a:t>2. Actions/Operators: </a:t>
            </a:r>
            <a:r>
              <a:rPr lang="en-IN" sz="1200" dirty="0" smtClean="0">
                <a:latin typeface="Verdana" pitchFamily="34" charset="0"/>
                <a:ea typeface="Verdana" pitchFamily="34" charset="0"/>
                <a:cs typeface="Verdana" pitchFamily="34" charset="0"/>
              </a:rPr>
              <a:t>It is the </a:t>
            </a:r>
            <a:r>
              <a:rPr lang="en-IN" sz="1200" b="1" dirty="0" smtClean="0">
                <a:latin typeface="Verdana" pitchFamily="34" charset="0"/>
                <a:ea typeface="Verdana" pitchFamily="34" charset="0"/>
                <a:cs typeface="Verdana" pitchFamily="34" charset="0"/>
              </a:rPr>
              <a:t>set of actions </a:t>
            </a:r>
            <a:r>
              <a:rPr lang="en-IN" sz="1200" dirty="0" smtClean="0">
                <a:latin typeface="Verdana" pitchFamily="34" charset="0"/>
                <a:ea typeface="Verdana" pitchFamily="34" charset="0"/>
                <a:cs typeface="Verdana" pitchFamily="34" charset="0"/>
              </a:rPr>
              <a:t>that can be </a:t>
            </a:r>
            <a:r>
              <a:rPr lang="en-IN" sz="1200" b="1" dirty="0" smtClean="0">
                <a:latin typeface="Verdana" pitchFamily="34" charset="0"/>
                <a:ea typeface="Verdana" pitchFamily="34" charset="0"/>
                <a:cs typeface="Verdana" pitchFamily="34" charset="0"/>
              </a:rPr>
              <a:t>executed </a:t>
            </a:r>
            <a:r>
              <a:rPr lang="en-IN" sz="1200" dirty="0" smtClean="0">
                <a:latin typeface="Verdana" pitchFamily="34" charset="0"/>
                <a:ea typeface="Verdana" pitchFamily="34" charset="0"/>
                <a:cs typeface="Verdana" pitchFamily="34" charset="0"/>
              </a:rPr>
              <a:t>or applicable in all possible states. </a:t>
            </a:r>
          </a:p>
          <a:p>
            <a:pPr lvl="1" algn="just">
              <a:buNone/>
            </a:pPr>
            <a:r>
              <a:rPr lang="en-IN" sz="1200" b="1" dirty="0" smtClean="0">
                <a:latin typeface="Verdana" pitchFamily="34" charset="0"/>
                <a:ea typeface="Verdana" pitchFamily="34" charset="0"/>
                <a:cs typeface="Verdana" pitchFamily="34" charset="0"/>
              </a:rPr>
              <a:t>3. Successor function: </a:t>
            </a:r>
            <a:r>
              <a:rPr lang="en-IN" sz="1200" dirty="0" smtClean="0">
                <a:latin typeface="Verdana" pitchFamily="34" charset="0"/>
                <a:ea typeface="Verdana" pitchFamily="34" charset="0"/>
                <a:cs typeface="Verdana" pitchFamily="34" charset="0"/>
              </a:rPr>
              <a:t>It is the function that </a:t>
            </a:r>
            <a:r>
              <a:rPr lang="en-IN" sz="1200" b="1" dirty="0" smtClean="0">
                <a:latin typeface="Verdana" pitchFamily="34" charset="0"/>
                <a:ea typeface="Verdana" pitchFamily="34" charset="0"/>
                <a:cs typeface="Verdana" pitchFamily="34" charset="0"/>
              </a:rPr>
              <a:t>returns a state </a:t>
            </a:r>
            <a:r>
              <a:rPr lang="en-IN" sz="1200" dirty="0" smtClean="0">
                <a:latin typeface="Verdana" pitchFamily="34" charset="0"/>
                <a:ea typeface="Verdana" pitchFamily="34" charset="0"/>
                <a:cs typeface="Verdana" pitchFamily="34" charset="0"/>
              </a:rPr>
              <a:t>on </a:t>
            </a:r>
            <a:r>
              <a:rPr lang="en-IN" sz="1200" b="1" dirty="0" smtClean="0">
                <a:latin typeface="Verdana" pitchFamily="34" charset="0"/>
                <a:ea typeface="Verdana" pitchFamily="34" charset="0"/>
                <a:cs typeface="Verdana" pitchFamily="34" charset="0"/>
              </a:rPr>
              <a:t>executing an action </a:t>
            </a:r>
            <a:r>
              <a:rPr lang="en-IN" sz="1200" dirty="0" smtClean="0">
                <a:latin typeface="Verdana" pitchFamily="34" charset="0"/>
                <a:ea typeface="Verdana" pitchFamily="34" charset="0"/>
                <a:cs typeface="Verdana" pitchFamily="34" charset="0"/>
              </a:rPr>
              <a:t>on the </a:t>
            </a:r>
            <a:r>
              <a:rPr lang="en-IN" sz="1200" b="1" dirty="0" smtClean="0">
                <a:latin typeface="Verdana" pitchFamily="34" charset="0"/>
                <a:ea typeface="Verdana" pitchFamily="34" charset="0"/>
                <a:cs typeface="Verdana" pitchFamily="34" charset="0"/>
              </a:rPr>
              <a:t>current state.</a:t>
            </a:r>
          </a:p>
          <a:p>
            <a:pPr lvl="1" algn="just">
              <a:buNone/>
            </a:pPr>
            <a:r>
              <a:rPr lang="en-IN" sz="1200" b="1" dirty="0" smtClean="0">
                <a:latin typeface="Verdana" pitchFamily="34" charset="0"/>
                <a:ea typeface="Verdana" pitchFamily="34" charset="0"/>
                <a:cs typeface="Verdana" pitchFamily="34" charset="0"/>
              </a:rPr>
              <a:t>4. Goal test:</a:t>
            </a:r>
            <a:r>
              <a:rPr lang="en-IN" sz="1200" dirty="0" smtClean="0">
                <a:latin typeface="Verdana" pitchFamily="34" charset="0"/>
                <a:ea typeface="Verdana" pitchFamily="34" charset="0"/>
                <a:cs typeface="Verdana" pitchFamily="34" charset="0"/>
              </a:rPr>
              <a:t> It is a test to determine whether the current state is a goal state in some problems by comparing current state with defined goal state.</a:t>
            </a:r>
          </a:p>
          <a:p>
            <a:pPr lvl="1" algn="just">
              <a:buNone/>
            </a:pPr>
            <a:r>
              <a:rPr lang="en-IN" sz="1200" b="1" dirty="0" smtClean="0">
                <a:latin typeface="Verdana" pitchFamily="34" charset="0"/>
                <a:ea typeface="Verdana" pitchFamily="34" charset="0"/>
                <a:cs typeface="Verdana" pitchFamily="34" charset="0"/>
              </a:rPr>
              <a:t>5. </a:t>
            </a:r>
            <a:r>
              <a:rPr lang="en-IN" sz="1200" b="1" dirty="0" smtClean="0">
                <a:solidFill>
                  <a:schemeClr val="bg2"/>
                </a:solidFill>
                <a:latin typeface="Verdana" pitchFamily="34" charset="0"/>
                <a:ea typeface="Verdana" pitchFamily="34" charset="0"/>
                <a:cs typeface="Verdana" pitchFamily="34" charset="0"/>
              </a:rPr>
              <a:t>Path cost:</a:t>
            </a:r>
            <a:r>
              <a:rPr lang="en-IN" sz="1200" dirty="0" smtClean="0">
                <a:solidFill>
                  <a:schemeClr val="bg2"/>
                </a:solidFill>
                <a:latin typeface="Verdana" pitchFamily="34" charset="0"/>
                <a:ea typeface="Verdana" pitchFamily="34" charset="0"/>
                <a:cs typeface="Verdana" pitchFamily="34" charset="0"/>
              </a:rPr>
              <a:t> </a:t>
            </a:r>
            <a:r>
              <a:rPr lang="en-IN" sz="1200" dirty="0" smtClean="0">
                <a:latin typeface="Verdana" pitchFamily="34" charset="0"/>
                <a:ea typeface="Verdana" pitchFamily="34" charset="0"/>
                <a:cs typeface="Verdana" pitchFamily="34" charset="0"/>
              </a:rPr>
              <a:t>It is simply a cost associated with each step to be taken to reach to the goal state. to determine the cost to reach each state there is a cost function which is chosen by problem solving agent.</a:t>
            </a:r>
          </a:p>
          <a:p>
            <a:pPr marL="457200" lvl="1" indent="-311150" algn="just">
              <a:spcBef>
                <a:spcPts val="0"/>
              </a:spcBef>
              <a:buSzPts val="1300"/>
              <a:buFont typeface="Calibri"/>
              <a:buChar char="●"/>
            </a:pPr>
            <a:endParaRPr lang="en-IN" sz="1200" dirty="0" smtClean="0">
              <a:latin typeface="Verdana" pitchFamily="34" charset="0"/>
              <a:ea typeface="Verdana" pitchFamily="34" charset="0"/>
              <a:cs typeface="Verdana" pitchFamily="34" charset="0"/>
            </a:endParaRPr>
          </a:p>
          <a:p>
            <a:pPr>
              <a:buNone/>
            </a:pPr>
            <a:endParaRPr lang="en-IN" sz="1200" dirty="0" smtClean="0"/>
          </a:p>
          <a:p>
            <a:pPr algn="just"/>
            <a:endParaRPr lang="en-IN" sz="12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formulation</a:t>
            </a:r>
            <a:endParaRPr lang="en-IN" dirty="0"/>
          </a:p>
        </p:txBody>
      </p:sp>
      <p:sp>
        <p:nvSpPr>
          <p:cNvPr id="3" name="Text Placeholder 2"/>
          <p:cNvSpPr>
            <a:spLocks noGrp="1"/>
          </p:cNvSpPr>
          <p:nvPr>
            <p:ph type="body" idx="1"/>
          </p:nvPr>
        </p:nvSpPr>
        <p:spPr>
          <a:xfrm>
            <a:off x="777109" y="1601842"/>
            <a:ext cx="7505700" cy="2448000"/>
          </a:xfrm>
        </p:spPr>
        <p:txBody>
          <a:bodyPr/>
          <a:lstStyle/>
          <a:p>
            <a:pPr algn="just"/>
            <a:r>
              <a:rPr lang="en-IN" sz="1200" dirty="0" smtClean="0">
                <a:latin typeface="Verdana" pitchFamily="34" charset="0"/>
                <a:ea typeface="Verdana" pitchFamily="34" charset="0"/>
                <a:cs typeface="Verdana" pitchFamily="34" charset="0"/>
              </a:rPr>
              <a:t>We are now ready to formally describe a search problem. A search problem consists of the following: </a:t>
            </a:r>
          </a:p>
          <a:p>
            <a:pPr algn="just"/>
            <a:r>
              <a:rPr lang="en-IN" sz="1200" dirty="0" smtClean="0">
                <a:latin typeface="Verdana" pitchFamily="34" charset="0"/>
                <a:ea typeface="Verdana" pitchFamily="34" charset="0"/>
                <a:cs typeface="Verdana" pitchFamily="34" charset="0"/>
              </a:rPr>
              <a:t>A search problem is represented by a 4-tuple </a:t>
            </a:r>
            <a:r>
              <a:rPr lang="en-IN" sz="1200" b="1" dirty="0" smtClean="0">
                <a:latin typeface="Verdana" pitchFamily="34" charset="0"/>
                <a:ea typeface="Verdana" pitchFamily="34" charset="0"/>
                <a:cs typeface="Verdana" pitchFamily="34" charset="0"/>
              </a:rPr>
              <a:t>{S, s</a:t>
            </a:r>
            <a:r>
              <a:rPr lang="en-IN" sz="1200" b="1" baseline="-25000" dirty="0" smtClean="0">
                <a:latin typeface="Verdana" pitchFamily="34" charset="0"/>
                <a:ea typeface="Verdana" pitchFamily="34" charset="0"/>
                <a:cs typeface="Verdana" pitchFamily="34" charset="0"/>
              </a:rPr>
              <a:t>0</a:t>
            </a:r>
            <a:r>
              <a:rPr lang="en-IN" sz="1200" b="1" dirty="0" smtClean="0">
                <a:latin typeface="Verdana" pitchFamily="34" charset="0"/>
                <a:ea typeface="Verdana" pitchFamily="34" charset="0"/>
                <a:cs typeface="Verdana" pitchFamily="34" charset="0"/>
              </a:rPr>
              <a:t>, A, G}</a:t>
            </a:r>
          </a:p>
          <a:p>
            <a:pPr algn="just"/>
            <a:r>
              <a:rPr lang="en-IN" sz="1200" b="1" dirty="0" smtClean="0">
                <a:latin typeface="Verdana" pitchFamily="34" charset="0"/>
                <a:ea typeface="Verdana" pitchFamily="34" charset="0"/>
                <a:cs typeface="Verdana" pitchFamily="34" charset="0"/>
              </a:rPr>
              <a:t>S</a:t>
            </a:r>
            <a:r>
              <a:rPr lang="en-IN" sz="1200" dirty="0" smtClean="0">
                <a:latin typeface="Verdana" pitchFamily="34" charset="0"/>
                <a:ea typeface="Verdana" pitchFamily="34" charset="0"/>
                <a:cs typeface="Verdana" pitchFamily="34" charset="0"/>
              </a:rPr>
              <a:t>: the full set of states</a:t>
            </a:r>
          </a:p>
          <a:p>
            <a:pPr algn="just"/>
            <a:r>
              <a:rPr lang="en-IN" sz="1200" b="1" dirty="0" smtClean="0">
                <a:latin typeface="Verdana" pitchFamily="34" charset="0"/>
                <a:ea typeface="Verdana" pitchFamily="34" charset="0"/>
                <a:cs typeface="Verdana" pitchFamily="34" charset="0"/>
              </a:rPr>
              <a:t>s</a:t>
            </a:r>
            <a:r>
              <a:rPr lang="en-IN" sz="1200" b="1" baseline="-25000" dirty="0" smtClean="0">
                <a:latin typeface="Verdana" pitchFamily="34" charset="0"/>
                <a:ea typeface="Verdana" pitchFamily="34" charset="0"/>
                <a:cs typeface="Verdana" pitchFamily="34" charset="0"/>
              </a:rPr>
              <a:t>0</a:t>
            </a:r>
            <a:r>
              <a:rPr lang="en-IN" sz="1200" dirty="0" smtClean="0">
                <a:latin typeface="Verdana" pitchFamily="34" charset="0"/>
                <a:ea typeface="Verdana" pitchFamily="34" charset="0"/>
                <a:cs typeface="Verdana" pitchFamily="34" charset="0"/>
              </a:rPr>
              <a:t> : the initial state 	</a:t>
            </a:r>
          </a:p>
          <a:p>
            <a:pPr algn="just"/>
            <a:r>
              <a:rPr lang="en-IN" sz="1200" b="1" dirty="0" smtClean="0">
                <a:latin typeface="Verdana" pitchFamily="34" charset="0"/>
                <a:ea typeface="Verdana" pitchFamily="34" charset="0"/>
                <a:cs typeface="Verdana" pitchFamily="34" charset="0"/>
              </a:rPr>
              <a:t>A</a:t>
            </a:r>
            <a:r>
              <a:rPr lang="en-IN" sz="1200" dirty="0" smtClean="0">
                <a:latin typeface="Verdana" pitchFamily="34" charset="0"/>
                <a:ea typeface="Verdana" pitchFamily="34" charset="0"/>
                <a:cs typeface="Verdana" pitchFamily="34" charset="0"/>
              </a:rPr>
              <a:t>:S→S is a set of operators/actions	</a:t>
            </a:r>
          </a:p>
          <a:p>
            <a:pPr algn="just"/>
            <a:r>
              <a:rPr lang="en-IN" sz="1200" b="1" dirty="0" smtClean="0">
                <a:latin typeface="Verdana" pitchFamily="34" charset="0"/>
                <a:ea typeface="Verdana" pitchFamily="34" charset="0"/>
                <a:cs typeface="Verdana" pitchFamily="34" charset="0"/>
              </a:rPr>
              <a:t>G </a:t>
            </a:r>
            <a:r>
              <a:rPr lang="en-IN" sz="1200" dirty="0" smtClean="0">
                <a:latin typeface="Verdana" pitchFamily="34" charset="0"/>
                <a:ea typeface="Verdana" pitchFamily="34" charset="0"/>
                <a:cs typeface="Verdana" pitchFamily="34" charset="0"/>
              </a:rPr>
              <a:t>is the set of final states. Note that G ⊆S	</a:t>
            </a:r>
          </a:p>
          <a:p>
            <a:pPr algn="just"/>
            <a:endParaRPr lang="en-IN" sz="1200" dirty="0">
              <a:latin typeface="Verdana" pitchFamily="34" charset="0"/>
              <a:ea typeface="Verdana" pitchFamily="34" charset="0"/>
              <a:cs typeface="Verdana" pitchFamily="34" charset="0"/>
            </a:endParaRPr>
          </a:p>
        </p:txBody>
      </p:sp>
      <p:pic>
        <p:nvPicPr>
          <p:cNvPr id="4" name="Picture 3" descr="state.JPG"/>
          <p:cNvPicPr/>
          <p:nvPr/>
        </p:nvPicPr>
        <p:blipFill>
          <a:blip r:embed="rId2" cstate="print"/>
          <a:stretch>
            <a:fillRect/>
          </a:stretch>
        </p:blipFill>
        <p:spPr>
          <a:xfrm>
            <a:off x="6369271" y="1965435"/>
            <a:ext cx="2171206" cy="2791645"/>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6114</TotalTime>
  <Words>2494</Words>
  <Application>Microsoft Office PowerPoint</Application>
  <PresentationFormat>On-screen Show (16:9)</PresentationFormat>
  <Paragraphs>294</Paragraphs>
  <Slides>43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Arial</vt:lpstr>
      <vt:lpstr>Nunito</vt:lpstr>
      <vt:lpstr>Verdana</vt:lpstr>
      <vt:lpstr>Calibri</vt:lpstr>
      <vt:lpstr>Wingdings</vt:lpstr>
      <vt:lpstr>Courier New</vt:lpstr>
      <vt:lpstr>Shift</vt:lpstr>
      <vt:lpstr>Artificial Intelligence   Chapter 2: Problem Solving in AI</vt:lpstr>
      <vt:lpstr>Index</vt:lpstr>
      <vt:lpstr>General introduction….</vt:lpstr>
      <vt:lpstr>Solving problems</vt:lpstr>
      <vt:lpstr>Problem space</vt:lpstr>
      <vt:lpstr>Problem solving process</vt:lpstr>
      <vt:lpstr>Problem formulation</vt:lpstr>
      <vt:lpstr>Problem formulation</vt:lpstr>
      <vt:lpstr>Problem formulation</vt:lpstr>
      <vt:lpstr>Example 1: 8-puzzle problem</vt:lpstr>
      <vt:lpstr>Example 2: 8-queen problem</vt:lpstr>
      <vt:lpstr>8-queens problem formulation 1 </vt:lpstr>
      <vt:lpstr>8-queens problem formulation 2 </vt:lpstr>
      <vt:lpstr>8-queens problem formulation 3 </vt:lpstr>
      <vt:lpstr>Example 4: Missionaries &amp; cannibals problem</vt:lpstr>
      <vt:lpstr>Example 5: Real time problem</vt:lpstr>
      <vt:lpstr>Example 5: Real time problem</vt:lpstr>
      <vt:lpstr>Searching process</vt:lpstr>
      <vt:lpstr>Solving problems by searching</vt:lpstr>
      <vt:lpstr>Informed search (heuristic search)</vt:lpstr>
      <vt:lpstr>Travelling salesman problem</vt:lpstr>
      <vt:lpstr>Uninformed search (blind search)</vt:lpstr>
      <vt:lpstr>Measuring performance of search algorithms</vt:lpstr>
      <vt:lpstr>Breadth First Search(BFS): Uninformed </vt:lpstr>
      <vt:lpstr>Breadth First Search(BFS): Uninformed </vt:lpstr>
      <vt:lpstr>Breadth First Search(BFS): Uninformed </vt:lpstr>
      <vt:lpstr>Uniform Cost Search: Uninformed</vt:lpstr>
      <vt:lpstr>Uniform Cost Search: Uninformed</vt:lpstr>
      <vt:lpstr>Uniform Cost Search: Uninformed</vt:lpstr>
      <vt:lpstr>Depth First Search(DFS): Uninformed </vt:lpstr>
      <vt:lpstr>Depth First Search(DFS): Uninformed </vt:lpstr>
      <vt:lpstr>Depth First Search(DFS): Uninformed </vt:lpstr>
      <vt:lpstr>Depth limited Search: Uninformed </vt:lpstr>
      <vt:lpstr>Depth limited Search: Uninformed </vt:lpstr>
      <vt:lpstr>Depth limited Search: Uninformed </vt:lpstr>
      <vt:lpstr>Iterative deepening depth first search: Uninformed </vt:lpstr>
      <vt:lpstr>Iterative deepening depth first search: Uninformed </vt:lpstr>
      <vt:lpstr>Iterative deepening depth first search: Uninformed </vt:lpstr>
      <vt:lpstr>Bidirectional Search: Uninformed</vt:lpstr>
      <vt:lpstr>Bidirectional Search: Uninformed</vt:lpstr>
      <vt:lpstr>Bidirectional Search: Uninformed</vt:lpstr>
      <vt:lpstr>Examples:</vt:lpstr>
      <vt:lpstr>Examples: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Database</dc:title>
  <cp:lastModifiedBy>ahmad</cp:lastModifiedBy>
  <cp:revision>307</cp:revision>
  <dcterms:modified xsi:type="dcterms:W3CDTF">2020-12-15T12:23:44Z</dcterms:modified>
</cp:coreProperties>
</file>